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7" r:id="rId2"/>
    <p:sldId id="425" r:id="rId3"/>
    <p:sldId id="258" r:id="rId4"/>
    <p:sldId id="260" r:id="rId5"/>
    <p:sldId id="264" r:id="rId6"/>
    <p:sldId id="344" r:id="rId7"/>
    <p:sldId id="263" r:id="rId8"/>
    <p:sldId id="286" r:id="rId9"/>
    <p:sldId id="267" r:id="rId10"/>
    <p:sldId id="271" r:id="rId11"/>
    <p:sldId id="288" r:id="rId12"/>
    <p:sldId id="388" r:id="rId13"/>
    <p:sldId id="353" r:id="rId14"/>
    <p:sldId id="345" r:id="rId15"/>
    <p:sldId id="371" r:id="rId16"/>
    <p:sldId id="346" r:id="rId17"/>
    <p:sldId id="347" r:id="rId18"/>
    <p:sldId id="348" r:id="rId19"/>
    <p:sldId id="349" r:id="rId20"/>
    <p:sldId id="352" r:id="rId21"/>
    <p:sldId id="292" r:id="rId22"/>
    <p:sldId id="354" r:id="rId23"/>
    <p:sldId id="372" r:id="rId24"/>
    <p:sldId id="355" r:id="rId25"/>
    <p:sldId id="356" r:id="rId26"/>
    <p:sldId id="357" r:id="rId27"/>
    <p:sldId id="358" r:id="rId28"/>
    <p:sldId id="359" r:id="rId29"/>
    <p:sldId id="294" r:id="rId30"/>
    <p:sldId id="305" r:id="rId31"/>
    <p:sldId id="404" r:id="rId32"/>
    <p:sldId id="392" r:id="rId33"/>
    <p:sldId id="394" r:id="rId34"/>
    <p:sldId id="403" r:id="rId35"/>
    <p:sldId id="397" r:id="rId36"/>
    <p:sldId id="409" r:id="rId37"/>
    <p:sldId id="405" r:id="rId38"/>
    <p:sldId id="406" r:id="rId39"/>
    <p:sldId id="407" r:id="rId40"/>
    <p:sldId id="408" r:id="rId41"/>
    <p:sldId id="411" r:id="rId42"/>
    <p:sldId id="410" r:id="rId43"/>
    <p:sldId id="416" r:id="rId44"/>
    <p:sldId id="418" r:id="rId45"/>
    <p:sldId id="417" r:id="rId46"/>
    <p:sldId id="419" r:id="rId47"/>
    <p:sldId id="420" r:id="rId48"/>
    <p:sldId id="421" r:id="rId49"/>
    <p:sldId id="422" r:id="rId50"/>
    <p:sldId id="412" r:id="rId51"/>
    <p:sldId id="414" r:id="rId52"/>
    <p:sldId id="415" r:id="rId53"/>
    <p:sldId id="413" r:id="rId54"/>
    <p:sldId id="424" r:id="rId55"/>
    <p:sldId id="390" r:id="rId56"/>
    <p:sldId id="391" r:id="rId57"/>
    <p:sldId id="423" r:id="rId58"/>
    <p:sldId id="363" r:id="rId59"/>
    <p:sldId id="36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68700" autoAdjust="0"/>
  </p:normalViewPr>
  <p:slideViewPr>
    <p:cSldViewPr snapToGrid="0" snapToObjects="1">
      <p:cViewPr varScale="1">
        <p:scale>
          <a:sx n="80" d="100"/>
          <a:sy n="80" d="100"/>
        </p:scale>
        <p:origin x="10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Lower</a:t>
            </a:r>
            <a:r>
              <a:rPr lang="en-US" baseline="0" dirty="0" smtClean="0"/>
              <a:t> is better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48978838582677E-2"/>
          <c:y val="0.1055508670305815"/>
          <c:w val="0.9316352116141731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Fib</c:v>
                </c:pt>
                <c:pt idx="1">
                  <c:v>Mandelbrot</c:v>
                </c:pt>
                <c:pt idx="2">
                  <c:v>Addtest</c:v>
                </c:pt>
                <c:pt idx="3">
                  <c:v>Factorial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Interpreted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Fib</c:v>
                </c:pt>
                <c:pt idx="1">
                  <c:v>Mandelbrot</c:v>
                </c:pt>
                <c:pt idx="2">
                  <c:v>Addtest</c:v>
                </c:pt>
                <c:pt idx="3">
                  <c:v>Factorial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1.9</c:v>
                </c:pt>
                <c:pt idx="1">
                  <c:v>2.2000000000000002</c:v>
                </c:pt>
                <c:pt idx="2">
                  <c:v>4.7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434240"/>
        <c:axId val="392434632"/>
      </c:barChart>
      <c:catAx>
        <c:axId val="3924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34632"/>
        <c:crosses val="autoZero"/>
        <c:auto val="1"/>
        <c:lblAlgn val="ctr"/>
        <c:lblOffset val="100"/>
        <c:noMultiLvlLbl val="0"/>
      </c:catAx>
      <c:valAx>
        <c:axId val="39243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3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BE53-79EF-D843-A8F5-C489D44B0D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3DF69-C3C1-624E-8238-51DAFA90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9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JIT’d</a:t>
            </a:r>
            <a:r>
              <a:rPr lang="en-US" dirty="0" smtClean="0"/>
              <a:t> code will be generated based on the Proto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jit’d</a:t>
            </a:r>
            <a:r>
              <a:rPr lang="en-US" dirty="0" smtClean="0"/>
              <a:t> method needs</a:t>
            </a:r>
            <a:r>
              <a:rPr lang="en-US" baseline="0" dirty="0" smtClean="0"/>
              <a:t> to be passed the </a:t>
            </a:r>
            <a:r>
              <a:rPr lang="en-US" baseline="0" dirty="0" err="1" smtClean="0"/>
              <a:t>lua</a:t>
            </a:r>
            <a:r>
              <a:rPr lang="en-US" baseline="0" dirty="0" smtClean="0"/>
              <a:t>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step is to create the bytecode builders</a:t>
            </a:r>
            <a:r>
              <a:rPr lang="en-US" baseline="0" dirty="0" smtClean="0"/>
              <a:t> for each opcode.  These builders will be used to generate the code for each opcode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step is to create the bytecode builders</a:t>
            </a:r>
            <a:r>
              <a:rPr lang="en-US" baseline="0" dirty="0" smtClean="0"/>
              <a:t> for each opcode.  These builders will be used to generate the code for each opcode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0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actually wrapper the interpreter code</a:t>
            </a:r>
            <a:r>
              <a:rPr lang="en-US" baseline="0" dirty="0" smtClean="0"/>
              <a:t> if we wanted to so the code is completely shared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was actually the first pass for adding the JIT.  We created helpers for each bytecode and just called them.  This change alone gives about a 50% performance improvement.  With a JIT you want more so we have been slowly replacing the calls to helpers with proper 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8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most of the changes to the interpreter.  The other</a:t>
            </a:r>
            <a:r>
              <a:rPr lang="en-US" baseline="0" dirty="0" smtClean="0"/>
              <a:t> changes were adding fields to Proto and calling the startup/shutdown compiler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been prototyping generating IL</a:t>
            </a:r>
            <a:r>
              <a:rPr lang="en-US" baseline="0" dirty="0" smtClean="0"/>
              <a:t> based on the interpreter and I am seeing significant improvements.  This allows much more JIT optimization.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2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project was created March 2016.</a:t>
            </a:r>
            <a:r>
              <a:rPr lang="en-US" baseline="0" dirty="0" smtClean="0"/>
              <a:t>  </a:t>
            </a:r>
            <a:r>
              <a:rPr lang="en-US" dirty="0" smtClean="0"/>
              <a:t>The OMR Compiler was contributed in September 2016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OMR </a:t>
            </a:r>
            <a:r>
              <a:rPr lang="en-US" dirty="0" err="1" smtClean="0"/>
              <a:t>JitBuilder</a:t>
            </a:r>
            <a:r>
              <a:rPr lang="en-US" dirty="0" smtClean="0"/>
              <a:t> is a native code generation toolkit using the OMR Compiler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 the PUC-Rio </a:t>
            </a:r>
            <a:r>
              <a:rPr lang="en-US" dirty="0" err="1" smtClean="0"/>
              <a:t>Lua</a:t>
            </a:r>
            <a:r>
              <a:rPr lang="en-US" dirty="0" smtClean="0"/>
              <a:t> virtual machine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 decisions and limitations. Walkthrough of some of the code changes. Discuss performance results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 and #2 differentiate Eclipse OMR from two</a:t>
            </a:r>
            <a:r>
              <a:rPr lang="en-US" baseline="0" dirty="0" smtClean="0"/>
              <a:t> similar high profile approaches: JVM languages and </a:t>
            </a:r>
            <a:r>
              <a:rPr lang="en-US" baseline="0" dirty="0" err="1" smtClean="0"/>
              <a:t>CoreCLR</a:t>
            </a:r>
            <a:r>
              <a:rPr lang="en-US" baseline="0" dirty="0" smtClean="0"/>
              <a:t>. Both are language runtimes themselves, and both therefore have their own semantics to which other language runtimes need to map their own needs.</a:t>
            </a:r>
          </a:p>
          <a:p>
            <a:endParaRPr lang="en-US" baseline="0" dirty="0" smtClean="0"/>
          </a:p>
          <a:p>
            <a:r>
              <a:rPr lang="en-US" dirty="0" smtClean="0"/>
              <a:t>First two enable the third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6D410-2B91-ED4D-98DB-445FAB9797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7F9A9-2322-CE41-876B-39E7273FD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5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CBD-4401-FE48-B155-FBB5935489B8}" type="datetime1">
              <a:rPr lang="en-CA" smtClean="0"/>
              <a:t>16/02/2017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5A8-5C91-E14E-8044-7E84EBF5E713}" type="datetime1">
              <a:rPr lang="en-CA" smtClean="0"/>
              <a:t>16/02/2017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180F-F1D4-BD46-85E1-C6BE1913F01B}" type="datetime1">
              <a:rPr lang="en-CA" smtClean="0"/>
              <a:t>16/02/2017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A5ED-6696-504F-8342-4A70D7CF57C6}" type="datetime1">
              <a:rPr lang="en-CA" smtClean="0"/>
              <a:t>16/02/2017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1DE-85FD-6D41-9794-15DE1D78F492}" type="datetime1">
              <a:rPr lang="en-CA" smtClean="0"/>
              <a:t>16/02/2017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AE34-D124-0E46-8D58-8659352608D6}" type="datetime1">
              <a:rPr lang="en-CA" smtClean="0"/>
              <a:t>16/02/2017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AF79-8B7C-1A4B-8562-1DEC246443C8}" type="datetime1">
              <a:rPr lang="en-CA" smtClean="0"/>
              <a:t>16/02/2017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E90-7F1E-8542-9499-AC6AF998A83E}" type="datetime1">
              <a:rPr lang="en-CA" smtClean="0"/>
              <a:t>16/02/2017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DFAD-CA54-8248-B289-612E2BFA96D0}" type="datetime1">
              <a:rPr lang="en-CA" smtClean="0"/>
              <a:t>16/02/2017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7176-6CDA-0646-AB59-01384D435BE3}" type="datetime1">
              <a:rPr lang="en-CA" smtClean="0"/>
              <a:t>16/02/2017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015D-914D-734A-AC84-6D21068A667B}" type="datetime1">
              <a:rPr lang="en-CA" smtClean="0"/>
              <a:t>16/02/2017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6E93-B314-8941-B02A-8EFDC03966D3}" type="datetime1">
              <a:rPr lang="en-CA" smtClean="0"/>
              <a:t>16/02/2017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5E5-52C8-7949-995D-C17B0AADD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ibm.com/open/videos/eclipse-omr-tech-tal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lipse/omr" TargetMode="External"/><Relationship Id="rId2" Type="http://schemas.openxmlformats.org/officeDocument/2006/relationships/hyperlink" Target="http://www.lu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eonardo2718/lua-vermelh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clipse/omr" TargetMode="External"/><Relationship Id="rId3" Type="http://schemas.openxmlformats.org/officeDocument/2006/relationships/hyperlink" Target="http://www.twitter.com/mstoodle" TargetMode="External"/><Relationship Id="rId7" Type="http://schemas.openxmlformats.org/officeDocument/2006/relationships/hyperlink" Target="https://developer.ibm.com/open/omr/" TargetMode="External"/><Relationship Id="rId2" Type="http://schemas.openxmlformats.org/officeDocument/2006/relationships/hyperlink" Target="mailto:mstoodle@ca.ibm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lipse.org/omr" TargetMode="External"/><Relationship Id="rId5" Type="http://schemas.openxmlformats.org/officeDocument/2006/relationships/hyperlink" Target="https://dev.eclipse.org/mailman/listinfo/omr-dev" TargetMode="External"/><Relationship Id="rId4" Type="http://schemas.openxmlformats.org/officeDocument/2006/relationships/hyperlink" Target="mailto:omr-dev@eclipse.org" TargetMode="External"/><Relationship Id="rId9" Type="http://schemas.openxmlformats.org/officeDocument/2006/relationships/hyperlink" Target="https://github.com/Leonardo2718/lua-vermelh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lipse/omr" TargetMode="External"/><Relationship Id="rId2" Type="http://schemas.openxmlformats.org/officeDocument/2006/relationships/hyperlink" Target="http://www.eclipse.org/om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hyperlink" Target="https://github.com/eclipse/omr/blob/master/CONTRIBUTING.md" TargetMode="External"/><Relationship Id="rId4" Type="http://schemas.openxmlformats.org/officeDocument/2006/relationships/hyperlink" Target="https://developer.ibm.com/open/om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ibm.com/open/2016/07/19/jitbuilder-library-and-eclipse-omr-just-in-time-compilers-made-eas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138" y="124301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BF0B0B"/>
                </a:solidFill>
              </a:rPr>
              <a:t>Eclipse OMR</a:t>
            </a:r>
            <a:endParaRPr lang="en-US" dirty="0">
              <a:solidFill>
                <a:srgbClr val="BF0B0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3630612"/>
            <a:ext cx="10058401" cy="2198688"/>
          </a:xfrm>
        </p:spPr>
        <p:txBody>
          <a:bodyPr>
            <a:normAutofit/>
          </a:bodyPr>
          <a:lstStyle/>
          <a:p>
            <a:r>
              <a:rPr lang="en-US" dirty="0"/>
              <a:t>A different </a:t>
            </a:r>
            <a:r>
              <a:rPr lang="en-US" dirty="0" err="1"/>
              <a:t>Lua</a:t>
            </a:r>
            <a:r>
              <a:rPr lang="en-US" dirty="0"/>
              <a:t> JIT using Eclipse OMR</a:t>
            </a:r>
          </a:p>
          <a:p>
            <a:endParaRPr lang="en-US" dirty="0"/>
          </a:p>
          <a:p>
            <a:r>
              <a:rPr lang="en-US" dirty="0" smtClean="0"/>
              <a:t>Charlie Gracie, Project Lead</a:t>
            </a:r>
          </a:p>
          <a:p>
            <a:r>
              <a:rPr lang="en-US" dirty="0" smtClean="0"/>
              <a:t>IBM Advisory Software Developer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83" y="1108075"/>
            <a:ext cx="1691431" cy="18308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InitializeJit</a:t>
            </a:r>
            <a:r>
              <a:rPr lang="en-US" dirty="0" smtClean="0"/>
              <a:t>() gets the OMR Compiler ready to go</a:t>
            </a:r>
          </a:p>
          <a:p>
            <a:pPr lvl="1"/>
            <a:r>
              <a:rPr lang="en-US" dirty="0" smtClean="0"/>
              <a:t>Among other things, allocates a code cache into which compiled methods go</a:t>
            </a:r>
          </a:p>
          <a:p>
            <a:endParaRPr lang="en-US" dirty="0"/>
          </a:p>
          <a:p>
            <a:r>
              <a:rPr lang="en-US" dirty="0" err="1" smtClean="0"/>
              <a:t>ShutdownJit</a:t>
            </a:r>
            <a:r>
              <a:rPr lang="en-US" dirty="0" smtClean="0"/>
              <a:t>() when you’re done with your native code</a:t>
            </a:r>
          </a:p>
          <a:p>
            <a:pPr lvl="1"/>
            <a:r>
              <a:rPr lang="en-US" dirty="0" smtClean="0"/>
              <a:t>It will free the code cache, so compiled methods go away after this call</a:t>
            </a:r>
          </a:p>
          <a:p>
            <a:endParaRPr lang="en-US" dirty="0"/>
          </a:p>
          <a:p>
            <a:r>
              <a:rPr lang="en-US" dirty="0" smtClean="0"/>
              <a:t>Then there’s the compiling part</a:t>
            </a:r>
          </a:p>
          <a:p>
            <a:pPr lvl="1"/>
            <a:r>
              <a:rPr lang="en-US" dirty="0" smtClean="0"/>
              <a:t>Need to write a </a:t>
            </a:r>
            <a:r>
              <a:rPr lang="en-US" i="1" dirty="0" err="1" smtClean="0"/>
              <a:t>MethodBuilder</a:t>
            </a: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MethodBuilder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MethodBuilder</a:t>
            </a:r>
            <a:r>
              <a:rPr lang="en-US" dirty="0" smtClean="0"/>
              <a:t> corresponds to a method callable with system linkage taking whatever parameters you want, returning a value if you want</a:t>
            </a:r>
          </a:p>
          <a:p>
            <a:endParaRPr lang="en-US" dirty="0" smtClean="0"/>
          </a:p>
          <a:p>
            <a:r>
              <a:rPr lang="en-US" dirty="0" smtClean="0"/>
              <a:t>2 basic parts to this C++ class:</a:t>
            </a:r>
          </a:p>
          <a:p>
            <a:pPr lvl="1"/>
            <a:r>
              <a:rPr lang="en-US" dirty="0" smtClean="0"/>
              <a:t>Constructor describes return and parameter types</a:t>
            </a:r>
          </a:p>
          <a:p>
            <a:pPr lvl="1"/>
            <a:r>
              <a:rPr lang="en-US" dirty="0" smtClean="0"/>
              <a:t>::</a:t>
            </a:r>
            <a:r>
              <a:rPr lang="en-US" dirty="0" err="1" smtClean="0"/>
              <a:t>buildIL</a:t>
            </a:r>
            <a:r>
              <a:rPr lang="en-US" dirty="0" smtClean="0"/>
              <a:t>() describes the method’s code</a:t>
            </a:r>
          </a:p>
          <a:p>
            <a:pPr lvl="1"/>
            <a:endParaRPr lang="en-US" dirty="0"/>
          </a:p>
          <a:p>
            <a:r>
              <a:rPr lang="en-US" dirty="0" err="1" smtClean="0"/>
              <a:t>MethodBuilder</a:t>
            </a:r>
            <a:r>
              <a:rPr lang="en-US" dirty="0" smtClean="0"/>
              <a:t> class provides services to inject code operations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4AE408-4BB8-5A42-BE93-8549B82396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you generate with </a:t>
            </a:r>
            <a:r>
              <a:rPr lang="en-US" dirty="0" err="1" smtClean="0"/>
              <a:t>JitBuilder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Primitives: Int8, Int16, Int32, Int64, Float, Double</a:t>
            </a:r>
          </a:p>
          <a:p>
            <a:pPr lvl="1"/>
            <a:r>
              <a:rPr lang="en-US" dirty="0" smtClean="0"/>
              <a:t>Arbitrary </a:t>
            </a:r>
            <a:r>
              <a:rPr lang="en-US" dirty="0" err="1" smtClean="0"/>
              <a:t>structs</a:t>
            </a:r>
            <a:r>
              <a:rPr lang="en-US" dirty="0" smtClean="0"/>
              <a:t> and unions of primitives</a:t>
            </a:r>
          </a:p>
          <a:p>
            <a:pPr lvl="1"/>
            <a:r>
              <a:rPr lang="en-US" dirty="0" smtClean="0"/>
              <a:t>Arrays and pointers, but aliasing isn’t yet perfect</a:t>
            </a:r>
          </a:p>
          <a:p>
            <a:r>
              <a:rPr lang="en-US" dirty="0" smtClean="0"/>
              <a:t>Arithmetic</a:t>
            </a:r>
          </a:p>
          <a:p>
            <a:pPr lvl="1"/>
            <a:r>
              <a:rPr lang="en-US" dirty="0" smtClean="0"/>
              <a:t>Add, Sub, </a:t>
            </a:r>
            <a:r>
              <a:rPr lang="en-US" dirty="0" err="1" smtClean="0"/>
              <a:t>Mul</a:t>
            </a:r>
            <a:r>
              <a:rPr lang="en-US" dirty="0" smtClean="0"/>
              <a:t>, </a:t>
            </a:r>
            <a:r>
              <a:rPr lang="en-US" dirty="0" err="1" smtClean="0"/>
              <a:t>Div</a:t>
            </a:r>
            <a:r>
              <a:rPr lang="en-US" dirty="0" smtClean="0"/>
              <a:t>, And, </a:t>
            </a:r>
            <a:r>
              <a:rPr lang="en-US" dirty="0" err="1" smtClean="0"/>
              <a:t>Xor</a:t>
            </a:r>
            <a:r>
              <a:rPr lang="en-US" dirty="0" smtClean="0"/>
              <a:t>, </a:t>
            </a:r>
            <a:r>
              <a:rPr lang="en-US" dirty="0" err="1" smtClean="0"/>
              <a:t>ShiftL</a:t>
            </a:r>
            <a:r>
              <a:rPr lang="en-US" dirty="0" smtClean="0"/>
              <a:t>, </a:t>
            </a:r>
            <a:r>
              <a:rPr lang="en-US" dirty="0" err="1" smtClean="0"/>
              <a:t>ShiftR</a:t>
            </a:r>
            <a:r>
              <a:rPr lang="en-US" dirty="0" smtClean="0"/>
              <a:t>, </a:t>
            </a:r>
            <a:r>
              <a:rPr lang="en-US" dirty="0" err="1" smtClean="0"/>
              <a:t>UnsignedShiftR</a:t>
            </a:r>
            <a:endParaRPr lang="en-US" dirty="0"/>
          </a:p>
          <a:p>
            <a:r>
              <a:rPr lang="en-US" dirty="0" smtClean="0"/>
              <a:t>Conditional</a:t>
            </a:r>
          </a:p>
          <a:p>
            <a:pPr lvl="1"/>
            <a:r>
              <a:rPr lang="en-US" dirty="0" err="1" smtClean="0"/>
              <a:t>EqualTo</a:t>
            </a:r>
            <a:r>
              <a:rPr lang="en-US" dirty="0" smtClean="0"/>
              <a:t>, </a:t>
            </a:r>
            <a:r>
              <a:rPr lang="en-US" dirty="0" err="1" smtClean="0"/>
              <a:t>NotEqualTo</a:t>
            </a:r>
            <a:r>
              <a:rPr lang="en-US" dirty="0" smtClean="0"/>
              <a:t>, </a:t>
            </a:r>
            <a:r>
              <a:rPr lang="en-US" dirty="0" err="1" smtClean="0"/>
              <a:t>LessThan</a:t>
            </a:r>
            <a:r>
              <a:rPr lang="en-US" dirty="0" smtClean="0"/>
              <a:t>, </a:t>
            </a:r>
            <a:r>
              <a:rPr lang="en-US" dirty="0" err="1" smtClean="0"/>
              <a:t>GreaterThan</a:t>
            </a:r>
            <a:endParaRPr lang="en-US" dirty="0" smtClean="0"/>
          </a:p>
          <a:p>
            <a:r>
              <a:rPr lang="en-US" dirty="0" smtClean="0"/>
              <a:t>Type Conversion</a:t>
            </a:r>
          </a:p>
          <a:p>
            <a:pPr lvl="1"/>
            <a:r>
              <a:rPr lang="en-US" dirty="0" err="1" smtClean="0"/>
              <a:t>ConvertTo</a:t>
            </a:r>
            <a:endParaRPr lang="en-US" dirty="0" smtClean="0"/>
          </a:p>
          <a:p>
            <a:r>
              <a:rPr lang="en-US" dirty="0" smtClean="0"/>
              <a:t>Memory</a:t>
            </a:r>
            <a:endParaRPr lang="is-IS" dirty="0" smtClean="0"/>
          </a:p>
          <a:p>
            <a:pPr lvl="1"/>
            <a:r>
              <a:rPr lang="en-US" dirty="0" smtClean="0"/>
              <a:t>Load, Store, </a:t>
            </a:r>
            <a:r>
              <a:rPr lang="en-US" dirty="0" err="1" smtClean="0"/>
              <a:t>IndexAt</a:t>
            </a:r>
            <a:r>
              <a:rPr lang="en-US" dirty="0" smtClean="0"/>
              <a:t>, </a:t>
            </a:r>
            <a:r>
              <a:rPr lang="en-US" dirty="0" err="1" smtClean="0"/>
              <a:t>LoadAt</a:t>
            </a:r>
            <a:r>
              <a:rPr lang="en-US" dirty="0" smtClean="0"/>
              <a:t>, </a:t>
            </a:r>
            <a:r>
              <a:rPr lang="en-US" dirty="0" err="1" smtClean="0"/>
              <a:t>StoreAt</a:t>
            </a:r>
            <a:r>
              <a:rPr lang="en-US" dirty="0" smtClean="0"/>
              <a:t>, </a:t>
            </a:r>
            <a:r>
              <a:rPr lang="is-IS" dirty="0" smtClean="0"/>
              <a:t>LoadIndirect, StoreIndirect</a:t>
            </a:r>
          </a:p>
          <a:p>
            <a:pPr lvl="1"/>
            <a:r>
              <a:rPr lang="is-IS" dirty="0" smtClean="0"/>
              <a:t>VectorLoad, VectorStore, VectorLoadAt, VectorStoreAt</a:t>
            </a:r>
          </a:p>
          <a:p>
            <a:r>
              <a:rPr lang="is-IS" dirty="0" smtClean="0"/>
              <a:t>Call (use DefineFunction to enable arbitrary C functions to be called)</a:t>
            </a:r>
          </a:p>
          <a:p>
            <a:r>
              <a:rPr lang="is-IS" dirty="0" smtClean="0"/>
              <a:t>Control flow</a:t>
            </a:r>
          </a:p>
          <a:p>
            <a:pPr lvl="1"/>
            <a:r>
              <a:rPr lang="is-IS" dirty="0" smtClean="0"/>
              <a:t>IfThen, IfThenElse, Switch, ForLoopUp, ForLoopDown, DoWhile, WhileDo, variants with break, continue, etc.</a:t>
            </a:r>
          </a:p>
          <a:p>
            <a:pPr lvl="1"/>
            <a:r>
              <a:rPr lang="is-IS" dirty="0" smtClean="0"/>
              <a:t>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perations are (mostly) </a:t>
            </a:r>
            <a:r>
              <a:rPr lang="en-US" dirty="0" err="1" smtClean="0"/>
              <a:t>typeless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say “Add” not “Add 32-bit integers”</a:t>
            </a:r>
          </a:p>
          <a:p>
            <a:pPr lvl="1"/>
            <a:r>
              <a:rPr lang="en-US" dirty="0" smtClean="0"/>
              <a:t>Jit Builder will derive type from operands</a:t>
            </a:r>
          </a:p>
          <a:p>
            <a:pPr lvl="1"/>
            <a:r>
              <a:rPr lang="en-US" dirty="0" smtClean="0"/>
              <a:t>Leaves of expression trees are typically Load or </a:t>
            </a:r>
            <a:r>
              <a:rPr lang="en-US" dirty="0" err="1" smtClean="0"/>
              <a:t>Const</a:t>
            </a:r>
            <a:r>
              <a:rPr lang="en-US" dirty="0" smtClean="0"/>
              <a:t> operations</a:t>
            </a:r>
          </a:p>
          <a:p>
            <a:r>
              <a:rPr lang="en-US" dirty="0" smtClean="0"/>
              <a:t>Current exceptions are things like: </a:t>
            </a:r>
            <a:r>
              <a:rPr lang="en-US" dirty="0" err="1" smtClean="0"/>
              <a:t>LoadAt</a:t>
            </a:r>
            <a:r>
              <a:rPr lang="en-US" dirty="0" smtClean="0"/>
              <a:t>, </a:t>
            </a:r>
            <a:r>
              <a:rPr lang="en-US" dirty="0" err="1" smtClean="0"/>
              <a:t>StoreAt</a:t>
            </a:r>
            <a:r>
              <a:rPr lang="en-US" dirty="0" smtClean="0"/>
              <a:t>, </a:t>
            </a:r>
            <a:r>
              <a:rPr lang="en-US" dirty="0" err="1" smtClean="0"/>
              <a:t>IndexAt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Types of </a:t>
            </a:r>
            <a:r>
              <a:rPr lang="en-US" dirty="0" err="1" smtClean="0"/>
              <a:t>params</a:t>
            </a:r>
            <a:r>
              <a:rPr lang="en-US" dirty="0" smtClean="0"/>
              <a:t> and/or locals described in constructor</a:t>
            </a:r>
          </a:p>
          <a:p>
            <a:r>
              <a:rPr lang="en-US" dirty="0" smtClean="0"/>
              <a:t>Every Store to a new variable assigns its type (cannot change)</a:t>
            </a:r>
          </a:p>
          <a:p>
            <a:pPr lvl="1"/>
            <a:r>
              <a:rPr lang="en-US" dirty="0" smtClean="0"/>
              <a:t>Store to a new name creates a new slot in the native stack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784A33-5E7E-E34D-AE92-398069D99F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1858" y="2975675"/>
            <a:ext cx="4510006" cy="35646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2336" y="5306223"/>
            <a:ext cx="439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Set the name of the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08429" y="3469467"/>
            <a:ext cx="609600" cy="17224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784A33-5E7E-E34D-AE92-398069D99F2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1858" y="3356675"/>
            <a:ext cx="4510006" cy="35646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2336" y="5306223"/>
            <a:ext cx="619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Define a 32-bit integer parameter called “value”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37000" y="3759200"/>
            <a:ext cx="181029" cy="143273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1858" y="3763075"/>
            <a:ext cx="4510006" cy="35646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2336" y="5306223"/>
            <a:ext cx="619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ncrement will return a 32-bit integer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38600" y="4262033"/>
            <a:ext cx="79430" cy="92989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879569"/>
            <a:ext cx="2946400" cy="30483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2336" y="5306223"/>
            <a:ext cx="619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Used to record and lookup types (e.g. Int32)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26000" y="2424913"/>
            <a:ext cx="25400" cy="288131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9758" y="2783749"/>
            <a:ext cx="3006241" cy="105165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3800" y="5163639"/>
            <a:ext cx="657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Describes what code to generate for increment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Construct expression trees from simple operations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THE INFORMATION CONTAINED IN THIS PRESENTATION IS PROVIDED FOR INFORMATIONAL PURPOSES ONLY.</a:t>
            </a:r>
          </a:p>
          <a:p>
            <a:r>
              <a:rPr lang="en-US" sz="1200" dirty="0"/>
              <a:t>WHILST EFFORTS WERE MADE TO VERIFY THE COMPLETENESS AND ACCURACY OF THE INFORMATION </a:t>
            </a:r>
            <a:br>
              <a:rPr lang="en-US" sz="1200" dirty="0"/>
            </a:br>
            <a:r>
              <a:rPr lang="en-US" sz="1200" dirty="0"/>
              <a:t>CONTAINED IN THIS PRESENTATION, IT IS PROVIDED “AS IS”, WITHOUT WARRANTY OF ANY KIND, </a:t>
            </a:r>
            <a:br>
              <a:rPr lang="en-US" sz="1200" dirty="0"/>
            </a:br>
            <a:r>
              <a:rPr lang="en-US" sz="1200" dirty="0"/>
              <a:t>EXPRESS OR IMPLIED.</a:t>
            </a:r>
          </a:p>
          <a:p>
            <a:r>
              <a:rPr lang="en-US" sz="1200" dirty="0"/>
              <a:t>ALL PERFORMANCE DATA INCLUDED IN THIS PRESENTATION HAVE BEEN GATHERED IN A CONTROLLED </a:t>
            </a:r>
            <a:br>
              <a:rPr lang="en-US" sz="1200" dirty="0"/>
            </a:br>
            <a:r>
              <a:rPr lang="en-US" sz="1200" dirty="0"/>
              <a:t>ENVIRONMENT.  YOUR OWN TEST RESULTS MAY VARY BASED ON HARDWARE, SOFTWARE OR </a:t>
            </a:r>
            <a:br>
              <a:rPr lang="en-US" sz="1200" dirty="0"/>
            </a:br>
            <a:r>
              <a:rPr lang="en-US" sz="1200" dirty="0"/>
              <a:t>INFRASTRUCTURE DIFFERENCES.</a:t>
            </a:r>
          </a:p>
          <a:p>
            <a:r>
              <a:rPr lang="en-US" sz="1200" dirty="0"/>
              <a:t>ALL DATA INCLUDED IN THIS PRESENTATION ARE MEANT TO BE USED ONLY AS A GUIDE.</a:t>
            </a:r>
          </a:p>
          <a:p>
            <a:r>
              <a:rPr lang="en-US" sz="1200" dirty="0"/>
              <a:t>IN ADDITION, THE INFORMATION CONTAINED IN THIS PRESENTATION IS BASED ON IBM’S CURRENT </a:t>
            </a:r>
            <a:br>
              <a:rPr lang="en-US" sz="1200" dirty="0"/>
            </a:br>
            <a:r>
              <a:rPr lang="en-US" sz="1200" dirty="0"/>
              <a:t>PRODUCT PLANS AND STRATEGY, WHICH ARE SUBJECT TO CHANGE BY IBM, WITHOUT NOTICE.</a:t>
            </a:r>
          </a:p>
          <a:p>
            <a:r>
              <a:rPr lang="en-US" sz="1200" dirty="0"/>
              <a:t>IBM AND ITS AFFILIATED COMPANIES SHALL NOT BE RESPONSIBLE FOR ANY DAMAGES ARISING OUT </a:t>
            </a:r>
            <a:br>
              <a:rPr lang="en-US" sz="1200" dirty="0"/>
            </a:br>
            <a:r>
              <a:rPr lang="en-US" sz="1200" dirty="0"/>
              <a:t>OF THE USE OF, OR OTHERWISE RELATED TO, THIS PRESENTATION OR ANY OTHER DOCUMENTATION.</a:t>
            </a:r>
          </a:p>
          <a:p>
            <a:r>
              <a:rPr lang="en-US" sz="1200" dirty="0"/>
              <a:t>NOTHING CONTAINED IN THIS PRESENTATION IS INTENDED TO, OR SHALL HAVE THE EFFECT OF:</a:t>
            </a:r>
          </a:p>
          <a:p>
            <a:pPr lvl="1"/>
            <a:r>
              <a:rPr lang="en-US" sz="1200" dirty="0"/>
              <a:t>CREATING ANY WARRANT OR REPRESENTATION FROM IBM, ITS AFFILIATED COMPANIES OR ITS </a:t>
            </a:r>
            <a:br>
              <a:rPr lang="en-US" sz="1200" dirty="0"/>
            </a:br>
            <a:r>
              <a:rPr lang="en-US" sz="1200" dirty="0"/>
              <a:t>OR THEIR SUPPLIERS AND/OR LICENSORS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MethodBuilder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72119"/>
            <a:ext cx="5950057" cy="26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(TR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TypeDictionary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*d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MethodBuilder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(d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DefineName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("increment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");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DefineParameter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("value", Int32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DefineReturnType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(Int32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159" y="1872119"/>
            <a:ext cx="366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ool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SimpleMB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buildIL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Return(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Load("value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"),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ConstInt32(1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return true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8933" y="3302001"/>
            <a:ext cx="999067" cy="2540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3800" y="5163639"/>
            <a:ext cx="657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Reference parameters by name e.g. “value”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You can also create new locals by name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679" y="3403599"/>
            <a:ext cx="1003587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284133" y="3657600"/>
            <a:ext cx="719667" cy="1320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50400" y="3657600"/>
            <a:ext cx="457200" cy="128693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thenPath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IfThenElse</a:t>
            </a:r>
            <a:r>
              <a:rPr lang="en-US" sz="2400" dirty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LessThan</a:t>
            </a:r>
            <a:r>
              <a:rPr lang="en-US" sz="2400" dirty="0">
                <a:latin typeface="Courier"/>
                <a:cs typeface="Courier"/>
              </a:rPr>
              <a:t>(Load(“a</a:t>
            </a:r>
            <a:r>
              <a:rPr lang="en-US" sz="2400" dirty="0" smtClean="0">
                <a:latin typeface="Courier"/>
                <a:cs typeface="Courier"/>
              </a:rPr>
              <a:t>”), Load(”</a:t>
            </a:r>
            <a:r>
              <a:rPr lang="en-US" sz="2400" dirty="0">
                <a:latin typeface="Courier"/>
                <a:cs typeface="Courier"/>
              </a:rPr>
              <a:t>b”));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</a:t>
            </a:r>
            <a:r>
              <a:rPr lang="en-US" sz="2400" dirty="0" smtClean="0">
                <a:latin typeface="Courier"/>
                <a:cs typeface="Courier"/>
              </a:rPr>
              <a:t>ConstInt32(1</a:t>
            </a:r>
            <a:r>
              <a:rPr lang="en-US" sz="2400" dirty="0">
                <a:latin typeface="Courier"/>
                <a:cs typeface="Courier"/>
              </a:rPr>
              <a:t>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</a:t>
            </a:r>
            <a:r>
              <a:rPr lang="en-US" sz="2400" dirty="0" smtClean="0">
                <a:latin typeface="Courier"/>
                <a:cs typeface="Courier"/>
              </a:rPr>
              <a:t>ConstInt32(0</a:t>
            </a:r>
            <a:r>
              <a:rPr lang="en-US" sz="2400" dirty="0">
                <a:latin typeface="Courier"/>
                <a:cs typeface="Courier"/>
              </a:rPr>
              <a:t>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thenPath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"/>
                <a:cs typeface="Courier"/>
              </a:rPr>
              <a:t>IfThenElse</a:t>
            </a:r>
            <a:r>
              <a:rPr lang="en-US" sz="2400" dirty="0" smtClean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 err="1" smtClean="0">
                <a:latin typeface="Courier"/>
                <a:cs typeface="Courier"/>
              </a:rPr>
              <a:t>LessThan</a:t>
            </a:r>
            <a:r>
              <a:rPr lang="en-US" sz="2400" dirty="0" smtClean="0">
                <a:latin typeface="Courier"/>
                <a:cs typeface="Courier"/>
              </a:rPr>
              <a:t>(Load(“a”), Load(”b”));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</a:t>
            </a:r>
            <a:r>
              <a:rPr lang="en-US" sz="2400" dirty="0" smtClean="0">
                <a:latin typeface="Courier"/>
                <a:cs typeface="Courier"/>
              </a:rPr>
              <a:t>ConstInt32(1</a:t>
            </a:r>
            <a:r>
              <a:rPr lang="en-US" sz="2400" dirty="0">
                <a:latin typeface="Courier"/>
                <a:cs typeface="Courier"/>
              </a:rPr>
              <a:t>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481670"/>
            <a:ext cx="6747933" cy="89846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7839" y="1490856"/>
            <a:ext cx="365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Creates two new code paths (</a:t>
            </a:r>
            <a:r>
              <a:rPr lang="en-US" sz="2400" dirty="0" err="1" smtClean="0">
                <a:solidFill>
                  <a:srgbClr val="FF0000"/>
                </a:solidFill>
              </a:rPr>
              <a:t>thenPath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elsePath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thenPath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"/>
                <a:cs typeface="Courier"/>
              </a:rPr>
              <a:t>IfThenElse</a:t>
            </a:r>
            <a:r>
              <a:rPr lang="en-US" sz="2400" dirty="0" smtClean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 err="1" smtClean="0">
                <a:latin typeface="Courier"/>
                <a:cs typeface="Courier"/>
              </a:rPr>
              <a:t>LessThan</a:t>
            </a:r>
            <a:r>
              <a:rPr lang="en-US" sz="2400" dirty="0" smtClean="0">
                <a:latin typeface="Courier"/>
                <a:cs typeface="Courier"/>
              </a:rPr>
              <a:t>(Load(“a”), Load(”b”));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ConstInt32(1));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382619"/>
            <a:ext cx="6747933" cy="656416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7839" y="2109418"/>
            <a:ext cx="386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IfThenElse</a:t>
            </a:r>
            <a:r>
              <a:rPr lang="en-US" sz="2400" dirty="0" smtClean="0">
                <a:solidFill>
                  <a:srgbClr val="FF0000"/>
                </a:solidFill>
              </a:rPr>
              <a:t> connects the new code paths in a diamond,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Decide based on (a &lt; 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 smtClean="0">
                <a:latin typeface="Courier"/>
                <a:cs typeface="Courier"/>
              </a:rPr>
              <a:t>thenPath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OrphanBuilder</a:t>
            </a:r>
            <a:r>
              <a:rPr lang="en-US" sz="2400" dirty="0" smtClean="0">
                <a:latin typeface="Courier"/>
                <a:cs typeface="Courier"/>
              </a:rPr>
              <a:t>();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IfThenElse</a:t>
            </a:r>
            <a:r>
              <a:rPr lang="en-US" sz="2400" dirty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LessThan</a:t>
            </a:r>
            <a:r>
              <a:rPr lang="en-US" sz="2400" dirty="0">
                <a:latin typeface="Courier"/>
                <a:cs typeface="Courier"/>
              </a:rPr>
              <a:t>(Load(“a</a:t>
            </a:r>
            <a:r>
              <a:rPr lang="en-US" sz="2400" dirty="0" smtClean="0">
                <a:latin typeface="Courier"/>
                <a:cs typeface="Courier"/>
              </a:rPr>
              <a:t>”), Load(”</a:t>
            </a:r>
            <a:r>
              <a:rPr lang="en-US" sz="2400" dirty="0">
                <a:latin typeface="Courier"/>
                <a:cs typeface="Courier"/>
              </a:rPr>
              <a:t>b”));</a:t>
            </a:r>
          </a:p>
          <a:p>
            <a:pPr marL="0" indent="0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ConstInt32(1));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297019"/>
            <a:ext cx="6747933" cy="101599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7839" y="3217555"/>
            <a:ext cx="3650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Inject operations directly onto the code path where they should execute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IfThenElse</a:t>
            </a:r>
            <a:r>
              <a:rPr lang="en-US" sz="2400" dirty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LessThan</a:t>
            </a:r>
            <a:r>
              <a:rPr lang="en-US" sz="2400" dirty="0">
                <a:latin typeface="Courier"/>
                <a:cs typeface="Courier"/>
              </a:rPr>
              <a:t>(Load(“a</a:t>
            </a:r>
            <a:r>
              <a:rPr lang="en-US" sz="2400" dirty="0" smtClean="0">
                <a:latin typeface="Courier"/>
                <a:cs typeface="Courier"/>
              </a:rPr>
              <a:t>”), Load(”</a:t>
            </a:r>
            <a:r>
              <a:rPr lang="en-US" sz="2400" dirty="0">
                <a:latin typeface="Courier"/>
                <a:cs typeface="Courier"/>
              </a:rPr>
              <a:t>b”));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ConstInt32(1));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7839" y="3495462"/>
            <a:ext cx="365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On then path, T=1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297019"/>
            <a:ext cx="6747933" cy="101599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IfThenElse</a:t>
            </a:r>
            <a:r>
              <a:rPr lang="en-US" sz="2400" dirty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LessThan</a:t>
            </a:r>
            <a:r>
              <a:rPr lang="en-US" sz="2400" dirty="0">
                <a:latin typeface="Courier"/>
                <a:cs typeface="Courier"/>
              </a:rPr>
              <a:t>(Load(“a</a:t>
            </a:r>
            <a:r>
              <a:rPr lang="en-US" sz="2400" dirty="0" smtClean="0">
                <a:latin typeface="Courier"/>
                <a:cs typeface="Courier"/>
              </a:rPr>
              <a:t>”), Load(”</a:t>
            </a:r>
            <a:r>
              <a:rPr lang="en-US" sz="2400" dirty="0">
                <a:latin typeface="Courier"/>
                <a:cs typeface="Courier"/>
              </a:rPr>
              <a:t>b”));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ConstInt32(1</a:t>
            </a:r>
            <a:r>
              <a:rPr lang="en-US" sz="2400" dirty="0" smtClean="0">
                <a:latin typeface="Courier"/>
                <a:cs typeface="Courier"/>
              </a:rPr>
              <a:t>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</a:t>
            </a:r>
            <a:r>
              <a:rPr lang="en-US" sz="2400" dirty="0" smtClean="0">
                <a:latin typeface="Courier"/>
                <a:cs typeface="Courier"/>
              </a:rPr>
              <a:t>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540622"/>
            <a:ext cx="6747933" cy="101599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7839" y="4765959"/>
            <a:ext cx="365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 else path, T=0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IfThenElse</a:t>
            </a:r>
            <a:r>
              <a:rPr lang="en-US" sz="2400" dirty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LessThan</a:t>
            </a:r>
            <a:r>
              <a:rPr lang="en-US" sz="2400" dirty="0">
                <a:latin typeface="Courier"/>
                <a:cs typeface="Courier"/>
              </a:rPr>
              <a:t>(Load(“a</a:t>
            </a:r>
            <a:r>
              <a:rPr lang="en-US" sz="2400" dirty="0" smtClean="0">
                <a:latin typeface="Courier"/>
                <a:cs typeface="Courier"/>
              </a:rPr>
              <a:t>”), Load(”</a:t>
            </a:r>
            <a:r>
              <a:rPr lang="en-US" sz="2400" dirty="0">
                <a:latin typeface="Courier"/>
                <a:cs typeface="Courier"/>
              </a:rPr>
              <a:t>b”));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ConstInt32(1</a:t>
            </a:r>
            <a:r>
              <a:rPr lang="en-US" sz="2400" dirty="0" smtClean="0">
                <a:latin typeface="Courier"/>
                <a:cs typeface="Courier"/>
              </a:rPr>
              <a:t>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</a:t>
            </a:r>
            <a:r>
              <a:rPr lang="en-US" sz="2400" dirty="0" smtClean="0">
                <a:latin typeface="Courier"/>
                <a:cs typeface="Courier"/>
              </a:rPr>
              <a:t>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code after merge </a:t>
            </a:r>
            <a:r>
              <a:rPr lang="en-US" sz="2400" dirty="0" smtClean="0">
                <a:latin typeface="Courier"/>
                <a:cs typeface="Courier"/>
              </a:rPr>
              <a:t>goes </a:t>
            </a:r>
            <a:r>
              <a:rPr lang="en-US" sz="2400" dirty="0">
                <a:latin typeface="Courier"/>
                <a:cs typeface="Courier"/>
              </a:rPr>
              <a:t>into </a:t>
            </a:r>
            <a:r>
              <a:rPr lang="en-US" sz="2400" dirty="0" smtClean="0">
                <a:latin typeface="Courier"/>
                <a:cs typeface="Courier"/>
              </a:rPr>
              <a:t>“this” </a:t>
            </a:r>
            <a:r>
              <a:rPr lang="en-US" sz="2400" dirty="0">
                <a:latin typeface="Courier"/>
                <a:cs typeface="Courier"/>
              </a:rPr>
              <a:t>builder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723463"/>
            <a:ext cx="6747933" cy="101599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7839" y="4882003"/>
            <a:ext cx="4074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perations are appended to the code path you specify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Return(Load(“T”)) happens after the merge for </a:t>
            </a:r>
            <a:r>
              <a:rPr lang="en-US" sz="2400" dirty="0" err="1" smtClean="0">
                <a:solidFill>
                  <a:srgbClr val="FF0000"/>
                </a:solidFill>
              </a:rPr>
              <a:t>IfThenElse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IlBuilders</a:t>
            </a:r>
            <a:r>
              <a:rPr lang="en-US" dirty="0" smtClean="0"/>
              <a:t> for new code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1669"/>
            <a:ext cx="688848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// </a:t>
            </a:r>
            <a:r>
              <a:rPr lang="en-US" sz="2400" dirty="0">
                <a:latin typeface="Courier"/>
                <a:cs typeface="Courier"/>
              </a:rPr>
              <a:t>if-then-else construct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IlBuilder</a:t>
            </a:r>
            <a:r>
              <a:rPr lang="en-US" sz="2400" dirty="0">
                <a:latin typeface="Courier"/>
                <a:cs typeface="Courier"/>
              </a:rPr>
              <a:t> *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=</a:t>
            </a:r>
            <a:r>
              <a:rPr lang="en-US" sz="2400" dirty="0" err="1">
                <a:latin typeface="Courier"/>
                <a:cs typeface="Courier"/>
              </a:rPr>
              <a:t>OrphanBuilder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IfThenElse</a:t>
            </a:r>
            <a:r>
              <a:rPr lang="en-US" sz="2400" dirty="0">
                <a:latin typeface="Courier"/>
                <a:cs typeface="Courier"/>
              </a:rPr>
              <a:t>(&amp;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, &amp;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LessThan</a:t>
            </a:r>
            <a:r>
              <a:rPr lang="en-US" sz="2400" dirty="0">
                <a:latin typeface="Courier"/>
                <a:cs typeface="Courier"/>
              </a:rPr>
              <a:t>(Load(“a</a:t>
            </a:r>
            <a:r>
              <a:rPr lang="en-US" sz="2400" dirty="0" smtClean="0">
                <a:latin typeface="Courier"/>
                <a:cs typeface="Courier"/>
              </a:rPr>
              <a:t>”), Load(”</a:t>
            </a:r>
            <a:r>
              <a:rPr lang="en-US" sz="2400" dirty="0">
                <a:latin typeface="Courier"/>
                <a:cs typeface="Courier"/>
              </a:rPr>
              <a:t>b”));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then operations into </a:t>
            </a: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thenPath</a:t>
            </a:r>
            <a:r>
              <a:rPr lang="en-US" sz="2400" dirty="0">
                <a:latin typeface="Courier"/>
                <a:cs typeface="Courier"/>
              </a:rPr>
              <a:t>-&gt;   ConstInt32(1</a:t>
            </a:r>
            <a:r>
              <a:rPr lang="en-US" sz="2400" dirty="0" smtClean="0">
                <a:latin typeface="Courier"/>
                <a:cs typeface="Courier"/>
              </a:rPr>
              <a:t>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put else operations into </a:t>
            </a: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 builder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-&gt;Store(“T”,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elsePath</a:t>
            </a:r>
            <a:r>
              <a:rPr lang="en-US" sz="2400" dirty="0">
                <a:latin typeface="Courier"/>
                <a:cs typeface="Courier"/>
              </a:rPr>
              <a:t>-&gt;   ConstInt32(0</a:t>
            </a:r>
            <a:r>
              <a:rPr lang="en-US" sz="2400" dirty="0" smtClean="0">
                <a:latin typeface="Courier"/>
                <a:cs typeface="Courier"/>
              </a:rPr>
              <a:t>));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// </a:t>
            </a:r>
            <a:r>
              <a:rPr lang="en-US" sz="2400" dirty="0" smtClean="0">
                <a:latin typeface="Courier"/>
                <a:cs typeface="Courier"/>
              </a:rPr>
              <a:t>else path returns, but then path does not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-&gt;Return</a:t>
            </a:r>
            <a:r>
              <a:rPr lang="en-US" sz="2400" dirty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"/>
                <a:cs typeface="Courier"/>
              </a:rPr>
              <a:t>elsePath</a:t>
            </a:r>
            <a:r>
              <a:rPr lang="en-US" sz="2400" dirty="0" smtClean="0">
                <a:latin typeface="Courier"/>
                <a:cs typeface="Courier"/>
              </a:rPr>
              <a:t>-&gt;   </a:t>
            </a:r>
            <a:r>
              <a:rPr lang="en-US" sz="2400" dirty="0">
                <a:latin typeface="Courier"/>
                <a:cs typeface="Courier"/>
              </a:rPr>
              <a:t>Load(“T”));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723479"/>
            <a:ext cx="6747933" cy="101599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7839" y="4882003"/>
            <a:ext cx="407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Return(Load(”T”)) directly from the </a:t>
            </a:r>
            <a:r>
              <a:rPr lang="en-US" sz="2400" dirty="0" err="1" smtClean="0">
                <a:solidFill>
                  <a:srgbClr val="FF0000"/>
                </a:solidFill>
              </a:rPr>
              <a:t>elsePath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4667" y="-321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TypeDictionary</a:t>
            </a:r>
            <a:r>
              <a:rPr lang="en-US" dirty="0" smtClean="0"/>
              <a:t> for managing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Primitive types: </a:t>
            </a:r>
            <a:r>
              <a:rPr lang="en-US" dirty="0" err="1" smtClean="0"/>
              <a:t>NoType</a:t>
            </a:r>
            <a:r>
              <a:rPr lang="en-US" dirty="0" smtClean="0"/>
              <a:t>, Int8, Int16, Int32, Int64, Float, Double</a:t>
            </a:r>
          </a:p>
          <a:p>
            <a:r>
              <a:rPr lang="en-US" dirty="0" smtClean="0"/>
              <a:t>Pointer (array) types: pInt8, pInt16, pInt32, pInt64, </a:t>
            </a:r>
            <a:r>
              <a:rPr lang="en-US" dirty="0" err="1" smtClean="0"/>
              <a:t>pFloat</a:t>
            </a:r>
            <a:r>
              <a:rPr lang="en-US" dirty="0" smtClean="0"/>
              <a:t>, </a:t>
            </a:r>
            <a:r>
              <a:rPr lang="en-US" dirty="0" err="1" smtClean="0"/>
              <a:t>pDouble</a:t>
            </a:r>
            <a:endParaRPr lang="en-US" dirty="0" smtClean="0"/>
          </a:p>
          <a:p>
            <a:r>
              <a:rPr lang="en-US" dirty="0" smtClean="0"/>
              <a:t>Can define structures with fields</a:t>
            </a:r>
          </a:p>
          <a:p>
            <a:pPr lvl="1"/>
            <a:r>
              <a:rPr lang="en-US" dirty="0" smtClean="0"/>
              <a:t>Then </a:t>
            </a:r>
            <a:r>
              <a:rPr lang="en-US" dirty="0" err="1" smtClean="0"/>
              <a:t>LoadIndirect</a:t>
            </a:r>
            <a:r>
              <a:rPr lang="en-US" dirty="0" smtClean="0"/>
              <a:t>() or </a:t>
            </a:r>
            <a:r>
              <a:rPr lang="en-US" dirty="0" err="1" smtClean="0"/>
              <a:t>StoreIndirect</a:t>
            </a:r>
            <a:r>
              <a:rPr lang="en-US" dirty="0" smtClean="0"/>
              <a:t>() to access fields offset from a base pointer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TR::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IlType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elementType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DefineStruct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(“Element”);</a:t>
            </a:r>
          </a:p>
          <a:p>
            <a:pPr marL="0" indent="0">
              <a:buNone/>
            </a:pP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DefineField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(“Element”, “next”, 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PointerTo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elementType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));</a:t>
            </a:r>
          </a:p>
          <a:p>
            <a:pPr marL="0" indent="0">
              <a:buNone/>
            </a:pP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DefineField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(“Element”, “key”, Int32);</a:t>
            </a:r>
          </a:p>
          <a:p>
            <a:pPr marL="0" indent="0">
              <a:buNone/>
            </a:pP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DefineField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(“Element”, “value”, Double);</a:t>
            </a:r>
          </a:p>
          <a:p>
            <a:pPr marL="0" indent="0">
              <a:buNone/>
            </a:pPr>
            <a:endParaRPr lang="en-US" sz="19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// load ((Element *)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ptr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)-&gt;key</a:t>
            </a:r>
          </a:p>
          <a:p>
            <a:pPr marL="0" indent="0">
              <a:buNone/>
            </a:pP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TR::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IlValue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 *result = 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LoadIndirect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(“Element”, “key”, Load(“</a:t>
            </a:r>
            <a:r>
              <a:rPr lang="en-US" sz="1900" dirty="0" err="1" smtClean="0">
                <a:latin typeface="Courier" charset="0"/>
                <a:ea typeface="Courier" charset="0"/>
                <a:cs typeface="Courier" charset="0"/>
              </a:rPr>
              <a:t>ptr</a:t>
            </a:r>
            <a:r>
              <a:rPr lang="en-US" sz="1900" dirty="0" smtClean="0">
                <a:latin typeface="Courier" charset="0"/>
                <a:ea typeface="Courier" charset="0"/>
                <a:cs typeface="Courier" charset="0"/>
              </a:rPr>
              <a:t>”));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985630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Eclipse OMR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OMR </a:t>
            </a:r>
            <a:r>
              <a:rPr lang="en-US" dirty="0" err="1" smtClean="0"/>
              <a:t>JitBuilder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Experiments with adding a JIT to </a:t>
            </a:r>
            <a:r>
              <a:rPr lang="en-US" dirty="0" err="1" smtClean="0"/>
              <a:t>Lua</a:t>
            </a:r>
            <a:r>
              <a:rPr lang="en-US" dirty="0" smtClean="0"/>
              <a:t> 5.3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BytecodeBuilders</a:t>
            </a:r>
            <a:r>
              <a:rPr lang="en-US" dirty="0" smtClean="0"/>
              <a:t> for easy(</a:t>
            </a:r>
            <a:r>
              <a:rPr lang="en-US" dirty="0" err="1" smtClean="0"/>
              <a:t>er</a:t>
            </a:r>
            <a:r>
              <a:rPr lang="en-US" dirty="0" smtClean="0"/>
              <a:t>) JIT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 handler for each type of bytecode to inject code to execute that type of bytecode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BytecodeBuilder</a:t>
            </a:r>
            <a:r>
              <a:rPr lang="en-US" dirty="0" smtClean="0"/>
              <a:t> object for every bytecode index</a:t>
            </a:r>
          </a:p>
          <a:p>
            <a:r>
              <a:rPr lang="en-US" dirty="0" smtClean="0"/>
              <a:t>Iterate over bytecodes in a method: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all the right handler on </a:t>
            </a:r>
            <a:r>
              <a:rPr lang="en-US" dirty="0" err="1" smtClean="0"/>
              <a:t>BytecodeBuilder</a:t>
            </a:r>
            <a:r>
              <a:rPr lang="en-US" dirty="0" smtClean="0"/>
              <a:t> object for this bytecode index</a:t>
            </a:r>
          </a:p>
          <a:p>
            <a:r>
              <a:rPr lang="en-US" dirty="0" err="1" smtClean="0"/>
              <a:t>MethodBuilder</a:t>
            </a:r>
            <a:r>
              <a:rPr lang="en-US" dirty="0" smtClean="0"/>
              <a:t> must call </a:t>
            </a:r>
            <a:r>
              <a:rPr lang="en-US" dirty="0" err="1" smtClean="0"/>
              <a:t>AppendBuilder</a:t>
            </a:r>
            <a:r>
              <a:rPr lang="en-US" dirty="0" smtClean="0"/>
              <a:t>(</a:t>
            </a:r>
            <a:r>
              <a:rPr lang="en-US" dirty="0" err="1" smtClean="0"/>
              <a:t>bytecodeBuilder</a:t>
            </a:r>
            <a:r>
              <a:rPr lang="en-US" dirty="0" smtClean="0"/>
              <a:t>[0]);</a:t>
            </a:r>
          </a:p>
          <a:p>
            <a:r>
              <a:rPr lang="en-US" dirty="0" smtClean="0"/>
              <a:t>More explanation in </a:t>
            </a:r>
            <a:r>
              <a:rPr lang="en-US" dirty="0" err="1" smtClean="0"/>
              <a:t>developerworksOpen</a:t>
            </a:r>
            <a:r>
              <a:rPr lang="en-US" dirty="0" smtClean="0"/>
              <a:t> talk from July 20:</a:t>
            </a:r>
          </a:p>
          <a:p>
            <a:pPr marL="457200" lvl="1" indent="0">
              <a:buNone/>
            </a:pPr>
            <a:r>
              <a:rPr lang="en-US" b="1" dirty="0">
                <a:hlinkClick r:id="rId2" tooltip="https://developer.ibm.com/open/videos/eclipse-omr-tech-talk/"/>
              </a:rPr>
              <a:t>https://developer.ibm.com/open/videos/eclipse-omr-tech-talk/</a:t>
            </a:r>
            <a:r>
              <a:rPr lang="en-US" dirty="0" smtClean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err="1" smtClean="0"/>
              <a:t>Vermelha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Vermelha</a:t>
            </a:r>
            <a:r>
              <a:rPr lang="en-US" dirty="0"/>
              <a:t> is an implementation of </a:t>
            </a:r>
            <a:r>
              <a:rPr lang="en-US" dirty="0" err="1">
                <a:hlinkClick r:id="rId2"/>
              </a:rPr>
              <a:t>Lua</a:t>
            </a:r>
            <a:r>
              <a:rPr lang="en-US" dirty="0"/>
              <a:t> 5.3 with a Just-In-Time (JIT) compiler built from </a:t>
            </a:r>
            <a:r>
              <a:rPr lang="en-US" dirty="0">
                <a:hlinkClick r:id="rId3"/>
              </a:rPr>
              <a:t>Eclipse OMR</a:t>
            </a:r>
            <a:r>
              <a:rPr lang="en-US" dirty="0"/>
              <a:t> compiler technology.</a:t>
            </a:r>
          </a:p>
          <a:p>
            <a:r>
              <a:rPr lang="en-US" dirty="0"/>
              <a:t>It is designed to integrate into the </a:t>
            </a:r>
            <a:r>
              <a:rPr lang="en-US" dirty="0">
                <a:hlinkClick r:id="rId2"/>
              </a:rPr>
              <a:t>PUC-Rio </a:t>
            </a:r>
            <a:r>
              <a:rPr lang="en-US" dirty="0" err="1">
                <a:hlinkClick r:id="rId2"/>
              </a:rPr>
              <a:t>Lua</a:t>
            </a:r>
            <a:r>
              <a:rPr lang="en-US" dirty="0"/>
              <a:t> virtual machine with only </a:t>
            </a:r>
            <a:r>
              <a:rPr lang="en-US"/>
              <a:t>minor </a:t>
            </a:r>
            <a:r>
              <a:rPr lang="en-US" smtClean="0"/>
              <a:t>modifications.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https://github.com/Leonardo2718/lua-vermelha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JitBuilder</a:t>
            </a:r>
            <a:r>
              <a:rPr lang="en-US" dirty="0" smtClean="0"/>
              <a:t> Design for </a:t>
            </a:r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err="1" smtClean="0"/>
              <a:t>Vermelha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N executions of a method compile it synchronously</a:t>
            </a:r>
          </a:p>
          <a:p>
            <a:r>
              <a:rPr lang="en-US" dirty="0" smtClean="0"/>
              <a:t>Call the </a:t>
            </a:r>
            <a:r>
              <a:rPr lang="en-US" dirty="0" err="1" smtClean="0"/>
              <a:t>JIT’d</a:t>
            </a:r>
            <a:r>
              <a:rPr lang="en-US" dirty="0" smtClean="0"/>
              <a:t> version of a method on sends if it exists</a:t>
            </a:r>
          </a:p>
          <a:p>
            <a:pPr lvl="1"/>
            <a:r>
              <a:rPr lang="en-US" dirty="0" err="1" smtClean="0"/>
              <a:t>JitBuilder</a:t>
            </a:r>
            <a:r>
              <a:rPr lang="en-US" dirty="0" smtClean="0"/>
              <a:t> methods are generated as C callable functions</a:t>
            </a:r>
          </a:p>
          <a:p>
            <a:r>
              <a:rPr lang="en-US" dirty="0" smtClean="0"/>
              <a:t>Keep the </a:t>
            </a:r>
            <a:r>
              <a:rPr lang="en-US" dirty="0" err="1" smtClean="0"/>
              <a:t>lua_State</a:t>
            </a:r>
            <a:r>
              <a:rPr lang="en-US" dirty="0" smtClean="0"/>
              <a:t> and </a:t>
            </a:r>
            <a:r>
              <a:rPr lang="en-US" dirty="0" err="1" smtClean="0"/>
              <a:t>CallInfo</a:t>
            </a:r>
            <a:r>
              <a:rPr lang="en-US" dirty="0" smtClean="0"/>
              <a:t> up to date</a:t>
            </a:r>
          </a:p>
          <a:p>
            <a:pPr lvl="1"/>
            <a:r>
              <a:rPr lang="en-US" dirty="0" smtClean="0"/>
              <a:t>This allows easy fallback to the interpreter</a:t>
            </a:r>
          </a:p>
          <a:p>
            <a:r>
              <a:rPr lang="en-US" dirty="0"/>
              <a:t>Let the interpreter handle complicated issues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err="1" smtClean="0"/>
              <a:t>FunctionBuilder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91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 smtClean="0">
                <a:latin typeface="Courier"/>
              </a:rPr>
              <a:t>Lua</a:t>
            </a:r>
            <a:r>
              <a:rPr lang="en-US" sz="1900" dirty="0" smtClean="0">
                <a:latin typeface="Courier"/>
              </a:rPr>
              <a:t>::</a:t>
            </a:r>
            <a:r>
              <a:rPr lang="en-US" sz="1900" dirty="0" err="1" smtClean="0">
                <a:latin typeface="Courier"/>
              </a:rPr>
              <a:t>FunctionBuilder</a:t>
            </a:r>
            <a:r>
              <a:rPr lang="en-US" sz="1900" dirty="0" smtClean="0">
                <a:latin typeface="Courier"/>
              </a:rPr>
              <a:t>::</a:t>
            </a:r>
            <a:r>
              <a:rPr lang="en-US" sz="1900" dirty="0" err="1" smtClean="0">
                <a:latin typeface="Courier"/>
              </a:rPr>
              <a:t>FunctionBuilder</a:t>
            </a:r>
            <a:r>
              <a:rPr lang="en-US" sz="1900" dirty="0" smtClean="0">
                <a:latin typeface="Courier"/>
              </a:rPr>
              <a:t>(Proto *p, </a:t>
            </a:r>
            <a:r>
              <a:rPr lang="en-US" sz="1900" dirty="0" err="1" smtClean="0">
                <a:latin typeface="Courier"/>
              </a:rPr>
              <a:t>Lua</a:t>
            </a:r>
            <a:r>
              <a:rPr lang="en-US" sz="1900" dirty="0">
                <a:latin typeface="Courier"/>
              </a:rPr>
              <a:t>::</a:t>
            </a:r>
            <a:r>
              <a:rPr lang="en-US" sz="1900" dirty="0" err="1">
                <a:latin typeface="Courier"/>
              </a:rPr>
              <a:t>TypeDictionary</a:t>
            </a:r>
            <a:r>
              <a:rPr lang="en-US" sz="1900" dirty="0">
                <a:latin typeface="Courier"/>
              </a:rPr>
              <a:t>* types</a:t>
            </a:r>
            <a:r>
              <a:rPr lang="en-US" sz="1900" dirty="0" smtClean="0">
                <a:latin typeface="Courier"/>
              </a:rPr>
              <a:t>) </a:t>
            </a:r>
            <a:endParaRPr lang="en-US" sz="1900" dirty="0">
              <a:latin typeface="Courier"/>
            </a:endParaRP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</a:t>
            </a:r>
            <a:r>
              <a:rPr lang="en-US" sz="1900" dirty="0" smtClean="0">
                <a:latin typeface="Courier"/>
              </a:rPr>
              <a:t>  : </a:t>
            </a:r>
            <a:r>
              <a:rPr lang="en-US" sz="1900" dirty="0" err="1" smtClean="0">
                <a:latin typeface="Courier"/>
              </a:rPr>
              <a:t>MethodBuilder</a:t>
            </a:r>
            <a:r>
              <a:rPr lang="en-US" sz="1900" dirty="0" smtClean="0">
                <a:latin typeface="Courier"/>
              </a:rPr>
              <a:t>(types</a:t>
            </a:r>
            <a:r>
              <a:rPr lang="en-US" sz="1900" dirty="0">
                <a:latin typeface="Courier"/>
              </a:rPr>
              <a:t>),</a:t>
            </a:r>
          </a:p>
          <a:p>
            <a:pPr marL="0" indent="0">
              <a:buNone/>
            </a:pPr>
            <a:r>
              <a:rPr lang="en-US" sz="1900" dirty="0" smtClean="0">
                <a:latin typeface="Courier"/>
              </a:rPr>
              <a:t>   prototype(p)</a:t>
            </a:r>
          </a:p>
          <a:p>
            <a:pPr marL="0" indent="0">
              <a:buNone/>
            </a:pPr>
            <a:r>
              <a:rPr lang="en-US" sz="1900" dirty="0" smtClean="0">
                <a:latin typeface="Courier"/>
              </a:rPr>
              <a:t>{</a:t>
            </a:r>
            <a:endParaRPr lang="en-US" sz="1900" dirty="0">
              <a:latin typeface="Courier"/>
            </a:endParaRPr>
          </a:p>
          <a:p>
            <a:pPr marL="0" indent="0">
              <a:buNone/>
            </a:pPr>
            <a:r>
              <a:rPr lang="en-US" sz="1900" dirty="0" smtClean="0">
                <a:latin typeface="Courier"/>
              </a:rPr>
              <a:t>   </a:t>
            </a:r>
            <a:r>
              <a:rPr lang="en-US" sz="1900" dirty="0" err="1" smtClean="0">
                <a:latin typeface="Courier"/>
              </a:rPr>
              <a:t>DefineName</a:t>
            </a:r>
            <a:r>
              <a:rPr lang="en-US" sz="1900" dirty="0" smtClean="0">
                <a:latin typeface="Courier"/>
              </a:rPr>
              <a:t>(</a:t>
            </a:r>
            <a:r>
              <a:rPr lang="en-US" sz="1900" dirty="0" err="1" smtClean="0">
                <a:latin typeface="Courier"/>
              </a:rPr>
              <a:t>methodName</a:t>
            </a:r>
            <a:r>
              <a:rPr lang="en-US" sz="1900" dirty="0" smtClean="0">
                <a:latin typeface="Courier"/>
              </a:rPr>
              <a:t>); //</a:t>
            </a:r>
            <a:r>
              <a:rPr lang="en-US" sz="1900" dirty="0" err="1" smtClean="0">
                <a:latin typeface="Courier"/>
              </a:rPr>
              <a:t>methodName</a:t>
            </a:r>
            <a:r>
              <a:rPr lang="en-US" sz="1900" dirty="0" smtClean="0">
                <a:latin typeface="Courier"/>
              </a:rPr>
              <a:t> is </a:t>
            </a:r>
            <a:r>
              <a:rPr lang="en-US" sz="1900" dirty="0" err="1" smtClean="0">
                <a:latin typeface="Courier"/>
              </a:rPr>
              <a:t>sourcefile:startline:endline</a:t>
            </a:r>
            <a:endParaRPr lang="en-US" sz="1900" dirty="0">
              <a:latin typeface="Courier"/>
            </a:endParaRPr>
          </a:p>
          <a:p>
            <a:pPr marL="0" indent="0">
              <a:buNone/>
            </a:pPr>
            <a:r>
              <a:rPr lang="en-US" sz="1900" dirty="0" smtClean="0">
                <a:latin typeface="Courier"/>
              </a:rPr>
              <a:t>   </a:t>
            </a:r>
            <a:r>
              <a:rPr lang="en-US" sz="1900" dirty="0" err="1" smtClean="0">
                <a:latin typeface="Courier"/>
              </a:rPr>
              <a:t>DefineReturnType</a:t>
            </a:r>
            <a:r>
              <a:rPr lang="en-US" sz="1900" dirty="0" smtClean="0">
                <a:latin typeface="Courier"/>
              </a:rPr>
              <a:t>(</a:t>
            </a:r>
            <a:r>
              <a:rPr lang="en-US" sz="1900" dirty="0" err="1" smtClean="0">
                <a:latin typeface="Courier"/>
              </a:rPr>
              <a:t>NoType</a:t>
            </a:r>
            <a:r>
              <a:rPr lang="en-US" sz="19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</a:t>
            </a:r>
            <a:r>
              <a:rPr lang="en-US" sz="1900" dirty="0" smtClean="0">
                <a:latin typeface="Courier"/>
              </a:rPr>
              <a:t>  </a:t>
            </a:r>
            <a:r>
              <a:rPr lang="en-US" sz="1900" dirty="0" err="1" smtClean="0">
                <a:latin typeface="Courier"/>
              </a:rPr>
              <a:t>DefineParameter</a:t>
            </a:r>
            <a:r>
              <a:rPr lang="en-US" sz="1900" dirty="0" smtClean="0">
                <a:latin typeface="Courier"/>
              </a:rPr>
              <a:t>(“L", types-&gt;</a:t>
            </a:r>
            <a:r>
              <a:rPr lang="en-US" sz="1900" dirty="0" err="1" smtClean="0">
                <a:latin typeface="Courier"/>
              </a:rPr>
              <a:t>PointerTo</a:t>
            </a:r>
            <a:r>
              <a:rPr lang="en-US" sz="1900" dirty="0" smtClean="0">
                <a:latin typeface="Courier"/>
              </a:rPr>
              <a:t>(”</a:t>
            </a:r>
            <a:r>
              <a:rPr lang="en-US" sz="1900" dirty="0" err="1" smtClean="0">
                <a:latin typeface="Courier"/>
              </a:rPr>
              <a:t>lua_State</a:t>
            </a:r>
            <a:r>
              <a:rPr lang="en-US" sz="1900" dirty="0" smtClean="0">
                <a:latin typeface="Courier"/>
              </a:rPr>
              <a:t>”));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</a:t>
            </a:r>
            <a:r>
              <a:rPr lang="en-US" sz="1900" dirty="0" smtClean="0">
                <a:latin typeface="Courier"/>
              </a:rPr>
              <a:t>  …….</a:t>
            </a:r>
            <a:endParaRPr lang="en-US" sz="1900" dirty="0">
              <a:latin typeface="Courier"/>
            </a:endParaRPr>
          </a:p>
          <a:p>
            <a:pPr marL="0" indent="0">
              <a:buNone/>
            </a:pPr>
            <a:r>
              <a:rPr lang="en-US" sz="1900" dirty="0" smtClean="0">
                <a:latin typeface="Courier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FunctionBuilder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93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>
                <a:latin typeface="Courier"/>
              </a:rPr>
              <a:t>Lua</a:t>
            </a:r>
            <a:r>
              <a:rPr lang="en-US" sz="1900" dirty="0">
                <a:latin typeface="Courier"/>
              </a:rPr>
              <a:t>::</a:t>
            </a:r>
            <a:r>
              <a:rPr lang="en-US" sz="1900" dirty="0" err="1">
                <a:latin typeface="Courier"/>
              </a:rPr>
              <a:t>FunctionBuilder</a:t>
            </a:r>
            <a:r>
              <a:rPr lang="en-US" sz="1900" dirty="0">
                <a:latin typeface="Courier"/>
              </a:rPr>
              <a:t>::</a:t>
            </a:r>
            <a:r>
              <a:rPr lang="en-US" sz="1900" dirty="0" err="1">
                <a:latin typeface="Courier"/>
              </a:rPr>
              <a:t>FunctionBuilder</a:t>
            </a:r>
            <a:r>
              <a:rPr lang="en-US" sz="1900" dirty="0">
                <a:latin typeface="Courier"/>
              </a:rPr>
              <a:t>(Proto *p, </a:t>
            </a:r>
            <a:r>
              <a:rPr lang="en-US" sz="1900" dirty="0" err="1">
                <a:latin typeface="Courier"/>
              </a:rPr>
              <a:t>Lua</a:t>
            </a:r>
            <a:r>
              <a:rPr lang="en-US" sz="1900" dirty="0">
                <a:latin typeface="Courier"/>
              </a:rPr>
              <a:t>::</a:t>
            </a:r>
            <a:r>
              <a:rPr lang="en-US" sz="1900" dirty="0" err="1">
                <a:latin typeface="Courier"/>
              </a:rPr>
              <a:t>TypeDictionary</a:t>
            </a:r>
            <a:r>
              <a:rPr lang="en-US" sz="1900" dirty="0">
                <a:latin typeface="Courier"/>
              </a:rPr>
              <a:t>* types) 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  : </a:t>
            </a:r>
            <a:r>
              <a:rPr lang="en-US" sz="1900" dirty="0" err="1">
                <a:latin typeface="Courier"/>
              </a:rPr>
              <a:t>MethodBuilder</a:t>
            </a:r>
            <a:r>
              <a:rPr lang="en-US" sz="1900" dirty="0">
                <a:latin typeface="Courier"/>
              </a:rPr>
              <a:t>(types),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  </a:t>
            </a:r>
            <a:r>
              <a:rPr lang="en-US" sz="1900" dirty="0" smtClean="0">
                <a:latin typeface="Courier"/>
              </a:rPr>
              <a:t>prototype(p</a:t>
            </a:r>
            <a:r>
              <a:rPr lang="en-US" sz="1900" dirty="0"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{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  </a:t>
            </a:r>
            <a:r>
              <a:rPr lang="en-US" sz="1900" dirty="0" err="1">
                <a:latin typeface="Courier"/>
              </a:rPr>
              <a:t>DefineName</a:t>
            </a:r>
            <a:r>
              <a:rPr lang="en-US" sz="1900" dirty="0">
                <a:latin typeface="Courier"/>
              </a:rPr>
              <a:t>(</a:t>
            </a:r>
            <a:r>
              <a:rPr lang="en-US" sz="1900" dirty="0" err="1">
                <a:latin typeface="Courier"/>
              </a:rPr>
              <a:t>methodName</a:t>
            </a:r>
            <a:r>
              <a:rPr lang="en-US" sz="1900" dirty="0">
                <a:latin typeface="Courier"/>
              </a:rPr>
              <a:t>); //</a:t>
            </a:r>
            <a:r>
              <a:rPr lang="en-US" sz="1900" dirty="0" err="1">
                <a:latin typeface="Courier"/>
              </a:rPr>
              <a:t>methodName</a:t>
            </a:r>
            <a:r>
              <a:rPr lang="en-US" sz="1900" dirty="0">
                <a:latin typeface="Courier"/>
              </a:rPr>
              <a:t> is </a:t>
            </a:r>
            <a:r>
              <a:rPr lang="en-US" sz="1900" dirty="0" err="1">
                <a:latin typeface="Courier"/>
              </a:rPr>
              <a:t>sourcefile:startline:endline</a:t>
            </a:r>
            <a:endParaRPr lang="en-US" sz="1900" dirty="0">
              <a:latin typeface="Courier"/>
            </a:endParaRP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  </a:t>
            </a:r>
            <a:r>
              <a:rPr lang="en-US" sz="1900" dirty="0" err="1">
                <a:latin typeface="Courier"/>
              </a:rPr>
              <a:t>DefineReturnType</a:t>
            </a:r>
            <a:r>
              <a:rPr lang="en-US" sz="1900" dirty="0">
                <a:latin typeface="Courier"/>
              </a:rPr>
              <a:t>(</a:t>
            </a:r>
            <a:r>
              <a:rPr lang="en-US" sz="1900" dirty="0" err="1">
                <a:latin typeface="Courier"/>
              </a:rPr>
              <a:t>NoType</a:t>
            </a:r>
            <a:r>
              <a:rPr lang="en-US" sz="19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  </a:t>
            </a:r>
            <a:r>
              <a:rPr lang="en-US" sz="1900" dirty="0" err="1">
                <a:latin typeface="Courier"/>
              </a:rPr>
              <a:t>DefineParameter</a:t>
            </a:r>
            <a:r>
              <a:rPr lang="en-US" sz="1900" dirty="0">
                <a:latin typeface="Courier"/>
              </a:rPr>
              <a:t>(“L", types-&gt;</a:t>
            </a:r>
            <a:r>
              <a:rPr lang="en-US" sz="1900" dirty="0" err="1">
                <a:latin typeface="Courier"/>
              </a:rPr>
              <a:t>PointerTo</a:t>
            </a:r>
            <a:r>
              <a:rPr lang="en-US" sz="1900" dirty="0">
                <a:latin typeface="Courier"/>
              </a:rPr>
              <a:t>(”</a:t>
            </a:r>
            <a:r>
              <a:rPr lang="en-US" sz="1900" dirty="0" err="1">
                <a:latin typeface="Courier"/>
              </a:rPr>
              <a:t>lua_State</a:t>
            </a:r>
            <a:r>
              <a:rPr lang="en-US" sz="1900" dirty="0">
                <a:latin typeface="Courier"/>
              </a:rPr>
              <a:t>”));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   …….</a:t>
            </a:r>
          </a:p>
          <a:p>
            <a:pPr marL="0" indent="0">
              <a:buNone/>
            </a:pPr>
            <a:r>
              <a:rPr lang="en-US" sz="1900" dirty="0">
                <a:latin typeface="Courier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2858" y="1870075"/>
            <a:ext cx="1205163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/>
              <a:t>buildIL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</a:rPr>
              <a:t>b</a:t>
            </a:r>
            <a:r>
              <a:rPr lang="en-US" sz="1400" dirty="0" smtClean="0">
                <a:latin typeface="Courier"/>
              </a:rPr>
              <a:t>ool </a:t>
            </a:r>
            <a:r>
              <a:rPr lang="en-US" sz="1400" dirty="0" err="1" smtClean="0">
                <a:latin typeface="Courier"/>
              </a:rPr>
              <a:t>Lua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 smtClean="0">
                <a:latin typeface="Courier"/>
              </a:rPr>
              <a:t>FunctionBuilder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>
                <a:latin typeface="Courier"/>
              </a:rPr>
              <a:t>buildIL</a:t>
            </a:r>
            <a:r>
              <a:rPr lang="en-US" sz="1400" dirty="0" smtClean="0">
                <a:latin typeface="Courier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**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latin typeface="Courier"/>
              </a:rPr>
              <a:t>createBytecodeBuilders</a:t>
            </a:r>
            <a:r>
              <a:rPr lang="en-US" sz="1400" dirty="0" smtClean="0">
                <a:latin typeface="Courier"/>
              </a:rPr>
              <a:t>();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Store(“ci”, </a:t>
            </a:r>
            <a:r>
              <a:rPr lang="en-US" sz="1400" dirty="0" err="1" smtClean="0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lua_State</a:t>
            </a:r>
            <a:r>
              <a:rPr lang="en-US" sz="1400" dirty="0" smtClean="0">
                <a:latin typeface="Courier"/>
              </a:rPr>
              <a:t>”, “ci”, Load(“L”))); //ci = L-&gt;ci;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Store(“base”, </a:t>
            </a:r>
            <a:r>
              <a:rPr lang="en-US" sz="1400" dirty="0" err="1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CallInfo</a:t>
            </a:r>
            <a:r>
              <a:rPr lang="en-US" sz="1400" dirty="0" smtClean="0">
                <a:latin typeface="Courier"/>
              </a:rPr>
              <a:t>”, “</a:t>
            </a:r>
            <a:r>
              <a:rPr lang="en-US" sz="1400" dirty="0" err="1" smtClean="0">
                <a:latin typeface="Courier"/>
              </a:rPr>
              <a:t>u.l.base</a:t>
            </a:r>
            <a:r>
              <a:rPr lang="en-US" sz="1400" dirty="0" smtClean="0">
                <a:latin typeface="Courier"/>
              </a:rPr>
              <a:t>”, </a:t>
            </a:r>
            <a:r>
              <a:rPr lang="en-US" sz="1400" dirty="0">
                <a:latin typeface="Courier"/>
              </a:rPr>
              <a:t>Load</a:t>
            </a:r>
            <a:r>
              <a:rPr lang="en-US" sz="1400" dirty="0" smtClean="0">
                <a:latin typeface="Courier"/>
              </a:rPr>
              <a:t>(“ci”))); </a:t>
            </a:r>
            <a:r>
              <a:rPr lang="en-US" sz="1400" dirty="0">
                <a:latin typeface="Courier"/>
              </a:rPr>
              <a:t>//base  = ci-&gt;</a:t>
            </a:r>
            <a:r>
              <a:rPr lang="en-US" sz="1400" dirty="0" err="1" smtClean="0">
                <a:latin typeface="Courier"/>
              </a:rPr>
              <a:t>u.l.base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while (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 &lt; prototype-&gt;</a:t>
            </a:r>
            <a:r>
              <a:rPr lang="en-US" sz="1400" dirty="0" err="1" smtClean="0">
                <a:latin typeface="Courier"/>
              </a:rPr>
              <a:t>sizecode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</a:t>
            </a:r>
            <a:r>
              <a:rPr lang="en-US" sz="1400" dirty="0" err="1" smtClean="0">
                <a:latin typeface="Courier"/>
              </a:rPr>
              <a:t>int</a:t>
            </a:r>
            <a:r>
              <a:rPr lang="en-US" sz="1400" dirty="0" smtClean="0">
                <a:latin typeface="Courier"/>
              </a:rPr>
              <a:t> instruction = prototype-&gt;code[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*builder = 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switch(GET_OPCODE(instruction))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case OP_MOVE: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    </a:t>
            </a:r>
            <a:r>
              <a:rPr lang="en-US" sz="1400" dirty="0" err="1" smtClean="0">
                <a:latin typeface="Courier"/>
              </a:rPr>
              <a:t>do_move</a:t>
            </a:r>
            <a:r>
              <a:rPr lang="en-US" sz="1400" dirty="0" smtClean="0">
                <a:latin typeface="Courier"/>
              </a:rPr>
              <a:t>(builder, instruction);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    break;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……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/>
              <a:t>buildIL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</a:rPr>
              <a:t>b</a:t>
            </a:r>
            <a:r>
              <a:rPr lang="en-US" sz="1400" dirty="0" smtClean="0">
                <a:latin typeface="Courier"/>
              </a:rPr>
              <a:t>ool </a:t>
            </a:r>
            <a:r>
              <a:rPr lang="en-US" sz="1400" dirty="0" err="1" smtClean="0">
                <a:latin typeface="Courier"/>
              </a:rPr>
              <a:t>Lua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 smtClean="0">
                <a:latin typeface="Courier"/>
              </a:rPr>
              <a:t>FunctionBuilder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>
                <a:latin typeface="Courier"/>
              </a:rPr>
              <a:t>buildIL</a:t>
            </a:r>
            <a:r>
              <a:rPr lang="en-US" sz="1400" dirty="0" smtClean="0">
                <a:latin typeface="Courier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**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latin typeface="Courier"/>
              </a:rPr>
              <a:t>createBytecodeBuilders</a:t>
            </a:r>
            <a:r>
              <a:rPr lang="en-US" sz="1400" dirty="0" smtClean="0">
                <a:latin typeface="Courier"/>
              </a:rPr>
              <a:t>();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Store(“ci”, </a:t>
            </a:r>
            <a:r>
              <a:rPr lang="en-US" sz="1400" dirty="0" err="1" smtClean="0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lua_State</a:t>
            </a:r>
            <a:r>
              <a:rPr lang="en-US" sz="1400" dirty="0" smtClean="0">
                <a:latin typeface="Courier"/>
              </a:rPr>
              <a:t>”, “ci”, Load(“L”))); //ci = L-&gt;ci;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Store(“base”, </a:t>
            </a:r>
            <a:r>
              <a:rPr lang="en-US" sz="1400" dirty="0" err="1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CallInfo</a:t>
            </a:r>
            <a:r>
              <a:rPr lang="en-US" sz="1400" dirty="0" smtClean="0">
                <a:latin typeface="Courier"/>
              </a:rPr>
              <a:t>”, “</a:t>
            </a:r>
            <a:r>
              <a:rPr lang="en-US" sz="1400" dirty="0" err="1" smtClean="0">
                <a:latin typeface="Courier"/>
              </a:rPr>
              <a:t>u.l.base</a:t>
            </a:r>
            <a:r>
              <a:rPr lang="en-US" sz="1400" dirty="0" smtClean="0">
                <a:latin typeface="Courier"/>
              </a:rPr>
              <a:t>”, </a:t>
            </a:r>
            <a:r>
              <a:rPr lang="en-US" sz="1400" dirty="0">
                <a:latin typeface="Courier"/>
              </a:rPr>
              <a:t>Load</a:t>
            </a:r>
            <a:r>
              <a:rPr lang="en-US" sz="1400" dirty="0" smtClean="0">
                <a:latin typeface="Courier"/>
              </a:rPr>
              <a:t>(“ci”))); </a:t>
            </a:r>
            <a:r>
              <a:rPr lang="en-US" sz="1400" dirty="0">
                <a:latin typeface="Courier"/>
              </a:rPr>
              <a:t>//base  = ci-&gt;</a:t>
            </a:r>
            <a:r>
              <a:rPr lang="en-US" sz="1400" dirty="0" err="1" smtClean="0">
                <a:latin typeface="Courier"/>
              </a:rPr>
              <a:t>u.l.base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while (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 &lt; prototype-&gt;</a:t>
            </a:r>
            <a:r>
              <a:rPr lang="en-US" sz="1400" dirty="0" err="1" smtClean="0">
                <a:latin typeface="Courier"/>
              </a:rPr>
              <a:t>sizecode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</a:t>
            </a:r>
            <a:r>
              <a:rPr lang="en-US" sz="1400" dirty="0" err="1" smtClean="0">
                <a:latin typeface="Courier"/>
              </a:rPr>
              <a:t>int</a:t>
            </a:r>
            <a:r>
              <a:rPr lang="en-US" sz="1400" dirty="0" smtClean="0">
                <a:latin typeface="Courier"/>
              </a:rPr>
              <a:t> instruction = prototype-&gt;code[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*builder = 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switch(GET_OPCODE(instruction))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case OP_MOVE: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    </a:t>
            </a:r>
            <a:r>
              <a:rPr lang="en-US" sz="1400" dirty="0" err="1" smtClean="0">
                <a:latin typeface="Courier"/>
              </a:rPr>
              <a:t>do_move</a:t>
            </a:r>
            <a:r>
              <a:rPr lang="en-US" sz="1400" dirty="0" smtClean="0">
                <a:latin typeface="Courier"/>
              </a:rPr>
              <a:t>(builder, instruction);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    break;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……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88932" y="2182889"/>
            <a:ext cx="2721142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/>
              <a:t>buildIL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</a:rPr>
              <a:t>b</a:t>
            </a:r>
            <a:r>
              <a:rPr lang="en-US" sz="1400" dirty="0" smtClean="0">
                <a:latin typeface="Courier"/>
              </a:rPr>
              <a:t>ool </a:t>
            </a:r>
            <a:r>
              <a:rPr lang="en-US" sz="1400" dirty="0" err="1" smtClean="0">
                <a:latin typeface="Courier"/>
              </a:rPr>
              <a:t>Lua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 smtClean="0">
                <a:latin typeface="Courier"/>
              </a:rPr>
              <a:t>FunctionBuilder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>
                <a:latin typeface="Courier"/>
              </a:rPr>
              <a:t>buildIL</a:t>
            </a:r>
            <a:r>
              <a:rPr lang="en-US" sz="1400" dirty="0" smtClean="0">
                <a:latin typeface="Courier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**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latin typeface="Courier"/>
              </a:rPr>
              <a:t>createBytecodeBuilders</a:t>
            </a:r>
            <a:r>
              <a:rPr lang="en-US" sz="1400" dirty="0" smtClean="0">
                <a:latin typeface="Courier"/>
              </a:rPr>
              <a:t>();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Store(“ci”, </a:t>
            </a:r>
            <a:r>
              <a:rPr lang="en-US" sz="1400" dirty="0" err="1" smtClean="0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lua_State</a:t>
            </a:r>
            <a:r>
              <a:rPr lang="en-US" sz="1400" dirty="0" smtClean="0">
                <a:latin typeface="Courier"/>
              </a:rPr>
              <a:t>”, “ci”, Load(“L”))); //ci = L-&gt;ci;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Store(“base”, </a:t>
            </a:r>
            <a:r>
              <a:rPr lang="en-US" sz="1400" dirty="0" err="1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CallInfo</a:t>
            </a:r>
            <a:r>
              <a:rPr lang="en-US" sz="1400" dirty="0" smtClean="0">
                <a:latin typeface="Courier"/>
              </a:rPr>
              <a:t>”, “</a:t>
            </a:r>
            <a:r>
              <a:rPr lang="en-US" sz="1400" dirty="0" err="1" smtClean="0">
                <a:latin typeface="Courier"/>
              </a:rPr>
              <a:t>u.l.base</a:t>
            </a:r>
            <a:r>
              <a:rPr lang="en-US" sz="1400" dirty="0" smtClean="0">
                <a:latin typeface="Courier"/>
              </a:rPr>
              <a:t>”, </a:t>
            </a:r>
            <a:r>
              <a:rPr lang="en-US" sz="1400" dirty="0">
                <a:latin typeface="Courier"/>
              </a:rPr>
              <a:t>Load</a:t>
            </a:r>
            <a:r>
              <a:rPr lang="en-US" sz="1400" dirty="0" smtClean="0">
                <a:latin typeface="Courier"/>
              </a:rPr>
              <a:t>(“ci”))); </a:t>
            </a:r>
            <a:r>
              <a:rPr lang="en-US" sz="1400" dirty="0">
                <a:latin typeface="Courier"/>
              </a:rPr>
              <a:t>//base  = ci-&gt;</a:t>
            </a:r>
            <a:r>
              <a:rPr lang="en-US" sz="1400" dirty="0" err="1" smtClean="0">
                <a:latin typeface="Courier"/>
              </a:rPr>
              <a:t>u.l.base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while (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 &lt; prototype-&gt;</a:t>
            </a:r>
            <a:r>
              <a:rPr lang="en-US" sz="1400" dirty="0" err="1" smtClean="0">
                <a:latin typeface="Courier"/>
              </a:rPr>
              <a:t>sizecode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</a:t>
            </a:r>
            <a:r>
              <a:rPr lang="en-US" sz="1400" dirty="0" err="1" smtClean="0">
                <a:latin typeface="Courier"/>
              </a:rPr>
              <a:t>int</a:t>
            </a:r>
            <a:r>
              <a:rPr lang="en-US" sz="1400" dirty="0" smtClean="0">
                <a:latin typeface="Courier"/>
              </a:rPr>
              <a:t> instruction = prototype-&gt;code[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*builder = 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switch(GET_OPCODE(instruction))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case OP_MOVE: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    </a:t>
            </a:r>
            <a:r>
              <a:rPr lang="en-US" sz="1400" dirty="0" err="1" smtClean="0">
                <a:latin typeface="Courier"/>
              </a:rPr>
              <a:t>do_move</a:t>
            </a:r>
            <a:r>
              <a:rPr lang="en-US" sz="1400" dirty="0" smtClean="0">
                <a:latin typeface="Courier"/>
              </a:rPr>
              <a:t>(builder, instruction);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    break;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……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5238" y="2447591"/>
            <a:ext cx="447174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/>
              <a:t>buildIL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</a:rPr>
              <a:t>b</a:t>
            </a:r>
            <a:r>
              <a:rPr lang="en-US" sz="1400" dirty="0" smtClean="0">
                <a:latin typeface="Courier"/>
              </a:rPr>
              <a:t>ool </a:t>
            </a:r>
            <a:r>
              <a:rPr lang="en-US" sz="1400" dirty="0" err="1" smtClean="0">
                <a:latin typeface="Courier"/>
              </a:rPr>
              <a:t>Lua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 smtClean="0">
                <a:latin typeface="Courier"/>
              </a:rPr>
              <a:t>FunctionBuilder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>
                <a:latin typeface="Courier"/>
              </a:rPr>
              <a:t>buildIL</a:t>
            </a:r>
            <a:r>
              <a:rPr lang="en-US" sz="1400" dirty="0" smtClean="0">
                <a:latin typeface="Courier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**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latin typeface="Courier"/>
              </a:rPr>
              <a:t>createBytecodeBuilders</a:t>
            </a:r>
            <a:r>
              <a:rPr lang="en-US" sz="1400" dirty="0" smtClean="0">
                <a:latin typeface="Courier"/>
              </a:rPr>
              <a:t>();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Store(“ci”, </a:t>
            </a:r>
            <a:r>
              <a:rPr lang="en-US" sz="1400" dirty="0" err="1" smtClean="0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lua_State</a:t>
            </a:r>
            <a:r>
              <a:rPr lang="en-US" sz="1400" dirty="0" smtClean="0">
                <a:latin typeface="Courier"/>
              </a:rPr>
              <a:t>”, “ci”, Load(“L”))); //ci = L-&gt;ci;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Store(“base”, </a:t>
            </a:r>
            <a:r>
              <a:rPr lang="en-US" sz="1400" dirty="0" err="1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CallInfo</a:t>
            </a:r>
            <a:r>
              <a:rPr lang="en-US" sz="1400" dirty="0" smtClean="0">
                <a:latin typeface="Courier"/>
              </a:rPr>
              <a:t>”, “</a:t>
            </a:r>
            <a:r>
              <a:rPr lang="en-US" sz="1400" dirty="0" err="1" smtClean="0">
                <a:latin typeface="Courier"/>
              </a:rPr>
              <a:t>u.l.base</a:t>
            </a:r>
            <a:r>
              <a:rPr lang="en-US" sz="1400" dirty="0" smtClean="0">
                <a:latin typeface="Courier"/>
              </a:rPr>
              <a:t>”, </a:t>
            </a:r>
            <a:r>
              <a:rPr lang="en-US" sz="1400" dirty="0">
                <a:latin typeface="Courier"/>
              </a:rPr>
              <a:t>Load</a:t>
            </a:r>
            <a:r>
              <a:rPr lang="en-US" sz="1400" dirty="0" smtClean="0">
                <a:latin typeface="Courier"/>
              </a:rPr>
              <a:t>(“ci”))); </a:t>
            </a:r>
            <a:r>
              <a:rPr lang="en-US" sz="1400" dirty="0">
                <a:latin typeface="Courier"/>
              </a:rPr>
              <a:t>//base  = ci-&gt;</a:t>
            </a:r>
            <a:r>
              <a:rPr lang="en-US" sz="1400" dirty="0" err="1" smtClean="0">
                <a:latin typeface="Courier"/>
              </a:rPr>
              <a:t>u.l.base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while (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 &lt; prototype-&gt;</a:t>
            </a:r>
            <a:r>
              <a:rPr lang="en-US" sz="1400" dirty="0" err="1" smtClean="0">
                <a:latin typeface="Courier"/>
              </a:rPr>
              <a:t>sizecode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</a:t>
            </a:r>
            <a:r>
              <a:rPr lang="en-US" sz="1400" dirty="0" err="1" smtClean="0">
                <a:latin typeface="Courier"/>
              </a:rPr>
              <a:t>int</a:t>
            </a:r>
            <a:r>
              <a:rPr lang="en-US" sz="1400" dirty="0" smtClean="0">
                <a:latin typeface="Courier"/>
              </a:rPr>
              <a:t> instruction = prototype-&gt;code[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*builder = 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switch(GET_OPCODE(instruction))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case OP_MOVE: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    </a:t>
            </a:r>
            <a:r>
              <a:rPr lang="en-US" sz="1400" dirty="0" err="1" smtClean="0">
                <a:latin typeface="Courier"/>
              </a:rPr>
              <a:t>do_move</a:t>
            </a:r>
            <a:r>
              <a:rPr lang="en-US" sz="1400" dirty="0" smtClean="0">
                <a:latin typeface="Courier"/>
              </a:rPr>
              <a:t>(builder, instruction);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    break;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……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3205" y="2807199"/>
            <a:ext cx="639679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/>
              <a:t>buildIL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</a:rPr>
              <a:t>b</a:t>
            </a:r>
            <a:r>
              <a:rPr lang="en-US" sz="1400" dirty="0" smtClean="0">
                <a:latin typeface="Courier"/>
              </a:rPr>
              <a:t>ool </a:t>
            </a:r>
            <a:r>
              <a:rPr lang="en-US" sz="1400" dirty="0" err="1" smtClean="0">
                <a:latin typeface="Courier"/>
              </a:rPr>
              <a:t>Lua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 smtClean="0">
                <a:latin typeface="Courier"/>
              </a:rPr>
              <a:t>FunctionBuilder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>
                <a:latin typeface="Courier"/>
              </a:rPr>
              <a:t>buildIL</a:t>
            </a:r>
            <a:r>
              <a:rPr lang="en-US" sz="1400" dirty="0" smtClean="0">
                <a:latin typeface="Courier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**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latin typeface="Courier"/>
              </a:rPr>
              <a:t>createBytecodeBuilders</a:t>
            </a:r>
            <a:r>
              <a:rPr lang="en-US" sz="1400" dirty="0" smtClean="0">
                <a:latin typeface="Courier"/>
              </a:rPr>
              <a:t>();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Store(“ci”, </a:t>
            </a:r>
            <a:r>
              <a:rPr lang="en-US" sz="1400" dirty="0" err="1" smtClean="0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lua_State</a:t>
            </a:r>
            <a:r>
              <a:rPr lang="en-US" sz="1400" dirty="0" smtClean="0">
                <a:latin typeface="Courier"/>
              </a:rPr>
              <a:t>”, “ci”, Load(“L”))); //ci = L-&gt;ci;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Store(“base”, </a:t>
            </a:r>
            <a:r>
              <a:rPr lang="en-US" sz="1400" dirty="0" err="1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CallInfo</a:t>
            </a:r>
            <a:r>
              <a:rPr lang="en-US" sz="1400" dirty="0" smtClean="0">
                <a:latin typeface="Courier"/>
              </a:rPr>
              <a:t>”, “</a:t>
            </a:r>
            <a:r>
              <a:rPr lang="en-US" sz="1400" dirty="0" err="1" smtClean="0">
                <a:latin typeface="Courier"/>
              </a:rPr>
              <a:t>u.l.base</a:t>
            </a:r>
            <a:r>
              <a:rPr lang="en-US" sz="1400" dirty="0" smtClean="0">
                <a:latin typeface="Courier"/>
              </a:rPr>
              <a:t>”, </a:t>
            </a:r>
            <a:r>
              <a:rPr lang="en-US" sz="1400" dirty="0">
                <a:latin typeface="Courier"/>
              </a:rPr>
              <a:t>Load</a:t>
            </a:r>
            <a:r>
              <a:rPr lang="en-US" sz="1400" dirty="0" smtClean="0">
                <a:latin typeface="Courier"/>
              </a:rPr>
              <a:t>(“ci”))); </a:t>
            </a:r>
            <a:r>
              <a:rPr lang="en-US" sz="1400" dirty="0">
                <a:latin typeface="Courier"/>
              </a:rPr>
              <a:t>//base  = ci-&gt;</a:t>
            </a:r>
            <a:r>
              <a:rPr lang="en-US" sz="1400" dirty="0" err="1" smtClean="0">
                <a:latin typeface="Courier"/>
              </a:rPr>
              <a:t>u.l.base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while (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 &lt; prototype-&gt;</a:t>
            </a:r>
            <a:r>
              <a:rPr lang="en-US" sz="1400" dirty="0" err="1" smtClean="0">
                <a:latin typeface="Courier"/>
              </a:rPr>
              <a:t>sizecode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</a:t>
            </a:r>
            <a:r>
              <a:rPr lang="en-US" sz="1400" dirty="0" err="1" smtClean="0">
                <a:latin typeface="Courier"/>
              </a:rPr>
              <a:t>int</a:t>
            </a:r>
            <a:r>
              <a:rPr lang="en-US" sz="1400" dirty="0" smtClean="0">
                <a:latin typeface="Courier"/>
              </a:rPr>
              <a:t> instruction = prototype-&gt;code[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*builder = 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switch(GET_OPCODE(instruction))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case OP_MOVE: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    </a:t>
            </a:r>
            <a:r>
              <a:rPr lang="en-US" sz="1400" dirty="0" err="1" smtClean="0">
                <a:latin typeface="Courier"/>
              </a:rPr>
              <a:t>do_move</a:t>
            </a:r>
            <a:r>
              <a:rPr lang="en-US" sz="1400" dirty="0" smtClean="0">
                <a:latin typeface="Courier"/>
              </a:rPr>
              <a:t>(builder, instruction);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    break;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……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9771" y="3408780"/>
            <a:ext cx="1217197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0B0B"/>
                </a:solidFill>
              </a:rPr>
              <a:t>Eclipse OMR Mission</a:t>
            </a:r>
            <a:endParaRPr lang="en-US" dirty="0">
              <a:solidFill>
                <a:srgbClr val="BF0B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63276" cy="481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an open reusable language runtime foundation for cloud platforms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accelerate advancement and innovation</a:t>
            </a:r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In full cooperation with existing language communities</a:t>
            </a:r>
            <a:endParaRPr lang="en-U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Engaging</a:t>
            </a:r>
            <a:r>
              <a:rPr lang="en-US" dirty="0" smtClean="0"/>
              <a:t> a diverse community of people interested in language runtimes</a:t>
            </a:r>
          </a:p>
          <a:p>
            <a:pPr lvl="2"/>
            <a:r>
              <a:rPr lang="en-US" dirty="0" smtClean="0"/>
              <a:t>Professional developers</a:t>
            </a:r>
          </a:p>
          <a:p>
            <a:pPr lvl="2"/>
            <a:r>
              <a:rPr lang="en-US" dirty="0" smtClean="0"/>
              <a:t>Researchers</a:t>
            </a:r>
          </a:p>
          <a:p>
            <a:pPr lvl="2"/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Hobbyists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2" y="385125"/>
            <a:ext cx="1093367" cy="1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/>
              <a:t>buildIL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</a:rPr>
              <a:t>b</a:t>
            </a:r>
            <a:r>
              <a:rPr lang="en-US" sz="1400" dirty="0" smtClean="0">
                <a:latin typeface="Courier"/>
              </a:rPr>
              <a:t>ool </a:t>
            </a:r>
            <a:r>
              <a:rPr lang="en-US" sz="1400" dirty="0" err="1" smtClean="0">
                <a:latin typeface="Courier"/>
              </a:rPr>
              <a:t>Lua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 smtClean="0">
                <a:latin typeface="Courier"/>
              </a:rPr>
              <a:t>FunctionBuilder</a:t>
            </a:r>
            <a:r>
              <a:rPr lang="en-US" sz="1400" dirty="0" smtClean="0">
                <a:latin typeface="Courier"/>
              </a:rPr>
              <a:t>::</a:t>
            </a:r>
            <a:r>
              <a:rPr lang="en-US" sz="1400" dirty="0" err="1">
                <a:latin typeface="Courier"/>
              </a:rPr>
              <a:t>buildIL</a:t>
            </a:r>
            <a:r>
              <a:rPr lang="en-US" sz="1400" dirty="0" smtClean="0">
                <a:latin typeface="Courier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**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latin typeface="Courier"/>
              </a:rPr>
              <a:t>createBytecodeBuilders</a:t>
            </a:r>
            <a:r>
              <a:rPr lang="en-US" sz="1400" dirty="0" smtClean="0">
                <a:latin typeface="Courier"/>
              </a:rPr>
              <a:t>();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Store(“ci”, </a:t>
            </a:r>
            <a:r>
              <a:rPr lang="en-US" sz="1400" dirty="0" err="1" smtClean="0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lua_State</a:t>
            </a:r>
            <a:r>
              <a:rPr lang="en-US" sz="1400" dirty="0" smtClean="0">
                <a:latin typeface="Courier"/>
              </a:rPr>
              <a:t>”, “ci”, Load(“L”))); //ci = L-&gt;ci;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Store(“base”, </a:t>
            </a:r>
            <a:r>
              <a:rPr lang="en-US" sz="1400" dirty="0" err="1">
                <a:latin typeface="Courier"/>
              </a:rPr>
              <a:t>LoadIndirect</a:t>
            </a:r>
            <a:r>
              <a:rPr lang="en-US" sz="1400" dirty="0" smtClean="0">
                <a:latin typeface="Courier"/>
              </a:rPr>
              <a:t>(“</a:t>
            </a:r>
            <a:r>
              <a:rPr lang="en-US" sz="1400" dirty="0" err="1" smtClean="0">
                <a:latin typeface="Courier"/>
              </a:rPr>
              <a:t>CallInfo</a:t>
            </a:r>
            <a:r>
              <a:rPr lang="en-US" sz="1400" dirty="0" smtClean="0">
                <a:latin typeface="Courier"/>
              </a:rPr>
              <a:t>”, “</a:t>
            </a:r>
            <a:r>
              <a:rPr lang="en-US" sz="1400" dirty="0" err="1" smtClean="0">
                <a:latin typeface="Courier"/>
              </a:rPr>
              <a:t>u.l.base</a:t>
            </a:r>
            <a:r>
              <a:rPr lang="en-US" sz="1400" dirty="0" smtClean="0">
                <a:latin typeface="Courier"/>
              </a:rPr>
              <a:t>”, </a:t>
            </a:r>
            <a:r>
              <a:rPr lang="en-US" sz="1400" dirty="0">
                <a:latin typeface="Courier"/>
              </a:rPr>
              <a:t>Load</a:t>
            </a:r>
            <a:r>
              <a:rPr lang="en-US" sz="1400" dirty="0" smtClean="0">
                <a:latin typeface="Courier"/>
              </a:rPr>
              <a:t>(“ci”))); </a:t>
            </a:r>
            <a:r>
              <a:rPr lang="en-US" sz="1400" dirty="0">
                <a:latin typeface="Courier"/>
              </a:rPr>
              <a:t>//base  = ci-&gt;</a:t>
            </a:r>
            <a:r>
              <a:rPr lang="en-US" sz="1400" dirty="0" err="1" smtClean="0">
                <a:latin typeface="Courier"/>
              </a:rPr>
              <a:t>u.l.base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while (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 &lt; prototype-&gt;</a:t>
            </a:r>
            <a:r>
              <a:rPr lang="en-US" sz="1400" dirty="0" err="1" smtClean="0">
                <a:latin typeface="Courier"/>
              </a:rPr>
              <a:t>sizecode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</a:t>
            </a:r>
            <a:r>
              <a:rPr lang="en-US" sz="1400" dirty="0" err="1" smtClean="0">
                <a:latin typeface="Courier"/>
              </a:rPr>
              <a:t>int</a:t>
            </a:r>
            <a:r>
              <a:rPr lang="en-US" sz="1400" dirty="0" smtClean="0">
                <a:latin typeface="Courier"/>
              </a:rPr>
              <a:t> instruction = prototype-&gt;code[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TR::</a:t>
            </a:r>
            <a:r>
              <a:rPr lang="en-US" sz="1400" dirty="0" err="1" smtClean="0">
                <a:latin typeface="Courier"/>
              </a:rPr>
              <a:t>BytecodeBuilder</a:t>
            </a:r>
            <a:r>
              <a:rPr lang="en-US" sz="1400" dirty="0" smtClean="0">
                <a:latin typeface="Courier"/>
              </a:rPr>
              <a:t> *builder = </a:t>
            </a:r>
            <a:r>
              <a:rPr lang="en-US" sz="1400" dirty="0" err="1" smtClean="0">
                <a:latin typeface="Courier"/>
              </a:rPr>
              <a:t>bytecodeBuilders</a:t>
            </a:r>
            <a:r>
              <a:rPr lang="en-US" sz="1400" dirty="0" smtClean="0">
                <a:latin typeface="Courier"/>
              </a:rPr>
              <a:t>[</a:t>
            </a:r>
            <a:r>
              <a:rPr lang="en-US" sz="1400" dirty="0" err="1" smtClean="0">
                <a:latin typeface="Courier"/>
              </a:rPr>
              <a:t>instructionIndex</a:t>
            </a:r>
            <a:r>
              <a:rPr lang="en-US" sz="1400" dirty="0" smtClean="0">
                <a:latin typeface="Courier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switch(GET_OPCODE(instruction))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case OP_MOVE: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            </a:t>
            </a:r>
            <a:r>
              <a:rPr lang="en-US" sz="1400" dirty="0" err="1" smtClean="0">
                <a:latin typeface="Courier"/>
              </a:rPr>
              <a:t>do_move</a:t>
            </a:r>
            <a:r>
              <a:rPr lang="en-US" sz="1400" dirty="0" smtClean="0">
                <a:latin typeface="Courier"/>
              </a:rPr>
              <a:t>(builder, instruction);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    break;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……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  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</a:rPr>
              <a:t> </a:t>
            </a:r>
            <a:r>
              <a:rPr lang="en-US" sz="1400" dirty="0" smtClean="0">
                <a:latin typeface="Courier"/>
              </a:rPr>
              <a:t> 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9771" y="4708190"/>
            <a:ext cx="3238503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luaV_execute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vmcase</a:t>
            </a:r>
            <a:r>
              <a:rPr lang="en-US" dirty="0" smtClean="0"/>
              <a:t>(OP_MOVE)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setobjs2s(L, </a:t>
            </a:r>
            <a:r>
              <a:rPr lang="en-US" dirty="0" err="1" smtClean="0"/>
              <a:t>ra</a:t>
            </a:r>
            <a:r>
              <a:rPr lang="en-US" dirty="0" smtClean="0"/>
              <a:t>, RB(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break;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4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9950" y="2133432"/>
            <a:ext cx="2083471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075" y="2470316"/>
            <a:ext cx="3755862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3340" y="2783137"/>
            <a:ext cx="2781302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5908" y="3950202"/>
            <a:ext cx="4670259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1053" y="4275059"/>
            <a:ext cx="4429632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237" y="4565156"/>
            <a:ext cx="6006774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do_move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do_move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BytecodeBuilder</a:t>
            </a:r>
            <a:r>
              <a:rPr lang="en-US" sz="1300" dirty="0" smtClean="0">
                <a:latin typeface="Courier"/>
              </a:rPr>
              <a:t> *builder, </a:t>
            </a:r>
            <a:r>
              <a:rPr lang="en-US" sz="1300" dirty="0" err="1" smtClean="0">
                <a:latin typeface="Courier"/>
              </a:rPr>
              <a:t>int</a:t>
            </a:r>
            <a:r>
              <a:rPr lang="en-US" sz="1300" dirty="0" smtClean="0">
                <a:latin typeface="Courier"/>
              </a:rPr>
              <a:t> instruction) {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>
                <a:latin typeface="Courier"/>
              </a:rPr>
              <a:t> = builder-&gt;Load(“</a:t>
            </a:r>
            <a:r>
              <a:rPr lang="en-US" sz="1300" dirty="0" err="1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”);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 = </a:t>
            </a:r>
            <a:r>
              <a:rPr lang="en-US" sz="1300" dirty="0" err="1" smtClean="0">
                <a:latin typeface="Courier"/>
              </a:rPr>
              <a:t>jit_R</a:t>
            </a:r>
            <a:r>
              <a:rPr lang="en-US" sz="1300" dirty="0" smtClean="0">
                <a:latin typeface="Courier"/>
              </a:rPr>
              <a:t>(builder, GETARG_B(instruction));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(builder, </a:t>
            </a:r>
            <a:r>
              <a:rPr lang="en-US" sz="1300" dirty="0" err="1" smtClean="0">
                <a:latin typeface="Courier"/>
              </a:rPr>
              <a:t>ra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rb</a:t>
            </a:r>
            <a:r>
              <a:rPr lang="en-US" sz="1300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"/>
            </a:endParaRP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v</a:t>
            </a:r>
            <a:r>
              <a:rPr lang="en-US" sz="1300" dirty="0" smtClean="0">
                <a:latin typeface="Courier"/>
              </a:rPr>
              <a:t>oid </a:t>
            </a:r>
            <a:r>
              <a:rPr lang="en-US" sz="1300" dirty="0" err="1" smtClean="0">
                <a:latin typeface="Courier"/>
              </a:rPr>
              <a:t>Lua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FunctionBuilder</a:t>
            </a:r>
            <a:r>
              <a:rPr lang="en-US" sz="1300" dirty="0" smtClean="0">
                <a:latin typeface="Courier"/>
              </a:rPr>
              <a:t>::</a:t>
            </a:r>
            <a:r>
              <a:rPr lang="en-US" sz="1300" dirty="0" err="1" smtClean="0">
                <a:latin typeface="Courier"/>
              </a:rPr>
              <a:t>jit_setobj</a:t>
            </a:r>
            <a:r>
              <a:rPr lang="en-US" sz="1300" dirty="0" smtClean="0">
                <a:latin typeface="Courier"/>
              </a:rPr>
              <a:t>(TR::</a:t>
            </a:r>
            <a:r>
              <a:rPr lang="en-US" sz="1300" dirty="0" err="1" smtClean="0">
                <a:latin typeface="Courier"/>
              </a:rPr>
              <a:t>IlBuilder</a:t>
            </a:r>
            <a:r>
              <a:rPr lang="en-US" sz="1300" dirty="0" smtClean="0">
                <a:latin typeface="Courier"/>
              </a:rPr>
              <a:t> *builder,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TR::</a:t>
            </a:r>
            <a:r>
              <a:rPr lang="en-US" sz="1300" dirty="0" err="1" smtClean="0">
                <a:latin typeface="Courier"/>
              </a:rPr>
              <a:t>IlValue</a:t>
            </a:r>
            <a:r>
              <a:rPr lang="en-US" sz="1300" dirty="0" smtClean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 = builder-&gt;</a:t>
            </a:r>
            <a:r>
              <a:rPr lang="en-US" sz="1300" dirty="0" err="1" smtClean="0">
                <a:latin typeface="Courier"/>
              </a:rPr>
              <a:t>LoadIndirect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TR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IlValue</a:t>
            </a:r>
            <a:r>
              <a:rPr lang="en-US" sz="1300" dirty="0">
                <a:latin typeface="Courier"/>
              </a:rPr>
              <a:t> *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 </a:t>
            </a:r>
            <a:r>
              <a:rPr lang="en-US" sz="1300" dirty="0">
                <a:latin typeface="Courier"/>
              </a:rPr>
              <a:t>= builder-&gt;</a:t>
            </a:r>
            <a:r>
              <a:rPr lang="en-US" sz="1300" dirty="0" err="1">
                <a:latin typeface="Courier"/>
              </a:rPr>
              <a:t>LoadIndirect</a:t>
            </a:r>
            <a:r>
              <a:rPr lang="en-US" sz="1300" dirty="0">
                <a:latin typeface="Courier"/>
              </a:rPr>
              <a:t>(“</a:t>
            </a:r>
            <a:r>
              <a:rPr lang="en-US" sz="1300" dirty="0" smtClean="0">
                <a:latin typeface="Courier"/>
              </a:rPr>
              <a:t>TValue</a:t>
            </a:r>
            <a:r>
              <a:rPr lang="en-US" sz="1300" dirty="0">
                <a:latin typeface="Courier"/>
              </a:rPr>
              <a:t>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src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</a:t>
            </a:r>
            <a:r>
              <a:rPr lang="en-US" sz="1300" dirty="0" smtClean="0">
                <a:latin typeface="Courier"/>
              </a:rPr>
              <a:t>   builder-&gt;</a:t>
            </a:r>
            <a:r>
              <a:rPr lang="en-US" sz="1300" dirty="0" err="1" smtClean="0">
                <a:latin typeface="Courier"/>
              </a:rPr>
              <a:t>StoreIndirect</a:t>
            </a:r>
            <a:r>
              <a:rPr lang="en-US" sz="1300" dirty="0" smtClean="0">
                <a:latin typeface="Courier"/>
              </a:rPr>
              <a:t>(“TValue”, “value_”, </a:t>
            </a:r>
            <a:r>
              <a:rPr lang="en-US" sz="1300" dirty="0" err="1" smtClean="0">
                <a:latin typeface="Courier"/>
              </a:rPr>
              <a:t>dest</a:t>
            </a:r>
            <a:r>
              <a:rPr lang="en-US" sz="1300" dirty="0" smtClean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src_value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    builder-</a:t>
            </a:r>
            <a:r>
              <a:rPr lang="en-US" sz="1300" dirty="0">
                <a:latin typeface="Courier"/>
              </a:rPr>
              <a:t>&gt;</a:t>
            </a:r>
            <a:r>
              <a:rPr lang="en-US" sz="1300" dirty="0" err="1">
                <a:latin typeface="Courier"/>
              </a:rPr>
              <a:t>StoreIndirect</a:t>
            </a:r>
            <a:r>
              <a:rPr lang="en-US" sz="1300" dirty="0">
                <a:latin typeface="Courier"/>
              </a:rPr>
              <a:t>(“TValue”, </a:t>
            </a:r>
            <a:r>
              <a:rPr lang="en-US" sz="1300" dirty="0" smtClean="0">
                <a:latin typeface="Courier"/>
              </a:rPr>
              <a:t>“</a:t>
            </a:r>
            <a:r>
              <a:rPr lang="en-US" sz="1300" dirty="0" err="1" smtClean="0">
                <a:latin typeface="Courier"/>
              </a:rPr>
              <a:t>tt</a:t>
            </a:r>
            <a:r>
              <a:rPr lang="en-US" sz="1300" dirty="0" smtClean="0">
                <a:latin typeface="Courier"/>
              </a:rPr>
              <a:t>_”, </a:t>
            </a:r>
            <a:r>
              <a:rPr lang="en-US" sz="1300" dirty="0" err="1">
                <a:latin typeface="Courier"/>
              </a:rPr>
              <a:t>dest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src_tt</a:t>
            </a:r>
            <a:r>
              <a:rPr lang="en-US" sz="1300" dirty="0" smtClean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237" y="4855253"/>
            <a:ext cx="5441289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OMR has </a:t>
            </a:r>
            <a:r>
              <a:rPr lang="en-US" b="1" i="1" dirty="0" smtClean="0">
                <a:solidFill>
                  <a:schemeClr val="accent2"/>
                </a:solidFill>
              </a:rPr>
              <a:t>no</a:t>
            </a:r>
            <a:r>
              <a:rPr lang="en-US" dirty="0" smtClean="0"/>
              <a:t> language semantics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OMR is for building language runtimes but is </a:t>
            </a:r>
            <a:r>
              <a:rPr lang="en-US" b="1" i="1" dirty="0" smtClean="0">
                <a:solidFill>
                  <a:srgbClr val="E46C0A"/>
                </a:solidFill>
              </a:rPr>
              <a:t>not</a:t>
            </a:r>
            <a:r>
              <a:rPr lang="en-US" dirty="0" smtClean="0"/>
              <a:t> itself a language runtime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OMR components can be independently integrated into </a:t>
            </a:r>
            <a:r>
              <a:rPr lang="en-US" b="1" i="1" dirty="0" smtClean="0">
                <a:solidFill>
                  <a:srgbClr val="E46C0A"/>
                </a:solidFill>
              </a:rPr>
              <a:t>any</a:t>
            </a:r>
            <a:r>
              <a:rPr lang="en-US" dirty="0" smtClean="0"/>
              <a:t> language runtime, new or existing, </a:t>
            </a:r>
            <a:r>
              <a:rPr lang="en-US" b="1" i="1" dirty="0" smtClean="0">
                <a:solidFill>
                  <a:schemeClr val="accent2"/>
                </a:solidFill>
              </a:rPr>
              <a:t>without</a:t>
            </a:r>
            <a:r>
              <a:rPr lang="en-US" dirty="0" smtClean="0"/>
              <a:t> influencing language semantics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Key Goals for Eclipse OMR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do_band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bool </a:t>
            </a:r>
            <a:r>
              <a:rPr lang="en-US" sz="1300" dirty="0" err="1">
                <a:latin typeface="Courier"/>
              </a:rPr>
              <a:t>Lua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FunctionBuilder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do_band</a:t>
            </a:r>
            <a:r>
              <a:rPr lang="en-US" sz="1300" dirty="0">
                <a:latin typeface="Courier"/>
              </a:rPr>
              <a:t>(TR::</a:t>
            </a:r>
            <a:r>
              <a:rPr lang="en-US" sz="1300" dirty="0" err="1">
                <a:latin typeface="Courier"/>
              </a:rPr>
              <a:t>BytecodeBuilder</a:t>
            </a:r>
            <a:r>
              <a:rPr lang="en-US" sz="1300" dirty="0">
                <a:latin typeface="Courier"/>
              </a:rPr>
              <a:t>* builder, Instruction instruction)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builder-&gt;Store("base",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Call("</a:t>
            </a:r>
            <a:r>
              <a:rPr lang="en-US" sz="1300" dirty="0" err="1">
                <a:latin typeface="Courier"/>
              </a:rPr>
              <a:t>vm_band</a:t>
            </a:r>
            <a:r>
              <a:rPr lang="en-US" sz="1300" dirty="0">
                <a:latin typeface="Courier"/>
              </a:rPr>
              <a:t>", 2,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     Load("L"),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     ConstInt32(instruction</a:t>
            </a:r>
            <a:r>
              <a:rPr lang="en-US" sz="1300" dirty="0" smtClean="0">
                <a:latin typeface="Courier"/>
              </a:rPr>
              <a:t>)));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do_band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bool </a:t>
            </a:r>
            <a:r>
              <a:rPr lang="en-US" sz="1300" dirty="0" err="1">
                <a:latin typeface="Courier"/>
              </a:rPr>
              <a:t>Lua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FunctionBuilder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do_band</a:t>
            </a:r>
            <a:r>
              <a:rPr lang="en-US" sz="1300" dirty="0">
                <a:latin typeface="Courier"/>
              </a:rPr>
              <a:t>(TR::</a:t>
            </a:r>
            <a:r>
              <a:rPr lang="en-US" sz="1300" dirty="0" err="1">
                <a:latin typeface="Courier"/>
              </a:rPr>
              <a:t>BytecodeBuilder</a:t>
            </a:r>
            <a:r>
              <a:rPr lang="en-US" sz="1300" dirty="0">
                <a:latin typeface="Courier"/>
              </a:rPr>
              <a:t>* builder, Instruction instruction)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builder-&gt;Store("base",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Call("</a:t>
            </a:r>
            <a:r>
              <a:rPr lang="en-US" sz="1300" dirty="0" err="1">
                <a:latin typeface="Courier"/>
              </a:rPr>
              <a:t>vm_band</a:t>
            </a:r>
            <a:r>
              <a:rPr lang="en-US" sz="1300" dirty="0">
                <a:latin typeface="Courier"/>
              </a:rPr>
              <a:t>", 2,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     Load("L"),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     ConstInt32(instruction</a:t>
            </a:r>
            <a:r>
              <a:rPr lang="en-US" sz="1300" dirty="0" smtClean="0">
                <a:latin typeface="Courier"/>
              </a:rPr>
              <a:t>)));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362" y="2446254"/>
            <a:ext cx="904376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::</a:t>
            </a:r>
            <a:r>
              <a:rPr lang="en-US" dirty="0" err="1" smtClean="0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do_band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"/>
              </a:rPr>
              <a:t>bool </a:t>
            </a:r>
            <a:r>
              <a:rPr lang="en-US" sz="1300" dirty="0" err="1">
                <a:latin typeface="Courier"/>
              </a:rPr>
              <a:t>Lua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FunctionBuilder</a:t>
            </a:r>
            <a:r>
              <a:rPr lang="en-US" sz="1300" dirty="0">
                <a:latin typeface="Courier"/>
              </a:rPr>
              <a:t>::</a:t>
            </a:r>
            <a:r>
              <a:rPr lang="en-US" sz="1300" dirty="0" err="1">
                <a:latin typeface="Courier"/>
              </a:rPr>
              <a:t>do_band</a:t>
            </a:r>
            <a:r>
              <a:rPr lang="en-US" sz="1300" dirty="0">
                <a:latin typeface="Courier"/>
              </a:rPr>
              <a:t>(TR::</a:t>
            </a:r>
            <a:r>
              <a:rPr lang="en-US" sz="1300" dirty="0" err="1">
                <a:latin typeface="Courier"/>
              </a:rPr>
              <a:t>BytecodeBuilder</a:t>
            </a:r>
            <a:r>
              <a:rPr lang="en-US" sz="1300" dirty="0">
                <a:latin typeface="Courier"/>
              </a:rPr>
              <a:t>* builder, Instruction instruction) {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builder-&gt;Store("base",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Call("</a:t>
            </a:r>
            <a:r>
              <a:rPr lang="en-US" sz="1300" dirty="0" err="1">
                <a:latin typeface="Courier"/>
              </a:rPr>
              <a:t>vm_band</a:t>
            </a:r>
            <a:r>
              <a:rPr lang="en-US" sz="1300" dirty="0">
                <a:latin typeface="Courier"/>
              </a:rPr>
              <a:t>", 2,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     Load("L"),</a:t>
            </a:r>
          </a:p>
          <a:p>
            <a:pPr marL="0" indent="0">
              <a:buNone/>
            </a:pPr>
            <a:r>
              <a:rPr lang="en-US" sz="1300" dirty="0">
                <a:latin typeface="Courier"/>
              </a:rPr>
              <a:t>   builder-&gt;           ConstInt32(instruction</a:t>
            </a:r>
            <a:r>
              <a:rPr lang="en-US" sz="1300" dirty="0" smtClean="0">
                <a:latin typeface="Courier"/>
              </a:rPr>
              <a:t>)));</a:t>
            </a:r>
          </a:p>
          <a:p>
            <a:pPr marL="0" indent="0">
              <a:buNone/>
            </a:pPr>
            <a:r>
              <a:rPr lang="en-US" sz="1300" dirty="0" smtClean="0">
                <a:latin typeface="Courier"/>
              </a:rPr>
              <a:t>}</a:t>
            </a:r>
            <a:endParaRPr lang="en-US" sz="1400" dirty="0">
              <a:latin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34174" y="2121402"/>
            <a:ext cx="574510" cy="254001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Lua</a:t>
            </a:r>
            <a:r>
              <a:rPr lang="en-US" dirty="0"/>
              <a:t>::</a:t>
            </a:r>
            <a:r>
              <a:rPr lang="en-US" dirty="0" err="1"/>
              <a:t>FunctionBuilder</a:t>
            </a:r>
            <a:r>
              <a:rPr lang="en-US" dirty="0" smtClean="0"/>
              <a:t>::</a:t>
            </a:r>
            <a:r>
              <a:rPr lang="en-US" dirty="0" err="1" smtClean="0"/>
              <a:t>vm_band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StkId</a:t>
            </a:r>
            <a:r>
              <a:rPr lang="en-US" dirty="0"/>
              <a:t> </a:t>
            </a:r>
            <a:r>
              <a:rPr lang="en-US" dirty="0" err="1"/>
              <a:t>vm_band</a:t>
            </a:r>
            <a:r>
              <a:rPr lang="en-US" dirty="0"/>
              <a:t>(</a:t>
            </a:r>
            <a:r>
              <a:rPr lang="en-US" dirty="0" err="1"/>
              <a:t>lua_State</a:t>
            </a:r>
            <a:r>
              <a:rPr lang="en-US" dirty="0"/>
              <a:t>* L, Instruction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CallInfo</a:t>
            </a:r>
            <a:r>
              <a:rPr lang="en-US" dirty="0"/>
              <a:t> *ci = L-&gt;ci;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LClosure</a:t>
            </a:r>
            <a:r>
              <a:rPr lang="en-US" dirty="0"/>
              <a:t> *cl = </a:t>
            </a:r>
            <a:r>
              <a:rPr lang="en-US" dirty="0" err="1"/>
              <a:t>clLvalue</a:t>
            </a:r>
            <a:r>
              <a:rPr lang="en-US" dirty="0"/>
              <a:t>(ci-&gt;</a:t>
            </a:r>
            <a:r>
              <a:rPr lang="en-US" dirty="0" err="1"/>
              <a:t>func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TValue *k = cl-&gt;p-&gt;k;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StkId</a:t>
            </a:r>
            <a:r>
              <a:rPr lang="en-US" dirty="0"/>
              <a:t> base = ci-&gt;</a:t>
            </a:r>
            <a:r>
              <a:rPr lang="en-US" dirty="0" err="1"/>
              <a:t>u.l.base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StkId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= RA(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TValue </a:t>
            </a:r>
            <a:r>
              <a:rPr lang="en-US" dirty="0"/>
              <a:t>*</a:t>
            </a:r>
            <a:r>
              <a:rPr lang="en-US" dirty="0" err="1"/>
              <a:t>rb</a:t>
            </a:r>
            <a:r>
              <a:rPr lang="en-US" dirty="0"/>
              <a:t> = RKB(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TValue *</a:t>
            </a:r>
            <a:r>
              <a:rPr lang="en-US" dirty="0" err="1"/>
              <a:t>rc</a:t>
            </a:r>
            <a:r>
              <a:rPr lang="en-US" dirty="0"/>
              <a:t> = RKC(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lua_Integer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; </a:t>
            </a:r>
            <a:r>
              <a:rPr lang="en-US" dirty="0" err="1"/>
              <a:t>lua_Integer</a:t>
            </a:r>
            <a:r>
              <a:rPr lang="en-US" dirty="0"/>
              <a:t> </a:t>
            </a:r>
            <a:r>
              <a:rPr lang="en-US" dirty="0" err="1"/>
              <a:t>ic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if (</a:t>
            </a:r>
            <a:r>
              <a:rPr lang="en-US" dirty="0" err="1"/>
              <a:t>tointeger</a:t>
            </a:r>
            <a:r>
              <a:rPr lang="en-US" dirty="0"/>
              <a:t>(</a:t>
            </a:r>
            <a:r>
              <a:rPr lang="en-US" dirty="0" err="1"/>
              <a:t>rb</a:t>
            </a:r>
            <a:r>
              <a:rPr lang="en-US" dirty="0"/>
              <a:t>, &amp;</a:t>
            </a:r>
            <a:r>
              <a:rPr lang="en-US" dirty="0" err="1"/>
              <a:t>ib</a:t>
            </a:r>
            <a:r>
              <a:rPr lang="en-US" dirty="0"/>
              <a:t>) &amp;&amp; </a:t>
            </a:r>
            <a:r>
              <a:rPr lang="en-US" dirty="0" err="1"/>
              <a:t>tointeger</a:t>
            </a:r>
            <a:r>
              <a:rPr lang="en-US" dirty="0"/>
              <a:t>(</a:t>
            </a:r>
            <a:r>
              <a:rPr lang="en-US" dirty="0" err="1"/>
              <a:t>rc</a:t>
            </a:r>
            <a:r>
              <a:rPr lang="en-US" dirty="0"/>
              <a:t>, &amp;</a:t>
            </a:r>
            <a:r>
              <a:rPr lang="en-US" dirty="0" err="1"/>
              <a:t>ic</a:t>
            </a:r>
            <a:r>
              <a:rPr lang="en-US" dirty="0"/>
              <a:t>)) {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setivalue</a:t>
            </a:r>
            <a:r>
              <a:rPr lang="en-US" dirty="0"/>
              <a:t>(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intop</a:t>
            </a:r>
            <a:r>
              <a:rPr lang="en-US" dirty="0"/>
              <a:t>(&amp;, </a:t>
            </a:r>
            <a:r>
              <a:rPr lang="en-US" dirty="0" err="1"/>
              <a:t>ib</a:t>
            </a:r>
            <a:r>
              <a:rPr lang="en-US" dirty="0"/>
              <a:t>, </a:t>
            </a:r>
            <a:r>
              <a:rPr lang="en-US" dirty="0" err="1"/>
              <a:t>ic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r>
              <a:rPr lang="en-US" dirty="0"/>
              <a:t>   else { Protect(</a:t>
            </a:r>
            <a:r>
              <a:rPr lang="en-US" dirty="0" err="1"/>
              <a:t>luaT_trybinTM</a:t>
            </a:r>
            <a:r>
              <a:rPr lang="en-US" dirty="0"/>
              <a:t>(L, </a:t>
            </a:r>
            <a:r>
              <a:rPr lang="en-US" dirty="0" err="1"/>
              <a:t>rb</a:t>
            </a:r>
            <a:r>
              <a:rPr lang="en-US" dirty="0"/>
              <a:t>, </a:t>
            </a:r>
            <a:r>
              <a:rPr lang="en-US" dirty="0" err="1"/>
              <a:t>rc</a:t>
            </a:r>
            <a:r>
              <a:rPr lang="en-US" dirty="0"/>
              <a:t>, </a:t>
            </a:r>
            <a:r>
              <a:rPr lang="en-US" dirty="0" err="1"/>
              <a:t>ra</a:t>
            </a:r>
            <a:r>
              <a:rPr lang="en-US" dirty="0"/>
              <a:t>, TM_BAND)); }</a:t>
            </a:r>
          </a:p>
          <a:p>
            <a:pPr marL="0" indent="0">
              <a:buNone/>
            </a:pPr>
            <a:r>
              <a:rPr lang="en-US" dirty="0" smtClean="0"/>
              <a:t>   return </a:t>
            </a:r>
            <a:r>
              <a:rPr lang="en-US" dirty="0"/>
              <a:t>base;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55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OP_CALL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vmcase</a:t>
            </a:r>
            <a:r>
              <a:rPr lang="en-US" dirty="0"/>
              <a:t>(OP_CALL)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……..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else </a:t>
            </a:r>
            <a:r>
              <a:rPr lang="en-US" dirty="0"/>
              <a:t>{  /* </a:t>
            </a:r>
            <a:r>
              <a:rPr lang="en-US" dirty="0" err="1"/>
              <a:t>Lua</a:t>
            </a:r>
            <a:r>
              <a:rPr lang="en-US" dirty="0"/>
              <a:t> function */</a:t>
            </a:r>
          </a:p>
          <a:p>
            <a:pPr marL="0" indent="0">
              <a:buNone/>
            </a:pPr>
            <a:r>
              <a:rPr lang="en-US" dirty="0" smtClean="0"/>
              <a:t>         Proto</a:t>
            </a:r>
            <a:r>
              <a:rPr lang="en-US" dirty="0"/>
              <a:t>* p = </a:t>
            </a:r>
            <a:r>
              <a:rPr lang="en-US" dirty="0" err="1"/>
              <a:t>getproto</a:t>
            </a:r>
            <a:r>
              <a:rPr lang="en-US" dirty="0"/>
              <a:t>(L-&gt;ci-&gt;</a:t>
            </a:r>
            <a:r>
              <a:rPr lang="en-US" dirty="0" err="1"/>
              <a:t>func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  if (!(p-&gt;</a:t>
            </a:r>
            <a:r>
              <a:rPr lang="en-US" dirty="0" err="1"/>
              <a:t>jitflags</a:t>
            </a:r>
            <a:r>
              <a:rPr lang="en-US" dirty="0"/>
              <a:t> &amp; LUA_JITBLACKLIST) &amp;&amp; </a:t>
            </a:r>
            <a:r>
              <a:rPr lang="en-US" dirty="0" smtClean="0"/>
              <a:t> p-</a:t>
            </a:r>
            <a:r>
              <a:rPr lang="en-US" dirty="0"/>
              <a:t>&gt;</a:t>
            </a:r>
            <a:r>
              <a:rPr lang="en-US" dirty="0" err="1"/>
              <a:t>callcounter</a:t>
            </a:r>
            <a:r>
              <a:rPr lang="en-US" dirty="0"/>
              <a:t> == 0 &amp;&amp; </a:t>
            </a:r>
            <a:r>
              <a:rPr lang="en-US" dirty="0" smtClean="0"/>
              <a:t>p-</a:t>
            </a:r>
            <a:r>
              <a:rPr lang="en-US" dirty="0"/>
              <a:t>&gt;</a:t>
            </a:r>
            <a:r>
              <a:rPr lang="en-US" dirty="0" err="1"/>
              <a:t>compiledcode</a:t>
            </a:r>
            <a:r>
              <a:rPr lang="en-US" dirty="0"/>
              <a:t> == NULL) { 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luaJ_compile</a:t>
            </a:r>
            <a:r>
              <a:rPr lang="en-US" dirty="0"/>
              <a:t>(p);</a:t>
            </a:r>
          </a:p>
          <a:p>
            <a:pPr marL="0" indent="0">
              <a:buNone/>
            </a:pPr>
            <a:r>
              <a:rPr lang="en-US" dirty="0"/>
              <a:t>             LUAJ_BLACKLIST(p);</a:t>
            </a:r>
          </a:p>
          <a:p>
            <a:pPr marL="0" indent="0">
              <a:buNone/>
            </a:pPr>
            <a:r>
              <a:rPr lang="en-US" dirty="0"/>
              <a:t>          }</a:t>
            </a:r>
          </a:p>
          <a:p>
            <a:pPr marL="0" indent="0">
              <a:buNone/>
            </a:pPr>
            <a:r>
              <a:rPr lang="en-US" dirty="0"/>
              <a:t>          if (p-&gt;</a:t>
            </a:r>
            <a:r>
              <a:rPr lang="en-US" dirty="0" err="1"/>
              <a:t>compiledcode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     p-&gt;</a:t>
            </a:r>
            <a:r>
              <a:rPr lang="en-US" dirty="0" err="1"/>
              <a:t>compiledcode</a:t>
            </a:r>
            <a:r>
              <a:rPr lang="en-US" dirty="0"/>
              <a:t>(L);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smtClean="0"/>
              <a:t>}  else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     p-&gt;</a:t>
            </a:r>
            <a:r>
              <a:rPr lang="en-US" dirty="0" err="1"/>
              <a:t>callcounter</a:t>
            </a:r>
            <a:r>
              <a:rPr lang="en-US" dirty="0"/>
              <a:t>--;</a:t>
            </a:r>
          </a:p>
          <a:p>
            <a:pPr marL="0" indent="0">
              <a:buNone/>
            </a:pPr>
            <a:r>
              <a:rPr lang="en-US" dirty="0"/>
              <a:t>          }</a:t>
            </a:r>
          </a:p>
          <a:p>
            <a:pPr marL="0" indent="0">
              <a:buNone/>
            </a:pPr>
            <a:r>
              <a:rPr lang="en-US" dirty="0"/>
              <a:t>          ci = L-&gt;ci;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goto</a:t>
            </a:r>
            <a:r>
              <a:rPr lang="en-US" dirty="0"/>
              <a:t> </a:t>
            </a:r>
            <a:r>
              <a:rPr lang="en-US" dirty="0" err="1"/>
              <a:t>newframe</a:t>
            </a:r>
            <a:r>
              <a:rPr lang="en-US" dirty="0"/>
              <a:t>;  /* restart </a:t>
            </a:r>
            <a:r>
              <a:rPr lang="en-US" dirty="0" err="1"/>
              <a:t>luaV_execute</a:t>
            </a:r>
            <a:r>
              <a:rPr lang="en-US" dirty="0"/>
              <a:t> over new </a:t>
            </a:r>
            <a:r>
              <a:rPr lang="en-US" dirty="0" err="1"/>
              <a:t>Lua</a:t>
            </a:r>
            <a:r>
              <a:rPr lang="en-US" dirty="0"/>
              <a:t> function */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9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err="1" smtClean="0"/>
              <a:t>Vermelha</a:t>
            </a:r>
            <a:r>
              <a:rPr lang="en-US" dirty="0" smtClean="0"/>
              <a:t>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8269888"/>
              </p:ext>
            </p:extLst>
          </p:nvPr>
        </p:nvGraphicFramePr>
        <p:xfrm>
          <a:off x="1286042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3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can generate </a:t>
            </a:r>
            <a:r>
              <a:rPr lang="en-US" dirty="0" err="1" smtClean="0"/>
              <a:t>JIT’d</a:t>
            </a:r>
            <a:r>
              <a:rPr lang="en-US" dirty="0" smtClean="0"/>
              <a:t> code for most </a:t>
            </a:r>
            <a:r>
              <a:rPr lang="en-US" dirty="0" err="1" smtClean="0"/>
              <a:t>Lua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There are a few op codes we are not currently handling</a:t>
            </a:r>
          </a:p>
          <a:p>
            <a:r>
              <a:rPr lang="en-US" dirty="0" smtClean="0"/>
              <a:t>Less than 50 lines of code change so far</a:t>
            </a:r>
          </a:p>
          <a:p>
            <a:pPr lvl="1"/>
            <a:r>
              <a:rPr lang="en-US" dirty="0" smtClean="0"/>
              <a:t>This is likely to grow as we improve performance with some interpreter profiling</a:t>
            </a:r>
          </a:p>
          <a:p>
            <a:r>
              <a:rPr lang="en-US" dirty="0" smtClean="0"/>
              <a:t>Less than 2000 lines of code to add the JIT</a:t>
            </a:r>
          </a:p>
          <a:p>
            <a:pPr lvl="1"/>
            <a:r>
              <a:rPr lang="en-US" dirty="0" smtClean="0"/>
              <a:t>This will grow and shrink as we add more code and refactor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IL for the rest of the op codes</a:t>
            </a:r>
          </a:p>
          <a:p>
            <a:pPr lvl="1"/>
            <a:r>
              <a:rPr lang="en-US" dirty="0" smtClean="0"/>
              <a:t>No more helpers??</a:t>
            </a:r>
          </a:p>
          <a:p>
            <a:r>
              <a:rPr lang="en-US" dirty="0" smtClean="0"/>
              <a:t>When possible generate type specific code by profiling the interpreter</a:t>
            </a:r>
          </a:p>
          <a:p>
            <a:pPr lvl="1"/>
            <a:r>
              <a:rPr lang="en-US" dirty="0" smtClean="0"/>
              <a:t>Operations currently have to handle all types.</a:t>
            </a:r>
          </a:p>
          <a:p>
            <a:pPr lvl="2"/>
            <a:r>
              <a:rPr lang="en-US" dirty="0" smtClean="0"/>
              <a:t>This stops a lot of JIT optimizations from happening</a:t>
            </a:r>
          </a:p>
          <a:p>
            <a:pPr lvl="1"/>
            <a:r>
              <a:rPr lang="en-US" dirty="0" smtClean="0"/>
              <a:t>Only generate code for the actual type.</a:t>
            </a:r>
          </a:p>
          <a:p>
            <a:r>
              <a:rPr lang="en-US" dirty="0" smtClean="0"/>
              <a:t>Track parameter types to generate more type specific code</a:t>
            </a:r>
          </a:p>
          <a:p>
            <a:pPr lvl="1"/>
            <a:r>
              <a:rPr lang="en-US" dirty="0" smtClean="0"/>
              <a:t>Fall back to the interpreter if parameter type is incorrect.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5" y="1825624"/>
            <a:ext cx="11706228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Eclipse OMR mission to create an open reusable language runtime foundation</a:t>
            </a:r>
          </a:p>
          <a:p>
            <a:r>
              <a:rPr lang="en-US" dirty="0" smtClean="0"/>
              <a:t>Building an open community for everyone to share and discuss ideas, technology, and best practices to build language runtimes</a:t>
            </a:r>
            <a:endParaRPr lang="en-US" dirty="0"/>
          </a:p>
          <a:p>
            <a:r>
              <a:rPr lang="en-US" dirty="0" err="1" smtClean="0"/>
              <a:t>JitBuilder</a:t>
            </a:r>
            <a:r>
              <a:rPr lang="en-US" dirty="0" smtClean="0"/>
              <a:t> is available now for you to play with</a:t>
            </a:r>
          </a:p>
          <a:p>
            <a:pPr lvl="1"/>
            <a:r>
              <a:rPr lang="en-US" dirty="0" smtClean="0"/>
              <a:t>Write your own JIT compiler</a:t>
            </a:r>
          </a:p>
          <a:p>
            <a:pPr lvl="1"/>
            <a:r>
              <a:rPr lang="en-US" dirty="0" smtClean="0"/>
              <a:t>Part of a layered strategy to incrementally improve performance via JIT technology</a:t>
            </a:r>
          </a:p>
          <a:p>
            <a:r>
              <a:rPr lang="en-US" dirty="0" smtClean="0"/>
              <a:t>Checkout the </a:t>
            </a:r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err="1" smtClean="0"/>
              <a:t>Vermelha</a:t>
            </a:r>
            <a:r>
              <a:rPr lang="en-US" dirty="0" smtClean="0"/>
              <a:t> code and let us know what you think</a:t>
            </a:r>
          </a:p>
          <a:p>
            <a:r>
              <a:rPr lang="en-US" dirty="0" smtClean="0"/>
              <a:t>Everyone is welcome to join us at </a:t>
            </a:r>
            <a:r>
              <a:rPr lang="en-US" dirty="0" smtClean="0">
                <a:solidFill>
                  <a:srgbClr val="BF0B0B"/>
                </a:solidFill>
              </a:rPr>
              <a:t>Eclipse OMR</a:t>
            </a:r>
            <a:r>
              <a:rPr lang="en-US" dirty="0" smtClean="0"/>
              <a:t> and we hope you will !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857" y="269875"/>
            <a:ext cx="1312587" cy="14208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78" y="1682747"/>
            <a:ext cx="11120438" cy="517525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Charlie Gracie			</a:t>
            </a:r>
            <a:r>
              <a:rPr lang="en-US" sz="1900" dirty="0" smtClean="0">
                <a:hlinkClick r:id="rId2"/>
              </a:rPr>
              <a:t>charlie_gracie@ca.ibm.com</a:t>
            </a:r>
            <a:r>
              <a:rPr lang="en-US" sz="1900" dirty="0" smtClean="0"/>
              <a:t>	         </a:t>
            </a:r>
            <a:r>
              <a:rPr lang="en-US" sz="1900" dirty="0" smtClean="0">
                <a:hlinkClick r:id="rId3"/>
              </a:rPr>
              <a:t>@</a:t>
            </a:r>
            <a:r>
              <a:rPr lang="en-US" sz="1900" dirty="0" err="1" smtClean="0">
                <a:hlinkClick r:id="rId3"/>
              </a:rPr>
              <a:t>crgracie</a:t>
            </a:r>
            <a:endParaRPr lang="en-US" sz="1900" dirty="0" smtClean="0"/>
          </a:p>
          <a:p>
            <a:r>
              <a:rPr lang="en-US" sz="1900" dirty="0" smtClean="0"/>
              <a:t>Mailing List			</a:t>
            </a:r>
            <a:r>
              <a:rPr lang="en-US" sz="1900" dirty="0" smtClean="0">
                <a:hlinkClick r:id="rId4"/>
              </a:rPr>
              <a:t>omr-dev@eclipse.org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				Subscribe </a:t>
            </a:r>
            <a:r>
              <a:rPr lang="en-US" sz="1900" dirty="0"/>
              <a:t>a</a:t>
            </a:r>
            <a:r>
              <a:rPr lang="en-US" sz="1900" dirty="0" smtClean="0"/>
              <a:t>t </a:t>
            </a:r>
            <a:r>
              <a:rPr lang="en-US" sz="1900" dirty="0" smtClean="0">
                <a:hlinkClick r:id="rId5"/>
              </a:rPr>
              <a:t>https</a:t>
            </a:r>
            <a:r>
              <a:rPr lang="en-US" sz="1900" dirty="0">
                <a:hlinkClick r:id="rId5"/>
              </a:rPr>
              <a:t>://</a:t>
            </a:r>
            <a:r>
              <a:rPr lang="en-US" sz="1900" dirty="0" smtClean="0">
                <a:hlinkClick r:id="rId5"/>
              </a:rPr>
              <a:t>dev.eclipse.org/mailman/listinfo/omr-dev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800" dirty="0" smtClean="0"/>
              <a:t>Eclipse </a:t>
            </a:r>
            <a:r>
              <a:rPr lang="en-US" sz="1800" dirty="0"/>
              <a:t>OMR Web </a:t>
            </a:r>
            <a:r>
              <a:rPr lang="en-US" sz="1800" dirty="0" smtClean="0"/>
              <a:t>Site				</a:t>
            </a:r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://www.eclipse.org/omr</a:t>
            </a:r>
            <a:endParaRPr lang="en-US" sz="1800" dirty="0"/>
          </a:p>
          <a:p>
            <a:r>
              <a:rPr lang="en-US" sz="1800" dirty="0"/>
              <a:t>Eclipse OMR pages on </a:t>
            </a:r>
            <a:r>
              <a:rPr lang="en-US" sz="1800" dirty="0" err="1"/>
              <a:t>DeveloperWorks</a:t>
            </a:r>
            <a:r>
              <a:rPr lang="en-US" sz="1800" dirty="0"/>
              <a:t> </a:t>
            </a:r>
            <a:r>
              <a:rPr lang="en-US" sz="1800" dirty="0" smtClean="0"/>
              <a:t>Open		</a:t>
            </a:r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://developer.ibm.com/open/omr/</a:t>
            </a:r>
            <a:endParaRPr lang="en-US" sz="1800" dirty="0"/>
          </a:p>
          <a:p>
            <a:r>
              <a:rPr lang="en-US" sz="1800" dirty="0"/>
              <a:t>Eclipse OMR </a:t>
            </a:r>
            <a:r>
              <a:rPr lang="en-US" sz="1800" dirty="0" err="1"/>
              <a:t>Github</a:t>
            </a:r>
            <a:r>
              <a:rPr lang="en-US" sz="1800" dirty="0"/>
              <a:t> </a:t>
            </a:r>
            <a:r>
              <a:rPr lang="en-US" sz="1800" dirty="0" smtClean="0"/>
              <a:t>project			</a:t>
            </a:r>
            <a:r>
              <a:rPr lang="en-US" sz="1800" dirty="0" smtClean="0">
                <a:hlinkClick r:id="rId8"/>
              </a:rPr>
              <a:t>https</a:t>
            </a:r>
            <a:r>
              <a:rPr lang="en-US" sz="1800" dirty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github.com/eclipse/omr</a:t>
            </a:r>
            <a:endParaRPr lang="en-US" sz="1800" dirty="0" smtClean="0"/>
          </a:p>
          <a:p>
            <a:r>
              <a:rPr lang="en-US" sz="1800" dirty="0" err="1" smtClean="0"/>
              <a:t>Lua</a:t>
            </a:r>
            <a:r>
              <a:rPr lang="en-US" sz="1800" dirty="0" smtClean="0"/>
              <a:t> </a:t>
            </a:r>
            <a:r>
              <a:rPr lang="en-US" sz="1800" dirty="0" err="1" smtClean="0"/>
              <a:t>Vermelha</a:t>
            </a:r>
            <a:r>
              <a:rPr lang="en-US" sz="1800" dirty="0"/>
              <a:t>	</a:t>
            </a:r>
            <a:r>
              <a:rPr lang="en-US" sz="1800" dirty="0" smtClean="0"/>
              <a:t>				</a:t>
            </a:r>
            <a:r>
              <a:rPr lang="en-US" sz="1800" dirty="0">
                <a:hlinkClick r:id="rId9"/>
              </a:rPr>
              <a:t>https://github.com/Leonardo2718/lua-vermelha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72513"/>
            <a:ext cx="7759700" cy="4208913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://www.eclipse.org/omr</a:t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github.com/eclipse/omr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4"/>
              </a:rPr>
              <a:t>https://developer.ibm.com/open/omr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Dual License:</a:t>
            </a:r>
            <a:br>
              <a:rPr lang="en-US" sz="2400" dirty="0"/>
            </a:br>
            <a:r>
              <a:rPr lang="en-US" sz="2400" dirty="0"/>
              <a:t>Eclipse Public License V1.0</a:t>
            </a:r>
            <a:br>
              <a:rPr lang="en-US" sz="2400" dirty="0"/>
            </a:br>
            <a:r>
              <a:rPr lang="en-US" sz="2400" dirty="0"/>
              <a:t>Apache 2.0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Contributors very welcome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github.com/eclipse/omr/blob/master/CONTRIBUTING.md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1313674"/>
            <a:ext cx="77597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BF0B0B"/>
                </a:solidFill>
              </a:rPr>
              <a:t>Eclipse </a:t>
            </a:r>
            <a:r>
              <a:rPr lang="en-US" smtClean="0">
                <a:solidFill>
                  <a:srgbClr val="BF0B0B"/>
                </a:solidFill>
              </a:rPr>
              <a:t>OMR</a:t>
            </a:r>
            <a:endParaRPr lang="en-US" dirty="0" smtClean="0">
              <a:solidFill>
                <a:srgbClr val="BF0B0B"/>
              </a:solidFill>
            </a:endParaRPr>
          </a:p>
          <a:p>
            <a:r>
              <a:rPr lang="en-US" dirty="0" smtClean="0">
                <a:solidFill>
                  <a:srgbClr val="BF0B0B"/>
                </a:solidFill>
              </a:rPr>
              <a:t>Created March 2016</a:t>
            </a:r>
            <a:endParaRPr lang="en-US" dirty="0">
              <a:solidFill>
                <a:srgbClr val="BF0B0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356" y="322280"/>
            <a:ext cx="1312587" cy="1420813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F21349-6DCC-204B-92EE-4E7A39966C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OMR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041"/>
            <a:ext cx="10515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port			platform abstraction (porting) library</a:t>
            </a:r>
          </a:p>
          <a:p>
            <a:pPr marL="0" indent="0">
              <a:buNone/>
            </a:pPr>
            <a:r>
              <a:rPr lang="en-US" sz="2000" dirty="0"/>
              <a:t>thread			cross platform </a:t>
            </a:r>
            <a:r>
              <a:rPr lang="en-US" sz="2000" dirty="0" err="1"/>
              <a:t>pthread</a:t>
            </a:r>
            <a:r>
              <a:rPr lang="en-US" sz="2000" dirty="0"/>
              <a:t>-like threading library</a:t>
            </a:r>
          </a:p>
          <a:p>
            <a:pPr marL="0" indent="0">
              <a:buNone/>
            </a:pPr>
            <a:r>
              <a:rPr lang="en-US" sz="2000" dirty="0" err="1"/>
              <a:t>vm</a:t>
            </a:r>
            <a:r>
              <a:rPr lang="en-US" sz="2000" dirty="0"/>
              <a:t>			APIs to manage per-interpreter and per-thread contexts</a:t>
            </a:r>
          </a:p>
          <a:p>
            <a:pPr marL="0" indent="0">
              <a:buNone/>
            </a:pPr>
            <a:r>
              <a:rPr lang="en-US" sz="2000" dirty="0" err="1"/>
              <a:t>gc</a:t>
            </a:r>
            <a:r>
              <a:rPr lang="en-US" sz="2000" dirty="0"/>
              <a:t>			garbage collection framework for managed heaps</a:t>
            </a:r>
          </a:p>
          <a:p>
            <a:pPr marL="0" indent="0">
              <a:buNone/>
            </a:pPr>
            <a:r>
              <a:rPr lang="en-US" sz="2000" dirty="0"/>
              <a:t>compiler			extensible compiler framework</a:t>
            </a:r>
          </a:p>
          <a:p>
            <a:pPr marL="0" indent="0">
              <a:buNone/>
            </a:pPr>
            <a:r>
              <a:rPr lang="en-US" sz="2000" dirty="0" err="1"/>
              <a:t>jitbuilder</a:t>
            </a:r>
            <a:r>
              <a:rPr lang="en-US" sz="2000" dirty="0"/>
              <a:t>		</a:t>
            </a:r>
            <a:r>
              <a:rPr lang="en-US" sz="2000" dirty="0" smtClean="0"/>
              <a:t>WIP </a:t>
            </a:r>
            <a:r>
              <a:rPr lang="en-US" sz="2000" dirty="0"/>
              <a:t>project to simplify bring up for a new JIT compiler</a:t>
            </a:r>
          </a:p>
          <a:p>
            <a:pPr marL="0" indent="0">
              <a:buNone/>
            </a:pPr>
            <a:r>
              <a:rPr lang="en-US" sz="2000" dirty="0" err="1"/>
              <a:t>omrtrace</a:t>
            </a:r>
            <a:r>
              <a:rPr lang="en-US" sz="2000" dirty="0"/>
              <a:t>		</a:t>
            </a:r>
            <a:r>
              <a:rPr lang="en-US" sz="2000" dirty="0" smtClean="0"/>
              <a:t>library </a:t>
            </a:r>
            <a:r>
              <a:rPr lang="en-US" sz="2000" dirty="0"/>
              <a:t>for publishing trace events for </a:t>
            </a:r>
            <a:r>
              <a:rPr lang="en-US" sz="2000" dirty="0" smtClean="0"/>
              <a:t>monitoring/diagnostics</a:t>
            </a:r>
          </a:p>
          <a:p>
            <a:pPr marL="0" indent="0">
              <a:buNone/>
            </a:pPr>
            <a:r>
              <a:rPr lang="en-US" sz="2000" dirty="0" err="1" smtClean="0"/>
              <a:t>fvtest</a:t>
            </a:r>
            <a:r>
              <a:rPr lang="en-US" sz="2000" dirty="0"/>
              <a:t>			language independent test framework built on the example glue so that 			</a:t>
            </a:r>
            <a:r>
              <a:rPr lang="en-US" sz="2000" dirty="0" smtClean="0"/>
              <a:t>components </a:t>
            </a:r>
            <a:r>
              <a:rPr lang="en-US" sz="2000" dirty="0"/>
              <a:t>can be tested outside of a language runtime, </a:t>
            </a:r>
            <a:r>
              <a:rPr lang="en-US" sz="2000" dirty="0" smtClean="0"/>
              <a:t>uses </a:t>
            </a:r>
            <a:r>
              <a:rPr lang="en-US" sz="2000" dirty="0"/>
              <a:t>Google </a:t>
            </a:r>
            <a:r>
              <a:rPr lang="en-US" sz="2000" dirty="0" smtClean="0"/>
              <a:t>				Test </a:t>
            </a:r>
            <a:r>
              <a:rPr lang="en-US" sz="2000" dirty="0"/>
              <a:t>1.7 framework</a:t>
            </a:r>
          </a:p>
          <a:p>
            <a:pPr marL="0" indent="0">
              <a:buNone/>
            </a:pPr>
            <a:r>
              <a:rPr lang="en-US" sz="2000" dirty="0"/>
              <a:t>+ a few others</a:t>
            </a:r>
          </a:p>
          <a:p>
            <a:pPr marL="0" indent="0">
              <a:buNone/>
            </a:pPr>
            <a:r>
              <a:rPr lang="en-US" sz="2000" dirty="0"/>
              <a:t>~800KLOC at this point, more components coming!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/>
              <a:t>JitBuilder</a:t>
            </a:r>
            <a:r>
              <a:rPr lang="en-US" sz="4000" b="1" dirty="0" smtClean="0"/>
              <a:t> Library</a:t>
            </a:r>
            <a:endParaRPr lang="en-US" sz="4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Just In Time (JIT) Compilers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Made Easy(</a:t>
            </a:r>
            <a:r>
              <a:rPr lang="en-US" sz="4000" dirty="0" err="1" smtClean="0"/>
              <a:t>er</a:t>
            </a:r>
            <a:r>
              <a:rPr lang="en-US" sz="4000" dirty="0" smtClean="0"/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JitBuilder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8988" cy="4392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Prototype interface to the OMR </a:t>
            </a:r>
            <a:r>
              <a:rPr lang="en-US" dirty="0"/>
              <a:t>C</a:t>
            </a:r>
            <a:r>
              <a:rPr lang="en-US" dirty="0" smtClean="0"/>
              <a:t>ompiler technology: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Designed to simplify work to bootstrap a JIT to generate native instructions for interpreted methods</a:t>
            </a:r>
          </a:p>
          <a:p>
            <a:pPr lvl="1"/>
            <a:r>
              <a:rPr lang="en-US" dirty="0" smtClean="0"/>
              <a:t>Really a general native code generation toolkit</a:t>
            </a:r>
          </a:p>
          <a:p>
            <a:endParaRPr lang="en-US" dirty="0" smtClean="0"/>
          </a:p>
          <a:p>
            <a:r>
              <a:rPr lang="en-US" dirty="0" smtClean="0"/>
              <a:t>OMR Compiler was contributed in September 2016</a:t>
            </a:r>
          </a:p>
          <a:p>
            <a:pPr lvl="1"/>
            <a:r>
              <a:rPr lang="en-US" dirty="0" err="1" smtClean="0"/>
              <a:t>JitBuilder</a:t>
            </a:r>
            <a:r>
              <a:rPr lang="en-US" dirty="0" smtClean="0"/>
              <a:t> was released with the OMR Compiler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Ease into it with this first blog article below, more coming shortly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https://developer.ibm.com/open/2016/07/19/jitbuilder-library-and-eclipse-omr-just-in-time-compilers-made-easy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14721</TotalTime>
  <Words>4738</Words>
  <Application>Microsoft Office PowerPoint</Application>
  <PresentationFormat>Widescreen</PresentationFormat>
  <Paragraphs>839</Paragraphs>
  <Slides>59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Courier</vt:lpstr>
      <vt:lpstr>Office Theme</vt:lpstr>
      <vt:lpstr>Eclipse OMR</vt:lpstr>
      <vt:lpstr>Important Disclaimers</vt:lpstr>
      <vt:lpstr>This Talk</vt:lpstr>
      <vt:lpstr>Eclipse OMR Mission</vt:lpstr>
      <vt:lpstr>Key Goals for Eclipse OMR</vt:lpstr>
      <vt:lpstr> http://www.eclipse.org/omr https://github.com/eclipse/omr https://developer.ibm.com/open/omr/  Dual License: Eclipse Public License V1.0 Apache 2.0  Contributors very welcome  https://github.com/eclipse/omr/blob/master/CONTRIBUTING.md</vt:lpstr>
      <vt:lpstr>Eclipse OMR Components</vt:lpstr>
      <vt:lpstr>PowerPoint Presentation</vt:lpstr>
      <vt:lpstr>What is JitBuilder?</vt:lpstr>
      <vt:lpstr>Simple API</vt:lpstr>
      <vt:lpstr>What is a MethodBuilder?</vt:lpstr>
      <vt:lpstr>What can you generate with JitBuilder?</vt:lpstr>
      <vt:lpstr>Operations are (mostly) typeless</vt:lpstr>
      <vt:lpstr>Simple MethodBuilder Example</vt:lpstr>
      <vt:lpstr>Simple MethodBuilder Example</vt:lpstr>
      <vt:lpstr>Simple MethodBuilder Example</vt:lpstr>
      <vt:lpstr>Simple MethodBuilder Example</vt:lpstr>
      <vt:lpstr>Simple MethodBuilder Example</vt:lpstr>
      <vt:lpstr>Simple MethodBuilder Example</vt:lpstr>
      <vt:lpstr>Simple MethodBuilder Example</vt:lpstr>
      <vt:lpstr>Create IlBuilders for new code paths</vt:lpstr>
      <vt:lpstr>Create IlBuilders for new code paths</vt:lpstr>
      <vt:lpstr>Create IlBuilders for new code paths</vt:lpstr>
      <vt:lpstr>Create IlBuilders for new code paths</vt:lpstr>
      <vt:lpstr>Create IlBuilders for new code paths</vt:lpstr>
      <vt:lpstr>Create IlBuilders for new code paths</vt:lpstr>
      <vt:lpstr>Create IlBuilders for new code paths</vt:lpstr>
      <vt:lpstr>Create IlBuilders for new code paths</vt:lpstr>
      <vt:lpstr>TypeDictionary for managing types</vt:lpstr>
      <vt:lpstr>BytecodeBuilders for easy(er) JIT writing</vt:lpstr>
      <vt:lpstr>Lua Vermelha</vt:lpstr>
      <vt:lpstr>JitBuilder Design for Lua Vermelha</vt:lpstr>
      <vt:lpstr>Lua FunctionBuilder</vt:lpstr>
      <vt:lpstr>Lua FunctionBuilder</vt:lpstr>
      <vt:lpstr>Lua::FunctionBuilder::buildIL()</vt:lpstr>
      <vt:lpstr>Lua::FunctionBuilder::buildIL()</vt:lpstr>
      <vt:lpstr>Lua::FunctionBuilder::buildIL()</vt:lpstr>
      <vt:lpstr>Lua::FunctionBuilder::buildIL()</vt:lpstr>
      <vt:lpstr>Lua::FunctionBuilder::buildIL()</vt:lpstr>
      <vt:lpstr>Lua::FunctionBuilder::buildIL()</vt:lpstr>
      <vt:lpstr>luaV_execute </vt:lpstr>
      <vt:lpstr>Lua::FunctionBuilder::do_move()</vt:lpstr>
      <vt:lpstr>Lua::FunctionBuilder::do_move()</vt:lpstr>
      <vt:lpstr>Lua::FunctionBuilder::do_move()</vt:lpstr>
      <vt:lpstr>Lua::FunctionBuilder::do_move()</vt:lpstr>
      <vt:lpstr>Lua::FunctionBuilder::do_move()</vt:lpstr>
      <vt:lpstr>Lua::FunctionBuilder::do_move()</vt:lpstr>
      <vt:lpstr>Lua::FunctionBuilder::do_move()</vt:lpstr>
      <vt:lpstr>Lua::FunctionBuilder::do_move()</vt:lpstr>
      <vt:lpstr>Lua::FunctionBuilder::do_band()</vt:lpstr>
      <vt:lpstr>Lua::FunctionBuilder::do_band()</vt:lpstr>
      <vt:lpstr>Lua::FunctionBuilder::do_band()</vt:lpstr>
      <vt:lpstr>Lua::FunctionBuilder::vm_band()</vt:lpstr>
      <vt:lpstr>OP_CALL changes</vt:lpstr>
      <vt:lpstr>Lua Vermelha Performance</vt:lpstr>
      <vt:lpstr>Current State</vt:lpstr>
      <vt:lpstr>Future work</vt:lpstr>
      <vt:lpstr>Wrap Up</vt:lpstr>
      <vt:lpstr>Where to 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VMM2016</dc:title>
  <dc:creator>Charlie Gracie</dc:creator>
  <cp:lastModifiedBy>Charlie Gracie</cp:lastModifiedBy>
  <cp:revision>244</cp:revision>
  <cp:lastPrinted>2016-08-16T14:45:07Z</cp:lastPrinted>
  <dcterms:created xsi:type="dcterms:W3CDTF">2016-07-26T13:21:14Z</dcterms:created>
  <dcterms:modified xsi:type="dcterms:W3CDTF">2017-02-16T16:19:03Z</dcterms:modified>
</cp:coreProperties>
</file>