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Amatic SC"/>
      <p:regular r:id="rId24"/>
      <p:bold r:id="rId25"/>
    </p:embeddedFont>
    <p:embeddedFont>
      <p:font typeface="Permanent Marker"/>
      <p:regular r:id="rId26"/>
    </p:embeddedFont>
    <p:embeddedFont>
      <p:font typeface="Bree Serif"/>
      <p:regular r:id="rId27"/>
    </p:embeddedFont>
    <p:embeddedFont>
      <p:font typeface="Ultra"/>
      <p:regular r:id="rId28"/>
    </p:embeddedFont>
    <p:embeddedFont>
      <p:font typeface="Alegreya"/>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AmaticSC-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ermanentMarker-regular.fntdata"/><Relationship Id="rId25" Type="http://schemas.openxmlformats.org/officeDocument/2006/relationships/font" Target="fonts/AmaticSC-bold.fntdata"/><Relationship Id="rId28" Type="http://schemas.openxmlformats.org/officeDocument/2006/relationships/font" Target="fonts/Ultra-regular.fntdata"/><Relationship Id="rId27" Type="http://schemas.openxmlformats.org/officeDocument/2006/relationships/font" Target="fonts/BreeSerif-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Alegreya-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Alegreya-italic.fntdata"/><Relationship Id="rId30" Type="http://schemas.openxmlformats.org/officeDocument/2006/relationships/font" Target="fonts/Alegreya-bold.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Alegreya-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push server is the middle man, routing the payload between the web app server and the client’s service worker. Each service worker opens up a communication channel to communicate with the push service. The push service uses a globally unique UserAgent ID (UAID) to associate clients with their associated channel IDs i.e. there is only one websocket per browser and then all notifications for all service worker are routed to the same websocket using the UserAgent ID and then the browser will route the payload to the right service worker using the channel ID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98450" lvl="0" marL="457200" rtl="0">
              <a:lnSpc>
                <a:spcPct val="115000"/>
              </a:lnSpc>
              <a:spcBef>
                <a:spcPts val="0"/>
              </a:spcBef>
              <a:buSzPct val="100000"/>
            </a:pPr>
            <a:r>
              <a:rPr lang="en"/>
              <a:t>Kinto lets you focus on writing great user-facing interfaces and takes care of storing, sharing and synchronizing your application state with multiple devices or users.</a:t>
            </a:r>
          </a:p>
          <a:p>
            <a:pPr indent="-298450" lvl="0" marL="457200" rtl="0">
              <a:lnSpc>
                <a:spcPct val="115000"/>
              </a:lnSpc>
              <a:spcBef>
                <a:spcPts val="0"/>
              </a:spcBef>
              <a:buSzPct val="100000"/>
            </a:pPr>
            <a:r>
              <a:rPr lang="en"/>
              <a:t>It is often a big deal for developers to develop web APIs that handle CORS, are secure, respect users privacy by supporting encryption when building applications that work offline, store data remotely, and synchronise across devices. Existing solutions either rely on big corporations that crave user data, or require a non-trivial amount of time and expertise to develop a new server for every new project.</a:t>
            </a:r>
          </a:p>
          <a:p>
            <a:pPr indent="-298450" lvl="0" marL="457200" rtl="0">
              <a:lnSpc>
                <a:spcPct val="115000"/>
              </a:lnSpc>
              <a:spcBef>
                <a:spcPts val="0"/>
              </a:spcBef>
              <a:buSzPct val="100000"/>
            </a:pPr>
            <a:r>
              <a:rPr lang="en"/>
              <a:t>We want to help developers focus on their business logic and value proposition, and we don’t want the challenge of storing user data or developing backends to get in their way. The path between a new idea and deploying to production should be short!</a:t>
            </a:r>
          </a:p>
          <a:p>
            <a:pPr indent="-298450" lvl="0" marL="457200" rtl="0">
              <a:lnSpc>
                <a:spcPct val="115000"/>
              </a:lnSpc>
              <a:spcBef>
                <a:spcPts val="0"/>
              </a:spcBef>
              <a:buSzPct val="100000"/>
            </a:pPr>
            <a:r>
              <a:rPr lang="en"/>
              <a:t>Also, we are firm believers of the fact that data belongs to users, and not necessarily to the application authors. Applications should be decoupled from the storage location, and users should be able to choose where their personal data is stored.</a:t>
            </a:r>
          </a:p>
          <a:p>
            <a:pPr indent="-298450" lvl="0" marL="457200" rtl="0">
              <a:lnSpc>
                <a:spcPct val="115000"/>
              </a:lnSpc>
              <a:spcBef>
                <a:spcPts val="0"/>
              </a:spcBef>
              <a:buSzPct val="100000"/>
            </a:pPr>
            <a:r>
              <a:rPr lang="en"/>
              <a:t>The backend can often be universal, generic and reusable. We envision mutualisation of services and self-hosting: the backend is deployed, secured and scaled only once for several applications, which is amazing!</a:t>
            </a:r>
          </a:p>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Future of service worker</a:t>
            </a:r>
          </a:p>
          <a:p>
            <a:pPr lvl="0">
              <a:spcBef>
                <a:spcPts val="0"/>
              </a:spcBef>
              <a:buNone/>
            </a:pPr>
            <a:r>
              <a:rPr lang="en"/>
              <a:t>Actuvation is next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rtl="0" algn="ctr">
              <a:spcBef>
                <a:spcPts val="0"/>
              </a:spcBef>
              <a:buSzPct val="100000"/>
              <a:defRPr sz="5200"/>
            </a:lvl1pPr>
            <a:lvl2pPr lvl="1" rtl="0" algn="ctr">
              <a:spcBef>
                <a:spcPts val="0"/>
              </a:spcBef>
              <a:buSzPct val="100000"/>
              <a:defRPr sz="5200"/>
            </a:lvl2pPr>
            <a:lvl3pPr lvl="2" rtl="0" algn="ctr">
              <a:spcBef>
                <a:spcPts val="0"/>
              </a:spcBef>
              <a:buSzPct val="100000"/>
              <a:defRPr sz="5200"/>
            </a:lvl3pPr>
            <a:lvl4pPr lvl="3" rtl="0" algn="ctr">
              <a:spcBef>
                <a:spcPts val="0"/>
              </a:spcBef>
              <a:buSzPct val="100000"/>
              <a:defRPr sz="5200"/>
            </a:lvl4pPr>
            <a:lvl5pPr lvl="4" rtl="0" algn="ctr">
              <a:spcBef>
                <a:spcPts val="0"/>
              </a:spcBef>
              <a:buSzPct val="100000"/>
              <a:defRPr sz="5200"/>
            </a:lvl5pPr>
            <a:lvl6pPr lvl="5" rtl="0" algn="ctr">
              <a:spcBef>
                <a:spcPts val="0"/>
              </a:spcBef>
              <a:buSzPct val="100000"/>
              <a:defRPr sz="5200"/>
            </a:lvl6pPr>
            <a:lvl7pPr lvl="6" rtl="0" algn="ctr">
              <a:spcBef>
                <a:spcPts val="0"/>
              </a:spcBef>
              <a:buSzPct val="100000"/>
              <a:defRPr sz="5200"/>
            </a:lvl7pPr>
            <a:lvl8pPr lvl="7" rtl="0" algn="ctr">
              <a:spcBef>
                <a:spcPts val="0"/>
              </a:spcBef>
              <a:buSzPct val="100000"/>
              <a:defRPr sz="5200"/>
            </a:lvl8pPr>
            <a:lvl9pPr lvl="8" rtl="0"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800"/>
            </a:lvl1pPr>
            <a:lvl2pPr lvl="1" rtl="0" algn="ctr">
              <a:lnSpc>
                <a:spcPct val="100000"/>
              </a:lnSpc>
              <a:spcBef>
                <a:spcPts val="0"/>
              </a:spcBef>
              <a:spcAft>
                <a:spcPts val="0"/>
              </a:spcAft>
              <a:buSzPct val="100000"/>
              <a:buNone/>
              <a:defRPr sz="2800"/>
            </a:lvl2pPr>
            <a:lvl3pPr lvl="2" rtl="0" algn="ctr">
              <a:lnSpc>
                <a:spcPct val="100000"/>
              </a:lnSpc>
              <a:spcBef>
                <a:spcPts val="0"/>
              </a:spcBef>
              <a:spcAft>
                <a:spcPts val="0"/>
              </a:spcAft>
              <a:buSzPct val="100000"/>
              <a:buNone/>
              <a:defRPr sz="2800"/>
            </a:lvl3pPr>
            <a:lvl4pPr lvl="3" rtl="0" algn="ctr">
              <a:lnSpc>
                <a:spcPct val="100000"/>
              </a:lnSpc>
              <a:spcBef>
                <a:spcPts val="0"/>
              </a:spcBef>
              <a:spcAft>
                <a:spcPts val="0"/>
              </a:spcAft>
              <a:buSzPct val="100000"/>
              <a:buNone/>
              <a:defRPr sz="2800"/>
            </a:lvl4pPr>
            <a:lvl5pPr lvl="4" rtl="0" algn="ctr">
              <a:lnSpc>
                <a:spcPct val="100000"/>
              </a:lnSpc>
              <a:spcBef>
                <a:spcPts val="0"/>
              </a:spcBef>
              <a:spcAft>
                <a:spcPts val="0"/>
              </a:spcAft>
              <a:buSzPct val="100000"/>
              <a:buNone/>
              <a:defRPr sz="2800"/>
            </a:lvl5pPr>
            <a:lvl6pPr lvl="5" rtl="0" algn="ctr">
              <a:lnSpc>
                <a:spcPct val="100000"/>
              </a:lnSpc>
              <a:spcBef>
                <a:spcPts val="0"/>
              </a:spcBef>
              <a:spcAft>
                <a:spcPts val="0"/>
              </a:spcAft>
              <a:buSzPct val="100000"/>
              <a:buNone/>
              <a:defRPr sz="2800"/>
            </a:lvl6pPr>
            <a:lvl7pPr lvl="6" rtl="0" algn="ctr">
              <a:lnSpc>
                <a:spcPct val="100000"/>
              </a:lnSpc>
              <a:spcBef>
                <a:spcPts val="0"/>
              </a:spcBef>
              <a:spcAft>
                <a:spcPts val="0"/>
              </a:spcAft>
              <a:buSzPct val="100000"/>
              <a:buNone/>
              <a:defRPr sz="2800"/>
            </a:lvl7pPr>
            <a:lvl8pPr lvl="7" rtl="0" algn="ctr">
              <a:lnSpc>
                <a:spcPct val="100000"/>
              </a:lnSpc>
              <a:spcBef>
                <a:spcPts val="0"/>
              </a:spcBef>
              <a:spcAft>
                <a:spcPts val="0"/>
              </a:spcAft>
              <a:buSzPct val="100000"/>
              <a:buNone/>
              <a:defRPr sz="2800"/>
            </a:lvl8pPr>
            <a:lvl9pPr lvl="8" rtl="0"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rtl="0" algn="ctr">
              <a:spcBef>
                <a:spcPts val="0"/>
              </a:spcBef>
              <a:buSzPct val="100000"/>
              <a:defRPr sz="12000"/>
            </a:lvl1pPr>
            <a:lvl2pPr lvl="1" rtl="0" algn="ctr">
              <a:spcBef>
                <a:spcPts val="0"/>
              </a:spcBef>
              <a:buSzPct val="100000"/>
              <a:defRPr sz="12000"/>
            </a:lvl2pPr>
            <a:lvl3pPr lvl="2" rtl="0" algn="ctr">
              <a:spcBef>
                <a:spcPts val="0"/>
              </a:spcBef>
              <a:buSzPct val="100000"/>
              <a:defRPr sz="12000"/>
            </a:lvl3pPr>
            <a:lvl4pPr lvl="3" rtl="0" algn="ctr">
              <a:spcBef>
                <a:spcPts val="0"/>
              </a:spcBef>
              <a:buSzPct val="100000"/>
              <a:defRPr sz="12000"/>
            </a:lvl4pPr>
            <a:lvl5pPr lvl="4" rtl="0" algn="ctr">
              <a:spcBef>
                <a:spcPts val="0"/>
              </a:spcBef>
              <a:buSzPct val="100000"/>
              <a:defRPr sz="12000"/>
            </a:lvl5pPr>
            <a:lvl6pPr lvl="5" rtl="0" algn="ctr">
              <a:spcBef>
                <a:spcPts val="0"/>
              </a:spcBef>
              <a:buSzPct val="100000"/>
              <a:defRPr sz="12000"/>
            </a:lvl6pPr>
            <a:lvl7pPr lvl="6" rtl="0" algn="ctr">
              <a:spcBef>
                <a:spcPts val="0"/>
              </a:spcBef>
              <a:buSzPct val="100000"/>
              <a:defRPr sz="12000"/>
            </a:lvl7pPr>
            <a:lvl8pPr lvl="7" rtl="0" algn="ctr">
              <a:spcBef>
                <a:spcPts val="0"/>
              </a:spcBef>
              <a:buSzPct val="100000"/>
              <a:defRPr sz="12000"/>
            </a:lvl8pPr>
            <a:lvl9pPr lvl="8" rtl="0"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rtl="0" algn="ctr">
              <a:spcBef>
                <a:spcPts val="0"/>
              </a:spcBef>
              <a:buSzPct val="100000"/>
              <a:defRPr sz="3600"/>
            </a:lvl1pPr>
            <a:lvl2pPr lvl="1" rtl="0" algn="ctr">
              <a:spcBef>
                <a:spcPts val="0"/>
              </a:spcBef>
              <a:buSzPct val="100000"/>
              <a:defRPr sz="3600"/>
            </a:lvl2pPr>
            <a:lvl3pPr lvl="2" rtl="0" algn="ctr">
              <a:spcBef>
                <a:spcPts val="0"/>
              </a:spcBef>
              <a:buSzPct val="100000"/>
              <a:defRPr sz="3600"/>
            </a:lvl3pPr>
            <a:lvl4pPr lvl="3" rtl="0" algn="ctr">
              <a:spcBef>
                <a:spcPts val="0"/>
              </a:spcBef>
              <a:buSzPct val="100000"/>
              <a:defRPr sz="3600"/>
            </a:lvl4pPr>
            <a:lvl5pPr lvl="4" rtl="0" algn="ctr">
              <a:spcBef>
                <a:spcPts val="0"/>
              </a:spcBef>
              <a:buSzPct val="100000"/>
              <a:defRPr sz="3600"/>
            </a:lvl5pPr>
            <a:lvl6pPr lvl="5" rtl="0" algn="ctr">
              <a:spcBef>
                <a:spcPts val="0"/>
              </a:spcBef>
              <a:buSzPct val="100000"/>
              <a:defRPr sz="3600"/>
            </a:lvl6pPr>
            <a:lvl7pPr lvl="6" rtl="0" algn="ctr">
              <a:spcBef>
                <a:spcPts val="0"/>
              </a:spcBef>
              <a:buSzPct val="100000"/>
              <a:defRPr sz="3600"/>
            </a:lvl7pPr>
            <a:lvl8pPr lvl="7" rtl="0" algn="ctr">
              <a:spcBef>
                <a:spcPts val="0"/>
              </a:spcBef>
              <a:buSzPct val="100000"/>
              <a:defRPr sz="3600"/>
            </a:lvl8pPr>
            <a:lvl9pPr lvl="8" rtl="0"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200"/>
            <a:ext cx="3837000" cy="3695100"/>
          </a:xfrm>
          <a:prstGeom prst="rect">
            <a:avLst/>
          </a:prstGeom>
        </p:spPr>
        <p:txBody>
          <a:bodyPr anchorCtr="0" anchor="ctr" bIns="91425" lIns="91425" rIns="91425" tIns="91425"/>
          <a:lstStyle>
            <a:lvl1pPr lvl="0" rtl="0">
              <a:spcBef>
                <a:spcPts val="0"/>
              </a:spcBef>
              <a:buClr>
                <a:schemeClr val="dk1"/>
              </a:buClr>
              <a:defRPr>
                <a:solidFill>
                  <a:schemeClr val="dk1"/>
                </a:solidFill>
              </a:defRPr>
            </a:lvl1pPr>
            <a:lvl2pPr lvl="1" rtl="0">
              <a:spcBef>
                <a:spcPts val="0"/>
              </a:spcBef>
              <a:buClr>
                <a:schemeClr val="dk1"/>
              </a:buClr>
              <a:defRPr>
                <a:solidFill>
                  <a:schemeClr val="dk1"/>
                </a:solidFill>
              </a:defRPr>
            </a:lvl2pPr>
            <a:lvl3pPr lvl="2" rtl="0">
              <a:spcBef>
                <a:spcPts val="0"/>
              </a:spcBef>
              <a:buClr>
                <a:schemeClr val="dk1"/>
              </a:buClr>
              <a:defRPr>
                <a:solidFill>
                  <a:schemeClr val="dk1"/>
                </a:solidFill>
              </a:defRPr>
            </a:lvl3pPr>
            <a:lvl4pPr lvl="3" rtl="0">
              <a:spcBef>
                <a:spcPts val="0"/>
              </a:spcBef>
              <a:buClr>
                <a:schemeClr val="dk1"/>
              </a:buClr>
              <a:defRPr>
                <a:solidFill>
                  <a:schemeClr val="dk1"/>
                </a:solidFill>
              </a:defRPr>
            </a:lvl4pPr>
            <a:lvl5pPr lvl="4" rtl="0">
              <a:spcBef>
                <a:spcPts val="0"/>
              </a:spcBef>
              <a:buClr>
                <a:schemeClr val="dk1"/>
              </a:buClr>
              <a:defRPr>
                <a:solidFill>
                  <a:schemeClr val="dk1"/>
                </a:solidFill>
              </a:defRPr>
            </a:lvl5pPr>
            <a:lvl6pPr lvl="5" rtl="0">
              <a:spcBef>
                <a:spcPts val="0"/>
              </a:spcBef>
              <a:buClr>
                <a:schemeClr val="dk1"/>
              </a:buClr>
              <a:defRPr>
                <a:solidFill>
                  <a:schemeClr val="dk1"/>
                </a:solidFill>
              </a:defRPr>
            </a:lvl6pPr>
            <a:lvl7pPr lvl="6" rtl="0">
              <a:spcBef>
                <a:spcPts val="0"/>
              </a:spcBef>
              <a:buClr>
                <a:schemeClr val="dk1"/>
              </a:buClr>
              <a:defRPr>
                <a:solidFill>
                  <a:schemeClr val="dk1"/>
                </a:solidFill>
              </a:defRPr>
            </a:lvl7pPr>
            <a:lvl8pPr lvl="7" rtl="0">
              <a:spcBef>
                <a:spcPts val="0"/>
              </a:spcBef>
              <a:buClr>
                <a:schemeClr val="dk1"/>
              </a:buClr>
              <a:defRPr>
                <a:solidFill>
                  <a:schemeClr val="dk1"/>
                </a:solidFill>
              </a:defRPr>
            </a:lvl8pPr>
            <a:lvl9pPr lvl="8" rtl="0">
              <a:spcBef>
                <a:spcPts val="0"/>
              </a:spcBef>
              <a:buClr>
                <a:schemeClr val="dk1"/>
              </a:buClr>
              <a:defRPr>
                <a:solidFill>
                  <a:schemeClr val="dk1"/>
                </a:solidFill>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rt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lt2"/>
              </a:buClr>
              <a:buSzPct val="100000"/>
              <a:defRPr sz="1800">
                <a:solidFill>
                  <a:schemeClr val="lt2"/>
                </a:solidFill>
              </a:defRPr>
            </a:lvl1pPr>
            <a:lvl2pPr lvl="1" rtl="0">
              <a:lnSpc>
                <a:spcPct val="115000"/>
              </a:lnSpc>
              <a:spcBef>
                <a:spcPts val="0"/>
              </a:spcBef>
              <a:spcAft>
                <a:spcPts val="1600"/>
              </a:spcAft>
              <a:buClr>
                <a:schemeClr val="lt2"/>
              </a:buClr>
              <a:defRPr>
                <a:solidFill>
                  <a:schemeClr val="lt2"/>
                </a:solidFill>
              </a:defRPr>
            </a:lvl2pPr>
            <a:lvl3pPr lvl="2" rtl="0">
              <a:lnSpc>
                <a:spcPct val="115000"/>
              </a:lnSpc>
              <a:spcBef>
                <a:spcPts val="0"/>
              </a:spcBef>
              <a:spcAft>
                <a:spcPts val="1600"/>
              </a:spcAft>
              <a:buClr>
                <a:schemeClr val="lt2"/>
              </a:buClr>
              <a:defRPr>
                <a:solidFill>
                  <a:schemeClr val="lt2"/>
                </a:solidFill>
              </a:defRPr>
            </a:lvl3pPr>
            <a:lvl4pPr lvl="3" rtl="0">
              <a:lnSpc>
                <a:spcPct val="115000"/>
              </a:lnSpc>
              <a:spcBef>
                <a:spcPts val="0"/>
              </a:spcBef>
              <a:spcAft>
                <a:spcPts val="1600"/>
              </a:spcAft>
              <a:buClr>
                <a:schemeClr val="lt2"/>
              </a:buClr>
              <a:defRPr>
                <a:solidFill>
                  <a:schemeClr val="lt2"/>
                </a:solidFill>
              </a:defRPr>
            </a:lvl4pPr>
            <a:lvl5pPr lvl="4" rtl="0">
              <a:lnSpc>
                <a:spcPct val="115000"/>
              </a:lnSpc>
              <a:spcBef>
                <a:spcPts val="0"/>
              </a:spcBef>
              <a:spcAft>
                <a:spcPts val="1600"/>
              </a:spcAft>
              <a:buClr>
                <a:schemeClr val="lt2"/>
              </a:buClr>
              <a:defRPr>
                <a:solidFill>
                  <a:schemeClr val="lt2"/>
                </a:solidFill>
              </a:defRPr>
            </a:lvl5pPr>
            <a:lvl6pPr lvl="5" rtl="0">
              <a:lnSpc>
                <a:spcPct val="115000"/>
              </a:lnSpc>
              <a:spcBef>
                <a:spcPts val="0"/>
              </a:spcBef>
              <a:spcAft>
                <a:spcPts val="1600"/>
              </a:spcAft>
              <a:buClr>
                <a:schemeClr val="lt2"/>
              </a:buClr>
              <a:defRPr>
                <a:solidFill>
                  <a:schemeClr val="lt2"/>
                </a:solidFill>
              </a:defRPr>
            </a:lvl6pPr>
            <a:lvl7pPr lvl="6" rtl="0">
              <a:lnSpc>
                <a:spcPct val="115000"/>
              </a:lnSpc>
              <a:spcBef>
                <a:spcPts val="0"/>
              </a:spcBef>
              <a:spcAft>
                <a:spcPts val="1600"/>
              </a:spcAft>
              <a:buClr>
                <a:schemeClr val="lt2"/>
              </a:buClr>
              <a:defRPr>
                <a:solidFill>
                  <a:schemeClr val="lt2"/>
                </a:solidFill>
              </a:defRPr>
            </a:lvl7pPr>
            <a:lvl8pPr lvl="7" rtl="0">
              <a:lnSpc>
                <a:spcPct val="115000"/>
              </a:lnSpc>
              <a:spcBef>
                <a:spcPts val="0"/>
              </a:spcBef>
              <a:spcAft>
                <a:spcPts val="1600"/>
              </a:spcAft>
              <a:buClr>
                <a:schemeClr val="lt2"/>
              </a:buClr>
              <a:defRPr>
                <a:solidFill>
                  <a:schemeClr val="lt2"/>
                </a:solidFill>
              </a:defRPr>
            </a:lvl8pPr>
            <a:lvl9pPr lvl="8" rtl="0">
              <a:lnSpc>
                <a:spcPct val="115000"/>
              </a:lnSpc>
              <a:spcBef>
                <a:spcPts val="0"/>
              </a:spcBef>
              <a:spcAft>
                <a:spcPts val="1600"/>
              </a:spcAft>
              <a:buClr>
                <a:schemeClr val="lt2"/>
              </a:buClr>
              <a:defRPr>
                <a:solidFill>
                  <a:schemeClr val="lt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lt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0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0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localhost:9999/v0/channels/formbuilder-collections-updat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localhost:9999/v0/channels/formbuilder-collections-updat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0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0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0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gnome.org/outreachy/" TargetMode="External"/><Relationship Id="rId4" Type="http://schemas.openxmlformats.org/officeDocument/2006/relationships/hyperlink" Target="https://www.gnome.org/outreachy/" TargetMode="External"/><Relationship Id="rId5" Type="http://schemas.openxmlformats.org/officeDocument/2006/relationships/image" Target="../media/image0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02.png"/><Relationship Id="rId4" Type="http://schemas.openxmlformats.org/officeDocument/2006/relationships/hyperlink" Target="https://www.github.com/kinto" TargetMode="External"/><Relationship Id="rId5" Type="http://schemas.openxmlformats.org/officeDocument/2006/relationships/hyperlink" Target="https://slack.kinto-storage.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06.png"/><Relationship Id="rId4" Type="http://schemas.openxmlformats.org/officeDocument/2006/relationships/hyperlink" Target="https://developer.mozilla.org/en-US/docs/Web/API/Document_Object_Model/Introductio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0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rIns="91425" tIns="91425">
            <a:noAutofit/>
          </a:bodyPr>
          <a:lstStyle/>
          <a:p>
            <a:pPr lvl="0">
              <a:spcBef>
                <a:spcPts val="0"/>
              </a:spcBef>
              <a:buNone/>
            </a:pPr>
            <a:r>
              <a:rPr b="1" lang="en" sz="9600">
                <a:latin typeface="Amatic SC"/>
                <a:ea typeface="Amatic SC"/>
                <a:cs typeface="Amatic SC"/>
                <a:sym typeface="Amatic SC"/>
              </a:rPr>
              <a:t>WebPush Channels</a:t>
            </a:r>
          </a:p>
        </p:txBody>
      </p:sp>
      <p:sp>
        <p:nvSpPr>
          <p:cNvPr id="55" name="Shape 55"/>
          <p:cNvSpPr txBox="1"/>
          <p:nvPr>
            <p:ph idx="1" type="subTitle"/>
          </p:nvPr>
        </p:nvSpPr>
        <p:spPr>
          <a:xfrm>
            <a:off x="291900" y="3207650"/>
            <a:ext cx="8560200" cy="1208400"/>
          </a:xfrm>
          <a:prstGeom prst="rect">
            <a:avLst/>
          </a:prstGeom>
        </p:spPr>
        <p:txBody>
          <a:bodyPr anchorCtr="0" anchor="t" bIns="91425" lIns="91425" rIns="91425" tIns="91425">
            <a:noAutofit/>
          </a:bodyPr>
          <a:lstStyle/>
          <a:p>
            <a:pPr lvl="0">
              <a:spcBef>
                <a:spcPts val="0"/>
              </a:spcBef>
              <a:buNone/>
            </a:pPr>
            <a:r>
              <a:rPr b="1" lang="en" sz="3000">
                <a:solidFill>
                  <a:srgbClr val="57BB8A"/>
                </a:solidFill>
                <a:latin typeface="Courier New"/>
                <a:ea typeface="Courier New"/>
                <a:cs typeface="Courier New"/>
                <a:sym typeface="Courier New"/>
              </a:rPr>
              <a:t>The pub-sub channel</a:t>
            </a:r>
            <a:r>
              <a:rPr b="1" lang="en" sz="3000">
                <a:solidFill>
                  <a:srgbClr val="57BB8A"/>
                </a:solidFill>
                <a:latin typeface="Courier New"/>
                <a:ea typeface="Courier New"/>
                <a:cs typeface="Courier New"/>
                <a:sym typeface="Courier New"/>
              </a:rPr>
              <a:t>s</a:t>
            </a:r>
            <a:r>
              <a:rPr b="1" lang="en" sz="3000">
                <a:solidFill>
                  <a:srgbClr val="57BB8A"/>
                </a:solidFill>
                <a:latin typeface="Courier New"/>
                <a:ea typeface="Courier New"/>
                <a:cs typeface="Courier New"/>
                <a:sym typeface="Courier New"/>
              </a:rPr>
              <a:t> based push service…</a:t>
            </a:r>
            <a:r>
              <a:rPr b="1" lang="en" sz="3000">
                <a:solidFill>
                  <a:srgbClr val="57BB8A"/>
                </a:solidFill>
                <a:latin typeface="Courier New"/>
                <a:ea typeface="Courier New"/>
                <a:cs typeface="Courier New"/>
                <a:sym typeface="Courier New"/>
              </a:rPr>
              <a:t>..</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15" name="Shape 115"/>
        <p:cNvGrpSpPr/>
        <p:nvPr/>
      </p:nvGrpSpPr>
      <p:grpSpPr>
        <a:xfrm>
          <a:off x="0" y="0"/>
          <a:ext cx="0" cy="0"/>
          <a:chOff x="0" y="0"/>
          <a:chExt cx="0" cy="0"/>
        </a:xfrm>
      </p:grpSpPr>
      <p:sp>
        <p:nvSpPr>
          <p:cNvPr id="116" name="Shape 116"/>
          <p:cNvSpPr txBox="1"/>
          <p:nvPr>
            <p:ph idx="2" type="body"/>
          </p:nvPr>
        </p:nvSpPr>
        <p:spPr>
          <a:xfrm>
            <a:off x="530025" y="1387875"/>
            <a:ext cx="7554900" cy="3397200"/>
          </a:xfrm>
          <a:prstGeom prst="rect">
            <a:avLst/>
          </a:prstGeom>
        </p:spPr>
        <p:txBody>
          <a:bodyPr anchorCtr="0" anchor="t" bIns="91425" lIns="91425" rIns="91425" tIns="91425">
            <a:noAutofit/>
          </a:bodyPr>
          <a:lstStyle/>
          <a:p>
            <a:pPr indent="-419100" lvl="0" marL="457200" rtl="0">
              <a:spcBef>
                <a:spcPts val="0"/>
              </a:spcBef>
              <a:buClr>
                <a:srgbClr val="CCCCCC"/>
              </a:buClr>
              <a:buSzPct val="100000"/>
              <a:buFont typeface="Calibri"/>
              <a:buChar char="➔"/>
            </a:pPr>
            <a:r>
              <a:rPr lang="en" sz="3000">
                <a:solidFill>
                  <a:srgbClr val="CCCCCC"/>
                </a:solidFill>
                <a:latin typeface="Calibri"/>
                <a:ea typeface="Calibri"/>
                <a:cs typeface="Calibri"/>
                <a:sym typeface="Calibri"/>
              </a:rPr>
              <a:t>The middle man</a:t>
            </a:r>
          </a:p>
          <a:p>
            <a:pPr indent="-419100" lvl="0" marL="457200">
              <a:spcBef>
                <a:spcPts val="0"/>
              </a:spcBef>
              <a:buClr>
                <a:srgbClr val="CCCCCC"/>
              </a:buClr>
              <a:buSzPct val="100000"/>
              <a:buFont typeface="Calibri"/>
              <a:buChar char="➔"/>
            </a:pPr>
            <a:r>
              <a:rPr lang="en" sz="3000">
                <a:solidFill>
                  <a:srgbClr val="CCCCCC"/>
                </a:solidFill>
                <a:latin typeface="Calibri"/>
                <a:ea typeface="Calibri"/>
                <a:cs typeface="Calibri"/>
                <a:sym typeface="Calibri"/>
              </a:rPr>
              <a:t>Communication channel b/w service worker and push service</a:t>
            </a:r>
          </a:p>
          <a:p>
            <a:pPr indent="-419100" lvl="0" marL="457200">
              <a:spcBef>
                <a:spcPts val="0"/>
              </a:spcBef>
              <a:buClr>
                <a:srgbClr val="CCCCCC"/>
              </a:buClr>
              <a:buSzPct val="100000"/>
              <a:buFont typeface="Calibri"/>
              <a:buChar char="➔"/>
            </a:pPr>
            <a:r>
              <a:rPr lang="en" sz="3000">
                <a:solidFill>
                  <a:srgbClr val="CCCCCC"/>
                </a:solidFill>
                <a:latin typeface="Calibri"/>
                <a:ea typeface="Calibri"/>
                <a:cs typeface="Calibri"/>
                <a:sym typeface="Calibri"/>
              </a:rPr>
              <a:t>UAID</a:t>
            </a:r>
          </a:p>
          <a:p>
            <a:pPr indent="-419100" lvl="0" marL="457200">
              <a:spcBef>
                <a:spcPts val="0"/>
              </a:spcBef>
              <a:buClr>
                <a:srgbClr val="CCCCCC"/>
              </a:buClr>
              <a:buSzPct val="100000"/>
              <a:buFont typeface="Calibri"/>
              <a:buChar char="➔"/>
            </a:pPr>
            <a:r>
              <a:rPr lang="en" sz="3000">
                <a:solidFill>
                  <a:srgbClr val="CCCCCC"/>
                </a:solidFill>
                <a:latin typeface="Calibri"/>
                <a:ea typeface="Calibri"/>
                <a:cs typeface="Calibri"/>
                <a:sym typeface="Calibri"/>
              </a:rPr>
              <a:t>Channel ID</a:t>
            </a:r>
          </a:p>
        </p:txBody>
      </p:sp>
      <p:sp>
        <p:nvSpPr>
          <p:cNvPr id="117" name="Shape 117"/>
          <p:cNvSpPr txBox="1"/>
          <p:nvPr/>
        </p:nvSpPr>
        <p:spPr>
          <a:xfrm>
            <a:off x="2673925" y="263500"/>
            <a:ext cx="4401300" cy="790500"/>
          </a:xfrm>
          <a:prstGeom prst="rect">
            <a:avLst/>
          </a:prstGeom>
          <a:noFill/>
          <a:ln>
            <a:noFill/>
          </a:ln>
        </p:spPr>
        <p:txBody>
          <a:bodyPr anchorCtr="0" anchor="t" bIns="91425" lIns="91425" rIns="91425" tIns="91425">
            <a:noAutofit/>
          </a:bodyPr>
          <a:lstStyle/>
          <a:p>
            <a:pPr lvl="0">
              <a:spcBef>
                <a:spcPts val="0"/>
              </a:spcBef>
              <a:buNone/>
            </a:pPr>
            <a:r>
              <a:rPr lang="en" sz="5000">
                <a:solidFill>
                  <a:schemeClr val="lt2"/>
                </a:solidFill>
                <a:latin typeface="Calibri"/>
                <a:ea typeface="Calibri"/>
                <a:cs typeface="Calibri"/>
                <a:sym typeface="Calibri"/>
              </a:rPr>
              <a:t>The </a:t>
            </a:r>
            <a:r>
              <a:rPr lang="en" sz="5000">
                <a:solidFill>
                  <a:schemeClr val="lt2"/>
                </a:solidFill>
                <a:latin typeface="Calibri"/>
                <a:ea typeface="Calibri"/>
                <a:cs typeface="Calibri"/>
                <a:sym typeface="Calibri"/>
              </a:rPr>
              <a:t>Push Server</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idx="1" type="body"/>
          </p:nvPr>
        </p:nvSpPr>
        <p:spPr>
          <a:xfrm>
            <a:off x="-58587" y="1966850"/>
            <a:ext cx="9144000" cy="2931300"/>
          </a:xfrm>
          <a:prstGeom prst="rect">
            <a:avLst/>
          </a:prstGeom>
        </p:spPr>
        <p:txBody>
          <a:bodyPr anchorCtr="0" anchor="t" bIns="91425" lIns="91425" rIns="91425" tIns="91425">
            <a:noAutofit/>
          </a:bodyPr>
          <a:lstStyle/>
          <a:p>
            <a:pPr lvl="0" rtl="0" algn="ctr">
              <a:lnSpc>
                <a:spcPct val="100000"/>
              </a:lnSpc>
              <a:spcBef>
                <a:spcPts val="0"/>
              </a:spcBef>
              <a:spcAft>
                <a:spcPts val="0"/>
              </a:spcAft>
              <a:buNone/>
            </a:pPr>
            <a:r>
              <a:t/>
            </a:r>
            <a:endParaRPr b="1" sz="4000">
              <a:latin typeface="Courier New"/>
              <a:ea typeface="Courier New"/>
              <a:cs typeface="Courier New"/>
              <a:sym typeface="Courier New"/>
            </a:endParaRPr>
          </a:p>
          <a:p>
            <a:pPr lvl="0" rtl="0" algn="ctr">
              <a:lnSpc>
                <a:spcPct val="100000"/>
              </a:lnSpc>
              <a:spcBef>
                <a:spcPts val="0"/>
              </a:spcBef>
              <a:spcAft>
                <a:spcPts val="0"/>
              </a:spcAft>
              <a:buNone/>
            </a:pPr>
            <a:r>
              <a:rPr b="1" lang="en" sz="3000">
                <a:latin typeface="Courier New"/>
                <a:ea typeface="Courier New"/>
                <a:cs typeface="Courier New"/>
                <a:sym typeface="Courier New"/>
              </a:rPr>
              <a:t>PushManager.subscribe()</a:t>
            </a:r>
          </a:p>
          <a:p>
            <a:pPr lvl="0" rtl="0" algn="ctr">
              <a:lnSpc>
                <a:spcPct val="100000"/>
              </a:lnSpc>
              <a:spcBef>
                <a:spcPts val="0"/>
              </a:spcBef>
              <a:spcAft>
                <a:spcPts val="0"/>
              </a:spcAft>
              <a:buNone/>
            </a:pPr>
            <a:r>
              <a:t/>
            </a:r>
            <a:endParaRPr sz="2000">
              <a:latin typeface="Arial"/>
              <a:ea typeface="Arial"/>
              <a:cs typeface="Arial"/>
              <a:sym typeface="Arial"/>
            </a:endParaRPr>
          </a:p>
          <a:p>
            <a:pPr lvl="0" rtl="0" algn="ctr">
              <a:lnSpc>
                <a:spcPct val="100000"/>
              </a:lnSpc>
              <a:spcBef>
                <a:spcPts val="0"/>
              </a:spcBef>
              <a:spcAft>
                <a:spcPts val="0"/>
              </a:spcAft>
              <a:buNone/>
            </a:pPr>
            <a:r>
              <a:rPr lang="en" sz="3000">
                <a:latin typeface="Alegreya"/>
                <a:ea typeface="Alegreya"/>
                <a:cs typeface="Alegreya"/>
                <a:sym typeface="Alegreya"/>
              </a:rPr>
              <a:t>Capability url and encryption keys           service worker          web app server. </a:t>
            </a:r>
          </a:p>
        </p:txBody>
      </p:sp>
      <p:pic>
        <p:nvPicPr>
          <p:cNvPr descr="1*_xbWT6341dl92fmsjyGc3g.png" id="123" name="Shape 123"/>
          <p:cNvPicPr preferRelativeResize="0"/>
          <p:nvPr/>
        </p:nvPicPr>
        <p:blipFill>
          <a:blip r:embed="rId3">
            <a:alphaModFix/>
          </a:blip>
          <a:stretch>
            <a:fillRect/>
          </a:stretch>
        </p:blipFill>
        <p:spPr>
          <a:xfrm>
            <a:off x="1744212" y="0"/>
            <a:ext cx="5538375" cy="2392574"/>
          </a:xfrm>
          <a:prstGeom prst="rect">
            <a:avLst/>
          </a:prstGeom>
          <a:noFill/>
          <a:ln>
            <a:noFill/>
          </a:ln>
        </p:spPr>
      </p:pic>
      <p:sp>
        <p:nvSpPr>
          <p:cNvPr id="124" name="Shape 124"/>
          <p:cNvSpPr/>
          <p:nvPr/>
        </p:nvSpPr>
        <p:spPr>
          <a:xfrm>
            <a:off x="5796575" y="3612200"/>
            <a:ext cx="605100" cy="2460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5" name="Shape 125"/>
          <p:cNvSpPr/>
          <p:nvPr/>
        </p:nvSpPr>
        <p:spPr>
          <a:xfrm>
            <a:off x="2506975" y="4067200"/>
            <a:ext cx="605100" cy="2460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nvSpPr>
        <p:spPr>
          <a:xfrm>
            <a:off x="322025" y="293050"/>
            <a:ext cx="8480400" cy="819600"/>
          </a:xfrm>
          <a:prstGeom prst="rect">
            <a:avLst/>
          </a:prstGeom>
          <a:solidFill>
            <a:srgbClr val="000000"/>
          </a:solidFill>
          <a:ln>
            <a:noFill/>
          </a:ln>
        </p:spPr>
        <p:txBody>
          <a:bodyPr anchorCtr="0" anchor="t" bIns="91425" lIns="91425" rIns="91425" tIns="91425">
            <a:noAutofit/>
          </a:bodyPr>
          <a:lstStyle/>
          <a:p>
            <a:pPr lvl="0">
              <a:spcBef>
                <a:spcPts val="0"/>
              </a:spcBef>
              <a:buNone/>
            </a:pPr>
            <a:r>
              <a:rPr lang="en" sz="1300">
                <a:solidFill>
                  <a:srgbClr val="FFFFFF"/>
                </a:solidFill>
                <a:latin typeface="Courier New"/>
                <a:ea typeface="Courier New"/>
                <a:cs typeface="Courier New"/>
                <a:sym typeface="Courier New"/>
              </a:rPr>
              <a:t>$</a:t>
            </a:r>
            <a:r>
              <a:rPr lang="en">
                <a:solidFill>
                  <a:srgbClr val="FFFFFF"/>
                </a:solidFill>
                <a:latin typeface="Courier New"/>
                <a:ea typeface="Courier New"/>
                <a:cs typeface="Courier New"/>
                <a:sym typeface="Courier New"/>
              </a:rPr>
              <a:t> echo '{"data": {"endpoint": "www.mansimar.com", "keys": {"auth": "authToken", "p256dh":"encryption_keys"}}}' | http POST http://localhost:9999/v0/subscriptions --auth "token:mkaur"</a:t>
            </a:r>
          </a:p>
        </p:txBody>
      </p:sp>
      <p:sp>
        <p:nvSpPr>
          <p:cNvPr id="131" name="Shape 131"/>
          <p:cNvSpPr txBox="1"/>
          <p:nvPr/>
        </p:nvSpPr>
        <p:spPr>
          <a:xfrm>
            <a:off x="322025" y="-75650"/>
            <a:ext cx="3545400" cy="368700"/>
          </a:xfrm>
          <a:prstGeom prst="rect">
            <a:avLst/>
          </a:prstGeom>
          <a:noFill/>
          <a:ln>
            <a:noFill/>
          </a:ln>
        </p:spPr>
        <p:txBody>
          <a:bodyPr anchorCtr="0" anchor="t" bIns="91425" lIns="91425" rIns="91425" tIns="91425">
            <a:noAutofit/>
          </a:bodyPr>
          <a:lstStyle/>
          <a:p>
            <a:pPr lvl="0">
              <a:spcBef>
                <a:spcPts val="0"/>
              </a:spcBef>
              <a:buClr>
                <a:schemeClr val="dk1"/>
              </a:buClr>
              <a:buSzPct val="61111"/>
              <a:buFont typeface="Arial"/>
              <a:buNone/>
            </a:pPr>
            <a:r>
              <a:rPr lang="en" sz="1800">
                <a:solidFill>
                  <a:srgbClr val="B7B7B7"/>
                </a:solidFill>
              </a:rPr>
              <a:t>Example Request:</a:t>
            </a:r>
          </a:p>
        </p:txBody>
      </p:sp>
      <p:sp>
        <p:nvSpPr>
          <p:cNvPr id="132" name="Shape 132"/>
          <p:cNvSpPr txBox="1"/>
          <p:nvPr/>
        </p:nvSpPr>
        <p:spPr>
          <a:xfrm>
            <a:off x="322025" y="1112650"/>
            <a:ext cx="8480400" cy="3932400"/>
          </a:xfrm>
          <a:prstGeom prst="rect">
            <a:avLst/>
          </a:prstGeom>
          <a:solidFill>
            <a:srgbClr val="000000"/>
          </a:solidFill>
          <a:ln>
            <a:noFill/>
          </a:ln>
        </p:spPr>
        <p:txBody>
          <a:bodyPr anchorCtr="0" anchor="t" bIns="91425" lIns="91425" rIns="91425" tIns="91425">
            <a:noAutofit/>
          </a:bodyPr>
          <a:lstStyle/>
          <a:p>
            <a:pPr lvl="0">
              <a:spcBef>
                <a:spcPts val="0"/>
              </a:spcBef>
              <a:buClr>
                <a:schemeClr val="dk1"/>
              </a:buClr>
              <a:buFont typeface="Arial"/>
              <a:buNone/>
            </a:pPr>
            <a:r>
              <a:rPr lang="en">
                <a:solidFill>
                  <a:srgbClr val="FFFFFF"/>
                </a:solidFill>
                <a:latin typeface="Courier New"/>
                <a:ea typeface="Courier New"/>
                <a:cs typeface="Courier New"/>
                <a:sym typeface="Courier New"/>
              </a:rPr>
              <a:t>POST /v0/subscriptions HTTP/1.1</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Accept: application/json</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Accept-Encoding: gzip, deflate</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Authorization: Portier dccd8ac07f3e45c9907da638e994ff98</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Connection: keep-alive</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Content-Length: 25</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Content-Type: application/json</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Host: localhost:9999</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User-Agent: HTTPie/0.9.2</a:t>
            </a:r>
            <a:br>
              <a:rPr lang="en">
                <a:solidFill>
                  <a:srgbClr val="FFFFFF"/>
                </a:solidFill>
                <a:latin typeface="Courier New"/>
                <a:ea typeface="Courier New"/>
                <a:cs typeface="Courier New"/>
                <a:sym typeface="Courier New"/>
              </a:rPr>
            </a:b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        "data": {</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        "endpoint": "www.mansimar.com",</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        "keys": {</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            "auth": "authToken",</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            "p256dh": "encryption_keys"</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        }</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    }</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a:t>
            </a:r>
            <a:br>
              <a:rPr lang="en" sz="1300">
                <a:solidFill>
                  <a:srgbClr val="FFFFFF"/>
                </a:solidFill>
                <a:latin typeface="Courier New"/>
                <a:ea typeface="Courier New"/>
                <a:cs typeface="Courier New"/>
                <a:sym typeface="Courier New"/>
              </a:rPr>
            </a:br>
          </a:p>
          <a:p>
            <a:pPr lvl="0">
              <a:spcBef>
                <a:spcPts val="0"/>
              </a:spcBef>
              <a:buNone/>
            </a:pPr>
            <a:r>
              <a:t/>
            </a:r>
            <a:endParaRPr sz="1300">
              <a:latin typeface="Courier New"/>
              <a:ea typeface="Courier New"/>
              <a:cs typeface="Courier New"/>
              <a:sym typeface="Courier New"/>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nvSpPr>
        <p:spPr>
          <a:xfrm>
            <a:off x="0" y="577200"/>
            <a:ext cx="9144000" cy="4566300"/>
          </a:xfrm>
          <a:prstGeom prst="rect">
            <a:avLst/>
          </a:prstGeom>
          <a:solidFill>
            <a:srgbClr val="000000"/>
          </a:solidFill>
          <a:ln>
            <a:noFill/>
          </a:ln>
        </p:spPr>
        <p:txBody>
          <a:bodyPr anchorCtr="0" anchor="t" bIns="91425" lIns="91425" rIns="91425" tIns="91425">
            <a:noAutofit/>
          </a:bodyPr>
          <a:lstStyle/>
          <a:p>
            <a:pPr lvl="0" rtl="0">
              <a:spcBef>
                <a:spcPts val="0"/>
              </a:spcBef>
              <a:buNone/>
            </a:pPr>
            <a:r>
              <a:rPr lang="en">
                <a:solidFill>
                  <a:srgbClr val="FFFFFF"/>
                </a:solidFill>
                <a:latin typeface="Courier New"/>
                <a:ea typeface="Courier New"/>
                <a:cs typeface="Courier New"/>
                <a:sym typeface="Courier New"/>
              </a:rPr>
              <a:t>HTTP/1.1 201 Created</a:t>
            </a:r>
          </a:p>
          <a:p>
            <a:pPr lvl="0" rtl="0">
              <a:spcBef>
                <a:spcPts val="0"/>
              </a:spcBef>
              <a:buNone/>
            </a:pPr>
            <a:r>
              <a:rPr lang="en">
                <a:solidFill>
                  <a:srgbClr val="FFFFFF"/>
                </a:solidFill>
                <a:latin typeface="Courier New"/>
                <a:ea typeface="Courier New"/>
                <a:cs typeface="Courier New"/>
                <a:sym typeface="Courier New"/>
              </a:rPr>
              <a:t>Access-Control-Expose-Headers: Retry-After, Content-Length, Alert, Backoff</a:t>
            </a:r>
          </a:p>
          <a:p>
            <a:pPr lvl="0" rtl="0">
              <a:spcBef>
                <a:spcPts val="0"/>
              </a:spcBef>
              <a:buNone/>
            </a:pPr>
            <a:r>
              <a:rPr lang="en">
                <a:solidFill>
                  <a:srgbClr val="FFFFFF"/>
                </a:solidFill>
                <a:latin typeface="Courier New"/>
                <a:ea typeface="Courier New"/>
                <a:cs typeface="Courier New"/>
                <a:sym typeface="Courier New"/>
              </a:rPr>
              <a:t>Content-Length: 169</a:t>
            </a:r>
          </a:p>
          <a:p>
            <a:pPr lvl="0" rtl="0">
              <a:spcBef>
                <a:spcPts val="0"/>
              </a:spcBef>
              <a:buNone/>
            </a:pPr>
            <a:r>
              <a:rPr lang="en">
                <a:solidFill>
                  <a:srgbClr val="FFFFFF"/>
                </a:solidFill>
                <a:latin typeface="Courier New"/>
                <a:ea typeface="Courier New"/>
                <a:cs typeface="Courier New"/>
                <a:sym typeface="Courier New"/>
              </a:rPr>
              <a:t>Content-Type: application/json</a:t>
            </a:r>
          </a:p>
          <a:p>
            <a:pPr lvl="0" rtl="0">
              <a:spcBef>
                <a:spcPts val="0"/>
              </a:spcBef>
              <a:buNone/>
            </a:pPr>
            <a:r>
              <a:rPr lang="en">
                <a:solidFill>
                  <a:srgbClr val="FFFFFF"/>
                </a:solidFill>
                <a:latin typeface="Courier New"/>
                <a:ea typeface="Courier New"/>
                <a:cs typeface="Courier New"/>
                <a:sym typeface="Courier New"/>
              </a:rPr>
              <a:t>Date: Wed, 01 Feb 2017 21:10:26 GMT</a:t>
            </a:r>
          </a:p>
          <a:p>
            <a:pPr lvl="0" rtl="0">
              <a:spcBef>
                <a:spcPts val="0"/>
              </a:spcBef>
              <a:buNone/>
            </a:pPr>
            <a:r>
              <a:rPr lang="en">
                <a:solidFill>
                  <a:srgbClr val="FFFFFF"/>
                </a:solidFill>
                <a:latin typeface="Courier New"/>
                <a:ea typeface="Courier New"/>
                <a:cs typeface="Courier New"/>
                <a:sym typeface="Courier New"/>
              </a:rPr>
              <a:t>Etag: "1485983426583"</a:t>
            </a:r>
          </a:p>
          <a:p>
            <a:pPr lvl="0" rtl="0">
              <a:spcBef>
                <a:spcPts val="0"/>
              </a:spcBef>
              <a:buNone/>
            </a:pPr>
            <a:r>
              <a:rPr lang="en">
                <a:solidFill>
                  <a:srgbClr val="FFFFFF"/>
                </a:solidFill>
                <a:latin typeface="Courier New"/>
                <a:ea typeface="Courier New"/>
                <a:cs typeface="Courier New"/>
                <a:sym typeface="Courier New"/>
              </a:rPr>
              <a:t>Last-Modified: Wed, 01 Feb 2017 21:10:26 GMT</a:t>
            </a:r>
          </a:p>
          <a:p>
            <a:pPr lvl="0" rtl="0">
              <a:spcBef>
                <a:spcPts val="0"/>
              </a:spcBef>
              <a:buNone/>
            </a:pPr>
            <a:r>
              <a:rPr lang="en">
                <a:solidFill>
                  <a:srgbClr val="FFFFFF"/>
                </a:solidFill>
                <a:latin typeface="Courier New"/>
                <a:ea typeface="Courier New"/>
                <a:cs typeface="Courier New"/>
                <a:sym typeface="Courier New"/>
              </a:rPr>
              <a:t>Server: waitress</a:t>
            </a:r>
          </a:p>
          <a:p>
            <a:pPr lvl="0" rtl="0">
              <a:spcBef>
                <a:spcPts val="0"/>
              </a:spcBef>
              <a:buNone/>
            </a:pPr>
            <a:r>
              <a:rPr lang="en">
                <a:solidFill>
                  <a:srgbClr val="FFFFFF"/>
                </a:solidFill>
                <a:latin typeface="Courier New"/>
                <a:ea typeface="Courier New"/>
                <a:cs typeface="Courier New"/>
                <a:sym typeface="Courier New"/>
              </a:rPr>
              <a:t>X-Content-Type-Options: nosniff</a:t>
            </a:r>
          </a:p>
          <a:p>
            <a:pPr lvl="0" rtl="0">
              <a:spcBef>
                <a:spcPts val="0"/>
              </a:spcBef>
              <a:buNone/>
            </a:pPr>
            <a:r>
              <a:t/>
            </a:r>
            <a:endParaRPr>
              <a:solidFill>
                <a:srgbClr val="FFFFFF"/>
              </a:solidFill>
              <a:latin typeface="Courier New"/>
              <a:ea typeface="Courier New"/>
              <a:cs typeface="Courier New"/>
              <a:sym typeface="Courier New"/>
            </a:endParaRPr>
          </a:p>
          <a:p>
            <a:pPr lvl="0" rtl="0">
              <a:spcBef>
                <a:spcPts val="0"/>
              </a:spcBef>
              <a:buNone/>
            </a:pPr>
            <a:r>
              <a:rPr lang="en">
                <a:solidFill>
                  <a:srgbClr val="FFFFFF"/>
                </a:solidFill>
                <a:latin typeface="Courier New"/>
                <a:ea typeface="Courier New"/>
                <a:cs typeface="Courier New"/>
                <a:sym typeface="Courier New"/>
              </a:rPr>
              <a:t>{</a:t>
            </a:r>
          </a:p>
          <a:p>
            <a:pPr lvl="0" rtl="0">
              <a:spcBef>
                <a:spcPts val="0"/>
              </a:spcBef>
              <a:buNone/>
            </a:pPr>
            <a:r>
              <a:rPr lang="en">
                <a:solidFill>
                  <a:srgbClr val="FFFFFF"/>
                </a:solidFill>
                <a:latin typeface="Courier New"/>
                <a:ea typeface="Courier New"/>
                <a:cs typeface="Courier New"/>
                <a:sym typeface="Courier New"/>
              </a:rPr>
              <a:t>	"data": {</a:t>
            </a:r>
          </a:p>
          <a:p>
            <a:pPr lvl="0" rtl="0">
              <a:spcBef>
                <a:spcPts val="0"/>
              </a:spcBef>
              <a:buNone/>
            </a:pPr>
            <a:r>
              <a:rPr lang="en">
                <a:solidFill>
                  <a:srgbClr val="FFFFFF"/>
                </a:solidFill>
                <a:latin typeface="Courier New"/>
                <a:ea typeface="Courier New"/>
                <a:cs typeface="Courier New"/>
                <a:sym typeface="Courier New"/>
              </a:rPr>
              <a:t>    	"endpoint": "www.mansimar.com",</a:t>
            </a:r>
          </a:p>
          <a:p>
            <a:pPr lvl="0" rtl="0">
              <a:spcBef>
                <a:spcPts val="0"/>
              </a:spcBef>
              <a:buNone/>
            </a:pPr>
            <a:r>
              <a:rPr lang="en">
                <a:solidFill>
                  <a:srgbClr val="FFFFFF"/>
                </a:solidFill>
                <a:latin typeface="Courier New"/>
                <a:ea typeface="Courier New"/>
                <a:cs typeface="Courier New"/>
                <a:sym typeface="Courier New"/>
              </a:rPr>
              <a:t>    	"id": "1c224ce5-a134-4214-867b-944736ce38d8",</a:t>
            </a:r>
          </a:p>
          <a:p>
            <a:pPr lvl="0" rtl="0">
              <a:spcBef>
                <a:spcPts val="0"/>
              </a:spcBef>
              <a:buNone/>
            </a:pPr>
            <a:r>
              <a:rPr lang="en">
                <a:solidFill>
                  <a:srgbClr val="FFFFFF"/>
                </a:solidFill>
                <a:latin typeface="Courier New"/>
                <a:ea typeface="Courier New"/>
                <a:cs typeface="Courier New"/>
                <a:sym typeface="Courier New"/>
              </a:rPr>
              <a:t>    	"keys": {</a:t>
            </a:r>
          </a:p>
          <a:p>
            <a:pPr lvl="0" rtl="0">
              <a:spcBef>
                <a:spcPts val="0"/>
              </a:spcBef>
              <a:buNone/>
            </a:pPr>
            <a:r>
              <a:rPr lang="en">
                <a:solidFill>
                  <a:srgbClr val="FFFFFF"/>
                </a:solidFill>
                <a:latin typeface="Courier New"/>
                <a:ea typeface="Courier New"/>
                <a:cs typeface="Courier New"/>
                <a:sym typeface="Courier New"/>
              </a:rPr>
              <a:t>        	"auth": "authToken",</a:t>
            </a:r>
          </a:p>
          <a:p>
            <a:pPr lvl="0" rtl="0">
              <a:spcBef>
                <a:spcPts val="0"/>
              </a:spcBef>
              <a:buNone/>
            </a:pPr>
            <a:r>
              <a:rPr lang="en">
                <a:solidFill>
                  <a:srgbClr val="FFFFFF"/>
                </a:solidFill>
                <a:latin typeface="Courier New"/>
                <a:ea typeface="Courier New"/>
                <a:cs typeface="Courier New"/>
                <a:sym typeface="Courier New"/>
              </a:rPr>
              <a:t>        	"p256dh": "encryption_keys"</a:t>
            </a:r>
          </a:p>
          <a:p>
            <a:pPr lvl="0" rtl="0">
              <a:spcBef>
                <a:spcPts val="0"/>
              </a:spcBef>
              <a:buNone/>
            </a:pPr>
            <a:r>
              <a:rPr lang="en">
                <a:solidFill>
                  <a:srgbClr val="FFFFFF"/>
                </a:solidFill>
                <a:latin typeface="Courier New"/>
                <a:ea typeface="Courier New"/>
                <a:cs typeface="Courier New"/>
                <a:sym typeface="Courier New"/>
              </a:rPr>
              <a:t>    	},</a:t>
            </a:r>
          </a:p>
          <a:p>
            <a:pPr lvl="0" rtl="0">
              <a:spcBef>
                <a:spcPts val="0"/>
              </a:spcBef>
              <a:buNone/>
            </a:pPr>
            <a:r>
              <a:rPr lang="en">
                <a:solidFill>
                  <a:srgbClr val="FFFFFF"/>
                </a:solidFill>
                <a:latin typeface="Courier New"/>
                <a:ea typeface="Courier New"/>
                <a:cs typeface="Courier New"/>
                <a:sym typeface="Courier New"/>
              </a:rPr>
              <a:t>    	"last_modified": 1485983426583</a:t>
            </a:r>
          </a:p>
          <a:p>
            <a:pPr lvl="0" rtl="0">
              <a:spcBef>
                <a:spcPts val="0"/>
              </a:spcBef>
              <a:buNone/>
            </a:pPr>
            <a:r>
              <a:rPr lang="en">
                <a:solidFill>
                  <a:srgbClr val="FFFFFF"/>
                </a:solidFill>
                <a:latin typeface="Courier New"/>
                <a:ea typeface="Courier New"/>
                <a:cs typeface="Courier New"/>
                <a:sym typeface="Courier New"/>
              </a:rPr>
              <a:t>	}</a:t>
            </a:r>
          </a:p>
          <a:p>
            <a:pPr lvl="0" rtl="0">
              <a:spcBef>
                <a:spcPts val="0"/>
              </a:spcBef>
              <a:buNone/>
            </a:pPr>
            <a:r>
              <a:rPr lang="en">
                <a:solidFill>
                  <a:srgbClr val="FFFFFF"/>
                </a:solidFill>
                <a:latin typeface="Courier New"/>
                <a:ea typeface="Courier New"/>
                <a:cs typeface="Courier New"/>
                <a:sym typeface="Courier New"/>
              </a:rPr>
              <a:t>}</a:t>
            </a:r>
          </a:p>
        </p:txBody>
      </p:sp>
      <p:sp>
        <p:nvSpPr>
          <p:cNvPr id="138" name="Shape 138"/>
          <p:cNvSpPr txBox="1"/>
          <p:nvPr/>
        </p:nvSpPr>
        <p:spPr>
          <a:xfrm>
            <a:off x="58550" y="97375"/>
            <a:ext cx="5064900" cy="419700"/>
          </a:xfrm>
          <a:prstGeom prst="rect">
            <a:avLst/>
          </a:prstGeom>
          <a:noFill/>
          <a:ln>
            <a:noFill/>
          </a:ln>
        </p:spPr>
        <p:txBody>
          <a:bodyPr anchorCtr="0" anchor="t" bIns="91425" lIns="91425" rIns="91425" tIns="91425">
            <a:noAutofit/>
          </a:bodyPr>
          <a:lstStyle/>
          <a:p>
            <a:pPr lvl="0" rtl="0">
              <a:spcBef>
                <a:spcPts val="0"/>
              </a:spcBef>
              <a:buNone/>
            </a:pPr>
            <a:r>
              <a:rPr lang="en" sz="1800">
                <a:solidFill>
                  <a:srgbClr val="B7B7B7"/>
                </a:solidFill>
              </a:rPr>
              <a:t>Example Response:</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311700" y="132975"/>
            <a:ext cx="8520600" cy="572700"/>
          </a:xfrm>
          <a:prstGeom prst="rect">
            <a:avLst/>
          </a:prstGeom>
        </p:spPr>
        <p:txBody>
          <a:bodyPr anchorCtr="0" anchor="t" bIns="91425" lIns="91425" rIns="91425" tIns="91425">
            <a:noAutofit/>
          </a:bodyPr>
          <a:lstStyle/>
          <a:p>
            <a:pPr lvl="0">
              <a:spcBef>
                <a:spcPts val="0"/>
              </a:spcBef>
              <a:buNone/>
            </a:pPr>
            <a:r>
              <a:rPr lang="en" sz="4500"/>
              <a:t>What is PubSub?</a:t>
            </a:r>
          </a:p>
        </p:txBody>
      </p:sp>
      <p:sp>
        <p:nvSpPr>
          <p:cNvPr id="144" name="Shape 144"/>
          <p:cNvSpPr txBox="1"/>
          <p:nvPr>
            <p:ph idx="1" type="body"/>
          </p:nvPr>
        </p:nvSpPr>
        <p:spPr>
          <a:xfrm>
            <a:off x="311700" y="1209225"/>
            <a:ext cx="4539300" cy="2875800"/>
          </a:xfrm>
          <a:prstGeom prst="rect">
            <a:avLst/>
          </a:prstGeom>
        </p:spPr>
        <p:txBody>
          <a:bodyPr anchorCtr="0" anchor="t" bIns="91425" lIns="91425" rIns="91425" tIns="91425">
            <a:noAutofit/>
          </a:bodyPr>
          <a:lstStyle/>
          <a:p>
            <a:pPr indent="-419100" lvl="0" marL="457200" rtl="0">
              <a:spcBef>
                <a:spcPts val="0"/>
              </a:spcBef>
              <a:buClr>
                <a:srgbClr val="FFFFFF"/>
              </a:buClr>
              <a:buSzPct val="100000"/>
              <a:buChar char="❏"/>
            </a:pPr>
            <a:r>
              <a:rPr lang="en" sz="3000">
                <a:solidFill>
                  <a:srgbClr val="FFFFFF"/>
                </a:solidFill>
              </a:rPr>
              <a:t>Published messages characterized into channels</a:t>
            </a:r>
          </a:p>
          <a:p>
            <a:pPr indent="-419100" lvl="0" marL="457200" rtl="0">
              <a:spcBef>
                <a:spcPts val="0"/>
              </a:spcBef>
              <a:buClr>
                <a:srgbClr val="FFFFFF"/>
              </a:buClr>
              <a:buSzPct val="100000"/>
              <a:buChar char="❏"/>
            </a:pPr>
            <a:r>
              <a:rPr lang="en" sz="3000">
                <a:solidFill>
                  <a:srgbClr val="FFFFFF"/>
                </a:solidFill>
              </a:rPr>
              <a:t>Subscribers subscribe to one or more channels</a:t>
            </a:r>
          </a:p>
        </p:txBody>
      </p:sp>
      <p:pic>
        <p:nvPicPr>
          <p:cNvPr descr="singlepub_bg.png" id="145" name="Shape 145"/>
          <p:cNvPicPr preferRelativeResize="0"/>
          <p:nvPr/>
        </p:nvPicPr>
        <p:blipFill>
          <a:blip r:embed="rId3">
            <a:alphaModFix/>
          </a:blip>
          <a:stretch>
            <a:fillRect/>
          </a:stretch>
        </p:blipFill>
        <p:spPr>
          <a:xfrm>
            <a:off x="4925025" y="624750"/>
            <a:ext cx="3576000" cy="3576000"/>
          </a:xfrm>
          <a:prstGeom prst="roundRect">
            <a:avLst>
              <a:gd fmla="val 16667" name="adj"/>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idx="1" type="body"/>
          </p:nvPr>
        </p:nvSpPr>
        <p:spPr>
          <a:xfrm>
            <a:off x="145800" y="0"/>
            <a:ext cx="8665800" cy="426300"/>
          </a:xfrm>
          <a:prstGeom prst="rect">
            <a:avLst/>
          </a:prstGeom>
        </p:spPr>
        <p:txBody>
          <a:bodyPr anchorCtr="0" anchor="ctr" bIns="91425" lIns="91425" rIns="91425" tIns="91425">
            <a:noAutofit/>
          </a:bodyPr>
          <a:lstStyle/>
          <a:p>
            <a:pPr lvl="0" algn="ctr">
              <a:spcBef>
                <a:spcPts val="0"/>
              </a:spcBef>
              <a:buNone/>
            </a:pPr>
            <a:r>
              <a:rPr lang="en" sz="3000">
                <a:latin typeface="Permanent Marker"/>
                <a:ea typeface="Permanent Marker"/>
                <a:cs typeface="Permanent Marker"/>
                <a:sym typeface="Permanent Marker"/>
              </a:rPr>
              <a:t>How to subscribe to a channel?</a:t>
            </a:r>
            <a:r>
              <a:rPr lang="en" sz="3000"/>
              <a:t> </a:t>
            </a:r>
          </a:p>
        </p:txBody>
      </p:sp>
      <p:sp>
        <p:nvSpPr>
          <p:cNvPr id="151" name="Shape 151"/>
          <p:cNvSpPr txBox="1"/>
          <p:nvPr/>
        </p:nvSpPr>
        <p:spPr>
          <a:xfrm>
            <a:off x="238975" y="710012"/>
            <a:ext cx="8665800" cy="751500"/>
          </a:xfrm>
          <a:prstGeom prst="rect">
            <a:avLst/>
          </a:prstGeom>
          <a:solidFill>
            <a:srgbClr val="000000"/>
          </a:solidFill>
          <a:ln>
            <a:noFill/>
          </a:ln>
        </p:spPr>
        <p:txBody>
          <a:bodyPr anchorCtr="0" anchor="t" bIns="91425" lIns="91425" rIns="91425" tIns="91425">
            <a:noAutofit/>
          </a:bodyPr>
          <a:lstStyle/>
          <a:p>
            <a:pPr lvl="0">
              <a:spcBef>
                <a:spcPts val="0"/>
              </a:spcBef>
              <a:buNone/>
            </a:pPr>
            <a:r>
              <a:rPr lang="en">
                <a:solidFill>
                  <a:srgbClr val="FFFFFF"/>
                </a:solidFill>
                <a:latin typeface="Courier New"/>
                <a:ea typeface="Courier New"/>
                <a:cs typeface="Courier New"/>
                <a:sym typeface="Courier New"/>
              </a:rPr>
              <a:t>$ http PUT </a:t>
            </a:r>
            <a:r>
              <a:rPr lang="en">
                <a:solidFill>
                  <a:srgbClr val="FFFFFF"/>
                </a:solidFill>
                <a:latin typeface="Courier New"/>
                <a:ea typeface="Courier New"/>
                <a:cs typeface="Courier New"/>
                <a:sym typeface="Courier New"/>
                <a:hlinkClick r:id="rId3"/>
              </a:rPr>
              <a:t>http://localhost:9999/v0/channels/formbuilder-update</a:t>
            </a:r>
          </a:p>
          <a:p>
            <a:pPr lvl="0">
              <a:spcBef>
                <a:spcPts val="0"/>
              </a:spcBef>
              <a:buClr>
                <a:schemeClr val="dk1"/>
              </a:buClr>
              <a:buFont typeface="Arial"/>
              <a:buNone/>
            </a:pPr>
            <a:r>
              <a:rPr lang="en">
                <a:solidFill>
                  <a:srgbClr val="FFFFFF"/>
                </a:solidFill>
                <a:latin typeface="Courier New"/>
                <a:ea typeface="Courier New"/>
                <a:cs typeface="Courier New"/>
                <a:sym typeface="Courier New"/>
              </a:rPr>
              <a:t>/registration --auth “token:mkaur”</a:t>
            </a:r>
          </a:p>
          <a:p>
            <a:pPr lvl="0">
              <a:spcBef>
                <a:spcPts val="0"/>
              </a:spcBef>
              <a:buNone/>
            </a:pPr>
            <a:r>
              <a:t/>
            </a:r>
            <a:endParaRPr/>
          </a:p>
        </p:txBody>
      </p:sp>
      <p:sp>
        <p:nvSpPr>
          <p:cNvPr id="152" name="Shape 152"/>
          <p:cNvSpPr txBox="1"/>
          <p:nvPr/>
        </p:nvSpPr>
        <p:spPr>
          <a:xfrm>
            <a:off x="238975" y="1581000"/>
            <a:ext cx="8665800" cy="1727400"/>
          </a:xfrm>
          <a:prstGeom prst="rect">
            <a:avLst/>
          </a:prstGeom>
          <a:solidFill>
            <a:srgbClr val="000000"/>
          </a:solidFill>
          <a:ln>
            <a:noFill/>
          </a:ln>
        </p:spPr>
        <p:txBody>
          <a:bodyPr anchorCtr="0" anchor="t" bIns="91425" lIns="91425" rIns="91425" tIns="91425">
            <a:noAutofit/>
          </a:bodyPr>
          <a:lstStyle/>
          <a:p>
            <a:pPr lvl="0">
              <a:spcBef>
                <a:spcPts val="0"/>
              </a:spcBef>
              <a:buClr>
                <a:schemeClr val="dk1"/>
              </a:buClr>
              <a:buFont typeface="Arial"/>
              <a:buNone/>
            </a:pPr>
            <a:r>
              <a:rPr lang="en">
                <a:solidFill>
                  <a:srgbClr val="FFFFFF"/>
                </a:solidFill>
                <a:latin typeface="Courier New"/>
                <a:ea typeface="Courier New"/>
                <a:cs typeface="Courier New"/>
                <a:sym typeface="Courier New"/>
              </a:rPr>
              <a:t>PUT /v0/channels/formbuilder-update/registration HTTP/1.1</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Accept: */*</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Accept-Encoding: gzip, deflate</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Authorization: Portier dccd8ac07f3e45c9907da638e994ff98</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Connection: keep-alive</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Host: localhost:9999</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User-Agent: HTTPie/0.9.2</a:t>
            </a:r>
          </a:p>
          <a:p>
            <a:pPr lvl="0">
              <a:spcBef>
                <a:spcPts val="0"/>
              </a:spcBef>
              <a:buNone/>
            </a:pPr>
            <a:r>
              <a:t/>
            </a:r>
            <a:endParaRPr>
              <a:solidFill>
                <a:srgbClr val="FFFFFF"/>
              </a:solidFill>
              <a:latin typeface="Courier New"/>
              <a:ea typeface="Courier New"/>
              <a:cs typeface="Courier New"/>
              <a:sym typeface="Courier New"/>
            </a:endParaRPr>
          </a:p>
        </p:txBody>
      </p:sp>
      <p:sp>
        <p:nvSpPr>
          <p:cNvPr id="153" name="Shape 153"/>
          <p:cNvSpPr txBox="1"/>
          <p:nvPr/>
        </p:nvSpPr>
        <p:spPr>
          <a:xfrm>
            <a:off x="238975" y="3748800"/>
            <a:ext cx="8665800" cy="1110300"/>
          </a:xfrm>
          <a:prstGeom prst="rect">
            <a:avLst/>
          </a:prstGeom>
          <a:solidFill>
            <a:srgbClr val="000000"/>
          </a:solidFill>
          <a:ln>
            <a:noFill/>
          </a:ln>
        </p:spPr>
        <p:txBody>
          <a:bodyPr anchorCtr="0" anchor="t" bIns="91425" lIns="91425" rIns="91425" tIns="91425">
            <a:noAutofit/>
          </a:bodyPr>
          <a:lstStyle/>
          <a:p>
            <a:pPr lvl="0">
              <a:spcBef>
                <a:spcPts val="0"/>
              </a:spcBef>
              <a:buClr>
                <a:schemeClr val="dk1"/>
              </a:buClr>
              <a:buFont typeface="Arial"/>
              <a:buNone/>
            </a:pPr>
            <a:r>
              <a:rPr lang="en">
                <a:solidFill>
                  <a:srgbClr val="FFFFFF"/>
                </a:solidFill>
                <a:latin typeface="Courier New"/>
                <a:ea typeface="Courier New"/>
                <a:cs typeface="Courier New"/>
                <a:sym typeface="Courier New"/>
              </a:rPr>
              <a:t>HTTP/1.1 202 Accepted</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Access-Control-Expose-Headers: Backoff, Retry-After, Alert</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Date: Thu, 18 Jun 2015 17:02:23 GMT</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Server: waitress</a:t>
            </a:r>
          </a:p>
          <a:p>
            <a:pPr lvl="0">
              <a:spcBef>
                <a:spcPts val="0"/>
              </a:spcBef>
              <a:buNone/>
            </a:pPr>
            <a:r>
              <a:t/>
            </a:r>
            <a:endParaRPr/>
          </a:p>
        </p:txBody>
      </p:sp>
      <p:sp>
        <p:nvSpPr>
          <p:cNvPr id="154" name="Shape 154"/>
          <p:cNvSpPr txBox="1"/>
          <p:nvPr/>
        </p:nvSpPr>
        <p:spPr>
          <a:xfrm>
            <a:off x="239100" y="346350"/>
            <a:ext cx="2647200" cy="244200"/>
          </a:xfrm>
          <a:prstGeom prst="rect">
            <a:avLst/>
          </a:prstGeom>
          <a:noFill/>
          <a:ln>
            <a:noFill/>
          </a:ln>
        </p:spPr>
        <p:txBody>
          <a:bodyPr anchorCtr="0" anchor="t" bIns="91425" lIns="91425" rIns="91425" tIns="91425">
            <a:noAutofit/>
          </a:bodyPr>
          <a:lstStyle/>
          <a:p>
            <a:pPr lvl="0">
              <a:spcBef>
                <a:spcPts val="0"/>
              </a:spcBef>
              <a:buNone/>
            </a:pPr>
            <a:r>
              <a:rPr lang="en" sz="1800">
                <a:solidFill>
                  <a:srgbClr val="B7B7B7"/>
                </a:solidFill>
              </a:rPr>
              <a:t>Example Request:</a:t>
            </a:r>
          </a:p>
        </p:txBody>
      </p:sp>
      <p:sp>
        <p:nvSpPr>
          <p:cNvPr id="155" name="Shape 155"/>
          <p:cNvSpPr txBox="1"/>
          <p:nvPr/>
        </p:nvSpPr>
        <p:spPr>
          <a:xfrm>
            <a:off x="239100" y="3406500"/>
            <a:ext cx="2647200" cy="244200"/>
          </a:xfrm>
          <a:prstGeom prst="rect">
            <a:avLst/>
          </a:prstGeom>
          <a:noFill/>
          <a:ln>
            <a:noFill/>
          </a:ln>
        </p:spPr>
        <p:txBody>
          <a:bodyPr anchorCtr="0" anchor="t" bIns="91425" lIns="91425" rIns="91425" tIns="91425">
            <a:noAutofit/>
          </a:bodyPr>
          <a:lstStyle/>
          <a:p>
            <a:pPr lvl="0" rtl="0">
              <a:spcBef>
                <a:spcPts val="0"/>
              </a:spcBef>
              <a:buNone/>
            </a:pPr>
            <a:r>
              <a:rPr lang="en" sz="1800">
                <a:solidFill>
                  <a:srgbClr val="B7B7B7"/>
                </a:solidFill>
              </a:rPr>
              <a:t>Example Response:</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idx="1" type="body"/>
          </p:nvPr>
        </p:nvSpPr>
        <p:spPr>
          <a:xfrm>
            <a:off x="130650" y="0"/>
            <a:ext cx="8882700" cy="605100"/>
          </a:xfrm>
          <a:prstGeom prst="rect">
            <a:avLst/>
          </a:prstGeom>
        </p:spPr>
        <p:txBody>
          <a:bodyPr anchorCtr="0" anchor="ctr" bIns="91425" lIns="91425" rIns="91425" tIns="91425">
            <a:noAutofit/>
          </a:bodyPr>
          <a:lstStyle/>
          <a:p>
            <a:pPr lvl="0" algn="ctr">
              <a:spcBef>
                <a:spcPts val="0"/>
              </a:spcBef>
              <a:buNone/>
            </a:pPr>
            <a:r>
              <a:rPr lang="en" sz="3000">
                <a:solidFill>
                  <a:srgbClr val="CCCCCC"/>
                </a:solidFill>
                <a:latin typeface="Permanent Marker"/>
                <a:ea typeface="Permanent Marker"/>
                <a:cs typeface="Permanent Marker"/>
                <a:sym typeface="Permanent Marker"/>
              </a:rPr>
              <a:t>How to publish to a channel?</a:t>
            </a:r>
          </a:p>
        </p:txBody>
      </p:sp>
      <p:sp>
        <p:nvSpPr>
          <p:cNvPr id="161" name="Shape 161"/>
          <p:cNvSpPr txBox="1"/>
          <p:nvPr/>
        </p:nvSpPr>
        <p:spPr>
          <a:xfrm flipH="1">
            <a:off x="302125" y="907150"/>
            <a:ext cx="8385900" cy="798600"/>
          </a:xfrm>
          <a:prstGeom prst="rect">
            <a:avLst/>
          </a:prstGeom>
          <a:solidFill>
            <a:srgbClr val="000000"/>
          </a:solidFill>
          <a:ln>
            <a:noFill/>
          </a:ln>
        </p:spPr>
        <p:txBody>
          <a:bodyPr anchorCtr="0" anchor="t" bIns="91425" lIns="91425" rIns="91425" tIns="91425">
            <a:noAutofit/>
          </a:bodyPr>
          <a:lstStyle/>
          <a:p>
            <a:pPr lvl="0">
              <a:spcBef>
                <a:spcPts val="0"/>
              </a:spcBef>
              <a:buClr>
                <a:schemeClr val="dk1"/>
              </a:buClr>
              <a:buFont typeface="Arial"/>
              <a:buNone/>
            </a:pPr>
            <a:r>
              <a:rPr lang="en">
                <a:solidFill>
                  <a:srgbClr val="FFFFFF"/>
                </a:solidFill>
                <a:latin typeface="Courier New"/>
                <a:ea typeface="Courier New"/>
                <a:cs typeface="Courier New"/>
                <a:sym typeface="Courier New"/>
              </a:rPr>
              <a:t>$ echo ‘{“data”: {“last_modified”: 1434647996969}}’ |</a:t>
            </a:r>
          </a:p>
          <a:p>
            <a:pPr lvl="0">
              <a:spcBef>
                <a:spcPts val="0"/>
              </a:spcBef>
              <a:buClr>
                <a:schemeClr val="dk1"/>
              </a:buClr>
              <a:buFont typeface="Arial"/>
              <a:buNone/>
            </a:pPr>
            <a:r>
              <a:rPr lang="en">
                <a:solidFill>
                  <a:srgbClr val="FFFFFF"/>
                </a:solidFill>
                <a:latin typeface="Courier New"/>
                <a:ea typeface="Courier New"/>
                <a:cs typeface="Courier New"/>
                <a:sym typeface="Courier New"/>
              </a:rPr>
              <a:t>    http POST </a:t>
            </a:r>
            <a:r>
              <a:rPr lang="en">
                <a:solidFill>
                  <a:srgbClr val="FFFFFF"/>
                </a:solidFill>
                <a:latin typeface="Courier New"/>
                <a:ea typeface="Courier New"/>
                <a:cs typeface="Courier New"/>
                <a:sym typeface="Courier New"/>
                <a:hlinkClick r:id="rId3"/>
              </a:rPr>
              <a:t>http://localhost:9999/v0/channels/formbuilder-update</a:t>
            </a:r>
            <a:r>
              <a:rPr lang="en">
                <a:solidFill>
                  <a:srgbClr val="FFFFFF"/>
                </a:solidFill>
                <a:latin typeface="Courier New"/>
                <a:ea typeface="Courier New"/>
                <a:cs typeface="Courier New"/>
                <a:sym typeface="Courier New"/>
              </a:rPr>
              <a:t> \</a:t>
            </a:r>
          </a:p>
          <a:p>
            <a:pPr lvl="0">
              <a:spcBef>
                <a:spcPts val="0"/>
              </a:spcBef>
              <a:buClr>
                <a:schemeClr val="dk1"/>
              </a:buClr>
              <a:buFont typeface="Arial"/>
              <a:buNone/>
            </a:pPr>
            <a:r>
              <a:rPr lang="en">
                <a:solidFill>
                  <a:srgbClr val="FFFFFF"/>
                </a:solidFill>
                <a:latin typeface="Courier New"/>
                <a:ea typeface="Courier New"/>
                <a:cs typeface="Courier New"/>
                <a:sym typeface="Courier New"/>
              </a:rPr>
              <a:t>      --auth “token:mkaur”</a:t>
            </a:r>
          </a:p>
          <a:p>
            <a:pPr lvl="0">
              <a:spcBef>
                <a:spcPts val="0"/>
              </a:spcBef>
              <a:buNone/>
            </a:pPr>
            <a:r>
              <a:t/>
            </a:r>
            <a:endParaRPr>
              <a:solidFill>
                <a:srgbClr val="FFFFFF"/>
              </a:solidFill>
              <a:latin typeface="Courier New"/>
              <a:ea typeface="Courier New"/>
              <a:cs typeface="Courier New"/>
              <a:sym typeface="Courier New"/>
            </a:endParaRPr>
          </a:p>
        </p:txBody>
      </p:sp>
      <p:sp>
        <p:nvSpPr>
          <p:cNvPr id="162" name="Shape 162"/>
          <p:cNvSpPr txBox="1"/>
          <p:nvPr/>
        </p:nvSpPr>
        <p:spPr>
          <a:xfrm>
            <a:off x="302125" y="1767825"/>
            <a:ext cx="8385900" cy="3295800"/>
          </a:xfrm>
          <a:prstGeom prst="rect">
            <a:avLst/>
          </a:prstGeom>
          <a:solidFill>
            <a:srgbClr val="000000"/>
          </a:solidFill>
          <a:ln>
            <a:noFill/>
          </a:ln>
        </p:spPr>
        <p:txBody>
          <a:bodyPr anchorCtr="0" anchor="t" bIns="91425" lIns="91425" rIns="91425" tIns="91425">
            <a:noAutofit/>
          </a:bodyPr>
          <a:lstStyle/>
          <a:p>
            <a:pPr lvl="0">
              <a:spcBef>
                <a:spcPts val="0"/>
              </a:spcBef>
              <a:buClr>
                <a:schemeClr val="dk1"/>
              </a:buClr>
              <a:buFont typeface="Arial"/>
              <a:buNone/>
            </a:pPr>
            <a:r>
              <a:rPr lang="en">
                <a:solidFill>
                  <a:srgbClr val="FFFFFF"/>
                </a:solidFill>
                <a:latin typeface="Courier New"/>
                <a:ea typeface="Courier New"/>
                <a:cs typeface="Courier New"/>
                <a:sym typeface="Courier New"/>
              </a:rPr>
              <a:t>POST /v0/channels/formbuilder-collections-update HTTP/1.1</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Accept: application/json</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Accept-Encoding: gzip, deflate</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Authorization: Basic Ym9iOg==</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Connection: keep-alive</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Content-Length: 25</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Content-Type: application/json</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Host: localhost:9999</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User-Agent: HTTPie/0.9.2</a:t>
            </a:r>
            <a:br>
              <a:rPr lang="en">
                <a:solidFill>
                  <a:srgbClr val="FFFFFF"/>
                </a:solidFill>
                <a:latin typeface="Courier New"/>
                <a:ea typeface="Courier New"/>
                <a:cs typeface="Courier New"/>
                <a:sym typeface="Courier New"/>
              </a:rPr>
            </a:b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  "data": {</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      "last_modified": 1434647996969</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  }</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a:t>
            </a:r>
          </a:p>
          <a:p>
            <a:pPr lvl="0">
              <a:spcBef>
                <a:spcPts val="0"/>
              </a:spcBef>
              <a:buNone/>
            </a:pPr>
            <a:r>
              <a:t/>
            </a:r>
            <a:endParaRPr>
              <a:solidFill>
                <a:srgbClr val="FFFFFF"/>
              </a:solidFill>
              <a:latin typeface="Courier New"/>
              <a:ea typeface="Courier New"/>
              <a:cs typeface="Courier New"/>
              <a:sym typeface="Courier New"/>
            </a:endParaRPr>
          </a:p>
        </p:txBody>
      </p:sp>
      <p:sp>
        <p:nvSpPr>
          <p:cNvPr id="163" name="Shape 163"/>
          <p:cNvSpPr txBox="1"/>
          <p:nvPr/>
        </p:nvSpPr>
        <p:spPr>
          <a:xfrm>
            <a:off x="302125" y="523125"/>
            <a:ext cx="6929100" cy="436200"/>
          </a:xfrm>
          <a:prstGeom prst="rect">
            <a:avLst/>
          </a:prstGeom>
          <a:noFill/>
          <a:ln>
            <a:noFill/>
          </a:ln>
        </p:spPr>
        <p:txBody>
          <a:bodyPr anchorCtr="0" anchor="ctr" bIns="91425" lIns="91425" rIns="91425" tIns="91425">
            <a:noAutofit/>
          </a:bodyPr>
          <a:lstStyle/>
          <a:p>
            <a:pPr lvl="0" rtl="0">
              <a:spcBef>
                <a:spcPts val="0"/>
              </a:spcBef>
              <a:buNone/>
            </a:pPr>
            <a:r>
              <a:rPr lang="en" sz="1800">
                <a:solidFill>
                  <a:srgbClr val="B7B7B7"/>
                </a:solidFill>
              </a:rPr>
              <a:t>Example Request:</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7" name="Shape 167"/>
        <p:cNvGrpSpPr/>
        <p:nvPr/>
      </p:nvGrpSpPr>
      <p:grpSpPr>
        <a:xfrm>
          <a:off x="0" y="0"/>
          <a:ext cx="0" cy="0"/>
          <a:chOff x="0" y="0"/>
          <a:chExt cx="0" cy="0"/>
        </a:xfrm>
      </p:grpSpPr>
      <p:sp>
        <p:nvSpPr>
          <p:cNvPr id="168" name="Shape 168"/>
          <p:cNvSpPr txBox="1"/>
          <p:nvPr>
            <p:ph idx="1" type="body"/>
          </p:nvPr>
        </p:nvSpPr>
        <p:spPr>
          <a:xfrm>
            <a:off x="266500" y="524075"/>
            <a:ext cx="5998800" cy="302100"/>
          </a:xfrm>
          <a:prstGeom prst="rect">
            <a:avLst/>
          </a:prstGeom>
        </p:spPr>
        <p:txBody>
          <a:bodyPr anchorCtr="0" anchor="ctr" bIns="91425" lIns="91425" rIns="91425" tIns="91425">
            <a:noAutofit/>
          </a:bodyPr>
          <a:lstStyle/>
          <a:p>
            <a:pPr lvl="0">
              <a:spcBef>
                <a:spcPts val="0"/>
              </a:spcBef>
              <a:buNone/>
            </a:pPr>
            <a:r>
              <a:rPr lang="en">
                <a:solidFill>
                  <a:srgbClr val="B7B7B7"/>
                </a:solidFill>
                <a:latin typeface="Arial"/>
                <a:ea typeface="Arial"/>
                <a:cs typeface="Arial"/>
                <a:sym typeface="Arial"/>
              </a:rPr>
              <a:t>Example Response:</a:t>
            </a:r>
          </a:p>
        </p:txBody>
      </p:sp>
      <p:sp>
        <p:nvSpPr>
          <p:cNvPr id="169" name="Shape 169"/>
          <p:cNvSpPr txBox="1"/>
          <p:nvPr/>
        </p:nvSpPr>
        <p:spPr>
          <a:xfrm>
            <a:off x="266500" y="1030500"/>
            <a:ext cx="7870800" cy="1030500"/>
          </a:xfrm>
          <a:prstGeom prst="rect">
            <a:avLst/>
          </a:prstGeom>
          <a:solidFill>
            <a:srgbClr val="000000"/>
          </a:solidFill>
          <a:ln>
            <a:noFill/>
          </a:ln>
        </p:spPr>
        <p:txBody>
          <a:bodyPr anchorCtr="0" anchor="t" bIns="91425" lIns="91425" rIns="91425" tIns="91425">
            <a:noAutofit/>
          </a:bodyPr>
          <a:lstStyle/>
          <a:p>
            <a:pPr lvl="0">
              <a:spcBef>
                <a:spcPts val="0"/>
              </a:spcBef>
              <a:buClr>
                <a:schemeClr val="dk1"/>
              </a:buClr>
              <a:buFont typeface="Arial"/>
              <a:buNone/>
            </a:pPr>
            <a:r>
              <a:rPr lang="en">
                <a:solidFill>
                  <a:srgbClr val="FFFFFF"/>
                </a:solidFill>
                <a:latin typeface="Courier New"/>
                <a:ea typeface="Courier New"/>
                <a:cs typeface="Courier New"/>
                <a:sym typeface="Courier New"/>
              </a:rPr>
              <a:t>HTTP/1.1 202 Accepted</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Access-Control-Expose-Headers: Backoff, Retry-After, Alert</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Date: Thu, 18 Jun 2015 17:02:23 GMT</a:t>
            </a:r>
            <a:br>
              <a:rPr lang="en">
                <a:solidFill>
                  <a:srgbClr val="FFFFFF"/>
                </a:solidFill>
                <a:latin typeface="Courier New"/>
                <a:ea typeface="Courier New"/>
                <a:cs typeface="Courier New"/>
                <a:sym typeface="Courier New"/>
              </a:rPr>
            </a:br>
            <a:r>
              <a:rPr lang="en">
                <a:solidFill>
                  <a:srgbClr val="FFFFFF"/>
                </a:solidFill>
                <a:latin typeface="Courier New"/>
                <a:ea typeface="Courier New"/>
                <a:cs typeface="Courier New"/>
                <a:sym typeface="Courier New"/>
              </a:rPr>
              <a:t>Server: waitress</a:t>
            </a:r>
          </a:p>
          <a:p>
            <a:pPr lvl="0">
              <a:spcBef>
                <a:spcPts val="0"/>
              </a:spcBef>
              <a:buNone/>
            </a:pPr>
            <a:r>
              <a:t/>
            </a:r>
            <a:endParaRPr>
              <a:solidFill>
                <a:srgbClr val="FFFFFF"/>
              </a:solidFill>
              <a:latin typeface="Courier New"/>
              <a:ea typeface="Courier New"/>
              <a:cs typeface="Courier New"/>
              <a:sym typeface="Courier New"/>
            </a:endParaRPr>
          </a:p>
        </p:txBody>
      </p:sp>
      <p:sp>
        <p:nvSpPr>
          <p:cNvPr id="170" name="Shape 170"/>
          <p:cNvSpPr/>
          <p:nvPr/>
        </p:nvSpPr>
        <p:spPr>
          <a:xfrm>
            <a:off x="346450" y="2229775"/>
            <a:ext cx="2906400" cy="2791500"/>
          </a:xfrm>
          <a:prstGeom prst="ellipse">
            <a:avLst/>
          </a:prstGeom>
          <a:solidFill>
            <a:srgbClr val="87CEAC"/>
          </a:solidFill>
          <a:ln>
            <a:noFill/>
          </a:ln>
        </p:spPr>
        <p:txBody>
          <a:bodyPr anchorCtr="0" anchor="ctr" bIns="91425" lIns="91425" rIns="91425" tIns="91425">
            <a:noAutofit/>
          </a:bodyPr>
          <a:lstStyle/>
          <a:p>
            <a:pPr lvl="0">
              <a:spcBef>
                <a:spcPts val="0"/>
              </a:spcBef>
              <a:buNone/>
            </a:pPr>
            <a:r>
              <a:t/>
            </a:r>
            <a:endParaRPr>
              <a:solidFill>
                <a:srgbClr val="B6D7A8"/>
              </a:solidFill>
            </a:endParaRPr>
          </a:p>
        </p:txBody>
      </p:sp>
      <p:sp>
        <p:nvSpPr>
          <p:cNvPr id="171" name="Shape 171"/>
          <p:cNvSpPr txBox="1"/>
          <p:nvPr/>
        </p:nvSpPr>
        <p:spPr>
          <a:xfrm>
            <a:off x="516850" y="2801300"/>
            <a:ext cx="2484000" cy="1803300"/>
          </a:xfrm>
          <a:prstGeom prst="rect">
            <a:avLst/>
          </a:prstGeom>
          <a:noFill/>
          <a:ln>
            <a:noFill/>
          </a:ln>
        </p:spPr>
        <p:txBody>
          <a:bodyPr anchorCtr="0" anchor="t" bIns="91425" lIns="91425" rIns="91425" tIns="91425">
            <a:noAutofit/>
          </a:bodyPr>
          <a:lstStyle/>
          <a:p>
            <a:pPr lvl="0" rtl="0" algn="ctr">
              <a:spcBef>
                <a:spcPts val="0"/>
              </a:spcBef>
              <a:buNone/>
            </a:pPr>
            <a:r>
              <a:rPr lang="en" sz="2000">
                <a:latin typeface="Calibri"/>
                <a:ea typeface="Calibri"/>
                <a:cs typeface="Calibri"/>
                <a:sym typeface="Calibri"/>
              </a:rPr>
              <a:t>The data payload will be encrypted for each subscription and sent authenticated through the endpoint.</a:t>
            </a:r>
          </a:p>
        </p:txBody>
      </p:sp>
      <p:sp>
        <p:nvSpPr>
          <p:cNvPr id="172" name="Shape 172"/>
          <p:cNvSpPr/>
          <p:nvPr/>
        </p:nvSpPr>
        <p:spPr>
          <a:xfrm>
            <a:off x="3396825" y="2582300"/>
            <a:ext cx="2102700" cy="2241300"/>
          </a:xfrm>
          <a:prstGeom prst="ellipse">
            <a:avLst/>
          </a:prstGeom>
          <a:solidFill>
            <a:srgbClr val="57BB8A"/>
          </a:solidFill>
          <a:ln>
            <a:noFill/>
          </a:ln>
        </p:spPr>
        <p:txBody>
          <a:bodyPr anchorCtr="0" anchor="ctr" bIns="91425" lIns="91425" rIns="91425" tIns="91425">
            <a:noAutofit/>
          </a:bodyPr>
          <a:lstStyle/>
          <a:p>
            <a:pPr lvl="0" algn="ctr">
              <a:spcBef>
                <a:spcPts val="0"/>
              </a:spcBef>
              <a:buNone/>
            </a:pPr>
            <a:r>
              <a:rPr lang="en" sz="2000">
                <a:latin typeface="Calibri"/>
                <a:ea typeface="Calibri"/>
                <a:cs typeface="Calibri"/>
                <a:sym typeface="Calibri"/>
              </a:rPr>
              <a:t>Encryption done by </a:t>
            </a:r>
            <a:r>
              <a:rPr lang="en" sz="2000">
                <a:latin typeface="Calibri"/>
                <a:ea typeface="Calibri"/>
                <a:cs typeface="Calibri"/>
                <a:sym typeface="Calibri"/>
              </a:rPr>
              <a:t>WebPusher.</a:t>
            </a:r>
          </a:p>
        </p:txBody>
      </p:sp>
      <p:sp>
        <p:nvSpPr>
          <p:cNvPr id="173" name="Shape 173"/>
          <p:cNvSpPr/>
          <p:nvPr/>
        </p:nvSpPr>
        <p:spPr>
          <a:xfrm>
            <a:off x="5725100" y="3038300"/>
            <a:ext cx="1399500" cy="1329300"/>
          </a:xfrm>
          <a:prstGeom prst="ellipse">
            <a:avLst/>
          </a:prstGeom>
          <a:solidFill>
            <a:srgbClr val="87CEAC"/>
          </a:solidFill>
          <a:ln>
            <a:noFill/>
          </a:ln>
        </p:spPr>
        <p:txBody>
          <a:bodyPr anchorCtr="0" anchor="ctr" bIns="91425" lIns="91425" rIns="91425" tIns="91425">
            <a:noAutofit/>
          </a:bodyPr>
          <a:lstStyle/>
          <a:p>
            <a:pPr lvl="0" rtl="0" algn="ctr">
              <a:spcBef>
                <a:spcPts val="0"/>
              </a:spcBef>
              <a:buNone/>
            </a:pPr>
            <a:r>
              <a:rPr lang="en" sz="2000">
                <a:latin typeface="Calibri"/>
                <a:ea typeface="Calibri"/>
                <a:cs typeface="Calibri"/>
                <a:sym typeface="Calibri"/>
              </a:rPr>
              <a:t>To the Push Service</a:t>
            </a:r>
          </a:p>
        </p:txBody>
      </p:sp>
      <p:pic>
        <p:nvPicPr>
          <p:cNvPr descr="7a2f47b56e85075e4de88d9db8123d84_paper-airplane-clip-art-paper-plane-clipart_252-192.png" id="174" name="Shape 174"/>
          <p:cNvPicPr preferRelativeResize="0"/>
          <p:nvPr/>
        </p:nvPicPr>
        <p:blipFill>
          <a:blip r:embed="rId3">
            <a:alphaModFix/>
          </a:blip>
          <a:stretch>
            <a:fillRect/>
          </a:stretch>
        </p:blipFill>
        <p:spPr>
          <a:xfrm>
            <a:off x="7124600" y="2734525"/>
            <a:ext cx="1581150" cy="1204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78" name="Shape 178"/>
        <p:cNvGrpSpPr/>
        <p:nvPr/>
      </p:nvGrpSpPr>
      <p:grpSpPr>
        <a:xfrm>
          <a:off x="0" y="0"/>
          <a:ext cx="0" cy="0"/>
          <a:chOff x="0" y="0"/>
          <a:chExt cx="0" cy="0"/>
        </a:xfrm>
      </p:grpSpPr>
      <p:pic>
        <p:nvPicPr>
          <p:cNvPr descr="1*i_HLOwA6fhW3c6ysx5b6qw.jpeg" id="179" name="Shape 179"/>
          <p:cNvPicPr preferRelativeResize="0"/>
          <p:nvPr/>
        </p:nvPicPr>
        <p:blipFill>
          <a:blip r:embed="rId3">
            <a:alphaModFix/>
          </a:blip>
          <a:stretch>
            <a:fillRect/>
          </a:stretch>
        </p:blipFill>
        <p:spPr>
          <a:xfrm>
            <a:off x="1561400" y="0"/>
            <a:ext cx="6174680"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idx="1" type="body"/>
          </p:nvPr>
        </p:nvSpPr>
        <p:spPr>
          <a:xfrm>
            <a:off x="382750" y="215800"/>
            <a:ext cx="8520600" cy="1505100"/>
          </a:xfrm>
          <a:prstGeom prst="rect">
            <a:avLst/>
          </a:prstGeom>
        </p:spPr>
        <p:txBody>
          <a:bodyPr anchorCtr="0" anchor="t" bIns="91425" lIns="91425" rIns="91425" tIns="91425">
            <a:noAutofit/>
          </a:bodyPr>
          <a:lstStyle/>
          <a:p>
            <a:pPr lvl="0" algn="ctr">
              <a:spcBef>
                <a:spcPts val="0"/>
              </a:spcBef>
              <a:buNone/>
            </a:pPr>
            <a:r>
              <a:rPr lang="en" sz="9000">
                <a:solidFill>
                  <a:srgbClr val="87CEAC"/>
                </a:solidFill>
                <a:latin typeface="Permanent Marker"/>
                <a:ea typeface="Permanent Marker"/>
                <a:cs typeface="Permanent Marker"/>
                <a:sym typeface="Permanent Marker"/>
              </a:rPr>
              <a:t>Thank you!</a:t>
            </a:r>
          </a:p>
        </p:txBody>
      </p:sp>
      <p:sp>
        <p:nvSpPr>
          <p:cNvPr id="185" name="Shape 185"/>
          <p:cNvSpPr txBox="1"/>
          <p:nvPr/>
        </p:nvSpPr>
        <p:spPr>
          <a:xfrm>
            <a:off x="382750" y="1862850"/>
            <a:ext cx="3045000" cy="614700"/>
          </a:xfrm>
          <a:prstGeom prst="rect">
            <a:avLst/>
          </a:prstGeom>
          <a:noFill/>
          <a:ln>
            <a:noFill/>
          </a:ln>
        </p:spPr>
        <p:txBody>
          <a:bodyPr anchorCtr="0" anchor="t" bIns="91425" lIns="91425" rIns="91425" tIns="91425">
            <a:noAutofit/>
          </a:bodyPr>
          <a:lstStyle/>
          <a:p>
            <a:pPr lvl="0" algn="ctr">
              <a:spcBef>
                <a:spcPts val="0"/>
              </a:spcBef>
              <a:buNone/>
            </a:pPr>
            <a:r>
              <a:rPr lang="en" sz="2400">
                <a:solidFill>
                  <a:srgbClr val="FFFFFF"/>
                </a:solidFill>
              </a:rPr>
              <a:t>LinkedIn</a:t>
            </a:r>
          </a:p>
          <a:p>
            <a:pPr lvl="0" algn="ctr">
              <a:spcBef>
                <a:spcPts val="0"/>
              </a:spcBef>
              <a:buNone/>
            </a:pPr>
            <a:r>
              <a:rPr lang="en" sz="2400">
                <a:solidFill>
                  <a:srgbClr val="87CEAC"/>
                </a:solidFill>
              </a:rPr>
              <a:t>@mansimarkaur</a:t>
            </a:r>
          </a:p>
        </p:txBody>
      </p:sp>
      <p:sp>
        <p:nvSpPr>
          <p:cNvPr id="186" name="Shape 186"/>
          <p:cNvSpPr txBox="1"/>
          <p:nvPr/>
        </p:nvSpPr>
        <p:spPr>
          <a:xfrm>
            <a:off x="118000" y="3735150"/>
            <a:ext cx="3044999" cy="803700"/>
          </a:xfrm>
          <a:prstGeom prst="rect">
            <a:avLst/>
          </a:prstGeom>
          <a:noFill/>
          <a:ln>
            <a:noFill/>
          </a:ln>
        </p:spPr>
        <p:txBody>
          <a:bodyPr anchorCtr="0" anchor="t" bIns="91425" lIns="91425" rIns="91425" tIns="91425">
            <a:noAutofit/>
          </a:bodyPr>
          <a:lstStyle/>
          <a:p>
            <a:pPr lvl="0" algn="ctr">
              <a:spcBef>
                <a:spcPts val="0"/>
              </a:spcBef>
              <a:buNone/>
            </a:pPr>
            <a:r>
              <a:rPr lang="en" sz="2400">
                <a:solidFill>
                  <a:srgbClr val="FFFFFF"/>
                </a:solidFill>
              </a:rPr>
              <a:t>Github</a:t>
            </a:r>
          </a:p>
          <a:p>
            <a:pPr lvl="0" algn="ctr">
              <a:spcBef>
                <a:spcPts val="0"/>
              </a:spcBef>
              <a:buNone/>
            </a:pPr>
            <a:r>
              <a:rPr lang="en" sz="2400">
                <a:solidFill>
                  <a:srgbClr val="87CEAC"/>
                </a:solidFill>
              </a:rPr>
              <a:t>@mansimarkaur</a:t>
            </a:r>
          </a:p>
        </p:txBody>
      </p:sp>
      <p:sp>
        <p:nvSpPr>
          <p:cNvPr id="187" name="Shape 187"/>
          <p:cNvSpPr txBox="1"/>
          <p:nvPr/>
        </p:nvSpPr>
        <p:spPr>
          <a:xfrm>
            <a:off x="6004625" y="1862850"/>
            <a:ext cx="2553000" cy="917100"/>
          </a:xfrm>
          <a:prstGeom prst="rect">
            <a:avLst/>
          </a:prstGeom>
          <a:noFill/>
          <a:ln>
            <a:noFill/>
          </a:ln>
        </p:spPr>
        <p:txBody>
          <a:bodyPr anchorCtr="0" anchor="t" bIns="91425" lIns="91425" rIns="91425" tIns="91425">
            <a:noAutofit/>
          </a:bodyPr>
          <a:lstStyle/>
          <a:p>
            <a:pPr lvl="0" algn="ctr">
              <a:spcBef>
                <a:spcPts val="0"/>
              </a:spcBef>
              <a:buNone/>
            </a:pPr>
            <a:r>
              <a:rPr lang="en" sz="2400">
                <a:solidFill>
                  <a:srgbClr val="FFFFFF"/>
                </a:solidFill>
              </a:rPr>
              <a:t>Twitter</a:t>
            </a:r>
          </a:p>
          <a:p>
            <a:pPr lvl="0" algn="ctr">
              <a:spcBef>
                <a:spcPts val="0"/>
              </a:spcBef>
              <a:buNone/>
            </a:pPr>
            <a:r>
              <a:rPr lang="en" sz="2400">
                <a:solidFill>
                  <a:srgbClr val="87CEAC"/>
                </a:solidFill>
              </a:rPr>
              <a:t>@mkaur1102</a:t>
            </a:r>
          </a:p>
        </p:txBody>
      </p:sp>
      <p:sp>
        <p:nvSpPr>
          <p:cNvPr id="188" name="Shape 188"/>
          <p:cNvSpPr txBox="1"/>
          <p:nvPr/>
        </p:nvSpPr>
        <p:spPr>
          <a:xfrm>
            <a:off x="2032950" y="2808575"/>
            <a:ext cx="4667100" cy="718500"/>
          </a:xfrm>
          <a:prstGeom prst="rect">
            <a:avLst/>
          </a:prstGeom>
          <a:noFill/>
          <a:ln>
            <a:noFill/>
          </a:ln>
        </p:spPr>
        <p:txBody>
          <a:bodyPr anchorCtr="0" anchor="t" bIns="91425" lIns="91425" rIns="91425" tIns="91425">
            <a:noAutofit/>
          </a:bodyPr>
          <a:lstStyle/>
          <a:p>
            <a:pPr lvl="0" algn="ctr">
              <a:spcBef>
                <a:spcPts val="0"/>
              </a:spcBef>
              <a:buNone/>
            </a:pPr>
            <a:r>
              <a:rPr lang="en" sz="2400">
                <a:solidFill>
                  <a:srgbClr val="FFFFFF"/>
                </a:solidFill>
              </a:rPr>
              <a:t>Website</a:t>
            </a:r>
          </a:p>
          <a:p>
            <a:pPr lvl="0" algn="ctr">
              <a:spcBef>
                <a:spcPts val="0"/>
              </a:spcBef>
              <a:buNone/>
            </a:pPr>
            <a:r>
              <a:rPr lang="en" sz="2400">
                <a:solidFill>
                  <a:srgbClr val="87CEAC"/>
                </a:solidFill>
              </a:rPr>
              <a:t>http://www.mansimar.com</a:t>
            </a:r>
          </a:p>
        </p:txBody>
      </p:sp>
      <p:sp>
        <p:nvSpPr>
          <p:cNvPr id="189" name="Shape 189"/>
          <p:cNvSpPr txBox="1"/>
          <p:nvPr/>
        </p:nvSpPr>
        <p:spPr>
          <a:xfrm>
            <a:off x="5683200" y="3829650"/>
            <a:ext cx="3460800" cy="614700"/>
          </a:xfrm>
          <a:prstGeom prst="rect">
            <a:avLst/>
          </a:prstGeom>
          <a:noFill/>
          <a:ln>
            <a:noFill/>
          </a:ln>
        </p:spPr>
        <p:txBody>
          <a:bodyPr anchorCtr="0" anchor="t" bIns="91425" lIns="91425" rIns="91425" tIns="91425">
            <a:noAutofit/>
          </a:bodyPr>
          <a:lstStyle/>
          <a:p>
            <a:pPr lvl="0" algn="ctr">
              <a:spcBef>
                <a:spcPts val="0"/>
              </a:spcBef>
              <a:buNone/>
            </a:pPr>
            <a:r>
              <a:rPr lang="en" sz="2400">
                <a:solidFill>
                  <a:srgbClr val="FFFFFF"/>
                </a:solidFill>
              </a:rPr>
              <a:t>Medium</a:t>
            </a:r>
          </a:p>
          <a:p>
            <a:pPr lvl="0" algn="ctr">
              <a:spcBef>
                <a:spcPts val="0"/>
              </a:spcBef>
              <a:buNone/>
            </a:pPr>
            <a:r>
              <a:rPr lang="en" sz="2400">
                <a:solidFill>
                  <a:srgbClr val="87CEAC"/>
                </a:solidFill>
              </a:rPr>
              <a:t>@mansimarkaur.mks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59" name="Shape 59"/>
        <p:cNvGrpSpPr/>
        <p:nvPr/>
      </p:nvGrpSpPr>
      <p:grpSpPr>
        <a:xfrm>
          <a:off x="0" y="0"/>
          <a:ext cx="0" cy="0"/>
          <a:chOff x="0" y="0"/>
          <a:chExt cx="0" cy="0"/>
        </a:xfrm>
      </p:grpSpPr>
      <p:sp>
        <p:nvSpPr>
          <p:cNvPr id="60" name="Shape 60"/>
          <p:cNvSpPr txBox="1"/>
          <p:nvPr>
            <p:ph type="title"/>
          </p:nvPr>
        </p:nvSpPr>
        <p:spPr>
          <a:xfrm>
            <a:off x="546025" y="100975"/>
            <a:ext cx="4988400" cy="4816500"/>
          </a:xfrm>
          <a:prstGeom prst="rect">
            <a:avLst/>
          </a:prstGeom>
          <a:ln>
            <a:noFill/>
          </a:ln>
        </p:spPr>
        <p:txBody>
          <a:bodyPr anchorCtr="0" anchor="ctr" bIns="91425" lIns="91425" rIns="91425" tIns="91425">
            <a:noAutofit/>
          </a:bodyPr>
          <a:lstStyle/>
          <a:p>
            <a:pPr lvl="0">
              <a:spcBef>
                <a:spcPts val="0"/>
              </a:spcBef>
              <a:buNone/>
            </a:pPr>
            <a:r>
              <a:rPr b="1" lang="en" sz="4000">
                <a:solidFill>
                  <a:srgbClr val="FFFFFF"/>
                </a:solidFill>
                <a:latin typeface="Bree Serif"/>
                <a:ea typeface="Bree Serif"/>
                <a:cs typeface="Bree Serif"/>
                <a:sym typeface="Bree Serif"/>
              </a:rPr>
              <a:t>Mansimar Kaur</a:t>
            </a:r>
          </a:p>
          <a:p>
            <a:pPr lvl="0">
              <a:spcBef>
                <a:spcPts val="0"/>
              </a:spcBef>
              <a:buNone/>
            </a:pPr>
            <a:r>
              <a:t/>
            </a:r>
            <a:endParaRPr b="1" sz="3600">
              <a:solidFill>
                <a:srgbClr val="CCCCCC"/>
              </a:solidFill>
              <a:latin typeface="Calibri"/>
              <a:ea typeface="Calibri"/>
              <a:cs typeface="Calibri"/>
              <a:sym typeface="Calibri"/>
            </a:endParaRPr>
          </a:p>
          <a:p>
            <a:pPr indent="-419100" lvl="0" marL="457200">
              <a:spcBef>
                <a:spcPts val="0"/>
              </a:spcBef>
              <a:buClr>
                <a:srgbClr val="57BB8A"/>
              </a:buClr>
              <a:buSzPct val="100000"/>
              <a:buFont typeface="Calibri"/>
              <a:buChar char="●"/>
            </a:pPr>
            <a:r>
              <a:rPr b="1" lang="en" sz="3000">
                <a:solidFill>
                  <a:srgbClr val="57BB8A"/>
                </a:solidFill>
                <a:latin typeface="Calibri"/>
                <a:ea typeface="Calibri"/>
                <a:cs typeface="Calibri"/>
                <a:sym typeface="Calibri"/>
              </a:rPr>
              <a:t>Software Intern at Mozilla</a:t>
            </a:r>
          </a:p>
          <a:p>
            <a:pPr indent="-419100" lvl="0" marL="457200">
              <a:spcBef>
                <a:spcPts val="0"/>
              </a:spcBef>
              <a:buClr>
                <a:srgbClr val="57BB8A"/>
              </a:buClr>
              <a:buSzPct val="100000"/>
              <a:buFont typeface="Calibri"/>
              <a:buChar char="●"/>
            </a:pPr>
            <a:r>
              <a:rPr b="1" lang="en" sz="3000">
                <a:solidFill>
                  <a:srgbClr val="57BB8A"/>
                </a:solidFill>
                <a:latin typeface="Calibri"/>
                <a:ea typeface="Calibri"/>
                <a:cs typeface="Calibri"/>
                <a:sym typeface="Calibri"/>
              </a:rPr>
              <a:t>Open source contributor at Brackets (Adobe)</a:t>
            </a:r>
          </a:p>
        </p:txBody>
      </p:sp>
      <p:pic>
        <p:nvPicPr>
          <p:cNvPr descr="me.jpg" id="61" name="Shape 61"/>
          <p:cNvPicPr preferRelativeResize="0"/>
          <p:nvPr/>
        </p:nvPicPr>
        <p:blipFill>
          <a:blip r:embed="rId3">
            <a:alphaModFix/>
          </a:blip>
          <a:stretch>
            <a:fillRect/>
          </a:stretch>
        </p:blipFill>
        <p:spPr>
          <a:xfrm>
            <a:off x="6033625" y="1177850"/>
            <a:ext cx="2579100" cy="2579100"/>
          </a:xfrm>
          <a:prstGeom prst="ellipse">
            <a:avLst/>
          </a:prstGeom>
          <a:noFill/>
          <a:ln cap="flat" cmpd="sng" w="9525">
            <a:solidFill>
              <a:srgbClr val="274E13"/>
            </a:solidFill>
            <a:prstDash val="solid"/>
            <a:round/>
            <a:headEnd len="med" w="med" type="none"/>
            <a:tailEnd len="med" w="med"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title"/>
          </p:nvPr>
        </p:nvSpPr>
        <p:spPr>
          <a:xfrm>
            <a:off x="263475" y="259150"/>
            <a:ext cx="8118600" cy="804600"/>
          </a:xfrm>
          <a:prstGeom prst="rect">
            <a:avLst/>
          </a:prstGeom>
        </p:spPr>
        <p:txBody>
          <a:bodyPr anchorCtr="0" anchor="ctr" bIns="91425" lIns="91425" rIns="91425" tIns="91425">
            <a:noAutofit/>
          </a:bodyPr>
          <a:lstStyle/>
          <a:p>
            <a:pPr lvl="0">
              <a:spcBef>
                <a:spcPts val="0"/>
              </a:spcBef>
              <a:buNone/>
            </a:pPr>
            <a:r>
              <a:rPr lang="en" sz="5000">
                <a:solidFill>
                  <a:srgbClr val="FFFFFF"/>
                </a:solidFill>
              </a:rPr>
              <a:t>What is                    ?</a:t>
            </a:r>
          </a:p>
        </p:txBody>
      </p:sp>
      <p:sp>
        <p:nvSpPr>
          <p:cNvPr id="67" name="Shape 67"/>
          <p:cNvSpPr txBox="1"/>
          <p:nvPr/>
        </p:nvSpPr>
        <p:spPr>
          <a:xfrm>
            <a:off x="373100" y="1314750"/>
            <a:ext cx="8118600" cy="3224100"/>
          </a:xfrm>
          <a:prstGeom prst="rect">
            <a:avLst/>
          </a:prstGeom>
          <a:noFill/>
          <a:ln>
            <a:noFill/>
          </a:ln>
        </p:spPr>
        <p:txBody>
          <a:bodyPr anchorCtr="0" anchor="t" bIns="91425" lIns="91425" rIns="91425" tIns="91425">
            <a:noAutofit/>
          </a:bodyPr>
          <a:lstStyle/>
          <a:p>
            <a:pPr indent="-387350" lvl="0" marL="457200" rtl="0">
              <a:spcBef>
                <a:spcPts val="0"/>
              </a:spcBef>
              <a:buClr>
                <a:srgbClr val="FFFFFF"/>
              </a:buClr>
              <a:buSzPct val="100000"/>
              <a:buChar char="★"/>
            </a:pPr>
            <a:r>
              <a:rPr lang="en" sz="2500">
                <a:solidFill>
                  <a:srgbClr val="FFFFFF"/>
                </a:solidFill>
              </a:rPr>
              <a:t>Initiative of the </a:t>
            </a:r>
            <a:r>
              <a:rPr b="1" lang="en" sz="2500">
                <a:solidFill>
                  <a:srgbClr val="FFFFFF"/>
                </a:solidFill>
              </a:rPr>
              <a:t>Software Freedom Conservancy </a:t>
            </a:r>
          </a:p>
          <a:p>
            <a:pPr lvl="0">
              <a:spcBef>
                <a:spcPts val="0"/>
              </a:spcBef>
              <a:buNone/>
            </a:pPr>
            <a:r>
              <a:t/>
            </a:r>
            <a:endParaRPr sz="2500">
              <a:solidFill>
                <a:srgbClr val="FFFFFF"/>
              </a:solidFill>
            </a:endParaRPr>
          </a:p>
          <a:p>
            <a:pPr indent="-387350" lvl="0" marL="457200" rtl="0">
              <a:spcBef>
                <a:spcPts val="0"/>
              </a:spcBef>
              <a:buClr>
                <a:srgbClr val="FFFFFF"/>
              </a:buClr>
              <a:buSzPct val="100000"/>
              <a:buChar char="★"/>
            </a:pPr>
            <a:r>
              <a:rPr lang="en" sz="2500">
                <a:solidFill>
                  <a:srgbClr val="FFFFFF"/>
                </a:solidFill>
              </a:rPr>
              <a:t>Open to participation for women, transgenders and other underrepresented communities. </a:t>
            </a:r>
          </a:p>
          <a:p>
            <a:pPr lvl="0" rtl="0">
              <a:spcBef>
                <a:spcPts val="0"/>
              </a:spcBef>
              <a:buNone/>
            </a:pPr>
            <a:r>
              <a:t/>
            </a:r>
            <a:endParaRPr sz="2500">
              <a:solidFill>
                <a:srgbClr val="FFFFFF"/>
              </a:solidFill>
            </a:endParaRPr>
          </a:p>
          <a:p>
            <a:pPr indent="-387350" lvl="0" marL="457200">
              <a:spcBef>
                <a:spcPts val="0"/>
              </a:spcBef>
              <a:buClr>
                <a:srgbClr val="FFFFFF"/>
              </a:buClr>
              <a:buSzPct val="100000"/>
              <a:buChar char="★"/>
            </a:pPr>
            <a:r>
              <a:rPr lang="en" sz="2500">
                <a:solidFill>
                  <a:srgbClr val="FFFFFF"/>
                </a:solidFill>
              </a:rPr>
              <a:t>For more information — you can visit</a:t>
            </a:r>
            <a:r>
              <a:rPr lang="en" sz="2500">
                <a:solidFill>
                  <a:srgbClr val="FFFFFF"/>
                </a:solidFill>
                <a:hlinkClick r:id="rId3"/>
              </a:rPr>
              <a:t> </a:t>
            </a:r>
            <a:r>
              <a:rPr lang="en" sz="2500" u="sng">
                <a:solidFill>
                  <a:srgbClr val="FFFFFF"/>
                </a:solidFill>
                <a:hlinkClick r:id="rId4"/>
              </a:rPr>
              <a:t>https://www.gnome.org/outreachy</a:t>
            </a:r>
          </a:p>
        </p:txBody>
      </p:sp>
      <p:pic>
        <p:nvPicPr>
          <p:cNvPr descr="outreachy.png" id="68" name="Shape 68"/>
          <p:cNvPicPr preferRelativeResize="0"/>
          <p:nvPr/>
        </p:nvPicPr>
        <p:blipFill rotWithShape="1">
          <a:blip r:embed="rId5">
            <a:alphaModFix/>
          </a:blip>
          <a:srcRect b="8974" l="0" r="0" t="10250"/>
          <a:stretch/>
        </p:blipFill>
        <p:spPr>
          <a:xfrm>
            <a:off x="3776487" y="360695"/>
            <a:ext cx="2978625" cy="601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265500" y="1233175"/>
            <a:ext cx="4045200" cy="1482300"/>
          </a:xfrm>
          <a:prstGeom prst="rect">
            <a:avLst/>
          </a:prstGeom>
        </p:spPr>
        <p:txBody>
          <a:bodyPr anchorCtr="0" anchor="b" bIns="91425" lIns="91425" rIns="91425" tIns="91425">
            <a:noAutofit/>
          </a:bodyPr>
          <a:lstStyle/>
          <a:p>
            <a:pPr lvl="0">
              <a:spcBef>
                <a:spcPts val="0"/>
              </a:spcBef>
              <a:buNone/>
            </a:pPr>
            <a:r>
              <a:rPr lang="en" sz="9600">
                <a:latin typeface="Alegreya"/>
                <a:ea typeface="Alegreya"/>
                <a:cs typeface="Alegreya"/>
                <a:sym typeface="Alegreya"/>
              </a:rPr>
              <a:t>Kinto</a:t>
            </a:r>
          </a:p>
        </p:txBody>
      </p:sp>
      <p:sp>
        <p:nvSpPr>
          <p:cNvPr id="74" name="Shape 74"/>
          <p:cNvSpPr txBox="1"/>
          <p:nvPr>
            <p:ph idx="1" type="subTitle"/>
          </p:nvPr>
        </p:nvSpPr>
        <p:spPr>
          <a:xfrm>
            <a:off x="265500" y="2803075"/>
            <a:ext cx="4045200" cy="1235100"/>
          </a:xfrm>
          <a:prstGeom prst="rect">
            <a:avLst/>
          </a:prstGeom>
        </p:spPr>
        <p:txBody>
          <a:bodyPr anchorCtr="0" anchor="t" bIns="91425" lIns="91425" rIns="91425" tIns="91425">
            <a:noAutofit/>
          </a:bodyPr>
          <a:lstStyle/>
          <a:p>
            <a:pPr lvl="0">
              <a:spcBef>
                <a:spcPts val="0"/>
              </a:spcBef>
              <a:buNone/>
            </a:pPr>
            <a:r>
              <a:rPr lang="en" sz="3600">
                <a:latin typeface="Permanent Marker"/>
                <a:ea typeface="Permanent Marker"/>
                <a:cs typeface="Permanent Marker"/>
                <a:sym typeface="Permanent Marker"/>
              </a:rPr>
              <a:t>And it’s awesomeness!</a:t>
            </a:r>
          </a:p>
        </p:txBody>
      </p:sp>
      <p:sp>
        <p:nvSpPr>
          <p:cNvPr id="75" name="Shape 75"/>
          <p:cNvSpPr txBox="1"/>
          <p:nvPr>
            <p:ph idx="2" type="body"/>
          </p:nvPr>
        </p:nvSpPr>
        <p:spPr>
          <a:xfrm>
            <a:off x="4930625" y="484350"/>
            <a:ext cx="3837000" cy="3695100"/>
          </a:xfrm>
          <a:prstGeom prst="rect">
            <a:avLst/>
          </a:prstGeom>
        </p:spPr>
        <p:txBody>
          <a:bodyPr anchorCtr="0" anchor="ctr" bIns="91425" lIns="91425" rIns="91425" tIns="91425">
            <a:noAutofit/>
          </a:bodyPr>
          <a:lstStyle/>
          <a:p>
            <a:pPr lvl="0" rtl="0">
              <a:spcBef>
                <a:spcPts val="0"/>
              </a:spcBef>
              <a:spcAft>
                <a:spcPts val="0"/>
              </a:spcAft>
              <a:buNone/>
            </a:pPr>
            <a:r>
              <a:t/>
            </a:r>
            <a:endParaRPr sz="2600">
              <a:latin typeface="Calibri"/>
              <a:ea typeface="Calibri"/>
              <a:cs typeface="Calibri"/>
              <a:sym typeface="Calibri"/>
            </a:endParaRPr>
          </a:p>
          <a:p>
            <a:pPr indent="-393700" lvl="0" marL="457200" rtl="0">
              <a:spcBef>
                <a:spcPts val="0"/>
              </a:spcBef>
              <a:spcAft>
                <a:spcPts val="0"/>
              </a:spcAft>
              <a:buSzPct val="100000"/>
              <a:buFont typeface="Calibri"/>
              <a:buChar char="●"/>
            </a:pPr>
            <a:r>
              <a:rPr lang="en" sz="2600">
                <a:latin typeface="Calibri"/>
                <a:ea typeface="Calibri"/>
                <a:cs typeface="Calibri"/>
                <a:sym typeface="Calibri"/>
              </a:rPr>
              <a:t>Synchronization over multiple devices </a:t>
            </a:r>
          </a:p>
          <a:p>
            <a:pPr indent="-393700" lvl="0" marL="457200" rtl="0">
              <a:spcBef>
                <a:spcPts val="0"/>
              </a:spcBef>
              <a:spcAft>
                <a:spcPts val="0"/>
              </a:spcAft>
              <a:buSzPct val="100000"/>
              <a:buFont typeface="Calibri"/>
              <a:buChar char="●"/>
            </a:pPr>
            <a:r>
              <a:rPr lang="en" sz="2600">
                <a:latin typeface="Calibri"/>
                <a:ea typeface="Calibri"/>
                <a:cs typeface="Calibri"/>
                <a:sym typeface="Calibri"/>
              </a:rPr>
              <a:t>The path to deploying is short!</a:t>
            </a:r>
          </a:p>
          <a:p>
            <a:pPr indent="-393700" lvl="0" marL="457200" rtl="0">
              <a:spcBef>
                <a:spcPts val="0"/>
              </a:spcBef>
              <a:spcAft>
                <a:spcPts val="0"/>
              </a:spcAft>
              <a:buSzPct val="100000"/>
              <a:buFont typeface="Calibri"/>
              <a:buChar char="●"/>
            </a:pPr>
            <a:r>
              <a:rPr lang="en" sz="2600">
                <a:latin typeface="Calibri"/>
                <a:ea typeface="Calibri"/>
                <a:cs typeface="Calibri"/>
                <a:sym typeface="Calibri"/>
              </a:rPr>
              <a:t>Decoupled storage location</a:t>
            </a:r>
          </a:p>
          <a:p>
            <a:pPr indent="-393700" lvl="0" marL="457200" rtl="0">
              <a:spcBef>
                <a:spcPts val="0"/>
              </a:spcBef>
              <a:spcAft>
                <a:spcPts val="0"/>
              </a:spcAft>
              <a:buSzPct val="100000"/>
              <a:buFont typeface="Calibri"/>
              <a:buChar char="●"/>
            </a:pPr>
            <a:r>
              <a:rPr lang="en" sz="2600">
                <a:latin typeface="Calibri"/>
                <a:ea typeface="Calibri"/>
                <a:cs typeface="Calibri"/>
                <a:sym typeface="Calibri"/>
              </a:rPr>
              <a:t>Mutualisation of services and self-hosting</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79" name="Shape 79"/>
        <p:cNvGrpSpPr/>
        <p:nvPr/>
      </p:nvGrpSpPr>
      <p:grpSpPr>
        <a:xfrm>
          <a:off x="0" y="0"/>
          <a:ext cx="0" cy="0"/>
          <a:chOff x="0" y="0"/>
          <a:chExt cx="0" cy="0"/>
        </a:xfrm>
      </p:grpSpPr>
      <p:pic>
        <p:nvPicPr>
          <p:cNvPr descr="kinto.jpg" id="80" name="Shape 80"/>
          <p:cNvPicPr preferRelativeResize="0"/>
          <p:nvPr/>
        </p:nvPicPr>
        <p:blipFill rotWithShape="1">
          <a:blip r:embed="rId3">
            <a:alphaModFix amt="79000"/>
          </a:blip>
          <a:srcRect b="0" l="0" r="53488" t="0"/>
          <a:stretch/>
        </p:blipFill>
        <p:spPr>
          <a:xfrm>
            <a:off x="3703599" y="0"/>
            <a:ext cx="5497125" cy="3092124"/>
          </a:xfrm>
          <a:prstGeom prst="rect">
            <a:avLst/>
          </a:prstGeom>
          <a:noFill/>
          <a:ln>
            <a:noFill/>
          </a:ln>
        </p:spPr>
      </p:pic>
      <p:sp>
        <p:nvSpPr>
          <p:cNvPr id="81" name="Shape 81"/>
          <p:cNvSpPr txBox="1"/>
          <p:nvPr>
            <p:ph type="title"/>
          </p:nvPr>
        </p:nvSpPr>
        <p:spPr>
          <a:xfrm>
            <a:off x="118575" y="189100"/>
            <a:ext cx="4477200" cy="2045400"/>
          </a:xfrm>
          <a:prstGeom prst="rect">
            <a:avLst/>
          </a:prstGeom>
        </p:spPr>
        <p:txBody>
          <a:bodyPr anchorCtr="0" anchor="ctr" bIns="91425" lIns="91425" rIns="91425" tIns="91425">
            <a:noAutofit/>
          </a:bodyPr>
          <a:lstStyle/>
          <a:p>
            <a:pPr lvl="0" rtl="0">
              <a:spcBef>
                <a:spcPts val="0"/>
              </a:spcBef>
              <a:buNone/>
            </a:pPr>
            <a:r>
              <a:rPr b="1" lang="en" sz="6000">
                <a:solidFill>
                  <a:srgbClr val="980000"/>
                </a:solidFill>
                <a:latin typeface="Calibri"/>
                <a:ea typeface="Calibri"/>
                <a:cs typeface="Calibri"/>
                <a:sym typeface="Calibri"/>
              </a:rPr>
              <a:t>Kinto and Open Source</a:t>
            </a:r>
          </a:p>
        </p:txBody>
      </p:sp>
      <p:sp>
        <p:nvSpPr>
          <p:cNvPr id="82" name="Shape 82"/>
          <p:cNvSpPr txBox="1"/>
          <p:nvPr/>
        </p:nvSpPr>
        <p:spPr>
          <a:xfrm>
            <a:off x="2066500" y="2616925"/>
            <a:ext cx="5278500" cy="550800"/>
          </a:xfrm>
          <a:prstGeom prst="rect">
            <a:avLst/>
          </a:prstGeom>
          <a:noFill/>
          <a:ln>
            <a:noFill/>
          </a:ln>
        </p:spPr>
        <p:txBody>
          <a:bodyPr anchorCtr="0" anchor="t" bIns="91425" lIns="91425" rIns="91425" tIns="91425">
            <a:noAutofit/>
          </a:bodyPr>
          <a:lstStyle/>
          <a:p>
            <a:pPr indent="0" lvl="0" marL="0" rtl="0">
              <a:spcBef>
                <a:spcPts val="0"/>
              </a:spcBef>
              <a:buNone/>
            </a:pPr>
            <a:r>
              <a:rPr lang="en" sz="2400">
                <a:hlinkClick r:id="rId4"/>
              </a:rPr>
              <a:t>https://www.github.com/kinto</a:t>
            </a:r>
            <a:r>
              <a:rPr lang="en" sz="2400"/>
              <a:t> </a:t>
            </a:r>
            <a:r>
              <a:rPr lang="en" sz="2400">
                <a:solidFill>
                  <a:schemeClr val="dk1"/>
                </a:solidFill>
              </a:rPr>
              <a:t>       </a:t>
            </a:r>
          </a:p>
          <a:p>
            <a:pPr lvl="0" rtl="0">
              <a:spcBef>
                <a:spcPts val="0"/>
              </a:spcBef>
              <a:buNone/>
            </a:pPr>
            <a:r>
              <a:t/>
            </a:r>
            <a:endParaRPr sz="2400"/>
          </a:p>
        </p:txBody>
      </p:sp>
      <p:sp>
        <p:nvSpPr>
          <p:cNvPr id="83" name="Shape 83"/>
          <p:cNvSpPr txBox="1"/>
          <p:nvPr/>
        </p:nvSpPr>
        <p:spPr>
          <a:xfrm>
            <a:off x="4746550" y="2877700"/>
            <a:ext cx="3393600" cy="17322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84" name="Shape 84"/>
          <p:cNvSpPr txBox="1"/>
          <p:nvPr/>
        </p:nvSpPr>
        <p:spPr>
          <a:xfrm>
            <a:off x="514700" y="3625800"/>
            <a:ext cx="3816300" cy="1357500"/>
          </a:xfrm>
          <a:prstGeom prst="rect">
            <a:avLst/>
          </a:prstGeom>
          <a:noFill/>
          <a:ln>
            <a:noFill/>
          </a:ln>
        </p:spPr>
        <p:txBody>
          <a:bodyPr anchorCtr="0" anchor="t" bIns="91425" lIns="91425" rIns="91425" tIns="91425">
            <a:noAutofit/>
          </a:bodyPr>
          <a:lstStyle/>
          <a:p>
            <a:pPr lvl="0" algn="ctr">
              <a:spcBef>
                <a:spcPts val="0"/>
              </a:spcBef>
              <a:buClr>
                <a:schemeClr val="dk1"/>
              </a:buClr>
              <a:buSzPct val="45833"/>
              <a:buFont typeface="Arial"/>
              <a:buNone/>
            </a:pPr>
            <a:r>
              <a:rPr lang="en" sz="2400"/>
              <a:t>Please join our irc channel —  #kinto on irc.freenode.net </a:t>
            </a:r>
          </a:p>
          <a:p>
            <a:pPr lvl="0">
              <a:spcBef>
                <a:spcPts val="0"/>
              </a:spcBef>
              <a:buNone/>
            </a:pPr>
            <a:r>
              <a:t/>
            </a:r>
            <a:endParaRPr sz="2400"/>
          </a:p>
        </p:txBody>
      </p:sp>
      <p:sp>
        <p:nvSpPr>
          <p:cNvPr id="85" name="Shape 85"/>
          <p:cNvSpPr txBox="1"/>
          <p:nvPr/>
        </p:nvSpPr>
        <p:spPr>
          <a:xfrm>
            <a:off x="4331000" y="3625800"/>
            <a:ext cx="4311900" cy="968400"/>
          </a:xfrm>
          <a:prstGeom prst="rect">
            <a:avLst/>
          </a:prstGeom>
          <a:noFill/>
          <a:ln>
            <a:noFill/>
          </a:ln>
        </p:spPr>
        <p:txBody>
          <a:bodyPr anchorCtr="0" anchor="t" bIns="91425" lIns="91425" rIns="91425" tIns="91425">
            <a:noAutofit/>
          </a:bodyPr>
          <a:lstStyle/>
          <a:p>
            <a:pPr lvl="0" algn="ctr">
              <a:spcBef>
                <a:spcPts val="0"/>
              </a:spcBef>
              <a:buClr>
                <a:schemeClr val="dk1"/>
              </a:buClr>
              <a:buSzPct val="45833"/>
              <a:buFont typeface="Arial"/>
              <a:buNone/>
            </a:pPr>
            <a:r>
              <a:rPr lang="en" sz="2400">
                <a:solidFill>
                  <a:schemeClr val="dk1"/>
                </a:solidFill>
              </a:rPr>
              <a:t>If you use slack —  </a:t>
            </a:r>
            <a:r>
              <a:rPr lang="en" sz="2400">
                <a:hlinkClick r:id="rId5"/>
              </a:rPr>
              <a:t>https://slack.kinto-storage.org/</a:t>
            </a:r>
          </a:p>
          <a:p>
            <a:pPr lvl="0" algn="ctr">
              <a:spcBef>
                <a:spcPts val="0"/>
              </a:spcBef>
              <a:buNone/>
            </a:pPr>
            <a:r>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title"/>
          </p:nvPr>
        </p:nvSpPr>
        <p:spPr>
          <a:xfrm>
            <a:off x="598950" y="588100"/>
            <a:ext cx="5897400" cy="3159900"/>
          </a:xfrm>
          <a:prstGeom prst="rect">
            <a:avLst/>
          </a:prstGeom>
        </p:spPr>
        <p:txBody>
          <a:bodyPr anchorCtr="0" anchor="ctr" bIns="91425" lIns="91425" rIns="91425" tIns="91425">
            <a:noAutofit/>
          </a:bodyPr>
          <a:lstStyle/>
          <a:p>
            <a:pPr lvl="0">
              <a:spcBef>
                <a:spcPts val="0"/>
              </a:spcBef>
              <a:buNone/>
            </a:pPr>
            <a:r>
              <a:rPr lang="en" sz="7200">
                <a:latin typeface="Ultra"/>
                <a:ea typeface="Ultra"/>
                <a:cs typeface="Ultra"/>
                <a:sym typeface="Ultra"/>
              </a:rPr>
              <a:t>What is          Web Push</a:t>
            </a:r>
          </a:p>
        </p:txBody>
      </p:sp>
      <p:sp>
        <p:nvSpPr>
          <p:cNvPr id="91" name="Shape 91"/>
          <p:cNvSpPr txBox="1"/>
          <p:nvPr/>
        </p:nvSpPr>
        <p:spPr>
          <a:xfrm>
            <a:off x="6715975" y="663750"/>
            <a:ext cx="1983600" cy="2412300"/>
          </a:xfrm>
          <a:prstGeom prst="rect">
            <a:avLst/>
          </a:prstGeom>
          <a:noFill/>
          <a:ln>
            <a:noFill/>
          </a:ln>
        </p:spPr>
        <p:txBody>
          <a:bodyPr anchorCtr="0" anchor="t" bIns="91425" lIns="91425" rIns="91425" tIns="91425">
            <a:noAutofit/>
          </a:bodyPr>
          <a:lstStyle/>
          <a:p>
            <a:pPr lvl="0" rtl="0">
              <a:spcBef>
                <a:spcPts val="0"/>
              </a:spcBef>
              <a:buClr>
                <a:schemeClr val="dk1"/>
              </a:buClr>
              <a:buSzPct val="25000"/>
              <a:buFont typeface="Arial"/>
              <a:buNone/>
            </a:pPr>
            <a:r>
              <a:rPr lang="en" sz="20000">
                <a:solidFill>
                  <a:schemeClr val="accent1"/>
                </a:solidFill>
                <a:latin typeface="Ultra"/>
                <a:ea typeface="Ultra"/>
                <a:cs typeface="Ultra"/>
                <a:sym typeface="Ultra"/>
              </a:rPr>
              <a:t>?</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9D9D9"/>
        </a:solidFill>
      </p:bgPr>
    </p:bg>
    <p:spTree>
      <p:nvGrpSpPr>
        <p:cNvPr id="95" name="Shape 95"/>
        <p:cNvGrpSpPr/>
        <p:nvPr/>
      </p:nvGrpSpPr>
      <p:grpSpPr>
        <a:xfrm>
          <a:off x="0" y="0"/>
          <a:ext cx="0" cy="0"/>
          <a:chOff x="0" y="0"/>
          <a:chExt cx="0" cy="0"/>
        </a:xfrm>
      </p:grpSpPr>
      <p:pic>
        <p:nvPicPr>
          <p:cNvPr descr="service-worker-jaffa.png" id="96" name="Shape 96"/>
          <p:cNvPicPr preferRelativeResize="0"/>
          <p:nvPr/>
        </p:nvPicPr>
        <p:blipFill rotWithShape="1">
          <a:blip r:embed="rId3">
            <a:alphaModFix/>
          </a:blip>
          <a:srcRect b="28078" l="0" r="0" t="0"/>
          <a:stretch/>
        </p:blipFill>
        <p:spPr>
          <a:xfrm>
            <a:off x="-19650" y="0"/>
            <a:ext cx="9183300" cy="5143500"/>
          </a:xfrm>
          <a:prstGeom prst="rect">
            <a:avLst/>
          </a:prstGeom>
          <a:noFill/>
          <a:ln>
            <a:noFill/>
          </a:ln>
        </p:spPr>
      </p:pic>
      <p:sp>
        <p:nvSpPr>
          <p:cNvPr id="97" name="Shape 97"/>
          <p:cNvSpPr txBox="1"/>
          <p:nvPr/>
        </p:nvSpPr>
        <p:spPr>
          <a:xfrm>
            <a:off x="1932800" y="2484525"/>
            <a:ext cx="5940300" cy="2410500"/>
          </a:xfrm>
          <a:prstGeom prst="rect">
            <a:avLst/>
          </a:prstGeom>
          <a:noFill/>
          <a:ln>
            <a:noFill/>
          </a:ln>
        </p:spPr>
        <p:txBody>
          <a:bodyPr anchorCtr="0" anchor="t" bIns="91425" lIns="91425" rIns="91425" tIns="91425">
            <a:noAutofit/>
          </a:bodyPr>
          <a:lstStyle/>
          <a:p>
            <a:pPr indent="-381000" lvl="0" marL="457200" rtl="0">
              <a:spcBef>
                <a:spcPts val="0"/>
              </a:spcBef>
              <a:buSzPct val="100000"/>
              <a:buFont typeface="Calibri"/>
              <a:buChar char="★"/>
            </a:pPr>
            <a:r>
              <a:rPr b="1" lang="en" sz="2400">
                <a:latin typeface="Permanent Marker"/>
                <a:ea typeface="Permanent Marker"/>
                <a:cs typeface="Permanent Marker"/>
                <a:sym typeface="Permanent Marker"/>
              </a:rPr>
              <a:t> </a:t>
            </a:r>
            <a:r>
              <a:rPr lang="en" sz="2400">
                <a:latin typeface="Permanent Marker"/>
                <a:ea typeface="Permanent Marker"/>
                <a:cs typeface="Permanent Marker"/>
                <a:sym typeface="Permanent Marker"/>
              </a:rPr>
              <a:t>A JS file as a background worker.</a:t>
            </a:r>
          </a:p>
          <a:p>
            <a:pPr lvl="0" rtl="0">
              <a:spcBef>
                <a:spcPts val="0"/>
              </a:spcBef>
              <a:buNone/>
            </a:pPr>
            <a:r>
              <a:t/>
            </a:r>
            <a:endParaRPr sz="1100">
              <a:latin typeface="Permanent Marker"/>
              <a:ea typeface="Permanent Marker"/>
              <a:cs typeface="Permanent Marker"/>
              <a:sym typeface="Permanent Marker"/>
            </a:endParaRPr>
          </a:p>
          <a:p>
            <a:pPr indent="-381000" lvl="0" marL="457200" rtl="0">
              <a:spcBef>
                <a:spcPts val="0"/>
              </a:spcBef>
              <a:buSzPct val="100000"/>
              <a:buFont typeface="Permanent Marker"/>
              <a:buChar char="★"/>
            </a:pPr>
            <a:r>
              <a:rPr lang="en" sz="2400">
                <a:latin typeface="Permanent Marker"/>
                <a:ea typeface="Permanent Marker"/>
                <a:cs typeface="Permanent Marker"/>
                <a:sym typeface="Permanent Marker"/>
              </a:rPr>
              <a:t> A proxy server </a:t>
            </a:r>
          </a:p>
          <a:p>
            <a:pPr lvl="0" rtl="0">
              <a:spcBef>
                <a:spcPts val="0"/>
              </a:spcBef>
              <a:buNone/>
            </a:pPr>
            <a:r>
              <a:t/>
            </a:r>
            <a:endParaRPr sz="1100">
              <a:latin typeface="Permanent Marker"/>
              <a:ea typeface="Permanent Marker"/>
              <a:cs typeface="Permanent Marker"/>
              <a:sym typeface="Permanent Marker"/>
            </a:endParaRPr>
          </a:p>
          <a:p>
            <a:pPr indent="-381000" lvl="0" marL="457200" rtl="0">
              <a:spcBef>
                <a:spcPts val="0"/>
              </a:spcBef>
              <a:buSzPct val="100000"/>
              <a:buFont typeface="Permanent Marker"/>
              <a:buChar char="★"/>
            </a:pPr>
            <a:r>
              <a:rPr lang="en" sz="2400">
                <a:latin typeface="Permanent Marker"/>
                <a:ea typeface="Permanent Marker"/>
                <a:cs typeface="Permanent Marker"/>
                <a:sym typeface="Permanent Marker"/>
              </a:rPr>
              <a:t> Only HTTPS</a:t>
            </a:r>
          </a:p>
          <a:p>
            <a:pPr lvl="0" rtl="0">
              <a:spcBef>
                <a:spcPts val="0"/>
              </a:spcBef>
              <a:buNone/>
            </a:pPr>
            <a:r>
              <a:t/>
            </a:r>
            <a:endParaRPr sz="1100">
              <a:latin typeface="Permanent Marker"/>
              <a:ea typeface="Permanent Marker"/>
              <a:cs typeface="Permanent Marker"/>
              <a:sym typeface="Permanent Marker"/>
            </a:endParaRPr>
          </a:p>
          <a:p>
            <a:pPr indent="-381000" lvl="0" marL="457200" rtl="0">
              <a:spcBef>
                <a:spcPts val="0"/>
              </a:spcBef>
              <a:buSzPct val="100000"/>
              <a:buFont typeface="Permanent Marker"/>
              <a:buChar char="★"/>
            </a:pPr>
            <a:r>
              <a:rPr lang="en" sz="2400">
                <a:latin typeface="Permanent Marker"/>
                <a:ea typeface="Permanent Marker"/>
                <a:cs typeface="Permanent Marker"/>
                <a:sym typeface="Permanent Marker"/>
              </a:rPr>
              <a:t> No</a:t>
            </a:r>
            <a:r>
              <a:rPr lang="en" sz="2400">
                <a:latin typeface="Permanent Marker"/>
                <a:ea typeface="Permanent Marker"/>
                <a:cs typeface="Permanent Marker"/>
                <a:sym typeface="Permanent Marker"/>
                <a:hlinkClick r:id="rId4"/>
              </a:rPr>
              <a:t> </a:t>
            </a:r>
            <a:r>
              <a:rPr lang="en" sz="2400">
                <a:latin typeface="Permanent Marker"/>
                <a:ea typeface="Permanent Marker"/>
                <a:cs typeface="Permanent Marker"/>
                <a:sym typeface="Permanent Marker"/>
              </a:rPr>
              <a:t>DOM handling </a:t>
            </a:r>
          </a:p>
          <a:p>
            <a:pPr lvl="0" rtl="0">
              <a:spcBef>
                <a:spcPts val="0"/>
              </a:spcBef>
              <a:buNone/>
            </a:pPr>
            <a:r>
              <a:t/>
            </a:r>
            <a:endParaRPr sz="2400">
              <a:latin typeface="Permanent Marker"/>
              <a:ea typeface="Permanent Marker"/>
              <a:cs typeface="Permanent Marker"/>
              <a:sym typeface="Permanent Mark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01" name="Shape 101"/>
        <p:cNvGrpSpPr/>
        <p:nvPr/>
      </p:nvGrpSpPr>
      <p:grpSpPr>
        <a:xfrm>
          <a:off x="0" y="0"/>
          <a:ext cx="0" cy="0"/>
          <a:chOff x="0" y="0"/>
          <a:chExt cx="0" cy="0"/>
        </a:xfrm>
      </p:grpSpPr>
      <p:sp>
        <p:nvSpPr>
          <p:cNvPr id="102" name="Shape 102"/>
          <p:cNvSpPr txBox="1"/>
          <p:nvPr>
            <p:ph idx="1" type="body"/>
          </p:nvPr>
        </p:nvSpPr>
        <p:spPr>
          <a:xfrm>
            <a:off x="348000" y="1900775"/>
            <a:ext cx="8649600" cy="2988000"/>
          </a:xfrm>
          <a:prstGeom prst="rect">
            <a:avLst/>
          </a:prstGeom>
          <a:ln cap="flat" cmpd="sng" w="9525">
            <a:solidFill>
              <a:srgbClr val="FFFFFF"/>
            </a:solidFill>
            <a:prstDash val="solid"/>
            <a:round/>
            <a:headEnd len="med" w="med" type="none"/>
            <a:tailEnd len="med" w="med" type="none"/>
          </a:ln>
        </p:spPr>
        <p:txBody>
          <a:bodyPr anchorCtr="0" anchor="t" bIns="91425" lIns="91425" rIns="91425" tIns="91425">
            <a:noAutofit/>
          </a:bodyPr>
          <a:lstStyle/>
          <a:p>
            <a:pPr lvl="0" rtl="0">
              <a:lnSpc>
                <a:spcPct val="100000"/>
              </a:lnSpc>
              <a:spcBef>
                <a:spcPts val="0"/>
              </a:spcBef>
              <a:spcAft>
                <a:spcPts val="0"/>
              </a:spcAft>
              <a:buNone/>
            </a:pPr>
            <a:r>
              <a:rPr lang="en" sz="3000">
                <a:solidFill>
                  <a:srgbClr val="FFFFFF"/>
                </a:solidFill>
                <a:latin typeface="Courier New"/>
                <a:ea typeface="Courier New"/>
                <a:cs typeface="Courier New"/>
                <a:sym typeface="Courier New"/>
              </a:rPr>
              <a:t>$ ServiceWorkerContainer.register()</a:t>
            </a:r>
          </a:p>
          <a:p>
            <a:pPr lvl="0" rtl="0">
              <a:lnSpc>
                <a:spcPct val="100000"/>
              </a:lnSpc>
              <a:spcBef>
                <a:spcPts val="0"/>
              </a:spcBef>
              <a:spcAft>
                <a:spcPts val="0"/>
              </a:spcAft>
              <a:buNone/>
            </a:pPr>
            <a:r>
              <a:rPr lang="en" sz="3000">
                <a:solidFill>
                  <a:srgbClr val="FFFFFF"/>
                </a:solidFill>
                <a:latin typeface="Courier New"/>
                <a:ea typeface="Courier New"/>
                <a:cs typeface="Courier New"/>
                <a:sym typeface="Courier New"/>
              </a:rPr>
              <a:t>  </a:t>
            </a:r>
          </a:p>
          <a:p>
            <a:pPr indent="-419100" lvl="0" marL="457200" rtl="0">
              <a:lnSpc>
                <a:spcPct val="100000"/>
              </a:lnSpc>
              <a:spcBef>
                <a:spcPts val="0"/>
              </a:spcBef>
              <a:spcAft>
                <a:spcPts val="0"/>
              </a:spcAft>
              <a:buClr>
                <a:srgbClr val="FFFFFF"/>
              </a:buClr>
              <a:buSzPct val="100000"/>
              <a:buFont typeface="Calibri"/>
            </a:pPr>
            <a:r>
              <a:rPr lang="en" sz="3000">
                <a:solidFill>
                  <a:srgbClr val="FFFFFF"/>
                </a:solidFill>
                <a:latin typeface="Calibri"/>
                <a:ea typeface="Calibri"/>
                <a:cs typeface="Calibri"/>
                <a:sym typeface="Calibri"/>
              </a:rPr>
              <a:t>Downloaded (after every 24h or so)</a:t>
            </a:r>
          </a:p>
          <a:p>
            <a:pPr indent="-419100" lvl="0" marL="457200" rtl="0">
              <a:lnSpc>
                <a:spcPct val="100000"/>
              </a:lnSpc>
              <a:spcBef>
                <a:spcPts val="0"/>
              </a:spcBef>
              <a:spcAft>
                <a:spcPts val="0"/>
              </a:spcAft>
              <a:buClr>
                <a:srgbClr val="FFFFFF"/>
              </a:buClr>
              <a:buSzPct val="100000"/>
              <a:buFont typeface="Calibri"/>
            </a:pPr>
            <a:r>
              <a:rPr lang="en" sz="3000">
                <a:solidFill>
                  <a:srgbClr val="FFFFFF"/>
                </a:solidFill>
                <a:latin typeface="Calibri"/>
                <a:ea typeface="Calibri"/>
                <a:cs typeface="Calibri"/>
                <a:sym typeface="Calibri"/>
              </a:rPr>
              <a:t>Installed if new</a:t>
            </a:r>
          </a:p>
          <a:p>
            <a:pPr indent="-419100" lvl="0" marL="457200" rtl="0">
              <a:lnSpc>
                <a:spcPct val="100000"/>
              </a:lnSpc>
              <a:spcBef>
                <a:spcPts val="0"/>
              </a:spcBef>
              <a:spcAft>
                <a:spcPts val="0"/>
              </a:spcAft>
              <a:buClr>
                <a:srgbClr val="FFFFFF"/>
              </a:buClr>
              <a:buSzPct val="100000"/>
              <a:buFont typeface="Calibri"/>
            </a:pPr>
            <a:r>
              <a:rPr lang="en" sz="3000">
                <a:solidFill>
                  <a:srgbClr val="FFFFFF"/>
                </a:solidFill>
                <a:latin typeface="Calibri"/>
                <a:ea typeface="Calibri"/>
                <a:cs typeface="Calibri"/>
                <a:sym typeface="Calibri"/>
              </a:rPr>
              <a:t>Activated (if the old service worker is not being currently used)</a:t>
            </a:r>
          </a:p>
          <a:p>
            <a:pPr lvl="0" rtl="0">
              <a:lnSpc>
                <a:spcPct val="100000"/>
              </a:lnSpc>
              <a:spcBef>
                <a:spcPts val="0"/>
              </a:spcBef>
              <a:spcAft>
                <a:spcPts val="0"/>
              </a:spcAft>
              <a:buClr>
                <a:schemeClr val="dk1"/>
              </a:buClr>
              <a:buSzPct val="36666"/>
              <a:buFont typeface="Arial"/>
              <a:buNone/>
            </a:pPr>
            <a:r>
              <a:t/>
            </a:r>
            <a:endParaRPr sz="3000">
              <a:solidFill>
                <a:srgbClr val="FFFFFF"/>
              </a:solidFill>
              <a:latin typeface="Calibri"/>
              <a:ea typeface="Calibri"/>
              <a:cs typeface="Calibri"/>
              <a:sym typeface="Calibri"/>
            </a:endParaRPr>
          </a:p>
        </p:txBody>
      </p:sp>
      <p:sp>
        <p:nvSpPr>
          <p:cNvPr id="103" name="Shape 103"/>
          <p:cNvSpPr txBox="1"/>
          <p:nvPr>
            <p:ph type="title"/>
          </p:nvPr>
        </p:nvSpPr>
        <p:spPr>
          <a:xfrm>
            <a:off x="377400" y="235775"/>
            <a:ext cx="8590800" cy="1311600"/>
          </a:xfrm>
          <a:prstGeom prst="rect">
            <a:avLst/>
          </a:prstGeom>
        </p:spPr>
        <p:txBody>
          <a:bodyPr anchorCtr="0" anchor="t" bIns="91425" lIns="91425" rIns="91425" tIns="91425">
            <a:noAutofit/>
          </a:bodyPr>
          <a:lstStyle/>
          <a:p>
            <a:pPr lvl="0" algn="ctr">
              <a:spcBef>
                <a:spcPts val="0"/>
              </a:spcBef>
              <a:buClr>
                <a:schemeClr val="dk1"/>
              </a:buClr>
              <a:buSzPct val="27500"/>
              <a:buFont typeface="Arial"/>
              <a:buNone/>
            </a:pPr>
            <a:r>
              <a:rPr lang="en" sz="4000">
                <a:solidFill>
                  <a:srgbClr val="FFFFFF"/>
                </a:solidFill>
                <a:latin typeface="Permanent Marker"/>
                <a:ea typeface="Permanent Marker"/>
                <a:cs typeface="Permanent Marker"/>
                <a:sym typeface="Permanent Marker"/>
              </a:rPr>
              <a:t>How does a service worker become active?</a:t>
            </a:r>
          </a:p>
          <a:p>
            <a:pPr lvl="0">
              <a:spcBef>
                <a:spcPts val="0"/>
              </a:spcBef>
              <a:buNone/>
            </a:pPr>
            <a:r>
              <a:t/>
            </a:r>
            <a:endParaRPr sz="2400">
              <a:solidFill>
                <a:srgbClr val="FFFFFF"/>
              </a:solidFill>
              <a:latin typeface="Permanent Marker"/>
              <a:ea typeface="Permanent Marker"/>
              <a:cs typeface="Permanent Marker"/>
              <a:sym typeface="Permanent Mark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idx="1" type="body"/>
          </p:nvPr>
        </p:nvSpPr>
        <p:spPr>
          <a:xfrm>
            <a:off x="-58587" y="1966850"/>
            <a:ext cx="9144000" cy="2931300"/>
          </a:xfrm>
          <a:prstGeom prst="rect">
            <a:avLst/>
          </a:prstGeom>
        </p:spPr>
        <p:txBody>
          <a:bodyPr anchorCtr="0" anchor="t" bIns="91425" lIns="91425" rIns="91425" tIns="91425">
            <a:noAutofit/>
          </a:bodyPr>
          <a:lstStyle/>
          <a:p>
            <a:pPr lvl="0" rtl="0" algn="ctr">
              <a:lnSpc>
                <a:spcPct val="100000"/>
              </a:lnSpc>
              <a:spcBef>
                <a:spcPts val="0"/>
              </a:spcBef>
              <a:spcAft>
                <a:spcPts val="0"/>
              </a:spcAft>
              <a:buNone/>
            </a:pPr>
            <a:r>
              <a:t/>
            </a:r>
            <a:endParaRPr b="1" sz="4000">
              <a:latin typeface="Courier New"/>
              <a:ea typeface="Courier New"/>
              <a:cs typeface="Courier New"/>
              <a:sym typeface="Courier New"/>
            </a:endParaRPr>
          </a:p>
          <a:p>
            <a:pPr lvl="0" rtl="0" algn="ctr">
              <a:lnSpc>
                <a:spcPct val="100000"/>
              </a:lnSpc>
              <a:spcBef>
                <a:spcPts val="0"/>
              </a:spcBef>
              <a:spcAft>
                <a:spcPts val="0"/>
              </a:spcAft>
              <a:buNone/>
            </a:pPr>
            <a:r>
              <a:rPr b="1" lang="en" sz="3000">
                <a:latin typeface="Courier New"/>
                <a:ea typeface="Courier New"/>
                <a:cs typeface="Courier New"/>
                <a:sym typeface="Courier New"/>
              </a:rPr>
              <a:t>PushManager.subscribe()</a:t>
            </a:r>
          </a:p>
          <a:p>
            <a:pPr lvl="0" rtl="0" algn="ctr">
              <a:lnSpc>
                <a:spcPct val="100000"/>
              </a:lnSpc>
              <a:spcBef>
                <a:spcPts val="0"/>
              </a:spcBef>
              <a:spcAft>
                <a:spcPts val="0"/>
              </a:spcAft>
              <a:buNone/>
            </a:pPr>
            <a:r>
              <a:t/>
            </a:r>
            <a:endParaRPr sz="2000">
              <a:latin typeface="Arial"/>
              <a:ea typeface="Arial"/>
              <a:cs typeface="Arial"/>
              <a:sym typeface="Arial"/>
            </a:endParaRPr>
          </a:p>
          <a:p>
            <a:pPr lvl="0" rtl="0" algn="ctr">
              <a:lnSpc>
                <a:spcPct val="100000"/>
              </a:lnSpc>
              <a:spcBef>
                <a:spcPts val="0"/>
              </a:spcBef>
              <a:spcAft>
                <a:spcPts val="0"/>
              </a:spcAft>
              <a:buNone/>
            </a:pPr>
            <a:r>
              <a:rPr lang="en" sz="3000">
                <a:latin typeface="Alegreya"/>
                <a:ea typeface="Alegreya"/>
                <a:cs typeface="Alegreya"/>
                <a:sym typeface="Alegreya"/>
              </a:rPr>
              <a:t>Capability url and encryption keys           service worker          web app server. </a:t>
            </a:r>
          </a:p>
        </p:txBody>
      </p:sp>
      <p:pic>
        <p:nvPicPr>
          <p:cNvPr descr="1*_xbWT6341dl92fmsjyGc3g.png" id="109" name="Shape 109"/>
          <p:cNvPicPr preferRelativeResize="0"/>
          <p:nvPr/>
        </p:nvPicPr>
        <p:blipFill>
          <a:blip r:embed="rId3">
            <a:alphaModFix/>
          </a:blip>
          <a:stretch>
            <a:fillRect/>
          </a:stretch>
        </p:blipFill>
        <p:spPr>
          <a:xfrm>
            <a:off x="1744212" y="0"/>
            <a:ext cx="5538375" cy="2392574"/>
          </a:xfrm>
          <a:prstGeom prst="rect">
            <a:avLst/>
          </a:prstGeom>
          <a:noFill/>
          <a:ln>
            <a:noFill/>
          </a:ln>
        </p:spPr>
      </p:pic>
      <p:sp>
        <p:nvSpPr>
          <p:cNvPr id="110" name="Shape 110"/>
          <p:cNvSpPr/>
          <p:nvPr/>
        </p:nvSpPr>
        <p:spPr>
          <a:xfrm>
            <a:off x="5796575" y="3612200"/>
            <a:ext cx="605100" cy="2460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1" name="Shape 111"/>
          <p:cNvSpPr/>
          <p:nvPr/>
        </p:nvSpPr>
        <p:spPr>
          <a:xfrm>
            <a:off x="2506975" y="4067200"/>
            <a:ext cx="605100" cy="2460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