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3a150ee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3a150ee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3385da4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93385da4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welcoming home for the projects as mentioned earlier. So if you feel your projects needs a home or you need like minded friends to work with or just to share your thoughts  feel free to contact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2adb560c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2adb560c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edcd7b133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2edcd7b133_2_1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edcd7b133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2edcd7b133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aea16c8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aea16c8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66d4e0bc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66d4e0bc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Elaborate EIDU and the reach . Segments - </a:t>
            </a:r>
            <a:r>
              <a:rPr lang="en"/>
              <a:t>business</a:t>
            </a:r>
            <a:r>
              <a:rPr lang="en"/>
              <a:t> segments(POS, KIOSK, etc) , user segments (kids to professional) , use-case application segments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62eb4b7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b62eb4b7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2edcd7b133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the feature list and put the version numbers , can maybe talk about how people can request for features and how the major releases happens and OTA and upgrade.</a:t>
            </a:r>
            <a:endParaRPr/>
          </a:p>
        </p:txBody>
      </p:sp>
      <p:sp>
        <p:nvSpPr>
          <p:cNvPr id="298" name="Google Shape;298;g22edcd7b133_2_2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8d42d81a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complete FOSS eco system mention we have process to ask the users to request for more features and also encouraging them to</a:t>
            </a:r>
            <a:br>
              <a:rPr lang="en"/>
            </a:br>
            <a:r>
              <a:rPr lang="en"/>
              <a:t> back to specific gaming groups for proper FOSS support . Talk more in the chat bot and how we are ready to </a:t>
            </a:r>
            <a:r>
              <a:rPr lang="en">
                <a:solidFill>
                  <a:schemeClr val="dk1"/>
                </a:solidFill>
              </a:rPr>
              <a:t> go with the technology innovation and try to adopt it within the organization and for the projects like AI on Edge in cards.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r>
              <a:rPr lang="en"/>
              <a:t>Advocating for universal device development on Android (ARM, ARM64, x86, x86_64)</a:t>
            </a:r>
            <a:endParaRPr/>
          </a:p>
        </p:txBody>
      </p:sp>
      <p:sp>
        <p:nvSpPr>
          <p:cNvPr id="304" name="Google Shape;304;g258d42d81ab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6d4e0bc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66d4e0bc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Blissify videos is something new…And if any of you already have feel free to be proud and post. Already people post in the telegram and we want to acknowledge as a community engagement.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edcd7b133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an ocean of projects with a proper org structure and needed infra support.</a:t>
            </a:r>
            <a:endParaRPr/>
          </a:p>
        </p:txBody>
      </p:sp>
      <p:sp>
        <p:nvSpPr>
          <p:cNvPr id="189" name="Google Shape;189;g22edcd7b133_2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fcbc8b1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fcbc8b1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just mention how welcoming an org we are. Rest they can read maybe?. Remove the details in bracket if you can remember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edcd7b133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2edcd7b133_2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edcd7b133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2edcd7b133_2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de2ece50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de2ece5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Proper org structure - mention space for all -documentation, web, product, testers , design - not only coders, management , process , quality etc…and still growing. This makes us stand apart as an Org instead of just a bunch of OSS projects. Having said we maintain proper monitoring/control with a very flat structure and low ego. We give enough credit for contributors if they ask as recommendation/linkedin etc. Student contribution hours .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3a150ee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3a150ee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Blissos-x86: 2017-12-21 - 2023-07-01: 2,753,341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Blissos-dev: 2019-11-16 - 2023-08-01: 1,688,493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Total: 4,441,834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Waydroid (Sourceforge downloads):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2021-08-20 to 2023-08-14: 753,860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BlissROM (Sourceforge downloads): 2018-02-20 to 2023-08-14: 763,495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Total: ~6M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edcd7b133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of you recognize any of these ??????. Although this is the current phase, we are expanding . But </a:t>
            </a:r>
            <a:r>
              <a:rPr lang="en"/>
              <a:t>having said that we do have a project screening criteria(mention main criteria) . But generally we a bunch of friendly democratic folks across projects.We live in harmony.</a:t>
            </a:r>
            <a:endParaRPr/>
          </a:p>
        </p:txBody>
      </p:sp>
      <p:sp>
        <p:nvSpPr>
          <p:cNvPr id="215" name="Google Shape;215;g22edcd7b133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292a17a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292a17a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Ocean of Projects ;). Talk about the quotes only . Stress on Bass part and say clearly that blissbass is an example based on blissOS. Similarly AG is and OSS tool which can be used/customized for other similar projects. BlissROM base code defaults with FOSS stuff - blissOS source. But but there are gapps and vendor blobs made by users/developers using the base BlissROM abd BlissOS also but </a:t>
            </a:r>
            <a:r>
              <a:rPr lang="en"/>
              <a:t>that's</a:t>
            </a:r>
            <a:r>
              <a:rPr lang="en"/>
              <a:t> part of freedom and we don’t directly support / are neither liable.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4562ea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4562ea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is </a:t>
            </a:r>
            <a:r>
              <a:rPr lang="en"/>
              <a:t>standard</a:t>
            </a:r>
            <a:r>
              <a:rPr lang="en"/>
              <a:t> + use community supports for specific devices 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8d42d81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8d42d81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:- There are some of the popular  projects/products out there who use our work with/without </a:t>
            </a:r>
            <a:r>
              <a:rPr lang="en"/>
              <a:t>acknowledgement</a:t>
            </a:r>
            <a:r>
              <a:rPr lang="en"/>
              <a:t> . But unfortunately i guess </a:t>
            </a:r>
            <a:r>
              <a:rPr lang="en"/>
              <a:t>that's</a:t>
            </a:r>
            <a:r>
              <a:rPr lang="en"/>
              <a:t> part of open source.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513159" y="514349"/>
            <a:ext cx="6000750" cy="22288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13159" y="2882900"/>
            <a:ext cx="480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600">
                <a:solidFill>
                  <a:srgbClr val="0F486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8" name="Google Shape;68;p14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4"/>
          <p:cNvCxnSpPr/>
          <p:nvPr/>
        </p:nvCxnSpPr>
        <p:spPr>
          <a:xfrm flipH="1">
            <a:off x="4581127" y="68659"/>
            <a:ext cx="4560491" cy="456049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5426869" y="171450"/>
            <a:ext cx="3714750" cy="371475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4"/>
          <p:cNvCxnSpPr/>
          <p:nvPr/>
        </p:nvCxnSpPr>
        <p:spPr>
          <a:xfrm flipH="1">
            <a:off x="5501878" y="24208"/>
            <a:ext cx="3639742" cy="3639742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4"/>
          <p:cNvCxnSpPr/>
          <p:nvPr/>
        </p:nvCxnSpPr>
        <p:spPr>
          <a:xfrm flipH="1">
            <a:off x="5884070" y="457201"/>
            <a:ext cx="3257549" cy="325754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513158" y="1504950"/>
            <a:ext cx="6400801" cy="1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sz="27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513160" y="3371850"/>
            <a:ext cx="64008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513158" y="514350"/>
            <a:ext cx="3703241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356100" y="514351"/>
            <a:ext cx="3700859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729060" y="514350"/>
            <a:ext cx="348734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513158" y="952897"/>
            <a:ext cx="370324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4559299" y="514350"/>
            <a:ext cx="349885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7" name="Google Shape;97;p18"/>
          <p:cNvSpPr txBox="1"/>
          <p:nvPr>
            <p:ph idx="4" type="body"/>
          </p:nvPr>
        </p:nvSpPr>
        <p:spPr>
          <a:xfrm>
            <a:off x="4354909" y="946546"/>
            <a:ext cx="369689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13159" y="514350"/>
            <a:ext cx="4457701" cy="398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313759" y="1657349"/>
            <a:ext cx="27432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2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542109" y="1085850"/>
            <a:ext cx="45148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/>
          <p:nvPr>
            <p:ph idx="2" type="pic"/>
          </p:nvPr>
        </p:nvSpPr>
        <p:spPr>
          <a:xfrm>
            <a:off x="741759" y="685800"/>
            <a:ext cx="2460731" cy="3429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542109" y="2082799"/>
            <a:ext cx="4516041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/>
          <p:nvPr>
            <p:ph idx="2" type="pic"/>
          </p:nvPr>
        </p:nvSpPr>
        <p:spPr>
          <a:xfrm>
            <a:off x="514350" y="400050"/>
            <a:ext cx="8114109" cy="234315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685801" y="2882900"/>
            <a:ext cx="622815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000"/>
              <a:buFont typeface="Century Gothic"/>
              <a:buNone/>
              <a:defRPr sz="12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513159" y="3086100"/>
            <a:ext cx="640199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856058" y="514350"/>
            <a:ext cx="685800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1084659" y="2571750"/>
            <a:ext cx="64008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Font typeface="Century Gothic"/>
              <a:buNone/>
              <a:defRPr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Font typeface="Century Gothic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Font typeface="Century Gothic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Font typeface="Century Gothic"/>
              <a:buNone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2" type="body"/>
          </p:nvPr>
        </p:nvSpPr>
        <p:spPr>
          <a:xfrm>
            <a:off x="513160" y="3225800"/>
            <a:ext cx="64008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100"/>
          </a:p>
        </p:txBody>
      </p:sp>
      <p:sp>
        <p:nvSpPr>
          <p:cNvPr id="145" name="Google Shape;145;p25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513159" y="2571750"/>
            <a:ext cx="6400800" cy="1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13158" y="3849736"/>
            <a:ext cx="6401992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513159" y="2946400"/>
            <a:ext cx="6400801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chemeClr val="lt1"/>
                </a:solidFill>
              </a:defRPr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513158" y="3733800"/>
            <a:ext cx="6400801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100"/>
          </a:p>
        </p:txBody>
      </p:sp>
      <p:sp>
        <p:nvSpPr>
          <p:cNvPr id="160" name="Google Shape;160;p27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513159" y="2946400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sz="1800" cap="none">
                <a:solidFill>
                  <a:schemeClr val="lt1"/>
                </a:solidFill>
              </a:defRPr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2" type="body"/>
          </p:nvPr>
        </p:nvSpPr>
        <p:spPr>
          <a:xfrm>
            <a:off x="513158" y="3575049"/>
            <a:ext cx="6400801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 rot="5400000">
            <a:off x="2357834" y="-1330325"/>
            <a:ext cx="271145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 rot="5400000">
            <a:off x="5570934" y="1457325"/>
            <a:ext cx="3429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 rot="5400000">
            <a:off x="1457325" y="-428625"/>
            <a:ext cx="398145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3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5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500"/>
              </a:spcBef>
              <a:spcAft>
                <a:spcPts val="50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905227" y="2222500"/>
            <a:ext cx="2236393" cy="2406650"/>
            <a:chOff x="9206969" y="2963333"/>
            <a:chExt cx="2981858" cy="3208867"/>
          </a:xfrm>
        </p:grpSpPr>
        <p:cxnSp>
          <p:nvCxnSpPr>
            <p:cNvPr id="52" name="Google Shape;52;p1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1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" name="Google Shape;57;p13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72400" y="4183856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2039703" y="2148600"/>
            <a:ext cx="5064600" cy="20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700">
                <a:latin typeface="Arial"/>
                <a:ea typeface="Arial"/>
                <a:cs typeface="Arial"/>
                <a:sym typeface="Arial"/>
              </a:rPr>
              <a:t>Bliss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3066000" y="3599200"/>
            <a:ext cx="3012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lt1"/>
                </a:solidFill>
              </a:rPr>
              <a:t>Labs &amp; OS</a:t>
            </a:r>
            <a:endParaRPr sz="2900">
              <a:solidFill>
                <a:srgbClr val="0F486F"/>
              </a:solidFill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038" y="718600"/>
            <a:ext cx="3257923" cy="17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BlissLabs - Support for sub projects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Attending Conference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 for testing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 for development  (Personal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 build / web servers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server (slack/discord/gsuite/telegram)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services - storage(sourceforge,gdrive), dev(gitlab,github),process(jira,confluence,trello)-atlassian suite, Web servers (google,github,update-ota)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513150" y="482575"/>
            <a:ext cx="6400800" cy="512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 OS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513150" y="3947725"/>
            <a:ext cx="6269100" cy="929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“Android for your PC”</a:t>
            </a:r>
            <a:endParaRPr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Android-based open source OS that incorporates many optimizations, features, and modular device support for x86 based PC hardware and 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peripherals.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40" y="1521800"/>
            <a:ext cx="3359525" cy="1892525"/>
          </a:xfrm>
          <a:prstGeom prst="rect">
            <a:avLst/>
          </a:prstGeom>
          <a:noFill/>
          <a:ln>
            <a:noFill/>
          </a:ln>
          <a:effectLst>
            <a:outerShdw blurRad="271463" rotWithShape="0" algn="bl">
              <a:srgbClr val="9FC5E8">
                <a:alpha val="87000"/>
              </a:srgbClr>
            </a:outerShdw>
          </a:effectLst>
        </p:spPr>
      </p:pic>
      <p:pic>
        <p:nvPicPr>
          <p:cNvPr id="260" name="Google Shape;26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364" y="1524596"/>
            <a:ext cx="3359525" cy="188973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>
              <a:srgbClr val="9FC5E8">
                <a:alpha val="87000"/>
              </a:srgbClr>
            </a:outerShdw>
          </a:effectLst>
        </p:spPr>
      </p:pic>
      <p:pic>
        <p:nvPicPr>
          <p:cNvPr id="261" name="Google Shape;26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778" y="1290172"/>
            <a:ext cx="4568447" cy="235275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>
              <a:srgbClr val="9FC5E8">
                <a:alpha val="87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 OS - Features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Mainline Linux based with Android x86 patches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just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Features - Desktop UI, changes for x86 hardware, custom HAL’s, etc.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just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Generic Builds (one .iso to rule them all)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just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Tons of customization options included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just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Low-resource based subsystem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just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performance on x86 based hardware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just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Added Linux tools integrated with Android (Termux, networking &amp; device configuration, etc)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DIVERSE TYPE OF USE-CASES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3"/>
          <p:cNvSpPr txBox="1"/>
          <p:nvPr>
            <p:ph idx="1" type="body"/>
          </p:nvPr>
        </p:nvSpPr>
        <p:spPr>
          <a:xfrm>
            <a:off x="513154" y="514350"/>
            <a:ext cx="32013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Kiosk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PC’s (new &amp; older)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Gaming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Automotive display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POS/CFD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l"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Menu Displays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l"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 Displays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4018355" y="514350"/>
            <a:ext cx="32013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TV/Large Screen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IOT/IIOT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Industrial Displays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GAMING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rtl="0" algn="l"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 Displays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 OS licensing and Funding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513150" y="514350"/>
            <a:ext cx="7590900" cy="2851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 - Apache v2/GPLv2/GPLv3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 using </a:t>
            </a: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is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free and open source anywhere.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 using </a:t>
            </a: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modified and source code released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still comes as open source.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for anyone to use the project; coming to BlissLabs in request for consultation/modification is not required.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per-device or perpetual licensing cost for those that are using a modified source, and do not wish to release source code.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Milestones - Achievements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idx="1" type="body"/>
          </p:nvPr>
        </p:nvSpPr>
        <p:spPr>
          <a:xfrm>
            <a:off x="513150" y="514350"/>
            <a:ext cx="6400800" cy="1657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EIDU - Pilot Programs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Companies using it in products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Shortlisted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Sourceforge multiple times as Featured project.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devices added - More reach across different segments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053" y="2363075"/>
            <a:ext cx="1002425" cy="10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23049"/>
            <a:ext cx="1706573" cy="4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444" y="2692978"/>
            <a:ext cx="1870473" cy="23230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6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DEMO BLISS OS - https://blissos.org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find Demo Videos on our website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download an ISO for Android 11, 12 &amp; 13 from the website too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BlissOS - announcement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Release (version) </a:t>
            </a: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happening</a:t>
            </a: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just after the talk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Features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 v17.0 (Android 14)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 features ported from A13 to A14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TO EXPECT IN NEAR FUTURE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8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device groups - Raspi , RISCV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features -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3" marL="11557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Moving towards Linux hybrids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3" marL="11557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independent and complete FOSS ecosystem.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3" marL="11557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OSS tools/sw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3" marL="11557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 FOSS app store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3" marL="11557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Edge/IOT/IIOT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even for newbies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Improved/automated installation support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588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Fine tune already AI enabled support chat bot increase user support automation.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Community Engagement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Contests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Easter Eggs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Goodies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Git points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Blissify videos link in the blisslabs site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BlissLabs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volunteer based 501c(3) non-profit organization that helps open-source projects thrive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BlissLabs’ goal is to create and maintain various open source operating systems and other software that helps to extend the life of devices in order to help with the world's e-waste problems.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BlissLabs maintains BlissOS and other OSS softwares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a bunch of projects , but a very matured open source org with a proper org structure 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Opportunities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Internships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Mentorship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Matured org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roles (paid) -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hopefully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soon - eg:- web development, server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project management, HR,finance, developer etc.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Contributors (can get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mileage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next move or can be absorbed)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Ease of joining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Inclusive , healthy culture. (ego &amp; drama free)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Democracy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flat structure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WHERE TO FIND US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1"/>
          <p:cNvSpPr txBox="1"/>
          <p:nvPr>
            <p:ph idx="1" type="body"/>
          </p:nvPr>
        </p:nvSpPr>
        <p:spPr>
          <a:xfrm>
            <a:off x="513150" y="846955"/>
            <a:ext cx="40587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39700" lvl="0" marL="2159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BlissLabs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blisslabs.org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Telegram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Discord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(Twitter)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4571850" y="846955"/>
            <a:ext cx="40587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39700" lvl="0" marL="2159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blissos.org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Telegram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(Twitter)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Discord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XDA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51"/>
          <p:cNvGrpSpPr/>
          <p:nvPr/>
        </p:nvGrpSpPr>
        <p:grpSpPr>
          <a:xfrm>
            <a:off x="7207990" y="2940457"/>
            <a:ext cx="1783824" cy="2036904"/>
            <a:chOff x="6756000" y="2571743"/>
            <a:chExt cx="2006100" cy="2398332"/>
          </a:xfrm>
        </p:grpSpPr>
        <p:sp>
          <p:nvSpPr>
            <p:cNvPr id="328" name="Google Shape;328;p51"/>
            <p:cNvSpPr txBox="1"/>
            <p:nvPr/>
          </p:nvSpPr>
          <p:spPr>
            <a:xfrm>
              <a:off x="6756000" y="4548575"/>
              <a:ext cx="2006100" cy="4215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in Touch!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29" name="Google Shape;329;p51"/>
            <p:cNvPicPr preferRelativeResize="0"/>
            <p:nvPr/>
          </p:nvPicPr>
          <p:blipFill rotWithShape="1">
            <a:blip r:embed="rId3">
              <a:alphaModFix/>
            </a:blip>
            <a:srcRect b="5507" l="6763" r="7509" t="6239"/>
            <a:stretch/>
          </p:blipFill>
          <p:spPr>
            <a:xfrm>
              <a:off x="6823825" y="2571743"/>
              <a:ext cx="1870475" cy="1925408"/>
            </a:xfrm>
            <a:prstGeom prst="rect">
              <a:avLst/>
            </a:prstGeom>
            <a:noFill/>
            <a:ln cap="rnd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30" name="Google Shape;330;p51"/>
          <p:cNvSpPr txBox="1"/>
          <p:nvPr>
            <p:ph type="title"/>
          </p:nvPr>
        </p:nvSpPr>
        <p:spPr>
          <a:xfrm>
            <a:off x="432750" y="11803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THANK YOU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BlissLabs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- Mission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3159" y="514350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work to mentor and teach future open source developer's in all aspects of development and design, including animation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form alliances with other projects that share in our visions.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develop tools to help minimize the complex development process and aid in learning.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rtl="0" algn="l">
              <a:spcBef>
                <a:spcPts val="500"/>
              </a:spcBef>
              <a:spcAft>
                <a:spcPts val="50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act as a global fiscal host for open source projects, allowing for a much larger opportunity to work with others globally and increase user base.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Diversity - BlissLabs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 - Continent - Asia, North America, South America , Europe, Oceana , Middle-East, Eurasia 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 group - 13 - 60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- Professionals - Retirees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- Men - LGBT -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Differently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Abled in key positions like CFO,CPO,CTO.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- Middle school to Phd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363" y="507362"/>
            <a:ext cx="6677274" cy="412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/>
          <p:nvPr/>
        </p:nvSpPr>
        <p:spPr>
          <a:xfrm>
            <a:off x="4040375" y="1391525"/>
            <a:ext cx="2769000" cy="83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Million+</a:t>
            </a:r>
            <a:endParaRPr b="1" sz="26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Downloads till Date (2023)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BlissLabs’ Suite of Projects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7120450" y="1207875"/>
            <a:ext cx="553820" cy="786395"/>
          </a:xfrm>
          <a:custGeom>
            <a:rect b="b" l="l" r="r" t="t"/>
            <a:pathLst>
              <a:path extrusionOk="0" h="25695" w="18164">
                <a:moveTo>
                  <a:pt x="0" y="25695"/>
                </a:moveTo>
                <a:cubicBezTo>
                  <a:pt x="3027" y="21413"/>
                  <a:pt x="15137" y="4283"/>
                  <a:pt x="1816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12" name="Google Shape;212;p35"/>
          <p:cNvSpPr/>
          <p:nvPr/>
        </p:nvSpPr>
        <p:spPr>
          <a:xfrm>
            <a:off x="7068675" y="1913600"/>
            <a:ext cx="128100" cy="1281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>
            <a:off x="398050" y="1231200"/>
            <a:ext cx="8308800" cy="3077700"/>
          </a:xfrm>
          <a:prstGeom prst="roundRect">
            <a:avLst>
              <a:gd fmla="val 2884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513159" y="4189851"/>
            <a:ext cx="6400800" cy="62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5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we represent now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 txBox="1"/>
          <p:nvPr>
            <p:ph type="title"/>
          </p:nvPr>
        </p:nvSpPr>
        <p:spPr>
          <a:xfrm>
            <a:off x="436950" y="438150"/>
            <a:ext cx="7543800" cy="725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BlissLabs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875" y="2890325"/>
            <a:ext cx="1319750" cy="13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600" y="2846850"/>
            <a:ext cx="1375100" cy="13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738" y="1355741"/>
            <a:ext cx="1375112" cy="137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0088" y="1114148"/>
            <a:ext cx="2008613" cy="20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7525" y="1453675"/>
            <a:ext cx="1131275" cy="12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8579" y="2770657"/>
            <a:ext cx="1462075" cy="146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2381" y="1392151"/>
            <a:ext cx="1462077" cy="14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52225" y="2846825"/>
            <a:ext cx="1462075" cy="14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400" y="3075175"/>
            <a:ext cx="1319752" cy="71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513159" y="38226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 Labs - Project portfolio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299324" y="322325"/>
            <a:ext cx="7114200" cy="3649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284956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OS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Bliss OS Go - “Unified android experience irrespective of hardware”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606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88"/>
              <a:buFont typeface="Arial"/>
              <a:buChar char="▶"/>
            </a:pPr>
            <a:r>
              <a:rPr lang="en" sz="10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Android-x86 OS for Intel &amp; AMD x86_64v2 devices</a:t>
            </a:r>
            <a:endParaRPr sz="10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Waydroid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“Android integration with Linux - light weight”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Font typeface="Arial"/>
              <a:buChar char="▶"/>
            </a:pP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Containerized approach for Android on Linux (using Wayland)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Android-Linux hybrid 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“Control fully from Linux, but at the same time run as an independent hardware-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accelerated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OS”</a:t>
            </a:r>
            <a:endParaRPr sz="2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SmartDock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“Desktop 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like windows/chromeOS for android”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Font typeface="Arial"/>
              <a:buChar char="▶"/>
            </a:pP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FOSS Desktop UI app for Android - multiwindow , taskbar , dock etc.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XT Mapper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“Only OSS gaming focused keymapper for android” 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Font typeface="Arial"/>
              <a:buChar char="▶"/>
            </a:pP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FOSS on-screen keymapper solution for Android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Supreme Gamers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-x86 Development community who made - installer , recovery solutions etc “ 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Boringdroid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“Complete OSS Desktop UI solution for AOSP built into source”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 Bass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“Production ready example of Android on x86 hardware, based on BlissOS, adding further customization/configuration, rebrandability and built to be used with our build automation toolkits.”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Android-Generic Project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“Easy button for Bliss OS build” . Rapid Prototyping toolkit for Android-x86 based builds.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956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88"/>
              <a:buChar char="▶"/>
            </a:pPr>
            <a:r>
              <a:rPr b="1"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BlissROM</a:t>
            </a:r>
            <a:r>
              <a:rPr lang="en" sz="11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Custom Android OS for mobile devices</a:t>
            </a:r>
            <a:endParaRPr sz="11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BlissLabs Process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Matured Process model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Release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- dev &amp; users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 release support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Popular OSS products having links with our projects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BlendOS - Waydroid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Ubuntu web - Waydroid &amp; Android-Generic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Ubuntu Touch - Waydroid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Prime OS - Uses Android-Generic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▶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Android-x86 - We supply team resources, build servers, development, etc.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