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9" r:id="rId2"/>
    <p:sldId id="258" r:id="rId3"/>
    <p:sldId id="311" r:id="rId4"/>
    <p:sldId id="303" r:id="rId5"/>
    <p:sldId id="305" r:id="rId6"/>
    <p:sldId id="306" r:id="rId7"/>
    <p:sldId id="307" r:id="rId8"/>
    <p:sldId id="308" r:id="rId9"/>
    <p:sldId id="309" r:id="rId10"/>
    <p:sldId id="310" r:id="rId11"/>
    <p:sldId id="299" r:id="rId1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3080"/>
    <a:srgbClr val="FBFBFB"/>
    <a:srgbClr val="FFFFFF"/>
    <a:srgbClr val="D0D0D0"/>
    <a:srgbClr val="DBDB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63" autoAdjust="0"/>
    <p:restoredTop sz="90664" autoAdjust="0"/>
  </p:normalViewPr>
  <p:slideViewPr>
    <p:cSldViewPr snapToGrid="0" snapToObjects="1">
      <p:cViewPr varScale="1">
        <p:scale>
          <a:sx n="73" d="100"/>
          <a:sy n="73" d="100"/>
        </p:scale>
        <p:origin x="-496" y="-9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14C894-31D7-574B-AB01-5BA50E39727E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8CC7B-F325-E24E-B7AD-52567928B7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10885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F36A1C-C67A-8343-998A-5EC21F0440ED}" type="datetimeFigureOut">
              <a:rPr lang="en-US" smtClean="0"/>
              <a:t>05/02/17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C3E13E-64A3-6143-A71C-7332EFD94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4516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Relationship Id="rId3" Type="http://schemas.openxmlformats.org/officeDocument/2006/relationships/image" Target="../media/image4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gradFill flip="none" rotWithShape="1">
          <a:gsLst>
            <a:gs pos="0">
              <a:srgbClr val="DBDBDB"/>
            </a:gs>
            <a:gs pos="100000">
              <a:srgbClr val="D0D0D0"/>
            </a:gs>
            <a:gs pos="50000">
              <a:srgbClr val="FBFBFB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9" t="38162" r="1132" b="18570"/>
          <a:stretch/>
        </p:blipFill>
        <p:spPr bwMode="auto">
          <a:xfrm>
            <a:off x="0" y="2662038"/>
            <a:ext cx="9144000" cy="2502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cxnSp>
        <p:nvCxnSpPr>
          <p:cNvPr id="8" name="Straight Connector 7"/>
          <p:cNvCxnSpPr/>
          <p:nvPr userDrawn="1"/>
        </p:nvCxnSpPr>
        <p:spPr>
          <a:xfrm>
            <a:off x="0" y="2643758"/>
            <a:ext cx="9144000" cy="0"/>
          </a:xfrm>
          <a:prstGeom prst="line">
            <a:avLst/>
          </a:prstGeom>
          <a:ln w="76200">
            <a:solidFill>
              <a:srgbClr val="7F003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82203"/>
            <a:ext cx="7772400" cy="646331"/>
          </a:xfrm>
          <a:solidFill>
            <a:schemeClr val="bg1">
              <a:lumMod val="95000"/>
              <a:alpha val="87000"/>
            </a:schemeClr>
          </a:solidFill>
          <a:effectLst>
            <a:softEdge rad="101600"/>
          </a:effectLst>
        </p:spPr>
        <p:txBody>
          <a:bodyPr>
            <a:spAutoFit/>
          </a:bodyPr>
          <a:lstStyle>
            <a:lvl1pPr>
              <a:defRPr sz="3600" b="0" i="0">
                <a:solidFill>
                  <a:schemeClr val="tx2"/>
                </a:solidFill>
              </a:defRPr>
            </a:lvl1pPr>
          </a:lstStyle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64189"/>
            <a:ext cx="2133600" cy="273844"/>
          </a:xfrm>
        </p:spPr>
        <p:txBody>
          <a:bodyPr/>
          <a:lstStyle/>
          <a:p>
            <a:r>
              <a:rPr lang="fr-FR" smtClean="0"/>
              <a:t>31/01/15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164189"/>
            <a:ext cx="2895600" cy="273844"/>
          </a:xfrm>
        </p:spPr>
        <p:txBody>
          <a:bodyPr/>
          <a:lstStyle/>
          <a:p>
            <a:r>
              <a:rPr lang="en-US" smtClean="0"/>
              <a:t>Open Media devroom 2017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164189"/>
            <a:ext cx="2133600" cy="273844"/>
          </a:xfrm>
        </p:spPr>
        <p:txBody>
          <a:bodyPr/>
          <a:lstStyle/>
          <a:p>
            <a:fld id="{050F1907-BA4F-AE47-9B35-36A05B6D37D5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logo.eps"/>
          <p:cNvPicPr>
            <a:picLocks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995686"/>
            <a:ext cx="5728970" cy="524426"/>
          </a:xfrm>
          <a:prstGeom prst="rect">
            <a:avLst/>
          </a:prstGeom>
        </p:spPr>
      </p:pic>
      <p:sp>
        <p:nvSpPr>
          <p:cNvPr id="10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4221375"/>
            <a:ext cx="6400800" cy="461665"/>
          </a:xfrm>
          <a:solidFill>
            <a:schemeClr val="bg1">
              <a:lumMod val="95000"/>
              <a:alpha val="85000"/>
            </a:schemeClr>
          </a:solidFill>
          <a:effectLst>
            <a:softEdge rad="76200"/>
          </a:effectLst>
        </p:spPr>
        <p:txBody>
          <a:bodyPr>
            <a:spAutoFit/>
          </a:bodyPr>
          <a:lstStyle>
            <a:lvl1pPr marL="0" indent="0" algn="ctr">
              <a:buFontTx/>
              <a:buNone/>
              <a:defRPr sz="2400" b="0" i="1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54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31/01/15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Media devroom 2017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907-BA4F-AE47-9B35-36A05B6D3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950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31/01/15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Media devroom 2017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907-BA4F-AE47-9B35-36A05B6D3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884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TECHNOLOGIE-768x1024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996" r="44008"/>
          <a:stretch/>
        </p:blipFill>
        <p:spPr>
          <a:xfrm>
            <a:off x="0" y="0"/>
            <a:ext cx="1080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2582" y="990303"/>
            <a:ext cx="7224218" cy="4025398"/>
          </a:xfrm>
        </p:spPr>
        <p:txBody>
          <a:bodyPr/>
          <a:lstStyle/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0004" y="4415100"/>
            <a:ext cx="814144" cy="316445"/>
          </a:xfrm>
          <a:solidFill>
            <a:schemeClr val="bg1">
              <a:lumMod val="95000"/>
              <a:alpha val="85000"/>
            </a:schemeClr>
          </a:solidFill>
          <a:effectLst>
            <a:softEdge rad="50800"/>
          </a:effec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31/01/15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16200000">
            <a:off x="-1065059" y="2649748"/>
            <a:ext cx="3186362" cy="273844"/>
          </a:xfrm>
          <a:solidFill>
            <a:schemeClr val="bg1">
              <a:lumMod val="95000"/>
              <a:alpha val="85000"/>
            </a:schemeClr>
          </a:solidFill>
          <a:effectLst>
            <a:softEdge rad="38100"/>
          </a:effectLst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Open Media </a:t>
            </a:r>
            <a:r>
              <a:rPr lang="en-US" dirty="0" err="1" smtClean="0"/>
              <a:t>devroom</a:t>
            </a:r>
            <a:r>
              <a:rPr lang="en-US" dirty="0" smtClean="0"/>
              <a:t> 2017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0112" y="4767262"/>
            <a:ext cx="375962" cy="308039"/>
          </a:xfrm>
          <a:solidFill>
            <a:schemeClr val="bg1">
              <a:lumMod val="95000"/>
              <a:alpha val="85000"/>
            </a:schemeClr>
          </a:solidFill>
          <a:effectLst>
            <a:softEdge rad="50800"/>
          </a:effectLst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fld id="{050F1907-BA4F-AE47-9B35-36A05B6D37D5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ohe_ON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573" y="469544"/>
            <a:ext cx="583632" cy="339502"/>
          </a:xfrm>
          <a:prstGeom prst="rect">
            <a:avLst/>
          </a:prstGeom>
          <a:effectLst>
            <a:glow rad="101600">
              <a:schemeClr val="bg1">
                <a:alpha val="75000"/>
              </a:schemeClr>
            </a:glow>
          </a:effectLst>
        </p:spPr>
      </p:pic>
      <p:cxnSp>
        <p:nvCxnSpPr>
          <p:cNvPr id="9" name="Straight Connector 8"/>
          <p:cNvCxnSpPr/>
          <p:nvPr userDrawn="1"/>
        </p:nvCxnSpPr>
        <p:spPr>
          <a:xfrm>
            <a:off x="1080000" y="0"/>
            <a:ext cx="0" cy="5143500"/>
          </a:xfrm>
          <a:prstGeom prst="line">
            <a:avLst/>
          </a:prstGeom>
          <a:ln w="76200">
            <a:solidFill>
              <a:srgbClr val="7F0037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249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31/01/15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Media devroom 2017 Introduction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907-BA4F-AE47-9B35-36A05B6D3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7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31/01/15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Media devroom 2017 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907-BA4F-AE47-9B35-36A05B6D3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659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31/01/15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Media devroom 2017 Introduction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907-BA4F-AE47-9B35-36A05B6D3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18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31/01/15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Media devroom 2017 Introduction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907-BA4F-AE47-9B35-36A05B6D3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5036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31/01/15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Media devroom 2017 Introduction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907-BA4F-AE47-9B35-36A05B6D3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1122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Click to edit Master text styles</a:t>
            </a:r>
          </a:p>
          <a:p>
            <a:pPr lvl="1"/>
            <a:r>
              <a:rPr lang="fr-FR" smtClean="0"/>
              <a:t>Second level</a:t>
            </a:r>
          </a:p>
          <a:p>
            <a:pPr lvl="2"/>
            <a:r>
              <a:rPr lang="fr-FR" smtClean="0"/>
              <a:t>Third level</a:t>
            </a:r>
          </a:p>
          <a:p>
            <a:pPr lvl="3"/>
            <a:r>
              <a:rPr lang="fr-FR" smtClean="0"/>
              <a:t>Fourth level</a:t>
            </a:r>
          </a:p>
          <a:p>
            <a:pPr lvl="4"/>
            <a:r>
              <a:rPr lang="fr-F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31/01/15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Media devroom 2017 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907-BA4F-AE47-9B35-36A05B6D3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489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31/01/15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Media devroom 2017 Introduction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907-BA4F-AE47-9B35-36A05B6D37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871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BDBDB"/>
            </a:gs>
            <a:gs pos="100000">
              <a:srgbClr val="D0D0D0"/>
            </a:gs>
            <a:gs pos="50000">
              <a:srgbClr val="FBFBFB"/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62582" y="205979"/>
            <a:ext cx="7224218" cy="6834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title</a:t>
            </a:r>
            <a:r>
              <a:rPr lang="fr-FR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2582" y="981133"/>
            <a:ext cx="7224218" cy="36134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Click to </a:t>
            </a:r>
            <a:r>
              <a:rPr lang="fr-FR" dirty="0" err="1" smtClean="0"/>
              <a:t>edit</a:t>
            </a:r>
            <a:r>
              <a:rPr lang="fr-FR" dirty="0" smtClean="0"/>
              <a:t> Master </a:t>
            </a:r>
            <a:r>
              <a:rPr lang="fr-FR" dirty="0" err="1" smtClean="0"/>
              <a:t>text</a:t>
            </a:r>
            <a:r>
              <a:rPr lang="fr-FR" dirty="0" smtClean="0"/>
              <a:t> styles</a:t>
            </a:r>
          </a:p>
          <a:p>
            <a:pPr lvl="1"/>
            <a:r>
              <a:rPr lang="fr-FR" dirty="0" smtClean="0"/>
              <a:t>Second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2"/>
            <a:r>
              <a:rPr lang="fr-FR" dirty="0" err="1" smtClean="0"/>
              <a:t>Third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3"/>
            <a:r>
              <a:rPr lang="fr-FR" dirty="0" err="1" smtClean="0"/>
              <a:t>Fourth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fr-FR" dirty="0" smtClean="0"/>
          </a:p>
          <a:p>
            <a:pPr lvl="4"/>
            <a:r>
              <a:rPr lang="fr-FR" dirty="0" err="1" smtClean="0"/>
              <a:t>Fifth</a:t>
            </a:r>
            <a:r>
              <a:rPr lang="fr-FR" dirty="0" smtClean="0"/>
              <a:t> </a:t>
            </a:r>
            <a:r>
              <a:rPr lang="fr-FR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1pPr>
          </a:lstStyle>
          <a:p>
            <a:r>
              <a:rPr lang="fr-FR" smtClean="0"/>
              <a:t>31/01/15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1pPr>
          </a:lstStyle>
          <a:p>
            <a:r>
              <a:rPr lang="en-US" smtClean="0"/>
              <a:t>Open Media devroom 2017 Introduction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"/>
                <a:cs typeface="Open Sans"/>
              </a:defRPr>
            </a:lvl1pPr>
          </a:lstStyle>
          <a:p>
            <a:fld id="{050F1907-BA4F-AE47-9B35-36A05B6D37D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634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Open Sans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Open Sans"/>
          <a:ea typeface="+mn-ea"/>
          <a:cs typeface="Open San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Open Sans"/>
          <a:ea typeface="+mn-ea"/>
          <a:cs typeface="Open San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Open Sans"/>
          <a:ea typeface="+mn-ea"/>
          <a:cs typeface="Open San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Open Sans"/>
          <a:ea typeface="+mn-ea"/>
          <a:cs typeface="Open San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Open Sans"/>
          <a:ea typeface="+mn-ea"/>
          <a:cs typeface="Open San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cmassiot@upipe.org" TargetMode="External"/><Relationship Id="rId3" Type="http://schemas.openxmlformats.org/officeDocument/2006/relationships/hyperlink" Target="http://upipe.org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kouadio@ebu.ch" TargetMode="External"/><Relationship Id="rId4" Type="http://schemas.openxmlformats.org/officeDocument/2006/relationships/hyperlink" Target="mailto:dejong@ebu.ch" TargetMode="External"/><Relationship Id="rId5" Type="http://schemas.openxmlformats.org/officeDocument/2006/relationships/hyperlink" Target="mailto:kierank@obe.tv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mailto:cmassiot@upipe.or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2083" y="3342313"/>
            <a:ext cx="7059836" cy="1200329"/>
          </a:xfrm>
        </p:spPr>
        <p:txBody>
          <a:bodyPr/>
          <a:lstStyle/>
          <a:p>
            <a:r>
              <a:rPr lang="en-US" dirty="0" smtClean="0"/>
              <a:t>Open Media </a:t>
            </a:r>
            <a:r>
              <a:rPr lang="en-US" dirty="0" err="1" smtClean="0"/>
              <a:t>devroom</a:t>
            </a:r>
            <a:r>
              <a:rPr lang="en-US" dirty="0" smtClean="0"/>
              <a:t> 2017 Introduction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959182" y="126284"/>
            <a:ext cx="6072016" cy="892014"/>
          </a:xfrm>
          <a:noFill/>
          <a:effectLst>
            <a:softEdge rad="50800"/>
          </a:effectLst>
        </p:spPr>
        <p:txBody>
          <a:bodyPr>
            <a:normAutofit lnSpcReduction="10000"/>
          </a:bodyPr>
          <a:lstStyle/>
          <a:p>
            <a:pPr marL="0" indent="0" algn="r">
              <a:buNone/>
            </a:pPr>
            <a:r>
              <a:rPr lang="en-US" sz="1600" i="1" dirty="0" smtClean="0"/>
              <a:t>Christophe Massiot (FOSDEM 2017)</a:t>
            </a:r>
          </a:p>
          <a:p>
            <a:pPr marL="0" indent="0" algn="r">
              <a:buNone/>
            </a:pPr>
            <a:r>
              <a:rPr lang="en-US" sz="1600" i="1" dirty="0" smtClean="0">
                <a:hlinkClick r:id="rId2"/>
              </a:rPr>
              <a:t>cmassiot@upipe.org</a:t>
            </a:r>
            <a:endParaRPr lang="en-US" sz="1600" i="1" dirty="0" smtClean="0"/>
          </a:p>
          <a:p>
            <a:pPr marL="0" indent="0" algn="r">
              <a:buNone/>
            </a:pPr>
            <a:r>
              <a:rPr lang="en-US" sz="1600" i="1" dirty="0" smtClean="0">
                <a:hlinkClick r:id="rId3"/>
              </a:rPr>
              <a:t>http://upipe.org/</a:t>
            </a:r>
            <a:endParaRPr lang="en-US" sz="1600" i="1" dirty="0"/>
          </a:p>
        </p:txBody>
      </p:sp>
    </p:spTree>
    <p:extLst>
      <p:ext uri="{BB962C8B-B14F-4D97-AF65-F5344CB8AC3E}">
        <p14:creationId xmlns:p14="http://schemas.microsoft.com/office/powerpoint/2010/main" val="23709755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else?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2582" y="990303"/>
            <a:ext cx="7224218" cy="3776959"/>
          </a:xfrm>
        </p:spPr>
        <p:txBody>
          <a:bodyPr>
            <a:normAutofit fontScale="925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All videos will be put online to </a:t>
            </a:r>
            <a:r>
              <a:rPr lang="en-US" dirty="0" err="1" smtClean="0"/>
              <a:t>fosdem.org</a:t>
            </a:r>
            <a:endParaRPr lang="en-US" dirty="0" smtClean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Please rate the presentations using the links on the schedules (</a:t>
            </a:r>
            <a:r>
              <a:rPr lang="en-US" dirty="0" err="1" smtClean="0"/>
              <a:t>fosdem.org</a:t>
            </a:r>
            <a:r>
              <a:rPr lang="en-US" dirty="0" smtClean="0"/>
              <a:t>) or </a:t>
            </a:r>
            <a:r>
              <a:rPr lang="en-US" dirty="0" err="1" smtClean="0"/>
              <a:t>feedback@fosdem.org</a:t>
            </a:r>
            <a:endParaRPr lang="en-US" dirty="0" smtClean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Please help us keep the room clean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Media devroom 2017 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907-BA4F-AE47-9B35-36A05B6D37D5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8196" y="0"/>
            <a:ext cx="1322006" cy="990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9853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Media devroom 2017 Introduction</a:t>
            </a:r>
            <a:endParaRPr lang="en-US" dirty="0"/>
          </a:p>
        </p:txBody>
      </p:sp>
      <p:pic>
        <p:nvPicPr>
          <p:cNvPr id="8" name="Picture 2" descr="http://reseau-transport-routier.com/devenir-chauffeur-routier/files/2011/11/quest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0285" y="261830"/>
            <a:ext cx="3515841" cy="350518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>
            <a:off x="2868277" y="4026534"/>
            <a:ext cx="4619858" cy="933224"/>
          </a:xfrm>
          <a:prstGeom prst="rect">
            <a:avLst/>
          </a:prstGeom>
          <a:solidFill>
            <a:schemeClr val="tx2"/>
          </a:solidFill>
          <a:effectLst>
            <a:outerShdw blurRad="40000" dist="23000" dir="5400000" rotWithShape="0">
              <a:srgbClr val="000000">
                <a:alpha val="35000"/>
              </a:srgbClr>
            </a:outerShdw>
            <a:softEdge rad="635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i="1" dirty="0" err="1" smtClean="0">
                <a:latin typeface="Open Sans"/>
                <a:cs typeface="Open Sans"/>
              </a:rPr>
              <a:t>cmassiot@openheadend.tv</a:t>
            </a:r>
            <a:endParaRPr lang="en-US" i="1" dirty="0" smtClean="0">
              <a:latin typeface="Open Sans"/>
              <a:cs typeface="Open Sans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907-BA4F-AE47-9B35-36A05B6D37D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100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Open Media </a:t>
            </a:r>
            <a:r>
              <a:rPr lang="en-US" dirty="0" err="1" smtClean="0"/>
              <a:t>devroom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2582" y="990303"/>
            <a:ext cx="7224218" cy="3776959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year in a row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A</a:t>
            </a:r>
            <a:r>
              <a:rPr lang="en-US" dirty="0" smtClean="0"/>
              <a:t>udio </a:t>
            </a:r>
            <a:r>
              <a:rPr lang="en-US" dirty="0"/>
              <a:t>&amp; video </a:t>
            </a:r>
            <a:r>
              <a:rPr lang="en-US" dirty="0" smtClean="0"/>
              <a:t>applications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Standards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Formats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Codecs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/>
              <a:t>V</a:t>
            </a:r>
            <a:r>
              <a:rPr lang="en-US" dirty="0" smtClean="0"/>
              <a:t>ideo </a:t>
            </a:r>
            <a:r>
              <a:rPr lang="en-US" dirty="0"/>
              <a:t>analytics and Search to Web </a:t>
            </a:r>
            <a:r>
              <a:rPr lang="en-US" dirty="0" smtClean="0"/>
              <a:t>video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IPTV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Broadcasting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Radio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Media devroom 2017 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907-BA4F-AE47-9B35-36A05B6D37D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99936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 ROOM SPONSORS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OpenHeadEnd</a:t>
            </a:r>
            <a:r>
              <a:rPr lang="en-US" sz="2800" dirty="0" smtClean="0"/>
              <a:t>	</a:t>
            </a:r>
          </a:p>
          <a:p>
            <a:pPr marL="457200" lvl="1" indent="0">
              <a:buNone/>
            </a:pPr>
            <a:r>
              <a:rPr lang="en-US" sz="2400" dirty="0" smtClean="0"/>
              <a:t>- Christophe </a:t>
            </a:r>
            <a:r>
              <a:rPr lang="en-US" sz="2400" dirty="0" err="1" smtClean="0"/>
              <a:t>Massiot</a:t>
            </a:r>
            <a:r>
              <a:rPr lang="en-US" sz="2400" dirty="0" smtClean="0"/>
              <a:t> - </a:t>
            </a:r>
            <a:r>
              <a:rPr lang="en-US" sz="2400" dirty="0" smtClean="0">
                <a:hlinkClick r:id="rId2"/>
              </a:rPr>
              <a:t>cmassiot</a:t>
            </a:r>
            <a:r>
              <a:rPr lang="en-US" sz="2400" dirty="0">
                <a:hlinkClick r:id="rId2"/>
              </a:rPr>
              <a:t>@upipe.org</a:t>
            </a:r>
            <a:endParaRPr lang="en-US" sz="2400" dirty="0" smtClean="0"/>
          </a:p>
          <a:p>
            <a:r>
              <a:rPr lang="en-US" sz="2800" dirty="0" smtClean="0"/>
              <a:t>EBU - European Broadcasting Union</a:t>
            </a:r>
          </a:p>
          <a:p>
            <a:pPr lvl="1">
              <a:buFontTx/>
              <a:buChar char="-"/>
            </a:pPr>
            <a:r>
              <a:rPr lang="en-US" sz="2400" dirty="0" err="1"/>
              <a:t>Adi</a:t>
            </a:r>
            <a:r>
              <a:rPr lang="en-US" sz="2400" dirty="0"/>
              <a:t> </a:t>
            </a:r>
            <a:r>
              <a:rPr lang="en-US" sz="2400" dirty="0" err="1" smtClean="0"/>
              <a:t>Kouadio</a:t>
            </a:r>
            <a:r>
              <a:rPr lang="en-US" sz="2400" dirty="0" smtClean="0"/>
              <a:t> </a:t>
            </a:r>
            <a:r>
              <a:rPr lang="fr-FR" sz="2400" dirty="0"/>
              <a:t>-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3"/>
              </a:rPr>
              <a:t>kouadio@ebu.ch</a:t>
            </a:r>
            <a:r>
              <a:rPr lang="en-US" sz="2400" dirty="0" smtClean="0"/>
              <a:t> </a:t>
            </a:r>
            <a:endParaRPr lang="en-US" sz="2400" dirty="0"/>
          </a:p>
          <a:p>
            <a:pPr lvl="1">
              <a:buFontTx/>
              <a:buChar char="-"/>
            </a:pPr>
            <a:r>
              <a:rPr lang="en-US" sz="2400" dirty="0" err="1"/>
              <a:t>Frans</a:t>
            </a:r>
            <a:r>
              <a:rPr lang="en-US" sz="2400" dirty="0"/>
              <a:t> d</a:t>
            </a:r>
            <a:r>
              <a:rPr lang="en-US" sz="2400" dirty="0" smtClean="0"/>
              <a:t>e Jong </a:t>
            </a:r>
            <a:r>
              <a:rPr lang="fr-FR" sz="2400" dirty="0"/>
              <a:t>-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4"/>
              </a:rPr>
              <a:t>dejong@ebu.ch</a:t>
            </a:r>
            <a:endParaRPr lang="en-US" sz="2400" dirty="0"/>
          </a:p>
          <a:p>
            <a:r>
              <a:rPr lang="en-US" sz="2800" dirty="0" smtClean="0"/>
              <a:t>Open Broadcast Systems</a:t>
            </a:r>
          </a:p>
          <a:p>
            <a:pPr marL="457200" lvl="1" indent="0">
              <a:buNone/>
            </a:pPr>
            <a:r>
              <a:rPr lang="en-US" sz="2400" dirty="0" smtClean="0"/>
              <a:t>- Kieran </a:t>
            </a:r>
            <a:r>
              <a:rPr lang="en-US" sz="2400" dirty="0" err="1" smtClean="0"/>
              <a:t>Kunhya</a:t>
            </a:r>
            <a:r>
              <a:rPr lang="en-US" sz="2400" dirty="0" smtClean="0"/>
              <a:t> </a:t>
            </a:r>
            <a:r>
              <a:rPr lang="en-US" sz="2400" dirty="0" smtClean="0">
                <a:hlinkClick r:id="rId5"/>
              </a:rPr>
              <a:t>kierank@obe.tv</a:t>
            </a:r>
            <a:r>
              <a:rPr lang="en-US" sz="2400" dirty="0" smtClean="0"/>
              <a:t> </a:t>
            </a:r>
            <a:endParaRPr lang="en-US" sz="2400" dirty="0"/>
          </a:p>
          <a:p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Media devroom 2017 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907-BA4F-AE47-9B35-36A05B6D37D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6170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6" name="Content Placeholder 5" descr="Screen Shot 2017-02-04 at 17.32.59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" b="2"/>
          <a:stretch/>
        </p:blipFill>
        <p:spPr>
          <a:xfrm>
            <a:off x="1462582" y="205979"/>
            <a:ext cx="7224712" cy="47592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Media devroom 2017 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907-BA4F-AE47-9B35-36A05B6D37D5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 rot="16200000">
            <a:off x="4271973" y="889851"/>
            <a:ext cx="1428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Web delivery</a:t>
            </a:r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 rot="16200000">
            <a:off x="4511731" y="2002393"/>
            <a:ext cx="9669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FF0000"/>
                </a:solidFill>
              </a:rPr>
              <a:t>Frameworks</a:t>
            </a:r>
            <a:endParaRPr lang="en-US" sz="12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 rot="16200000">
            <a:off x="4317917" y="2934865"/>
            <a:ext cx="1165140" cy="49398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70000"/>
              </a:lnSpc>
            </a:pPr>
            <a:r>
              <a:rPr lang="en-US" dirty="0" smtClean="0">
                <a:solidFill>
                  <a:schemeClr val="accent3"/>
                </a:solidFill>
              </a:rPr>
              <a:t>Codecs</a:t>
            </a:r>
          </a:p>
          <a:p>
            <a:pPr algn="ctr">
              <a:lnSpc>
                <a:spcPct val="70000"/>
              </a:lnSpc>
            </a:pPr>
            <a:r>
              <a:rPr lang="en-US" dirty="0" smtClean="0">
                <a:solidFill>
                  <a:schemeClr val="accent3"/>
                </a:solidFill>
              </a:rPr>
              <a:t>&amp; Formats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4588674" y="4071715"/>
            <a:ext cx="813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tx2"/>
                </a:solidFill>
              </a:rPr>
              <a:t>Standards</a:t>
            </a:r>
            <a:endParaRPr lang="en-US" sz="1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75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Web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2582" y="990303"/>
            <a:ext cx="7224218" cy="377695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10:00 </a:t>
            </a:r>
            <a:r>
              <a:rPr lang="en-US" dirty="0"/>
              <a:t>10 years of Open Source Innovation in Online </a:t>
            </a:r>
            <a:r>
              <a:rPr lang="en-US" dirty="0" smtClean="0"/>
              <a:t>Video (Zohar </a:t>
            </a:r>
            <a:r>
              <a:rPr lang="en-US" dirty="0" err="1" smtClean="0"/>
              <a:t>Babin</a:t>
            </a:r>
            <a:r>
              <a:rPr lang="en-US" dirty="0" smtClean="0"/>
              <a:t>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10:30 Live </a:t>
            </a:r>
            <a:r>
              <a:rPr lang="en-US" dirty="0"/>
              <a:t>Streaming with </a:t>
            </a:r>
            <a:r>
              <a:rPr lang="en-US" dirty="0" err="1"/>
              <a:t>Nginx</a:t>
            </a:r>
            <a:r>
              <a:rPr lang="en-US" dirty="0"/>
              <a:t>, RTMP and </a:t>
            </a:r>
            <a:r>
              <a:rPr lang="en-US" dirty="0" err="1" smtClean="0"/>
              <a:t>Kaltura</a:t>
            </a:r>
            <a:r>
              <a:rPr lang="en-US" dirty="0" smtClean="0"/>
              <a:t> (Jess </a:t>
            </a:r>
            <a:r>
              <a:rPr lang="en-US" dirty="0" err="1" smtClean="0"/>
              <a:t>Portnoy</a:t>
            </a:r>
            <a:r>
              <a:rPr lang="en-US" dirty="0" smtClean="0"/>
              <a:t>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11:00 </a:t>
            </a:r>
            <a:r>
              <a:rPr lang="en-US" dirty="0"/>
              <a:t>Open Source Support for TTML </a:t>
            </a:r>
            <a:r>
              <a:rPr lang="en-US" dirty="0" smtClean="0"/>
              <a:t>Subtitles (Andreas Tai)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11:30 </a:t>
            </a:r>
            <a:r>
              <a:rPr lang="en-US" dirty="0"/>
              <a:t>Creating a LITE transcoding Workflow with </a:t>
            </a:r>
            <a:r>
              <a:rPr lang="en-US" dirty="0" smtClean="0"/>
              <a:t>OSS (Emmanuel </a:t>
            </a:r>
            <a:r>
              <a:rPr lang="en-US" dirty="0" err="1" smtClean="0"/>
              <a:t>Aldeguer</a:t>
            </a:r>
            <a:r>
              <a:rPr lang="en-US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Media devroom 2017 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907-BA4F-AE47-9B35-36A05B6D37D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8459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Frameworks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2582" y="990303"/>
            <a:ext cx="7224218" cy="3776959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12:00 </a:t>
            </a:r>
            <a:r>
              <a:rPr lang="en-US" dirty="0"/>
              <a:t>What's new in </a:t>
            </a:r>
            <a:r>
              <a:rPr lang="en-US" dirty="0" err="1"/>
              <a:t>GStreamer</a:t>
            </a:r>
            <a:r>
              <a:rPr lang="en-US" dirty="0"/>
              <a:t> land </a:t>
            </a:r>
            <a:r>
              <a:rPr lang="en-US" dirty="0" smtClean="0"/>
              <a:t>(Sebastian </a:t>
            </a:r>
            <a:r>
              <a:rPr lang="en-US" dirty="0" err="1" smtClean="0"/>
              <a:t>Dröge</a:t>
            </a:r>
            <a:r>
              <a:rPr lang="en-US" dirty="0" smtClean="0"/>
              <a:t>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12:30 GPAC: delivery of VR/360 videos using </a:t>
            </a:r>
            <a:r>
              <a:rPr lang="en-US" dirty="0"/>
              <a:t>Tiles </a:t>
            </a:r>
            <a:r>
              <a:rPr lang="en-US" dirty="0" smtClean="0"/>
              <a:t>(Ahmed JELIJLI &amp; Ahmed </a:t>
            </a:r>
            <a:r>
              <a:rPr lang="en-US" dirty="0" err="1"/>
              <a:t>Rida</a:t>
            </a:r>
            <a:r>
              <a:rPr lang="en-US" dirty="0"/>
              <a:t> SEKKAT)</a:t>
            </a:r>
            <a:endParaRPr lang="en-US" dirty="0" smtClean="0"/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13:00 </a:t>
            </a:r>
            <a:r>
              <a:rPr lang="en-US" dirty="0"/>
              <a:t>Overview of </a:t>
            </a:r>
            <a:r>
              <a:rPr lang="en-US" dirty="0" err="1"/>
              <a:t>Upipe</a:t>
            </a:r>
            <a:r>
              <a:rPr lang="en-US" dirty="0"/>
              <a:t> modules for broadcast professionals </a:t>
            </a:r>
            <a:r>
              <a:rPr lang="en-US" dirty="0" smtClean="0"/>
              <a:t>(Christophe Massiot)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Media devroom 2017 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907-BA4F-AE47-9B35-36A05B6D37D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51592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Codecs &amp;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2582" y="990303"/>
            <a:ext cx="7224218" cy="377695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13:</a:t>
            </a:r>
            <a:r>
              <a:rPr lang="en-US" dirty="0"/>
              <a:t>3</a:t>
            </a:r>
            <a:r>
              <a:rPr lang="en-US" dirty="0" smtClean="0"/>
              <a:t>0 </a:t>
            </a:r>
            <a:r>
              <a:rPr lang="en-US" dirty="0"/>
              <a:t>Media Analysis tools </a:t>
            </a:r>
            <a:r>
              <a:rPr lang="en-US" dirty="0" smtClean="0"/>
              <a:t>(</a:t>
            </a:r>
            <a:r>
              <a:rPr lang="en-US" dirty="0" err="1" smtClean="0"/>
              <a:t>Jérôme</a:t>
            </a:r>
            <a:r>
              <a:rPr lang="en-US" dirty="0" smtClean="0"/>
              <a:t> Martinez)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14:00 </a:t>
            </a:r>
            <a:r>
              <a:rPr lang="en-US" dirty="0"/>
              <a:t>Dissecting media file formats with </a:t>
            </a:r>
            <a:r>
              <a:rPr lang="en-US" dirty="0" err="1"/>
              <a:t>Kaitai</a:t>
            </a:r>
            <a:r>
              <a:rPr lang="en-US" dirty="0"/>
              <a:t> </a:t>
            </a:r>
            <a:r>
              <a:rPr lang="en-US" dirty="0" err="1" smtClean="0"/>
              <a:t>Struct</a:t>
            </a:r>
            <a:r>
              <a:rPr lang="en-US" dirty="0"/>
              <a:t> (Mikhail </a:t>
            </a:r>
            <a:r>
              <a:rPr lang="en-US" dirty="0" err="1" smtClean="0"/>
              <a:t>Yakshin</a:t>
            </a:r>
            <a:r>
              <a:rPr lang="en-US" dirty="0" smtClean="0"/>
              <a:t>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14:30 </a:t>
            </a:r>
            <a:r>
              <a:rPr lang="en-US" dirty="0"/>
              <a:t>AV1: Status update (</a:t>
            </a:r>
            <a:r>
              <a:rPr lang="en-US" dirty="0" err="1"/>
              <a:t>Rostislav</a:t>
            </a:r>
            <a:r>
              <a:rPr lang="en-US" dirty="0"/>
              <a:t> </a:t>
            </a:r>
            <a:r>
              <a:rPr lang="en-US" dirty="0" err="1"/>
              <a:t>Pehlivanov</a:t>
            </a:r>
            <a:r>
              <a:rPr lang="en-US" dirty="0" smtClean="0"/>
              <a:t>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15:00 </a:t>
            </a:r>
            <a:r>
              <a:rPr lang="en-US" dirty="0"/>
              <a:t>Modern Fuzzing of Media-processing projects (Max </a:t>
            </a:r>
            <a:r>
              <a:rPr lang="en-US" dirty="0" err="1" smtClean="0"/>
              <a:t>Moroz</a:t>
            </a:r>
            <a:r>
              <a:rPr lang="en-US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Media devroom 2017 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907-BA4F-AE47-9B35-36A05B6D37D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380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2582" y="990303"/>
            <a:ext cx="7224218" cy="377695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15:</a:t>
            </a:r>
            <a:r>
              <a:rPr lang="en-US" dirty="0"/>
              <a:t>3</a:t>
            </a:r>
            <a:r>
              <a:rPr lang="en-US" dirty="0" smtClean="0"/>
              <a:t>0 AES67 (</a:t>
            </a:r>
            <a:r>
              <a:rPr lang="en-US" dirty="0"/>
              <a:t>Conrad </a:t>
            </a:r>
            <a:r>
              <a:rPr lang="en-US" dirty="0" err="1"/>
              <a:t>Bebbington</a:t>
            </a:r>
            <a:r>
              <a:rPr lang="en-US" dirty="0" smtClean="0"/>
              <a:t>)</a:t>
            </a:r>
          </a:p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16:00 AES70 (</a:t>
            </a:r>
            <a:r>
              <a:rPr lang="en-US" dirty="0"/>
              <a:t>Conrad </a:t>
            </a:r>
            <a:r>
              <a:rPr lang="en-US" dirty="0" err="1"/>
              <a:t>Bebbington</a:t>
            </a:r>
            <a:r>
              <a:rPr lang="en-US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Media devroom 2017 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907-BA4F-AE47-9B35-36A05B6D37D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179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2582" y="990303"/>
            <a:ext cx="7224218" cy="3776959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600"/>
              </a:spcAft>
            </a:pPr>
            <a:r>
              <a:rPr lang="en-US" dirty="0" smtClean="0"/>
              <a:t>16:</a:t>
            </a:r>
            <a:r>
              <a:rPr lang="en-US" dirty="0"/>
              <a:t>3</a:t>
            </a:r>
            <a:r>
              <a:rPr lang="en-US" dirty="0" smtClean="0"/>
              <a:t>0 Open Media </a:t>
            </a:r>
            <a:r>
              <a:rPr lang="en-US" dirty="0" err="1" smtClean="0"/>
              <a:t>devroom</a:t>
            </a:r>
            <a:r>
              <a:rPr lang="en-US" dirty="0" smtClean="0"/>
              <a:t> wrap-up (</a:t>
            </a:r>
            <a:r>
              <a:rPr lang="en-US" dirty="0" err="1" smtClean="0"/>
              <a:t>devroom</a:t>
            </a:r>
            <a:r>
              <a:rPr lang="en-US" dirty="0" smtClean="0"/>
              <a:t> team)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Open Media devroom 2017 Introduction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0F1907-BA4F-AE47-9B35-36A05B6D37D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4432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eme OpenHeadend">
  <a:themeElements>
    <a:clrScheme name="OpenHeadend">
      <a:dk1>
        <a:sysClr val="windowText" lastClr="000000"/>
      </a:dk1>
      <a:lt1>
        <a:sysClr val="window" lastClr="FFFFFF"/>
      </a:lt1>
      <a:dk2>
        <a:srgbClr val="7F0037"/>
      </a:dk2>
      <a:lt2>
        <a:srgbClr val="EEECE1"/>
      </a:lt2>
      <a:accent1>
        <a:srgbClr val="3E989F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OpenHeadend.thmx</Template>
  <TotalTime>10640</TotalTime>
  <Words>345</Words>
  <Application>Microsoft Macintosh PowerPoint</Application>
  <PresentationFormat>On-screen Show (16:9)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 OpenHeadend</vt:lpstr>
      <vt:lpstr>Open Media devroom 2017 Introduction</vt:lpstr>
      <vt:lpstr>Open Media devroom</vt:lpstr>
      <vt:lpstr>DEV ROOM SPONSORS</vt:lpstr>
      <vt:lpstr>PowerPoint Presentation</vt:lpstr>
      <vt:lpstr>Web delivery</vt:lpstr>
      <vt:lpstr>Frameworks</vt:lpstr>
      <vt:lpstr>Codecs &amp; formats</vt:lpstr>
      <vt:lpstr>Standards</vt:lpstr>
      <vt:lpstr>Conclusion</vt:lpstr>
      <vt:lpstr>What else?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OSS bricks for TV head-ends</dc:title>
  <dc:creator>Christophe Massiot</dc:creator>
  <cp:lastModifiedBy>Meuuh Meuh</cp:lastModifiedBy>
  <cp:revision>195</cp:revision>
  <dcterms:created xsi:type="dcterms:W3CDTF">2014-09-06T23:39:44Z</dcterms:created>
  <dcterms:modified xsi:type="dcterms:W3CDTF">2017-02-05T08:28:08Z</dcterms:modified>
</cp:coreProperties>
</file>