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3"/>
  </p:notesMasterIdLst>
  <p:sldIdLst>
    <p:sldId id="257" r:id="rId2"/>
    <p:sldId id="258" r:id="rId3"/>
    <p:sldId id="280" r:id="rId4"/>
    <p:sldId id="281" r:id="rId5"/>
    <p:sldId id="275" r:id="rId6"/>
    <p:sldId id="276" r:id="rId7"/>
    <p:sldId id="277" r:id="rId8"/>
    <p:sldId id="264" r:id="rId9"/>
    <p:sldId id="278" r:id="rId10"/>
    <p:sldId id="259" r:id="rId11"/>
    <p:sldId id="260" r:id="rId12"/>
    <p:sldId id="272" r:id="rId13"/>
    <p:sldId id="273" r:id="rId14"/>
    <p:sldId id="261" r:id="rId15"/>
    <p:sldId id="262" r:id="rId16"/>
    <p:sldId id="263" r:id="rId17"/>
    <p:sldId id="268" r:id="rId18"/>
    <p:sldId id="269" r:id="rId19"/>
    <p:sldId id="270" r:id="rId20"/>
    <p:sldId id="282" r:id="rId21"/>
    <p:sldId id="271"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Közepesen sötét stílus 2 – 5.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2" autoAdjust="0"/>
    <p:restoredTop sz="78832" autoAdjust="0"/>
  </p:normalViewPr>
  <p:slideViewPr>
    <p:cSldViewPr snapToGrid="0">
      <p:cViewPr varScale="1">
        <p:scale>
          <a:sx n="54" d="100"/>
          <a:sy n="54" d="100"/>
        </p:scale>
        <p:origin x="172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E37BA0-1D8B-417B-97CB-C215507359C5}" type="datetimeFigureOut">
              <a:rPr lang="en-US" smtClean="0"/>
              <a:t>2/4/2018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C7D3F5-9888-4B06-8658-FE630ACC8635}" type="slidenum">
              <a:rPr lang="en-US" smtClean="0"/>
              <a:t>‹#›</a:t>
            </a:fld>
            <a:endParaRPr lang="en-US"/>
          </a:p>
        </p:txBody>
      </p:sp>
    </p:spTree>
    <p:extLst>
      <p:ext uri="{BB962C8B-B14F-4D97-AF65-F5344CB8AC3E}">
        <p14:creationId xmlns:p14="http://schemas.microsoft.com/office/powerpoint/2010/main" val="3794049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I’m going to present the topic of an academic project, done by the students of the Budapest </a:t>
            </a:r>
            <a:r>
              <a:rPr lang="en-US" dirty="0" err="1"/>
              <a:t>Univesity</a:t>
            </a:r>
            <a:r>
              <a:rPr lang="en-US" dirty="0"/>
              <a:t> of Technology. The research group historically studies fault tolerant systems and model verification. This spin-off project started 3 years ago, </a:t>
            </a:r>
            <a:r>
              <a:rPr lang="hu-HU" dirty="0"/>
              <a:t>b</a:t>
            </a:r>
            <a:r>
              <a:rPr lang="en-US" dirty="0"/>
              <a:t>y Gabor </a:t>
            </a:r>
            <a:r>
              <a:rPr lang="en-US" dirty="0" err="1"/>
              <a:t>Szarnyas</a:t>
            </a:r>
            <a:r>
              <a:rPr lang="en-US" dirty="0"/>
              <a:t> developing a Scala based, distributed, incremental graph database engine called </a:t>
            </a:r>
            <a:r>
              <a:rPr lang="en-US" dirty="0" err="1"/>
              <a:t>Ingraph</a:t>
            </a:r>
            <a:r>
              <a:rPr lang="en-US" dirty="0"/>
              <a:t>, followed by Daniel Stein and later Soma </a:t>
            </a:r>
            <a:r>
              <a:rPr lang="en-US" dirty="0" err="1"/>
              <a:t>Lucz</a:t>
            </a:r>
            <a:r>
              <a:rPr lang="en-US" dirty="0"/>
              <a:t> by starting static analysis tool called </a:t>
            </a:r>
            <a:r>
              <a:rPr lang="en-US" dirty="0" err="1"/>
              <a:t>codemodel</a:t>
            </a:r>
            <a:r>
              <a:rPr lang="en-US" dirty="0"/>
              <a:t>-rifle</a:t>
            </a:r>
          </a:p>
          <a:p>
            <a:r>
              <a:rPr lang="en-US" dirty="0"/>
              <a:t> </a:t>
            </a:r>
          </a:p>
        </p:txBody>
      </p:sp>
      <p:sp>
        <p:nvSpPr>
          <p:cNvPr id="4" name="Slide Number Placeholder 3"/>
          <p:cNvSpPr>
            <a:spLocks noGrp="1"/>
          </p:cNvSpPr>
          <p:nvPr>
            <p:ph type="sldNum" sz="quarter" idx="10"/>
          </p:nvPr>
        </p:nvSpPr>
        <p:spPr/>
        <p:txBody>
          <a:bodyPr/>
          <a:lstStyle/>
          <a:p>
            <a:fld id="{32C7D3F5-9888-4B06-8658-FE630ACC8635}" type="slidenum">
              <a:rPr lang="en-US" smtClean="0"/>
              <a:t>2</a:t>
            </a:fld>
            <a:endParaRPr lang="en-US"/>
          </a:p>
        </p:txBody>
      </p:sp>
    </p:spTree>
    <p:extLst>
      <p:ext uri="{BB962C8B-B14F-4D97-AF65-F5344CB8AC3E}">
        <p14:creationId xmlns:p14="http://schemas.microsoft.com/office/powerpoint/2010/main" val="3204983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Every imported 3</a:t>
            </a:r>
            <a:r>
              <a:rPr lang="en-US" baseline="30000" dirty="0"/>
              <a:t>rd</a:t>
            </a:r>
            <a:r>
              <a:rPr lang="en-US" dirty="0"/>
              <a:t> party project should be analyzable in the context of our project.</a:t>
            </a:r>
          </a:p>
        </p:txBody>
      </p:sp>
      <p:sp>
        <p:nvSpPr>
          <p:cNvPr id="4" name="Slide Number Placeholder 3"/>
          <p:cNvSpPr>
            <a:spLocks noGrp="1"/>
          </p:cNvSpPr>
          <p:nvPr>
            <p:ph type="sldNum" sz="quarter" idx="10"/>
          </p:nvPr>
        </p:nvSpPr>
        <p:spPr/>
        <p:txBody>
          <a:bodyPr/>
          <a:lstStyle/>
          <a:p>
            <a:fld id="{32C7D3F5-9888-4B06-8658-FE630ACC8635}" type="slidenum">
              <a:rPr lang="en-US" smtClean="0"/>
              <a:t>11</a:t>
            </a:fld>
            <a:endParaRPr lang="en-US"/>
          </a:p>
        </p:txBody>
      </p:sp>
    </p:spTree>
    <p:extLst>
      <p:ext uri="{BB962C8B-B14F-4D97-AF65-F5344CB8AC3E}">
        <p14:creationId xmlns:p14="http://schemas.microsoft.com/office/powerpoint/2010/main" val="158102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C7D3F5-9888-4B06-8658-FE630ACC8635}" type="slidenum">
              <a:rPr lang="en-US" smtClean="0"/>
              <a:t>12</a:t>
            </a:fld>
            <a:endParaRPr lang="en-US"/>
          </a:p>
        </p:txBody>
      </p:sp>
    </p:spTree>
    <p:extLst>
      <p:ext uri="{BB962C8B-B14F-4D97-AF65-F5344CB8AC3E}">
        <p14:creationId xmlns:p14="http://schemas.microsoft.com/office/powerpoint/2010/main" val="3444580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C7D3F5-9888-4B06-8658-FE630ACC8635}" type="slidenum">
              <a:rPr lang="en-US" smtClean="0"/>
              <a:t>16</a:t>
            </a:fld>
            <a:endParaRPr lang="en-US"/>
          </a:p>
        </p:txBody>
      </p:sp>
    </p:spTree>
    <p:extLst>
      <p:ext uri="{BB962C8B-B14F-4D97-AF65-F5344CB8AC3E}">
        <p14:creationId xmlns:p14="http://schemas.microsoft.com/office/powerpoint/2010/main" val="980624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C7D3F5-9888-4B06-8658-FE630ACC8635}" type="slidenum">
              <a:rPr lang="en-US" smtClean="0"/>
              <a:t>3</a:t>
            </a:fld>
            <a:endParaRPr lang="en-US"/>
          </a:p>
        </p:txBody>
      </p:sp>
    </p:spTree>
    <p:extLst>
      <p:ext uri="{BB962C8B-B14F-4D97-AF65-F5344CB8AC3E}">
        <p14:creationId xmlns:p14="http://schemas.microsoft.com/office/powerpoint/2010/main" val="3213716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 concept of incremental evaluation means we do not re-compute the given task, only the required parts</a:t>
            </a:r>
            <a:r>
              <a:rPr lang="hu-HU" dirty="0"/>
              <a:t>. </a:t>
            </a:r>
            <a:endParaRPr lang="en-US" dirty="0"/>
          </a:p>
        </p:txBody>
      </p:sp>
      <p:sp>
        <p:nvSpPr>
          <p:cNvPr id="4" name="Slide Number Placeholder 3"/>
          <p:cNvSpPr>
            <a:spLocks noGrp="1"/>
          </p:cNvSpPr>
          <p:nvPr>
            <p:ph type="sldNum" sz="quarter" idx="10"/>
          </p:nvPr>
        </p:nvSpPr>
        <p:spPr/>
        <p:txBody>
          <a:bodyPr/>
          <a:lstStyle/>
          <a:p>
            <a:fld id="{32C7D3F5-9888-4B06-8658-FE630ACC8635}" type="slidenum">
              <a:rPr lang="en-US" smtClean="0"/>
              <a:t>4</a:t>
            </a:fld>
            <a:endParaRPr lang="en-US"/>
          </a:p>
        </p:txBody>
      </p:sp>
    </p:spTree>
    <p:extLst>
      <p:ext uri="{BB962C8B-B14F-4D97-AF65-F5344CB8AC3E}">
        <p14:creationId xmlns:p14="http://schemas.microsoft.com/office/powerpoint/2010/main" val="2911839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What is a graph database? It’s really like traditional database, but instead of tables it enables arbitrary connections.</a:t>
            </a:r>
          </a:p>
          <a:p>
            <a:r>
              <a:rPr lang="en-US" dirty="0"/>
              <a:t>3 years ago there was a project which aimed incremental query evaluation on graphs and by graphs I mean really large graphs with more than 10-100 million nodes.</a:t>
            </a:r>
          </a:p>
        </p:txBody>
      </p:sp>
      <p:sp>
        <p:nvSpPr>
          <p:cNvPr id="4" name="Slide Number Placeholder 3"/>
          <p:cNvSpPr>
            <a:spLocks noGrp="1"/>
          </p:cNvSpPr>
          <p:nvPr>
            <p:ph type="sldNum" sz="quarter" idx="10"/>
          </p:nvPr>
        </p:nvSpPr>
        <p:spPr/>
        <p:txBody>
          <a:bodyPr/>
          <a:lstStyle/>
          <a:p>
            <a:fld id="{32C7D3F5-9888-4B06-8658-FE630ACC8635}" type="slidenum">
              <a:rPr lang="en-US" smtClean="0"/>
              <a:t>5</a:t>
            </a:fld>
            <a:endParaRPr lang="en-US"/>
          </a:p>
        </p:txBody>
      </p:sp>
    </p:spTree>
    <p:extLst>
      <p:ext uri="{BB962C8B-B14F-4D97-AF65-F5344CB8AC3E}">
        <p14:creationId xmlns:p14="http://schemas.microsoft.com/office/powerpoint/2010/main" val="1184948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err="1"/>
              <a:t>Ingraph</a:t>
            </a:r>
            <a:r>
              <a:rPr lang="en-US" dirty="0"/>
              <a:t> makes it possible, to track the graph changes, build indexes and cache the partial query results. Changing the green part of this graph usually results in running the query over the whole graph </a:t>
            </a:r>
          </a:p>
        </p:txBody>
      </p:sp>
      <p:sp>
        <p:nvSpPr>
          <p:cNvPr id="4" name="Slide Number Placeholder 3"/>
          <p:cNvSpPr>
            <a:spLocks noGrp="1"/>
          </p:cNvSpPr>
          <p:nvPr>
            <p:ph type="sldNum" sz="quarter" idx="10"/>
          </p:nvPr>
        </p:nvSpPr>
        <p:spPr/>
        <p:txBody>
          <a:bodyPr/>
          <a:lstStyle/>
          <a:p>
            <a:fld id="{32C7D3F5-9888-4B06-8658-FE630ACC8635}" type="slidenum">
              <a:rPr lang="en-US" smtClean="0"/>
              <a:t>6</a:t>
            </a:fld>
            <a:endParaRPr lang="en-US"/>
          </a:p>
        </p:txBody>
      </p:sp>
    </p:spTree>
    <p:extLst>
      <p:ext uri="{BB962C8B-B14F-4D97-AF65-F5344CB8AC3E}">
        <p14:creationId xmlns:p14="http://schemas.microsoft.com/office/powerpoint/2010/main" val="279651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But the caching may result in not doing a “full table scan” on every change, but running the query only on small parts and reuse the previously cached results.  </a:t>
            </a:r>
          </a:p>
        </p:txBody>
      </p:sp>
      <p:sp>
        <p:nvSpPr>
          <p:cNvPr id="4" name="Slide Number Placeholder 3"/>
          <p:cNvSpPr>
            <a:spLocks noGrp="1"/>
          </p:cNvSpPr>
          <p:nvPr>
            <p:ph type="sldNum" sz="quarter" idx="10"/>
          </p:nvPr>
        </p:nvSpPr>
        <p:spPr/>
        <p:txBody>
          <a:bodyPr/>
          <a:lstStyle/>
          <a:p>
            <a:fld id="{32C7D3F5-9888-4B06-8658-FE630ACC8635}" type="slidenum">
              <a:rPr lang="en-US" smtClean="0"/>
              <a:t>7</a:t>
            </a:fld>
            <a:endParaRPr lang="en-US"/>
          </a:p>
        </p:txBody>
      </p:sp>
    </p:spTree>
    <p:extLst>
      <p:ext uri="{BB962C8B-B14F-4D97-AF65-F5344CB8AC3E}">
        <p14:creationId xmlns:p14="http://schemas.microsoft.com/office/powerpoint/2010/main" val="3926203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So why this exact project?</a:t>
            </a:r>
          </a:p>
          <a:p>
            <a:r>
              <a:rPr lang="en-US" dirty="0"/>
              <a:t>Quality Assurance is expensive, not just because you test the product (you would test it anyways), but you have to handle the feedback loop and process the results. This generates administration overhead and it causes delayed releases even in the most agile company.</a:t>
            </a:r>
          </a:p>
          <a:p>
            <a:r>
              <a:rPr lang="en-US" dirty="0"/>
              <a:t>Skipping some fixing &amp; testing rounds (even with continuous integration having really fast response) pays off by not distracting the developer, maintaining their flow, keeping their focus.</a:t>
            </a:r>
          </a:p>
          <a:p>
            <a:r>
              <a:rPr lang="en-US" dirty="0"/>
              <a:t>Static analysis guides the newcomers joining the company to write code similar to her senior colleagues. For me and lot of software engineers it’s the most effective way to learn new frameworks, workflow, “grow into” a new project</a:t>
            </a:r>
          </a:p>
          <a:p>
            <a:r>
              <a:rPr lang="en-US" dirty="0"/>
              <a:t>Also this can enable new types of insights. For psychology and management researchers it is nearly impossible to </a:t>
            </a:r>
            <a:r>
              <a:rPr lang="hu-HU" dirty="0"/>
              <a:t>examine </a:t>
            </a:r>
            <a:r>
              <a:rPr lang="en-US" dirty="0"/>
              <a:t>how coding happens.</a:t>
            </a:r>
          </a:p>
          <a:p>
            <a:r>
              <a:rPr lang="hu-HU" dirty="0"/>
              <a:t>Static analysis </a:t>
            </a:r>
            <a:r>
              <a:rPr lang="en-US" dirty="0"/>
              <a:t>scales not only within the company, but it’s a form of knowledge and tooling shareable in the IT industry. </a:t>
            </a:r>
          </a:p>
        </p:txBody>
      </p:sp>
      <p:sp>
        <p:nvSpPr>
          <p:cNvPr id="4" name="Slide Number Placeholder 3"/>
          <p:cNvSpPr>
            <a:spLocks noGrp="1"/>
          </p:cNvSpPr>
          <p:nvPr>
            <p:ph type="sldNum" sz="quarter" idx="10"/>
          </p:nvPr>
        </p:nvSpPr>
        <p:spPr/>
        <p:txBody>
          <a:bodyPr/>
          <a:lstStyle/>
          <a:p>
            <a:fld id="{32C7D3F5-9888-4B06-8658-FE630ACC8635}" type="slidenum">
              <a:rPr lang="en-US" smtClean="0"/>
              <a:t>8</a:t>
            </a:fld>
            <a:endParaRPr lang="en-US"/>
          </a:p>
        </p:txBody>
      </p:sp>
    </p:spTree>
    <p:extLst>
      <p:ext uri="{BB962C8B-B14F-4D97-AF65-F5344CB8AC3E}">
        <p14:creationId xmlns:p14="http://schemas.microsoft.com/office/powerpoint/2010/main" val="3256109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It improves Granularity and scope</a:t>
            </a:r>
          </a:p>
          <a:p>
            <a:r>
              <a:rPr lang="en-US" dirty="0"/>
              <a:t>It empowers developers</a:t>
            </a:r>
          </a:p>
          <a:p>
            <a:r>
              <a:rPr lang="en-US" dirty="0"/>
              <a:t>It helps maintainability</a:t>
            </a:r>
          </a:p>
        </p:txBody>
      </p:sp>
      <p:sp>
        <p:nvSpPr>
          <p:cNvPr id="4" name="Slide Number Placeholder 3"/>
          <p:cNvSpPr>
            <a:spLocks noGrp="1"/>
          </p:cNvSpPr>
          <p:nvPr>
            <p:ph type="sldNum" sz="quarter" idx="10"/>
          </p:nvPr>
        </p:nvSpPr>
        <p:spPr/>
        <p:txBody>
          <a:bodyPr/>
          <a:lstStyle/>
          <a:p>
            <a:fld id="{32C7D3F5-9888-4B06-8658-FE630ACC8635}" type="slidenum">
              <a:rPr lang="en-US" smtClean="0"/>
              <a:t>9</a:t>
            </a:fld>
            <a:endParaRPr lang="en-US"/>
          </a:p>
        </p:txBody>
      </p:sp>
    </p:spTree>
    <p:extLst>
      <p:ext uri="{BB962C8B-B14F-4D97-AF65-F5344CB8AC3E}">
        <p14:creationId xmlns:p14="http://schemas.microsoft.com/office/powerpoint/2010/main" val="2462230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Linters do not parse dependencies or projects</a:t>
            </a:r>
          </a:p>
          <a:p>
            <a:endParaRPr lang="en-US" dirty="0"/>
          </a:p>
        </p:txBody>
      </p:sp>
      <p:sp>
        <p:nvSpPr>
          <p:cNvPr id="4" name="Slide Number Placeholder 3"/>
          <p:cNvSpPr>
            <a:spLocks noGrp="1"/>
          </p:cNvSpPr>
          <p:nvPr>
            <p:ph type="sldNum" sz="quarter" idx="10"/>
          </p:nvPr>
        </p:nvSpPr>
        <p:spPr/>
        <p:txBody>
          <a:bodyPr/>
          <a:lstStyle/>
          <a:p>
            <a:fld id="{32C7D3F5-9888-4B06-8658-FE630ACC8635}" type="slidenum">
              <a:rPr lang="en-US" smtClean="0"/>
              <a:t>10</a:t>
            </a:fld>
            <a:endParaRPr lang="en-US"/>
          </a:p>
        </p:txBody>
      </p:sp>
    </p:spTree>
    <p:extLst>
      <p:ext uri="{BB962C8B-B14F-4D97-AF65-F5344CB8AC3E}">
        <p14:creationId xmlns:p14="http://schemas.microsoft.com/office/powerpoint/2010/main" val="8869722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56C465A-59CB-4D4C-876C-33E4F14E68F1}" type="datetimeFigureOut">
              <a:rPr lang="en-US" smtClean="0"/>
              <a:t>2/4/2018</a:t>
            </a:fld>
            <a:endParaRPr lang="en-US"/>
          </a:p>
        </p:txBody>
      </p:sp>
      <p:sp>
        <p:nvSpPr>
          <p:cNvPr id="5" name="Footer Placeholder 4"/>
          <p:cNvSpPr>
            <a:spLocks noGrp="1"/>
          </p:cNvSpPr>
          <p:nvPr>
            <p:ph type="ftr" sz="quarter" idx="11"/>
          </p:nvPr>
        </p:nvSpPr>
        <p:spPr/>
        <p:txBody>
          <a:bodyPr/>
          <a:lstStyle/>
          <a:p>
            <a:r>
              <a:rPr lang="en-US"/>
              <a:t>www.tresorit.com</a:t>
            </a:r>
            <a:endParaRPr lang="en-US" dirty="0"/>
          </a:p>
        </p:txBody>
      </p:sp>
      <p:sp>
        <p:nvSpPr>
          <p:cNvPr id="6" name="Slide Number Placeholder 5"/>
          <p:cNvSpPr>
            <a:spLocks noGrp="1"/>
          </p:cNvSpPr>
          <p:nvPr>
            <p:ph type="sldNum" sz="quarter" idx="12"/>
          </p:nvPr>
        </p:nvSpPr>
        <p:spPr/>
        <p:txBody>
          <a:bodyPr/>
          <a:lstStyle/>
          <a:p>
            <a:fld id="{517A4EC0-82FC-425B-A547-AF3632C3D378}" type="slidenum">
              <a:rPr lang="en-US" smtClean="0"/>
              <a:t>‹#›</a:t>
            </a:fld>
            <a:endParaRPr lang="en-US"/>
          </a:p>
        </p:txBody>
      </p:sp>
      <p:sp>
        <p:nvSpPr>
          <p:cNvPr id="7" name="Rectangle 6">
            <a:extLst>
              <a:ext uri="{FF2B5EF4-FFF2-40B4-BE49-F238E27FC236}">
                <a16:creationId xmlns:a16="http://schemas.microsoft.com/office/drawing/2014/main" id="{FAF765E6-C4D0-4AB3-8880-C1968825E8A6}"/>
              </a:ext>
            </a:extLst>
          </p:cNvPr>
          <p:cNvSpPr/>
          <p:nvPr userDrawn="1"/>
        </p:nvSpPr>
        <p:spPr>
          <a:xfrm>
            <a:off x="196849" y="6408112"/>
            <a:ext cx="1369286" cy="219291"/>
          </a:xfrm>
          <a:prstGeom prst="rect">
            <a:avLst/>
          </a:prstGeom>
        </p:spPr>
        <p:txBody>
          <a:bodyPr wrap="none">
            <a:spAutoFit/>
          </a:bodyPr>
          <a:lstStyle/>
          <a:p>
            <a:r>
              <a:rPr lang="en-US" sz="825" dirty="0">
                <a:solidFill>
                  <a:schemeClr val="bg1">
                    <a:lumMod val="40000"/>
                    <a:lumOff val="60000"/>
                  </a:schemeClr>
                </a:solidFill>
                <a:latin typeface="Malgun Gothic" panose="020B0503020000020004" pitchFamily="34" charset="-127"/>
                <a:ea typeface="Malgun Gothic" panose="020B0503020000020004" pitchFamily="34" charset="-127"/>
              </a:rPr>
              <a:t>© Tresorit - Confidential</a:t>
            </a:r>
          </a:p>
        </p:txBody>
      </p:sp>
      <p:sp>
        <p:nvSpPr>
          <p:cNvPr id="8" name="Hexagon 7">
            <a:extLst>
              <a:ext uri="{FF2B5EF4-FFF2-40B4-BE49-F238E27FC236}">
                <a16:creationId xmlns:a16="http://schemas.microsoft.com/office/drawing/2014/main" id="{3A378201-44EA-42C5-AE82-075155A4CB1C}"/>
              </a:ext>
            </a:extLst>
          </p:cNvPr>
          <p:cNvSpPr>
            <a:spLocks noChangeAspect="1"/>
          </p:cNvSpPr>
          <p:nvPr userDrawn="1"/>
        </p:nvSpPr>
        <p:spPr>
          <a:xfrm rot="1740000">
            <a:off x="-3177868" y="-2686534"/>
            <a:ext cx="6970108" cy="7969963"/>
          </a:xfrm>
          <a:prstGeom prst="hexagon">
            <a:avLst>
              <a:gd name="adj" fmla="val 28587"/>
              <a:gd name="vf" fmla="val 115470"/>
            </a:avLst>
          </a:prstGeom>
          <a:noFill/>
          <a:ln w="12700">
            <a:solidFill>
              <a:srgbClr val="4D8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9" name="Hexagon 8">
            <a:extLst>
              <a:ext uri="{FF2B5EF4-FFF2-40B4-BE49-F238E27FC236}">
                <a16:creationId xmlns:a16="http://schemas.microsoft.com/office/drawing/2014/main" id="{9555D43B-9CD5-4B0D-AA9F-D70ECCB516D7}"/>
              </a:ext>
            </a:extLst>
          </p:cNvPr>
          <p:cNvSpPr>
            <a:spLocks noChangeAspect="1"/>
          </p:cNvSpPr>
          <p:nvPr userDrawn="1"/>
        </p:nvSpPr>
        <p:spPr>
          <a:xfrm rot="1740000">
            <a:off x="6373329" y="5651704"/>
            <a:ext cx="6970108" cy="7969963"/>
          </a:xfrm>
          <a:prstGeom prst="hexagon">
            <a:avLst>
              <a:gd name="adj" fmla="val 28587"/>
              <a:gd name="vf" fmla="val 115470"/>
            </a:avLst>
          </a:prstGeom>
          <a:noFill/>
          <a:ln w="12700">
            <a:solidFill>
              <a:srgbClr val="09E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pic>
        <p:nvPicPr>
          <p:cNvPr id="10" name="Picture 9">
            <a:extLst>
              <a:ext uri="{FF2B5EF4-FFF2-40B4-BE49-F238E27FC236}">
                <a16:creationId xmlns:a16="http://schemas.microsoft.com/office/drawing/2014/main" id="{B49FDA1C-C19C-459E-A525-62612FE864E9}"/>
              </a:ext>
            </a:extLst>
          </p:cNvPr>
          <p:cNvPicPr>
            <a:picLocks noChangeAspect="1"/>
          </p:cNvPicPr>
          <p:nvPr userDrawn="1"/>
        </p:nvPicPr>
        <p:blipFill>
          <a:blip r:embed="rId2"/>
          <a:stretch>
            <a:fillRect/>
          </a:stretch>
        </p:blipFill>
        <p:spPr>
          <a:xfrm>
            <a:off x="316414" y="438151"/>
            <a:ext cx="1207969" cy="623834"/>
          </a:xfrm>
          <a:prstGeom prst="rect">
            <a:avLst/>
          </a:prstGeom>
        </p:spPr>
      </p:pic>
    </p:spTree>
    <p:extLst>
      <p:ext uri="{BB962C8B-B14F-4D97-AF65-F5344CB8AC3E}">
        <p14:creationId xmlns:p14="http://schemas.microsoft.com/office/powerpoint/2010/main" val="346944051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6C465A-59CB-4D4C-876C-33E4F14E68F1}"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45858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6C465A-59CB-4D4C-876C-33E4F14E68F1}"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20569590"/>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79051" y="1298448"/>
            <a:ext cx="4358237" cy="2600094"/>
          </a:xfrm>
        </p:spPr>
        <p:txBody>
          <a:bodyPr anchor="b">
            <a:normAutofit/>
          </a:bodyPr>
          <a:lstStyle>
            <a:lvl1pPr algn="l">
              <a:defRPr sz="4125" spc="-75" baseline="0">
                <a:solidFill>
                  <a:schemeClr val="tx1"/>
                </a:solidFill>
              </a:defRPr>
            </a:lvl1pPr>
          </a:lstStyle>
          <a:p>
            <a:r>
              <a:rPr lang="en-US" dirty="0"/>
              <a:t>Click to edit Master title style</a:t>
            </a:r>
          </a:p>
        </p:txBody>
      </p:sp>
      <p:sp>
        <p:nvSpPr>
          <p:cNvPr id="5" name="Footer Placeholder 4"/>
          <p:cNvSpPr>
            <a:spLocks noGrp="1"/>
          </p:cNvSpPr>
          <p:nvPr>
            <p:ph type="ftr" sz="quarter" idx="11"/>
          </p:nvPr>
        </p:nvSpPr>
        <p:spPr>
          <a:xfrm>
            <a:off x="1524377" y="6356365"/>
            <a:ext cx="5811213" cy="365125"/>
          </a:xfrm>
        </p:spPr>
        <p:txBody>
          <a:bodyPr/>
          <a:lstStyle>
            <a:lvl1pPr algn="ctr">
              <a:defRPr/>
            </a:lvl1pPr>
          </a:lstStyle>
          <a:p>
            <a:r>
              <a:rPr lang="en-US"/>
              <a:t>www.tresorit.com</a:t>
            </a:r>
            <a:endParaRPr lang="en-US" dirty="0"/>
          </a:p>
        </p:txBody>
      </p:sp>
      <p:sp>
        <p:nvSpPr>
          <p:cNvPr id="10" name="Rectangle 9">
            <a:extLst>
              <a:ext uri="{FF2B5EF4-FFF2-40B4-BE49-F238E27FC236}">
                <a16:creationId xmlns:a16="http://schemas.microsoft.com/office/drawing/2014/main" id="{E9946760-7E68-46E5-A503-1112CA33CE16}"/>
              </a:ext>
            </a:extLst>
          </p:cNvPr>
          <p:cNvSpPr/>
          <p:nvPr userDrawn="1"/>
        </p:nvSpPr>
        <p:spPr>
          <a:xfrm>
            <a:off x="196849" y="6408112"/>
            <a:ext cx="1369286" cy="219291"/>
          </a:xfrm>
          <a:prstGeom prst="rect">
            <a:avLst/>
          </a:prstGeom>
        </p:spPr>
        <p:txBody>
          <a:bodyPr wrap="none">
            <a:spAutoFit/>
          </a:bodyPr>
          <a:lstStyle/>
          <a:p>
            <a:r>
              <a:rPr lang="en-US" sz="825" dirty="0">
                <a:solidFill>
                  <a:schemeClr val="bg1">
                    <a:lumMod val="40000"/>
                    <a:lumOff val="60000"/>
                  </a:schemeClr>
                </a:solidFill>
                <a:latin typeface="Malgun Gothic" panose="020B0503020000020004" pitchFamily="34" charset="-127"/>
                <a:ea typeface="Malgun Gothic" panose="020B0503020000020004" pitchFamily="34" charset="-127"/>
              </a:rPr>
              <a:t>© Tresorit - Confidential</a:t>
            </a:r>
          </a:p>
        </p:txBody>
      </p:sp>
      <p:sp>
        <p:nvSpPr>
          <p:cNvPr id="22" name="Text Placeholder 21">
            <a:extLst>
              <a:ext uri="{FF2B5EF4-FFF2-40B4-BE49-F238E27FC236}">
                <a16:creationId xmlns:a16="http://schemas.microsoft.com/office/drawing/2014/main" id="{891B4845-B238-4C87-8386-5C3EEE0A1F45}"/>
              </a:ext>
            </a:extLst>
          </p:cNvPr>
          <p:cNvSpPr>
            <a:spLocks noGrp="1"/>
          </p:cNvSpPr>
          <p:nvPr>
            <p:ph type="body" sz="quarter" idx="12"/>
          </p:nvPr>
        </p:nvSpPr>
        <p:spPr>
          <a:xfrm>
            <a:off x="3779044" y="3930018"/>
            <a:ext cx="4357688" cy="822325"/>
          </a:xfrm>
        </p:spPr>
        <p:txBody>
          <a:bodyPr/>
          <a:lstStyle>
            <a:lvl1pPr marL="0" indent="0">
              <a:buNone/>
              <a:defRPr>
                <a:solidFill>
                  <a:schemeClr val="accent1"/>
                </a:solidFill>
              </a:defRPr>
            </a:lvl1pPr>
            <a:lvl2pPr marL="377153" indent="0">
              <a:buNone/>
              <a:defRPr/>
            </a:lvl2pPr>
            <a:lvl3pPr marL="720018" indent="0">
              <a:buNone/>
              <a:defRPr/>
            </a:lvl3pPr>
            <a:lvl4pPr marL="1062884" indent="0">
              <a:buNone/>
              <a:defRPr/>
            </a:lvl4pPr>
            <a:lvl5pPr marL="1405750" indent="0">
              <a:buNone/>
              <a:defRPr/>
            </a:lvl5pPr>
          </a:lstStyle>
          <a:p>
            <a:pPr lvl="0"/>
            <a:r>
              <a:rPr lang="en-US" dirty="0"/>
              <a:t>Edit Master text styles</a:t>
            </a:r>
          </a:p>
        </p:txBody>
      </p:sp>
      <p:sp>
        <p:nvSpPr>
          <p:cNvPr id="14" name="Hexagon 13">
            <a:extLst>
              <a:ext uri="{FF2B5EF4-FFF2-40B4-BE49-F238E27FC236}">
                <a16:creationId xmlns:a16="http://schemas.microsoft.com/office/drawing/2014/main" id="{0512BC4C-2309-4050-AD8A-E7D31A569DC4}"/>
              </a:ext>
            </a:extLst>
          </p:cNvPr>
          <p:cNvSpPr>
            <a:spLocks noChangeAspect="1"/>
          </p:cNvSpPr>
          <p:nvPr userDrawn="1"/>
        </p:nvSpPr>
        <p:spPr>
          <a:xfrm rot="1740000">
            <a:off x="-3891972" y="-3698768"/>
            <a:ext cx="8085326" cy="6933868"/>
          </a:xfrm>
          <a:prstGeom prst="hexagon">
            <a:avLst>
              <a:gd name="adj" fmla="val 28587"/>
              <a:gd name="vf" fmla="val 115470"/>
            </a:avLst>
          </a:prstGeom>
          <a:noFill/>
          <a:ln w="12700">
            <a:solidFill>
              <a:srgbClr val="4D8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16" name="Hexagon 15">
            <a:extLst>
              <a:ext uri="{FF2B5EF4-FFF2-40B4-BE49-F238E27FC236}">
                <a16:creationId xmlns:a16="http://schemas.microsoft.com/office/drawing/2014/main" id="{3CAC4C76-6DCB-46CF-8E6B-B1966BC2F39E}"/>
              </a:ext>
            </a:extLst>
          </p:cNvPr>
          <p:cNvSpPr>
            <a:spLocks noChangeAspect="1"/>
          </p:cNvSpPr>
          <p:nvPr userDrawn="1"/>
        </p:nvSpPr>
        <p:spPr>
          <a:xfrm rot="1740000">
            <a:off x="5854602" y="5286270"/>
            <a:ext cx="8180303" cy="7015320"/>
          </a:xfrm>
          <a:prstGeom prst="hexagon">
            <a:avLst>
              <a:gd name="adj" fmla="val 28587"/>
              <a:gd name="vf" fmla="val 115470"/>
            </a:avLst>
          </a:prstGeom>
          <a:noFill/>
          <a:ln w="12700">
            <a:solidFill>
              <a:srgbClr val="09E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17" name="Picture 16">
            <a:extLst>
              <a:ext uri="{FF2B5EF4-FFF2-40B4-BE49-F238E27FC236}">
                <a16:creationId xmlns:a16="http://schemas.microsoft.com/office/drawing/2014/main" id="{8CADFA87-243D-4A95-945F-2B48654295A7}"/>
              </a:ext>
            </a:extLst>
          </p:cNvPr>
          <p:cNvPicPr>
            <a:picLocks noChangeAspect="1"/>
          </p:cNvPicPr>
          <p:nvPr userDrawn="1"/>
        </p:nvPicPr>
        <p:blipFill>
          <a:blip r:embed="rId2"/>
          <a:stretch>
            <a:fillRect/>
          </a:stretch>
        </p:blipFill>
        <p:spPr>
          <a:xfrm>
            <a:off x="513325" y="449346"/>
            <a:ext cx="1610625" cy="623834"/>
          </a:xfrm>
          <a:prstGeom prst="rect">
            <a:avLst/>
          </a:prstGeom>
        </p:spPr>
      </p:pic>
    </p:spTree>
    <p:extLst>
      <p:ext uri="{BB962C8B-B14F-4D97-AF65-F5344CB8AC3E}">
        <p14:creationId xmlns:p14="http://schemas.microsoft.com/office/powerpoint/2010/main" val="2886438195"/>
      </p:ext>
    </p:extLst>
  </p:cSld>
  <p:clrMapOvr>
    <a:masterClrMapping/>
  </p:clrMapOvr>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39638" y="1453800"/>
            <a:ext cx="4251578" cy="2522689"/>
          </a:xfrm>
        </p:spPr>
        <p:txBody>
          <a:bodyPr anchor="b">
            <a:normAutofit/>
          </a:bodyPr>
          <a:lstStyle>
            <a:lvl1pPr>
              <a:defRPr sz="4425" b="1" spc="-75" baseline="0">
                <a:solidFill>
                  <a:schemeClr val="tx1"/>
                </a:solidFill>
              </a:defRPr>
            </a:lvl1pPr>
          </a:lstStyle>
          <a:p>
            <a:r>
              <a:rPr lang="en-US" dirty="0"/>
              <a:t>Click to edit Master title style</a:t>
            </a:r>
          </a:p>
        </p:txBody>
      </p:sp>
      <p:sp>
        <p:nvSpPr>
          <p:cNvPr id="5" name="Footer Placeholder 4"/>
          <p:cNvSpPr>
            <a:spLocks noGrp="1"/>
          </p:cNvSpPr>
          <p:nvPr>
            <p:ph type="ftr" sz="quarter" idx="11"/>
          </p:nvPr>
        </p:nvSpPr>
        <p:spPr/>
        <p:txBody>
          <a:bodyPr/>
          <a:lstStyle/>
          <a:p>
            <a:endParaRPr lang="en-US" dirty="0"/>
          </a:p>
        </p:txBody>
      </p:sp>
      <p:sp>
        <p:nvSpPr>
          <p:cNvPr id="8" name="Hexagon 7">
            <a:extLst>
              <a:ext uri="{FF2B5EF4-FFF2-40B4-BE49-F238E27FC236}">
                <a16:creationId xmlns:a16="http://schemas.microsoft.com/office/drawing/2014/main" id="{58450DBA-6323-4967-995E-9D4B3F9C8744}"/>
              </a:ext>
            </a:extLst>
          </p:cNvPr>
          <p:cNvSpPr>
            <a:spLocks noChangeAspect="1"/>
          </p:cNvSpPr>
          <p:nvPr userDrawn="1"/>
        </p:nvSpPr>
        <p:spPr>
          <a:xfrm rot="1740000">
            <a:off x="-3982252" y="4304326"/>
            <a:ext cx="6970108" cy="7969963"/>
          </a:xfrm>
          <a:prstGeom prst="hexagon">
            <a:avLst>
              <a:gd name="adj" fmla="val 28587"/>
              <a:gd name="vf" fmla="val 115470"/>
            </a:avLst>
          </a:prstGeom>
          <a:noFill/>
          <a:ln w="12700">
            <a:solidFill>
              <a:srgbClr val="09E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9" name="Hexagon 8">
            <a:extLst>
              <a:ext uri="{FF2B5EF4-FFF2-40B4-BE49-F238E27FC236}">
                <a16:creationId xmlns:a16="http://schemas.microsoft.com/office/drawing/2014/main" id="{AF012144-B2E8-4165-96AA-7221F0454259}"/>
              </a:ext>
            </a:extLst>
          </p:cNvPr>
          <p:cNvSpPr>
            <a:spLocks noChangeAspect="1"/>
          </p:cNvSpPr>
          <p:nvPr userDrawn="1"/>
        </p:nvSpPr>
        <p:spPr>
          <a:xfrm rot="1740000">
            <a:off x="5610438" y="-2147149"/>
            <a:ext cx="6970108" cy="7969963"/>
          </a:xfrm>
          <a:prstGeom prst="hexagon">
            <a:avLst>
              <a:gd name="adj" fmla="val 28587"/>
              <a:gd name="vf" fmla="val 115470"/>
            </a:avLst>
          </a:prstGeom>
          <a:noFill/>
          <a:ln w="12700">
            <a:solidFill>
              <a:srgbClr val="4D8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Tree>
    <p:extLst>
      <p:ext uri="{BB962C8B-B14F-4D97-AF65-F5344CB8AC3E}">
        <p14:creationId xmlns:p14="http://schemas.microsoft.com/office/powerpoint/2010/main" val="3826707597"/>
      </p:ext>
    </p:extLst>
  </p:cSld>
  <p:clrMapOvr>
    <a:masterClrMapping/>
  </p:clrMapOvr>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27541" y="1820008"/>
            <a:ext cx="3738928" cy="4169312"/>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
        <p:nvSpPr>
          <p:cNvPr id="7" name="Content Placeholder 2">
            <a:extLst>
              <a:ext uri="{FF2B5EF4-FFF2-40B4-BE49-F238E27FC236}">
                <a16:creationId xmlns:a16="http://schemas.microsoft.com/office/drawing/2014/main" id="{F2C2C7F0-314E-4185-8D93-3FE9D016D72A}"/>
              </a:ext>
            </a:extLst>
          </p:cNvPr>
          <p:cNvSpPr>
            <a:spLocks noGrp="1"/>
          </p:cNvSpPr>
          <p:nvPr>
            <p:ph sz="half" idx="13"/>
          </p:nvPr>
        </p:nvSpPr>
        <p:spPr>
          <a:xfrm>
            <a:off x="4763235" y="1820008"/>
            <a:ext cx="3738928" cy="4169312"/>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1326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527539" y="1548958"/>
            <a:ext cx="3680372" cy="807720"/>
          </a:xfrm>
        </p:spPr>
        <p:txBody>
          <a:bodyPr anchor="b">
            <a:normAutofit/>
          </a:bodyPr>
          <a:lstStyle>
            <a:lvl1pPr marL="0" indent="0">
              <a:spcBef>
                <a:spcPts val="0"/>
              </a:spcBef>
              <a:buNone/>
              <a:defRPr sz="1500" b="1">
                <a:solidFill>
                  <a:schemeClr val="accent1"/>
                </a:solidFill>
              </a:defRPr>
            </a:lvl1pPr>
            <a:lvl2pPr marL="342866" indent="0">
              <a:buNone/>
              <a:defRPr sz="1500" b="1"/>
            </a:lvl2pPr>
            <a:lvl3pPr marL="685732" indent="0">
              <a:buNone/>
              <a:defRPr sz="135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dirty="0"/>
              <a:t>Edit Master text styles</a:t>
            </a:r>
          </a:p>
        </p:txBody>
      </p:sp>
      <p:sp>
        <p:nvSpPr>
          <p:cNvPr id="4" name="Content Placeholder 3"/>
          <p:cNvSpPr>
            <a:spLocks noGrp="1"/>
          </p:cNvSpPr>
          <p:nvPr>
            <p:ph sz="half" idx="2"/>
          </p:nvPr>
        </p:nvSpPr>
        <p:spPr>
          <a:xfrm>
            <a:off x="527539" y="2557720"/>
            <a:ext cx="3680372" cy="3396591"/>
          </a:xfrm>
        </p:spPr>
        <p:txBody>
          <a:bodyPr/>
          <a:lstStyle>
            <a:lvl1pPr>
              <a:defRPr sz="1500">
                <a:solidFill>
                  <a:schemeClr val="tx1"/>
                </a:solidFill>
              </a:defRPr>
            </a:lvl1pPr>
            <a:lvl2pPr>
              <a:defRPr sz="1350">
                <a:solidFill>
                  <a:schemeClr val="tx1"/>
                </a:solidFill>
              </a:defRPr>
            </a:lvl2pPr>
            <a:lvl3pPr>
              <a:defRPr sz="1200">
                <a:solidFill>
                  <a:schemeClr val="tx1"/>
                </a:solidFill>
              </a:defRPr>
            </a:lvl3pPr>
            <a:lvl4pPr>
              <a:defRPr sz="1050">
                <a:solidFill>
                  <a:schemeClr val="tx1"/>
                </a:solidFill>
              </a:defRPr>
            </a:lvl4pPr>
            <a:lvl5pPr>
              <a:defRPr sz="1050">
                <a:solidFill>
                  <a:schemeClr val="tx1"/>
                </a:solidFill>
              </a:defRPr>
            </a:lvl5pPr>
            <a:lvl6pPr>
              <a:defRPr sz="1050"/>
            </a:lvl6pPr>
            <a:lvl7pPr>
              <a:defRPr sz="1050"/>
            </a:lvl7pPr>
            <a:lvl8pPr>
              <a:defRPr sz="1050"/>
            </a:lvl8pPr>
            <a:lvl9pPr>
              <a:defRPr sz="105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a:t>
            </a:fld>
            <a:endParaRPr lang="en-US" dirty="0"/>
          </a:p>
        </p:txBody>
      </p:sp>
      <p:sp>
        <p:nvSpPr>
          <p:cNvPr id="9" name="Text Placeholder 2">
            <a:extLst>
              <a:ext uri="{FF2B5EF4-FFF2-40B4-BE49-F238E27FC236}">
                <a16:creationId xmlns:a16="http://schemas.microsoft.com/office/drawing/2014/main" id="{908BC53C-DA8C-4C6A-9B5C-EBB5268AB5A3}"/>
              </a:ext>
            </a:extLst>
          </p:cNvPr>
          <p:cNvSpPr>
            <a:spLocks noGrp="1"/>
          </p:cNvSpPr>
          <p:nvPr>
            <p:ph type="body" idx="13"/>
          </p:nvPr>
        </p:nvSpPr>
        <p:spPr>
          <a:xfrm>
            <a:off x="4783015" y="1551941"/>
            <a:ext cx="3680372" cy="807720"/>
          </a:xfrm>
        </p:spPr>
        <p:txBody>
          <a:bodyPr anchor="b">
            <a:normAutofit/>
          </a:bodyPr>
          <a:lstStyle>
            <a:lvl1pPr marL="0" indent="0">
              <a:spcBef>
                <a:spcPts val="0"/>
              </a:spcBef>
              <a:buNone/>
              <a:defRPr sz="1500" b="1">
                <a:solidFill>
                  <a:schemeClr val="accent1"/>
                </a:solidFill>
              </a:defRPr>
            </a:lvl1pPr>
            <a:lvl2pPr marL="342866" indent="0">
              <a:buNone/>
              <a:defRPr sz="1500" b="1"/>
            </a:lvl2pPr>
            <a:lvl3pPr marL="685732" indent="0">
              <a:buNone/>
              <a:defRPr sz="135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dirty="0"/>
              <a:t>Edit Master text styles</a:t>
            </a:r>
          </a:p>
        </p:txBody>
      </p:sp>
      <p:sp>
        <p:nvSpPr>
          <p:cNvPr id="13" name="Content Placeholder 3">
            <a:extLst>
              <a:ext uri="{FF2B5EF4-FFF2-40B4-BE49-F238E27FC236}">
                <a16:creationId xmlns:a16="http://schemas.microsoft.com/office/drawing/2014/main" id="{A0740961-F718-4EDB-96B3-BA2D7F638AA3}"/>
              </a:ext>
            </a:extLst>
          </p:cNvPr>
          <p:cNvSpPr>
            <a:spLocks noGrp="1"/>
          </p:cNvSpPr>
          <p:nvPr>
            <p:ph sz="half" idx="14"/>
          </p:nvPr>
        </p:nvSpPr>
        <p:spPr>
          <a:xfrm>
            <a:off x="4783018" y="2560703"/>
            <a:ext cx="3680372" cy="3396591"/>
          </a:xfrm>
        </p:spPr>
        <p:txBody>
          <a:bodyPr/>
          <a:lstStyle>
            <a:lvl1pPr>
              <a:defRPr sz="1500">
                <a:solidFill>
                  <a:schemeClr val="tx1"/>
                </a:solidFill>
              </a:defRPr>
            </a:lvl1pPr>
            <a:lvl2pPr>
              <a:defRPr sz="1350">
                <a:solidFill>
                  <a:schemeClr val="tx1"/>
                </a:solidFill>
              </a:defRPr>
            </a:lvl2pPr>
            <a:lvl3pPr>
              <a:defRPr sz="1200">
                <a:solidFill>
                  <a:schemeClr val="tx1"/>
                </a:solidFill>
              </a:defRPr>
            </a:lvl3pPr>
            <a:lvl4pPr>
              <a:defRPr sz="1050">
                <a:solidFill>
                  <a:schemeClr val="tx1"/>
                </a:solidFill>
              </a:defRPr>
            </a:lvl4pPr>
            <a:lvl5pPr>
              <a:defRPr sz="1050">
                <a:solidFill>
                  <a:schemeClr val="tx1"/>
                </a:solidFill>
              </a:defRPr>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31363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372" y="254977"/>
            <a:ext cx="8611275" cy="870438"/>
          </a:xfrm>
        </p:spPr>
        <p:txBody>
          <a:bodyPr anchor="b">
            <a:normAutofit/>
          </a:bodyPr>
          <a:lstStyle>
            <a:lvl1pPr>
              <a:defRPr sz="2400" b="0" baseline="0"/>
            </a:lvl1pPr>
          </a:lstStyle>
          <a:p>
            <a:r>
              <a:rPr lang="en-US"/>
              <a:t>Click to edit Master title style</a:t>
            </a:r>
            <a:endParaRPr lang="en-US" dirty="0"/>
          </a:p>
        </p:txBody>
      </p:sp>
      <p:sp>
        <p:nvSpPr>
          <p:cNvPr id="3" name="Content Placeholder 2"/>
          <p:cNvSpPr>
            <a:spLocks noGrp="1"/>
          </p:cNvSpPr>
          <p:nvPr>
            <p:ph idx="1"/>
          </p:nvPr>
        </p:nvSpPr>
        <p:spPr>
          <a:xfrm>
            <a:off x="251371" y="1740876"/>
            <a:ext cx="8611274" cy="4248443"/>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45269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6C465A-59CB-4D4C-876C-33E4F14E68F1}" type="datetimeFigureOut">
              <a:rPr lang="en-US" smtClean="0"/>
              <a:t>2/4/2018</a:t>
            </a:fld>
            <a:endParaRPr lang="en-US"/>
          </a:p>
        </p:txBody>
      </p:sp>
      <p:sp>
        <p:nvSpPr>
          <p:cNvPr id="5" name="Footer Placeholder 4"/>
          <p:cNvSpPr>
            <a:spLocks noGrp="1"/>
          </p:cNvSpPr>
          <p:nvPr>
            <p:ph type="ftr" sz="quarter" idx="11"/>
          </p:nvPr>
        </p:nvSpPr>
        <p:spPr/>
        <p:txBody>
          <a:bodyPr/>
          <a:lstStyle/>
          <a:p>
            <a:pPr algn="ct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54906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6C465A-59CB-4D4C-876C-33E4F14E68F1}" type="datetimeFigureOut">
              <a:rPr lang="en-US" smtClean="0"/>
              <a:t>2/4/2018</a:t>
            </a:fld>
            <a:endParaRPr lang="en-US"/>
          </a:p>
        </p:txBody>
      </p:sp>
      <p:sp>
        <p:nvSpPr>
          <p:cNvPr id="5" name="Footer Placeholder 4"/>
          <p:cNvSpPr>
            <a:spLocks noGrp="1"/>
          </p:cNvSpPr>
          <p:nvPr>
            <p:ph type="ftr" sz="quarter" idx="11"/>
          </p:nvPr>
        </p:nvSpPr>
        <p:spPr/>
        <p:txBody>
          <a:bodyPr/>
          <a:lstStyle/>
          <a:p>
            <a:pPr algn="ct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1453540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6C465A-59CB-4D4C-876C-33E4F14E68F1}" type="datetimeFigureOut">
              <a:rPr lang="en-US" smtClean="0"/>
              <a:t>2/4/2018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37670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6C465A-59CB-4D4C-876C-33E4F14E68F1}" type="datetimeFigureOut">
              <a:rPr lang="en-US" smtClean="0"/>
              <a:t>2/4/2018</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33076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6C465A-59CB-4D4C-876C-33E4F14E68F1}" type="datetimeFigureOut">
              <a:rPr lang="en-US" smtClean="0"/>
              <a:t>2/4/2018</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52355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6C465A-59CB-4D4C-876C-33E4F14E68F1}" type="datetimeFigureOut">
              <a:rPr lang="en-US" smtClean="0"/>
              <a:t>2/4/2018</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7873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56C465A-59CB-4D4C-876C-33E4F14E68F1}" type="datetimeFigureOut">
              <a:rPr lang="en-US" smtClean="0"/>
              <a:t>2/4/2018</a:t>
            </a:fld>
            <a:endParaRPr lang="en-US"/>
          </a:p>
        </p:txBody>
      </p:sp>
      <p:sp>
        <p:nvSpPr>
          <p:cNvPr id="6" name="Footer Placeholder 5"/>
          <p:cNvSpPr>
            <a:spLocks noGrp="1"/>
          </p:cNvSpPr>
          <p:nvPr>
            <p:ph type="ftr" sz="quarter" idx="11"/>
          </p:nvPr>
        </p:nvSpPr>
        <p:spPr/>
        <p:txBody>
          <a:bodyPr/>
          <a:lstStyle/>
          <a:p>
            <a:pPr algn="ct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5080949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56C465A-59CB-4D4C-876C-33E4F14E68F1}" type="datetimeFigureOut">
              <a:rPr lang="en-US" smtClean="0"/>
              <a:t>2/4/2018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78122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6C465A-59CB-4D4C-876C-33E4F14E68F1}" type="datetimeFigureOut">
              <a:rPr lang="en-US" smtClean="0"/>
              <a:t>2/4/2018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ct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pic>
        <p:nvPicPr>
          <p:cNvPr id="9" name="Picture 8">
            <a:extLst>
              <a:ext uri="{FF2B5EF4-FFF2-40B4-BE49-F238E27FC236}">
                <a16:creationId xmlns:a16="http://schemas.microsoft.com/office/drawing/2014/main" id="{0C16D621-BD72-41C4-8B62-ED41BDC53DB5}"/>
              </a:ext>
            </a:extLst>
          </p:cNvPr>
          <p:cNvPicPr>
            <a:picLocks noChangeAspect="1"/>
          </p:cNvPicPr>
          <p:nvPr userDrawn="1"/>
        </p:nvPicPr>
        <p:blipFill>
          <a:blip r:embed="rId18"/>
          <a:stretch>
            <a:fillRect/>
          </a:stretch>
        </p:blipFill>
        <p:spPr>
          <a:xfrm>
            <a:off x="540132" y="6288750"/>
            <a:ext cx="1117218" cy="432726"/>
          </a:xfrm>
          <a:prstGeom prst="rect">
            <a:avLst/>
          </a:prstGeom>
        </p:spPr>
      </p:pic>
    </p:spTree>
    <p:extLst>
      <p:ext uri="{BB962C8B-B14F-4D97-AF65-F5344CB8AC3E}">
        <p14:creationId xmlns:p14="http://schemas.microsoft.com/office/powerpoint/2010/main" val="73214408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72" r:id="rId13"/>
    <p:sldLayoutId id="2147483674" r:id="rId14"/>
    <p:sldLayoutId id="2147483675" r:id="rId15"/>
    <p:sldLayoutId id="2147483676"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598551-511E-45AF-9D1E-6293683A0011}"/>
              </a:ext>
            </a:extLst>
          </p:cNvPr>
          <p:cNvSpPr>
            <a:spLocks noGrp="1"/>
          </p:cNvSpPr>
          <p:nvPr>
            <p:ph type="ctrTitle"/>
          </p:nvPr>
        </p:nvSpPr>
        <p:spPr>
          <a:xfrm>
            <a:off x="3779051" y="1298448"/>
            <a:ext cx="4655265" cy="2600094"/>
          </a:xfrm>
        </p:spPr>
        <p:txBody>
          <a:bodyPr>
            <a:normAutofit/>
          </a:bodyPr>
          <a:lstStyle/>
          <a:p>
            <a:r>
              <a:rPr lang="en-US" sz="4400" dirty="0"/>
              <a:t>Graph-based analysis of JavaScript repositories</a:t>
            </a:r>
            <a:endParaRPr lang="de-DE" sz="4400" dirty="0"/>
          </a:p>
        </p:txBody>
      </p:sp>
      <p:sp>
        <p:nvSpPr>
          <p:cNvPr id="2" name="Text Placeholder 1">
            <a:extLst>
              <a:ext uri="{FF2B5EF4-FFF2-40B4-BE49-F238E27FC236}">
                <a16:creationId xmlns:a16="http://schemas.microsoft.com/office/drawing/2014/main" id="{DAAB2469-7D3E-48A8-9A72-37B8517B1F39}"/>
              </a:ext>
            </a:extLst>
          </p:cNvPr>
          <p:cNvSpPr>
            <a:spLocks noGrp="1"/>
          </p:cNvSpPr>
          <p:nvPr>
            <p:ph type="body" sz="quarter" idx="12"/>
          </p:nvPr>
        </p:nvSpPr>
        <p:spPr>
          <a:xfrm>
            <a:off x="3779599" y="3982224"/>
            <a:ext cx="4357688" cy="616744"/>
          </a:xfrm>
        </p:spPr>
        <p:txBody>
          <a:bodyPr>
            <a:noAutofit/>
          </a:bodyPr>
          <a:lstStyle/>
          <a:p>
            <a:r>
              <a:rPr lang="hu-HU" sz="3600" dirty="0"/>
              <a:t>Adam Lippai</a:t>
            </a:r>
            <a:endParaRPr lang="en-US" sz="3600" dirty="0"/>
          </a:p>
          <a:p>
            <a:r>
              <a:rPr lang="en-US" sz="2000" dirty="0">
                <a:solidFill>
                  <a:schemeClr val="tx1"/>
                </a:solidFill>
              </a:rPr>
              <a:t>Web team lead of </a:t>
            </a:r>
            <a:r>
              <a:rPr lang="en-US" sz="2000" b="1" dirty="0" err="1">
                <a:solidFill>
                  <a:schemeClr val="tx1"/>
                </a:solidFill>
              </a:rPr>
              <a:t>Tresorit</a:t>
            </a:r>
            <a:r>
              <a:rPr lang="en-US" sz="2000" dirty="0">
                <a:solidFill>
                  <a:schemeClr val="tx1"/>
                </a:solidFill>
              </a:rPr>
              <a:t>, </a:t>
            </a:r>
            <a:r>
              <a:rPr lang="hu-HU" sz="2000" dirty="0" smtClean="0">
                <a:solidFill>
                  <a:schemeClr val="tx1"/>
                </a:solidFill>
              </a:rPr>
              <a:t/>
            </a:r>
            <a:br>
              <a:rPr lang="hu-HU" sz="2000" dirty="0" smtClean="0">
                <a:solidFill>
                  <a:schemeClr val="tx1"/>
                </a:solidFill>
              </a:rPr>
            </a:br>
            <a:r>
              <a:rPr lang="en-US" sz="2000" dirty="0" smtClean="0">
                <a:solidFill>
                  <a:schemeClr val="tx1"/>
                </a:solidFill>
              </a:rPr>
              <a:t>the </a:t>
            </a:r>
            <a:r>
              <a:rPr lang="en-US" sz="2000" dirty="0">
                <a:solidFill>
                  <a:schemeClr val="tx1"/>
                </a:solidFill>
              </a:rPr>
              <a:t>encrypted cloud storage company</a:t>
            </a:r>
          </a:p>
        </p:txBody>
      </p:sp>
    </p:spTree>
    <p:extLst>
      <p:ext uri="{BB962C8B-B14F-4D97-AF65-F5344CB8AC3E}">
        <p14:creationId xmlns:p14="http://schemas.microsoft.com/office/powerpoint/2010/main" val="23879822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29AA3B-E750-447A-93E4-FBBFDA2ADFA9}"/>
              </a:ext>
            </a:extLst>
          </p:cNvPr>
          <p:cNvSpPr>
            <a:spLocks noGrp="1"/>
          </p:cNvSpPr>
          <p:nvPr>
            <p:ph type="title"/>
          </p:nvPr>
        </p:nvSpPr>
        <p:spPr/>
        <p:txBody>
          <a:bodyPr/>
          <a:lstStyle/>
          <a:p>
            <a:r>
              <a:rPr lang="en-US" dirty="0"/>
              <a:t>Granularity – now</a:t>
            </a:r>
          </a:p>
        </p:txBody>
      </p:sp>
      <p:sp>
        <p:nvSpPr>
          <p:cNvPr id="7" name="Content Placeholder 6">
            <a:extLst>
              <a:ext uri="{FF2B5EF4-FFF2-40B4-BE49-F238E27FC236}">
                <a16:creationId xmlns:a16="http://schemas.microsoft.com/office/drawing/2014/main" id="{D7FA834A-02FD-4CE3-9679-13C16C1FE61A}"/>
              </a:ext>
            </a:extLst>
          </p:cNvPr>
          <p:cNvSpPr>
            <a:spLocks noGrp="1"/>
          </p:cNvSpPr>
          <p:nvPr>
            <p:ph idx="1"/>
          </p:nvPr>
        </p:nvSpPr>
        <p:spPr/>
        <p:txBody>
          <a:bodyPr/>
          <a:lstStyle/>
          <a:p>
            <a:r>
              <a:rPr lang="en-US" sz="2700" dirty="0"/>
              <a:t>Linters work within files</a:t>
            </a:r>
          </a:p>
          <a:p>
            <a:r>
              <a:rPr lang="en-US" sz="2700" dirty="0"/>
              <a:t>TypeScript Compiler and other IDE tools create “interfaces of the imported files” for specific use-cases (e.g. type inference)</a:t>
            </a:r>
          </a:p>
          <a:p>
            <a:endParaRPr lang="en-US" dirty="0"/>
          </a:p>
        </p:txBody>
      </p:sp>
      <p:sp>
        <p:nvSpPr>
          <p:cNvPr id="5" name="Slide Number Placeholder 4">
            <a:extLst>
              <a:ext uri="{FF2B5EF4-FFF2-40B4-BE49-F238E27FC236}">
                <a16:creationId xmlns:a16="http://schemas.microsoft.com/office/drawing/2014/main" id="{DF69BA3F-D8EC-4CBE-8933-F7A7FA30E8F3}"/>
              </a:ext>
            </a:extLst>
          </p:cNvPr>
          <p:cNvSpPr>
            <a:spLocks noGrp="1"/>
          </p:cNvSpPr>
          <p:nvPr>
            <p:ph type="sldNum" sz="quarter" idx="12"/>
          </p:nvPr>
        </p:nvSpPr>
        <p:spPr/>
        <p:txBody>
          <a:bodyPr/>
          <a:lstStyle/>
          <a:p>
            <a:fld id="{4FAB73BC-B049-4115-A692-8D63A059BFB8}" type="slidenum">
              <a:rPr lang="en-US" smtClean="0"/>
              <a:pPr/>
              <a:t>10</a:t>
            </a:fld>
            <a:endParaRPr lang="en-US" dirty="0"/>
          </a:p>
        </p:txBody>
      </p:sp>
    </p:spTree>
    <p:extLst>
      <p:ext uri="{BB962C8B-B14F-4D97-AF65-F5344CB8AC3E}">
        <p14:creationId xmlns:p14="http://schemas.microsoft.com/office/powerpoint/2010/main" val="5060712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29AA3B-E750-447A-93E4-FBBFDA2ADFA9}"/>
              </a:ext>
            </a:extLst>
          </p:cNvPr>
          <p:cNvSpPr>
            <a:spLocks noGrp="1"/>
          </p:cNvSpPr>
          <p:nvPr>
            <p:ph type="title"/>
          </p:nvPr>
        </p:nvSpPr>
        <p:spPr/>
        <p:txBody>
          <a:bodyPr/>
          <a:lstStyle/>
          <a:p>
            <a:r>
              <a:rPr lang="en-US" dirty="0"/>
              <a:t>Granularity – future</a:t>
            </a:r>
          </a:p>
        </p:txBody>
      </p:sp>
      <p:sp>
        <p:nvSpPr>
          <p:cNvPr id="7" name="Content Placeholder 6">
            <a:extLst>
              <a:ext uri="{FF2B5EF4-FFF2-40B4-BE49-F238E27FC236}">
                <a16:creationId xmlns:a16="http://schemas.microsoft.com/office/drawing/2014/main" id="{D7FA834A-02FD-4CE3-9679-13C16C1FE61A}"/>
              </a:ext>
            </a:extLst>
          </p:cNvPr>
          <p:cNvSpPr>
            <a:spLocks noGrp="1"/>
          </p:cNvSpPr>
          <p:nvPr>
            <p:ph idx="1"/>
          </p:nvPr>
        </p:nvSpPr>
        <p:spPr/>
        <p:txBody>
          <a:bodyPr>
            <a:normAutofit/>
          </a:bodyPr>
          <a:lstStyle/>
          <a:p>
            <a:r>
              <a:rPr lang="en-US" sz="2700" dirty="0"/>
              <a:t>Complete project</a:t>
            </a:r>
          </a:p>
          <a:p>
            <a:pPr lvl="1"/>
            <a:r>
              <a:rPr lang="en-US" sz="2400" dirty="0"/>
              <a:t>Every JS file, together</a:t>
            </a:r>
          </a:p>
          <a:p>
            <a:r>
              <a:rPr lang="en-US" sz="2700" dirty="0"/>
              <a:t>Multiple projects</a:t>
            </a:r>
          </a:p>
          <a:p>
            <a:pPr lvl="1"/>
            <a:r>
              <a:rPr lang="en-US" sz="2400" dirty="0"/>
              <a:t>Every project – </a:t>
            </a:r>
            <a:r>
              <a:rPr lang="hu-HU" sz="2400" dirty="0"/>
              <a:t>think</a:t>
            </a:r>
            <a:r>
              <a:rPr lang="en-US" sz="2400" dirty="0"/>
              <a:t> </a:t>
            </a:r>
            <a:r>
              <a:rPr lang="en-US" sz="2400" dirty="0" err="1"/>
              <a:t>npm</a:t>
            </a:r>
            <a:r>
              <a:rPr lang="en-US" sz="2400" dirty="0"/>
              <a:t> install or </a:t>
            </a:r>
            <a:r>
              <a:rPr lang="en-US" sz="2400" dirty="0" err="1"/>
              <a:t>npm</a:t>
            </a:r>
            <a:r>
              <a:rPr lang="en-US" sz="2400" dirty="0"/>
              <a:t> update</a:t>
            </a:r>
          </a:p>
          <a:p>
            <a:pPr lvl="1"/>
            <a:endParaRPr lang="en-US" sz="2400" dirty="0"/>
          </a:p>
          <a:p>
            <a:r>
              <a:rPr lang="en-US" sz="2700" dirty="0"/>
              <a:t>Over time, over </a:t>
            </a:r>
            <a:r>
              <a:rPr lang="hu-HU" sz="2700" dirty="0" smtClean="0"/>
              <a:t>G</a:t>
            </a:r>
            <a:r>
              <a:rPr lang="en-US" sz="2700" dirty="0" smtClean="0"/>
              <a:t>it </a:t>
            </a:r>
            <a:r>
              <a:rPr lang="en-US" sz="2700" dirty="0"/>
              <a:t>branches</a:t>
            </a:r>
          </a:p>
          <a:p>
            <a:pPr lvl="1"/>
            <a:r>
              <a:rPr lang="en-US" sz="2400" dirty="0"/>
              <a:t>A project doesn’t have 10000 states, but 1 initial state and 9999 changes</a:t>
            </a:r>
          </a:p>
        </p:txBody>
      </p:sp>
      <p:sp>
        <p:nvSpPr>
          <p:cNvPr id="5" name="Slide Number Placeholder 4">
            <a:extLst>
              <a:ext uri="{FF2B5EF4-FFF2-40B4-BE49-F238E27FC236}">
                <a16:creationId xmlns:a16="http://schemas.microsoft.com/office/drawing/2014/main" id="{DF69BA3F-D8EC-4CBE-8933-F7A7FA30E8F3}"/>
              </a:ext>
            </a:extLst>
          </p:cNvPr>
          <p:cNvSpPr>
            <a:spLocks noGrp="1"/>
          </p:cNvSpPr>
          <p:nvPr>
            <p:ph type="sldNum" sz="quarter" idx="12"/>
          </p:nvPr>
        </p:nvSpPr>
        <p:spPr/>
        <p:txBody>
          <a:bodyPr/>
          <a:lstStyle/>
          <a:p>
            <a:fld id="{4FAB73BC-B049-4115-A692-8D63A059BFB8}" type="slidenum">
              <a:rPr lang="en-US" smtClean="0"/>
              <a:pPr/>
              <a:t>11</a:t>
            </a:fld>
            <a:endParaRPr lang="en-US" dirty="0"/>
          </a:p>
        </p:txBody>
      </p:sp>
    </p:spTree>
    <p:extLst>
      <p:ext uri="{BB962C8B-B14F-4D97-AF65-F5344CB8AC3E}">
        <p14:creationId xmlns:p14="http://schemas.microsoft.com/office/powerpoint/2010/main" val="9405399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00B77-C4E5-4BF6-8623-0ED111EB0920}"/>
              </a:ext>
            </a:extLst>
          </p:cNvPr>
          <p:cNvSpPr>
            <a:spLocks noGrp="1"/>
          </p:cNvSpPr>
          <p:nvPr>
            <p:ph type="title"/>
          </p:nvPr>
        </p:nvSpPr>
        <p:spPr/>
        <p:txBody>
          <a:bodyPr/>
          <a:lstStyle/>
          <a:p>
            <a:r>
              <a:rPr lang="en-US" dirty="0"/>
              <a:t>Developer empowerment – now </a:t>
            </a:r>
          </a:p>
        </p:txBody>
      </p:sp>
      <p:sp>
        <p:nvSpPr>
          <p:cNvPr id="3" name="Content Placeholder 2">
            <a:extLst>
              <a:ext uri="{FF2B5EF4-FFF2-40B4-BE49-F238E27FC236}">
                <a16:creationId xmlns:a16="http://schemas.microsoft.com/office/drawing/2014/main" id="{569F7EA7-2F6D-4C69-B760-A7073C40A958}"/>
              </a:ext>
            </a:extLst>
          </p:cNvPr>
          <p:cNvSpPr>
            <a:spLocks noGrp="1"/>
          </p:cNvSpPr>
          <p:nvPr>
            <p:ph idx="1"/>
          </p:nvPr>
        </p:nvSpPr>
        <p:spPr/>
        <p:txBody>
          <a:bodyPr/>
          <a:lstStyle/>
          <a:p>
            <a:r>
              <a:rPr lang="en-US" sz="2700" dirty="0"/>
              <a:t>CTRL + F</a:t>
            </a:r>
          </a:p>
          <a:p>
            <a:r>
              <a:rPr lang="en-US" sz="2700" dirty="0"/>
              <a:t>Find class/method/function in IDE</a:t>
            </a:r>
          </a:p>
          <a:p>
            <a:r>
              <a:rPr lang="en-US" sz="2700" dirty="0"/>
              <a:t>Class maps for OOP</a:t>
            </a:r>
          </a:p>
          <a:p>
            <a:r>
              <a:rPr lang="en-US" sz="2700" dirty="0"/>
              <a:t>Scaffolded Babylon, Acorn or TS compiler script</a:t>
            </a:r>
          </a:p>
          <a:p>
            <a:r>
              <a:rPr lang="en-US" sz="2700" dirty="0"/>
              <a:t>Generated + searchable docs based on </a:t>
            </a:r>
            <a:r>
              <a:rPr lang="en-US" sz="2700" dirty="0" err="1"/>
              <a:t>JSDoc</a:t>
            </a:r>
            <a:endParaRPr lang="en-US" sz="2700" dirty="0"/>
          </a:p>
          <a:p>
            <a:endParaRPr lang="en-US" dirty="0"/>
          </a:p>
        </p:txBody>
      </p:sp>
      <p:sp>
        <p:nvSpPr>
          <p:cNvPr id="4" name="Slide Number Placeholder 3">
            <a:extLst>
              <a:ext uri="{FF2B5EF4-FFF2-40B4-BE49-F238E27FC236}">
                <a16:creationId xmlns:a16="http://schemas.microsoft.com/office/drawing/2014/main" id="{9160E212-E88E-4E7B-BF59-E5E6DFD55855}"/>
              </a:ext>
            </a:extLst>
          </p:cNvPr>
          <p:cNvSpPr>
            <a:spLocks noGrp="1"/>
          </p:cNvSpPr>
          <p:nvPr>
            <p:ph type="sldNum" sz="quarter" idx="12"/>
          </p:nvPr>
        </p:nvSpPr>
        <p:spPr/>
        <p:txBody>
          <a:bodyPr/>
          <a:lstStyle/>
          <a:p>
            <a:fld id="{4FAB73BC-B049-4115-A692-8D63A059BFB8}" type="slidenum">
              <a:rPr lang="en-US" smtClean="0"/>
              <a:pPr/>
              <a:t>12</a:t>
            </a:fld>
            <a:endParaRPr lang="en-US" dirty="0"/>
          </a:p>
        </p:txBody>
      </p:sp>
    </p:spTree>
    <p:extLst>
      <p:ext uri="{BB962C8B-B14F-4D97-AF65-F5344CB8AC3E}">
        <p14:creationId xmlns:p14="http://schemas.microsoft.com/office/powerpoint/2010/main" val="3440116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21F30-C13E-4E97-A79E-FA5025C13BC9}"/>
              </a:ext>
            </a:extLst>
          </p:cNvPr>
          <p:cNvSpPr>
            <a:spLocks noGrp="1"/>
          </p:cNvSpPr>
          <p:nvPr>
            <p:ph type="title"/>
          </p:nvPr>
        </p:nvSpPr>
        <p:spPr/>
        <p:txBody>
          <a:bodyPr/>
          <a:lstStyle/>
          <a:p>
            <a:r>
              <a:rPr lang="hu-HU" dirty="0"/>
              <a:t>Developer empowerment – future</a:t>
            </a:r>
            <a:endParaRPr lang="en-US" dirty="0"/>
          </a:p>
        </p:txBody>
      </p:sp>
      <p:sp>
        <p:nvSpPr>
          <p:cNvPr id="3" name="Content Placeholder 2">
            <a:extLst>
              <a:ext uri="{FF2B5EF4-FFF2-40B4-BE49-F238E27FC236}">
                <a16:creationId xmlns:a16="http://schemas.microsoft.com/office/drawing/2014/main" id="{375C5783-37E9-41C8-88A6-D8C9950730B3}"/>
              </a:ext>
            </a:extLst>
          </p:cNvPr>
          <p:cNvSpPr>
            <a:spLocks noGrp="1"/>
          </p:cNvSpPr>
          <p:nvPr>
            <p:ph idx="1"/>
          </p:nvPr>
        </p:nvSpPr>
        <p:spPr/>
        <p:txBody>
          <a:bodyPr/>
          <a:lstStyle/>
          <a:p>
            <a:r>
              <a:rPr lang="hu-HU" sz="2700" dirty="0"/>
              <a:t>Where is this code used?</a:t>
            </a:r>
          </a:p>
          <a:p>
            <a:r>
              <a:rPr lang="hu-HU" sz="2700" dirty="0"/>
              <a:t>What parts of the code can modify this variable?</a:t>
            </a:r>
          </a:p>
          <a:p>
            <a:r>
              <a:rPr lang="hu-HU" sz="2700" dirty="0"/>
              <a:t>What side effects can this call or assignment have?</a:t>
            </a:r>
          </a:p>
          <a:p>
            <a:r>
              <a:rPr lang="hu-HU" sz="2700" dirty="0"/>
              <a:t>Did I change my libs API? Is it a breaking change?</a:t>
            </a:r>
          </a:p>
          <a:p>
            <a:r>
              <a:rPr lang="hu-HU" sz="2700" dirty="0"/>
              <a:t>How to structure my code?</a:t>
            </a:r>
          </a:p>
          <a:p>
            <a:r>
              <a:rPr lang="hu-HU" sz="2700" dirty="0"/>
              <a:t>Where to cut modules and </a:t>
            </a:r>
            <a:r>
              <a:rPr lang="hu-HU" sz="2700" dirty="0" err="1"/>
              <a:t>bundles</a:t>
            </a:r>
            <a:r>
              <a:rPr lang="hu-HU" sz="2700" dirty="0" smtClean="0"/>
              <a:t>?</a:t>
            </a:r>
            <a:endParaRPr lang="en-US" sz="2700" dirty="0" smtClean="0"/>
          </a:p>
          <a:p>
            <a:endParaRPr lang="en-US" sz="2700" dirty="0"/>
          </a:p>
          <a:p>
            <a:pPr marL="0" indent="0">
              <a:buNone/>
            </a:pPr>
            <a:r>
              <a:rPr lang="en-US" sz="2700" dirty="0" smtClean="0"/>
              <a:t>-&gt; </a:t>
            </a:r>
            <a:r>
              <a:rPr lang="en-US" sz="2700" dirty="0" err="1" smtClean="0"/>
              <a:t>ingraph</a:t>
            </a:r>
            <a:r>
              <a:rPr lang="en-US" sz="2700" dirty="0" smtClean="0"/>
              <a:t> enables such queries</a:t>
            </a:r>
            <a:endParaRPr lang="hu-HU" sz="2700" dirty="0"/>
          </a:p>
        </p:txBody>
      </p:sp>
      <p:sp>
        <p:nvSpPr>
          <p:cNvPr id="4" name="Slide Number Placeholder 3">
            <a:extLst>
              <a:ext uri="{FF2B5EF4-FFF2-40B4-BE49-F238E27FC236}">
                <a16:creationId xmlns:a16="http://schemas.microsoft.com/office/drawing/2014/main" id="{BDD41844-2AD4-4A5D-8C57-898FE3438A75}"/>
              </a:ext>
            </a:extLst>
          </p:cNvPr>
          <p:cNvSpPr>
            <a:spLocks noGrp="1"/>
          </p:cNvSpPr>
          <p:nvPr>
            <p:ph type="sldNum" sz="quarter" idx="12"/>
          </p:nvPr>
        </p:nvSpPr>
        <p:spPr/>
        <p:txBody>
          <a:bodyPr/>
          <a:lstStyle/>
          <a:p>
            <a:fld id="{4FAB73BC-B049-4115-A692-8D63A059BFB8}" type="slidenum">
              <a:rPr lang="en-US" smtClean="0"/>
              <a:pPr/>
              <a:t>13</a:t>
            </a:fld>
            <a:endParaRPr lang="en-US" dirty="0"/>
          </a:p>
        </p:txBody>
      </p:sp>
    </p:spTree>
    <p:extLst>
      <p:ext uri="{BB962C8B-B14F-4D97-AF65-F5344CB8AC3E}">
        <p14:creationId xmlns:p14="http://schemas.microsoft.com/office/powerpoint/2010/main" val="15997494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3DAE7-EAF6-42E0-BCBF-C6ED765C80D3}"/>
              </a:ext>
            </a:extLst>
          </p:cNvPr>
          <p:cNvSpPr>
            <a:spLocks noGrp="1"/>
          </p:cNvSpPr>
          <p:nvPr>
            <p:ph type="title"/>
          </p:nvPr>
        </p:nvSpPr>
        <p:spPr/>
        <p:txBody>
          <a:bodyPr/>
          <a:lstStyle/>
          <a:p>
            <a:r>
              <a:rPr lang="en-US" dirty="0"/>
              <a:t>Maintainability – now</a:t>
            </a:r>
          </a:p>
        </p:txBody>
      </p:sp>
      <p:sp>
        <p:nvSpPr>
          <p:cNvPr id="3" name="Content Placeholder 2">
            <a:extLst>
              <a:ext uri="{FF2B5EF4-FFF2-40B4-BE49-F238E27FC236}">
                <a16:creationId xmlns:a16="http://schemas.microsoft.com/office/drawing/2014/main" id="{07BDEBCA-A36D-443E-8BF0-E0228A8BC219}"/>
              </a:ext>
            </a:extLst>
          </p:cNvPr>
          <p:cNvSpPr>
            <a:spLocks noGrp="1"/>
          </p:cNvSpPr>
          <p:nvPr>
            <p:ph idx="1"/>
          </p:nvPr>
        </p:nvSpPr>
        <p:spPr/>
        <p:txBody>
          <a:bodyPr>
            <a:normAutofit/>
          </a:bodyPr>
          <a:lstStyle/>
          <a:p>
            <a:r>
              <a:rPr lang="hu-HU" sz="2700" dirty="0"/>
              <a:t>We have unified data structures (similar AST formats)</a:t>
            </a:r>
          </a:p>
          <a:p>
            <a:r>
              <a:rPr lang="hu-HU" sz="2700" dirty="0" smtClean="0"/>
              <a:t>De facto standard</a:t>
            </a:r>
            <a:r>
              <a:rPr lang="hu-HU" sz="2700" dirty="0" smtClean="0"/>
              <a:t> </a:t>
            </a:r>
            <a:r>
              <a:rPr lang="hu-HU" sz="2700" dirty="0" err="1" smtClean="0"/>
              <a:t>language</a:t>
            </a:r>
            <a:r>
              <a:rPr lang="hu-HU" sz="2700" dirty="0" smtClean="0"/>
              <a:t>: </a:t>
            </a:r>
            <a:r>
              <a:rPr lang="hu-HU" sz="2700" smtClean="0"/>
              <a:t>XPath</a:t>
            </a:r>
            <a:endParaRPr lang="en-US" sz="2700" dirty="0"/>
          </a:p>
          <a:p>
            <a:r>
              <a:rPr lang="en-US" sz="2700" dirty="0"/>
              <a:t>Unique visitor patterns</a:t>
            </a:r>
          </a:p>
          <a:p>
            <a:r>
              <a:rPr lang="en-US" sz="2700" dirty="0"/>
              <a:t>Hard testability of plugin system</a:t>
            </a:r>
          </a:p>
          <a:p>
            <a:pPr lvl="1"/>
            <a:r>
              <a:rPr lang="en-US" sz="2400" dirty="0"/>
              <a:t>Plugins mutate state</a:t>
            </a:r>
          </a:p>
          <a:p>
            <a:pPr lvl="1"/>
            <a:r>
              <a:rPr lang="en-US" sz="2400" dirty="0"/>
              <a:t>Problem of “multi-pass” analysis</a:t>
            </a:r>
          </a:p>
        </p:txBody>
      </p:sp>
      <p:sp>
        <p:nvSpPr>
          <p:cNvPr id="4" name="Slide Number Placeholder 3">
            <a:extLst>
              <a:ext uri="{FF2B5EF4-FFF2-40B4-BE49-F238E27FC236}">
                <a16:creationId xmlns:a16="http://schemas.microsoft.com/office/drawing/2014/main" id="{79FB5D0F-8F82-42AF-A78A-3AAFAC5D52C9}"/>
              </a:ext>
            </a:extLst>
          </p:cNvPr>
          <p:cNvSpPr>
            <a:spLocks noGrp="1"/>
          </p:cNvSpPr>
          <p:nvPr>
            <p:ph type="sldNum" sz="quarter" idx="12"/>
          </p:nvPr>
        </p:nvSpPr>
        <p:spPr/>
        <p:txBody>
          <a:bodyPr/>
          <a:lstStyle/>
          <a:p>
            <a:fld id="{4FAB73BC-B049-4115-A692-8D63A059BFB8}" type="slidenum">
              <a:rPr lang="en-US" smtClean="0"/>
              <a:pPr/>
              <a:t>14</a:t>
            </a:fld>
            <a:endParaRPr lang="en-US" dirty="0"/>
          </a:p>
        </p:txBody>
      </p:sp>
    </p:spTree>
    <p:extLst>
      <p:ext uri="{BB962C8B-B14F-4D97-AF65-F5344CB8AC3E}">
        <p14:creationId xmlns:p14="http://schemas.microsoft.com/office/powerpoint/2010/main" val="11684829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508B3-16E7-446C-BAE9-80C7BFDC1BA4}"/>
              </a:ext>
            </a:extLst>
          </p:cNvPr>
          <p:cNvSpPr>
            <a:spLocks noGrp="1"/>
          </p:cNvSpPr>
          <p:nvPr>
            <p:ph type="title"/>
          </p:nvPr>
        </p:nvSpPr>
        <p:spPr/>
        <p:txBody>
          <a:bodyPr/>
          <a:lstStyle/>
          <a:p>
            <a:r>
              <a:rPr lang="en-US" dirty="0"/>
              <a:t>Maintainability – future </a:t>
            </a:r>
          </a:p>
        </p:txBody>
      </p:sp>
      <p:sp>
        <p:nvSpPr>
          <p:cNvPr id="3" name="Content Placeholder 2">
            <a:extLst>
              <a:ext uri="{FF2B5EF4-FFF2-40B4-BE49-F238E27FC236}">
                <a16:creationId xmlns:a16="http://schemas.microsoft.com/office/drawing/2014/main" id="{1E2F496D-FDBA-44DF-BF31-625051FDA4AD}"/>
              </a:ext>
            </a:extLst>
          </p:cNvPr>
          <p:cNvSpPr>
            <a:spLocks noGrp="1"/>
          </p:cNvSpPr>
          <p:nvPr>
            <p:ph idx="1"/>
          </p:nvPr>
        </p:nvSpPr>
        <p:spPr/>
        <p:txBody>
          <a:bodyPr>
            <a:normAutofit/>
          </a:bodyPr>
          <a:lstStyle/>
          <a:p>
            <a:r>
              <a:rPr lang="en-US" dirty="0"/>
              <a:t>Add</a:t>
            </a:r>
            <a:r>
              <a:rPr lang="hu-HU" dirty="0"/>
              <a:t>ing</a:t>
            </a:r>
            <a:r>
              <a:rPr lang="en-US" dirty="0"/>
              <a:t> abstraction without losing information</a:t>
            </a:r>
          </a:p>
          <a:p>
            <a:r>
              <a:rPr lang="en-US" dirty="0"/>
              <a:t>Common</a:t>
            </a:r>
            <a:r>
              <a:rPr lang="hu-HU" dirty="0"/>
              <a:t> declarative</a:t>
            </a:r>
            <a:r>
              <a:rPr lang="en-US" dirty="0"/>
              <a:t> query language</a:t>
            </a:r>
            <a:r>
              <a:rPr lang="hu-HU" dirty="0"/>
              <a:t> – </a:t>
            </a:r>
            <a:r>
              <a:rPr lang="hu-HU" dirty="0" err="1" smtClean="0"/>
              <a:t>openCypher</a:t>
            </a:r>
            <a:endParaRPr lang="hu-HU" dirty="0"/>
          </a:p>
        </p:txBody>
      </p:sp>
      <p:sp>
        <p:nvSpPr>
          <p:cNvPr id="4" name="Slide Number Placeholder 3">
            <a:extLst>
              <a:ext uri="{FF2B5EF4-FFF2-40B4-BE49-F238E27FC236}">
                <a16:creationId xmlns:a16="http://schemas.microsoft.com/office/drawing/2014/main" id="{D6387DEE-0846-4F07-AEE9-C80855B64FE6}"/>
              </a:ext>
            </a:extLst>
          </p:cNvPr>
          <p:cNvSpPr>
            <a:spLocks noGrp="1"/>
          </p:cNvSpPr>
          <p:nvPr>
            <p:ph type="sldNum" sz="quarter" idx="12"/>
          </p:nvPr>
        </p:nvSpPr>
        <p:spPr/>
        <p:txBody>
          <a:bodyPr/>
          <a:lstStyle/>
          <a:p>
            <a:fld id="{4FAB73BC-B049-4115-A692-8D63A059BFB8}" type="slidenum">
              <a:rPr lang="en-US" smtClean="0"/>
              <a:pPr/>
              <a:t>15</a:t>
            </a:fld>
            <a:endParaRPr lang="en-US" dirty="0"/>
          </a:p>
        </p:txBody>
      </p:sp>
      <p:sp>
        <p:nvSpPr>
          <p:cNvPr id="5" name="Tartalom helye 2"/>
          <p:cNvSpPr txBox="1">
            <a:spLocks/>
          </p:cNvSpPr>
          <p:nvPr/>
        </p:nvSpPr>
        <p:spPr>
          <a:xfrm>
            <a:off x="628650" y="3122762"/>
            <a:ext cx="5584007" cy="2928639"/>
          </a:xfrm>
          <a:prstGeom prst="rect">
            <a:avLst/>
          </a:prstGeom>
        </p:spPr>
        <p:txBody>
          <a:bodyPr vert="horz" lIns="68580" tIns="34290" rIns="68580" bIns="34290" numCol="1" spcCol="36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spc="-20" baseline="0">
                <a:solidFill>
                  <a:schemeClr val="tx1"/>
                </a:solidFill>
                <a:latin typeface="+mj-lt"/>
                <a:ea typeface="Lato Light" panose="020F0502020204030203" pitchFamily="34" charset="0"/>
                <a:cs typeface="Lato Light"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spc="-20" baseline="0">
                <a:solidFill>
                  <a:schemeClr val="tx1"/>
                </a:solidFill>
                <a:latin typeface="+mj-lt"/>
                <a:ea typeface="Lato Light" panose="020F0502020204030203" pitchFamily="34" charset="0"/>
                <a:cs typeface="Lato Light"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20" baseline="0">
                <a:solidFill>
                  <a:schemeClr val="tx1"/>
                </a:solidFill>
                <a:latin typeface="+mj-lt"/>
                <a:ea typeface="Lato Light" panose="020F0502020204030203" pitchFamily="34" charset="0"/>
                <a:cs typeface="Lato Light"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20" baseline="0">
                <a:solidFill>
                  <a:schemeClr val="tx1"/>
                </a:solidFill>
                <a:latin typeface="+mj-lt"/>
                <a:ea typeface="Lato Light" panose="020F0502020204030203" pitchFamily="34" charset="0"/>
                <a:cs typeface="Lato Light"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20" baseline="0">
                <a:solidFill>
                  <a:schemeClr val="tx1"/>
                </a:solidFill>
                <a:latin typeface="+mj-lt"/>
                <a:ea typeface="Lato Light" panose="020F0502020204030203" pitchFamily="34" charset="0"/>
                <a:cs typeface="Lato Light"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1800"/>
              </a:spcBef>
              <a:spcAft>
                <a:spcPts val="150"/>
              </a:spcAft>
              <a:buNone/>
            </a:pPr>
            <a:r>
              <a:rPr lang="hu-HU" sz="2000" dirty="0">
                <a:solidFill>
                  <a:srgbClr val="2299DE"/>
                </a:solidFill>
                <a:latin typeface="Consolas" panose="020B0609020204030204" pitchFamily="49" charset="0"/>
                <a:cs typeface="Consolas" panose="020B0609020204030204" pitchFamily="49" charset="0"/>
              </a:rPr>
              <a:t>MATCH</a:t>
            </a:r>
            <a:r>
              <a:rPr lang="hu-HU" sz="2000" dirty="0">
                <a:latin typeface="Consolas" panose="020B0609020204030204" pitchFamily="49" charset="0"/>
                <a:cs typeface="Consolas" panose="020B0609020204030204" pitchFamily="49" charset="0"/>
              </a:rPr>
              <a:t> </a:t>
            </a:r>
            <a:r>
              <a:rPr lang="hu-HU" sz="2000" dirty="0" smtClean="0">
                <a:latin typeface="Consolas" panose="020B0609020204030204" pitchFamily="49" charset="0"/>
                <a:cs typeface="Consolas" panose="020B0609020204030204" pitchFamily="49" charset="0"/>
              </a:rPr>
              <a:t> </a:t>
            </a:r>
            <a:r>
              <a:rPr lang="hu-HU" sz="2000" dirty="0" smtClean="0">
                <a:solidFill>
                  <a:srgbClr val="E74637"/>
                </a:solidFill>
                <a:latin typeface="Consolas" panose="020B0609020204030204" pitchFamily="49" charset="0"/>
                <a:cs typeface="Consolas" panose="020B0609020204030204" pitchFamily="49" charset="0"/>
              </a:rPr>
              <a:t>(</a:t>
            </a:r>
            <a:r>
              <a:rPr lang="hu-HU" sz="2000" dirty="0" err="1" smtClean="0">
                <a:solidFill>
                  <a:srgbClr val="9B59B6"/>
                </a:solidFill>
                <a:latin typeface="Consolas" panose="020B0609020204030204" pitchFamily="49" charset="0"/>
                <a:cs typeface="Consolas" panose="020B0609020204030204" pitchFamily="49" charset="0"/>
              </a:rPr>
              <a:t>bi:BindingIdentifier</a:t>
            </a:r>
            <a:r>
              <a:rPr lang="hu-HU" sz="2000" dirty="0">
                <a:solidFill>
                  <a:srgbClr val="E74637"/>
                </a:solidFill>
                <a:latin typeface="Consolas" panose="020B0609020204030204" pitchFamily="49" charset="0"/>
                <a:cs typeface="Consolas" panose="020B0609020204030204" pitchFamily="49" charset="0"/>
              </a:rPr>
              <a:t>)</a:t>
            </a:r>
            <a:r>
              <a:rPr lang="hu-HU" sz="2000" dirty="0">
                <a:latin typeface="Consolas" panose="020B0609020204030204" pitchFamily="49" charset="0"/>
                <a:cs typeface="Consolas" panose="020B0609020204030204" pitchFamily="49" charset="0"/>
              </a:rPr>
              <a:t/>
            </a:r>
            <a:br>
              <a:rPr lang="hu-HU" sz="2000" dirty="0">
                <a:latin typeface="Consolas" panose="020B0609020204030204" pitchFamily="49" charset="0"/>
                <a:cs typeface="Consolas" panose="020B0609020204030204" pitchFamily="49" charset="0"/>
              </a:rPr>
            </a:br>
            <a:r>
              <a:rPr lang="hu-HU" sz="2000" dirty="0">
                <a:latin typeface="Consolas" panose="020B0609020204030204" pitchFamily="49" charset="0"/>
                <a:cs typeface="Consolas" panose="020B0609020204030204" pitchFamily="49" charset="0"/>
              </a:rPr>
              <a:t>       &lt;-</a:t>
            </a:r>
            <a:r>
              <a:rPr lang="hu-HU" sz="2000" dirty="0">
                <a:solidFill>
                  <a:srgbClr val="E74637"/>
                </a:solidFill>
                <a:latin typeface="Consolas" panose="020B0609020204030204" pitchFamily="49" charset="0"/>
                <a:cs typeface="Consolas" panose="020B0609020204030204" pitchFamily="49" charset="0"/>
              </a:rPr>
              <a:t>[</a:t>
            </a:r>
            <a:r>
              <a:rPr lang="hu-HU" sz="2000" dirty="0">
                <a:solidFill>
                  <a:srgbClr val="20BB97"/>
                </a:solidFill>
                <a:latin typeface="Consolas" panose="020B0609020204030204" pitchFamily="49" charset="0"/>
                <a:cs typeface="Consolas" panose="020B0609020204030204" pitchFamily="49" charset="0"/>
              </a:rPr>
              <a:t>:</a:t>
            </a:r>
            <a:r>
              <a:rPr lang="hu-HU" sz="2000" dirty="0" err="1">
                <a:solidFill>
                  <a:srgbClr val="20BB97"/>
                </a:solidFill>
                <a:latin typeface="Consolas" panose="020B0609020204030204" pitchFamily="49" charset="0"/>
                <a:cs typeface="Consolas" panose="020B0609020204030204" pitchFamily="49" charset="0"/>
              </a:rPr>
              <a:t>binding</a:t>
            </a:r>
            <a:r>
              <a:rPr lang="hu-HU" sz="2000" dirty="0" smtClean="0">
                <a:solidFill>
                  <a:srgbClr val="E74637"/>
                </a:solidFill>
                <a:latin typeface="Consolas" panose="020B0609020204030204" pitchFamily="49" charset="0"/>
                <a:cs typeface="Consolas" panose="020B0609020204030204" pitchFamily="49" charset="0"/>
              </a:rPr>
              <a:t>]</a:t>
            </a:r>
            <a:r>
              <a:rPr lang="hu-HU" sz="2000" dirty="0" smtClean="0">
                <a:latin typeface="Consolas" panose="020B0609020204030204" pitchFamily="49" charset="0"/>
                <a:cs typeface="Consolas" panose="020B0609020204030204" pitchFamily="49" charset="0"/>
              </a:rPr>
              <a:t>-</a:t>
            </a:r>
            <a:r>
              <a:rPr lang="hu-HU" sz="2000" dirty="0" smtClean="0">
                <a:solidFill>
                  <a:srgbClr val="E74637"/>
                </a:solidFill>
                <a:latin typeface="Consolas" panose="020B0609020204030204" pitchFamily="49" charset="0"/>
                <a:cs typeface="Consolas" panose="020B0609020204030204" pitchFamily="49" charset="0"/>
              </a:rPr>
              <a:t>()</a:t>
            </a:r>
            <a:r>
              <a:rPr lang="hu-HU" sz="2000" dirty="0" smtClean="0">
                <a:latin typeface="Consolas" panose="020B0609020204030204" pitchFamily="49" charset="0"/>
                <a:cs typeface="Consolas" panose="020B0609020204030204" pitchFamily="49" charset="0"/>
              </a:rPr>
              <a:t>--&gt;</a:t>
            </a:r>
            <a:r>
              <a:rPr lang="hu-HU" sz="2000" dirty="0">
                <a:latin typeface="Consolas" panose="020B0609020204030204" pitchFamily="49" charset="0"/>
                <a:cs typeface="Consolas" panose="020B0609020204030204" pitchFamily="49" charset="0"/>
              </a:rPr>
              <a:t/>
            </a:r>
            <a:br>
              <a:rPr lang="hu-HU" sz="2000" dirty="0">
                <a:latin typeface="Consolas" panose="020B0609020204030204" pitchFamily="49" charset="0"/>
                <a:cs typeface="Consolas" panose="020B0609020204030204" pitchFamily="49" charset="0"/>
              </a:rPr>
            </a:br>
            <a:r>
              <a:rPr lang="hu-HU" sz="2000" dirty="0">
                <a:latin typeface="Consolas" panose="020B0609020204030204" pitchFamily="49" charset="0"/>
                <a:cs typeface="Consolas" panose="020B0609020204030204" pitchFamily="49" charset="0"/>
              </a:rPr>
              <a:t>       </a:t>
            </a:r>
            <a:r>
              <a:rPr lang="hu-HU" sz="2000" dirty="0">
                <a:solidFill>
                  <a:srgbClr val="E74637"/>
                </a:solidFill>
                <a:latin typeface="Consolas" panose="020B0609020204030204" pitchFamily="49" charset="0"/>
                <a:cs typeface="Consolas" panose="020B0609020204030204" pitchFamily="49" charset="0"/>
              </a:rPr>
              <a:t>(</a:t>
            </a:r>
            <a:r>
              <a:rPr lang="hu-HU" sz="2000" dirty="0" err="1">
                <a:solidFill>
                  <a:srgbClr val="9B59B6"/>
                </a:solidFill>
                <a:latin typeface="Consolas" panose="020B0609020204030204" pitchFamily="49" charset="0"/>
                <a:cs typeface="Consolas" panose="020B0609020204030204" pitchFamily="49" charset="0"/>
              </a:rPr>
              <a:t>be:BinaryExpression</a:t>
            </a:r>
            <a:r>
              <a:rPr lang="hu-HU" sz="2000" dirty="0">
                <a:solidFill>
                  <a:srgbClr val="E74637"/>
                </a:solidFill>
                <a:latin typeface="Consolas" panose="020B0609020204030204" pitchFamily="49" charset="0"/>
                <a:cs typeface="Consolas" panose="020B0609020204030204" pitchFamily="49" charset="0"/>
              </a:rPr>
              <a:t>)</a:t>
            </a:r>
            <a:r>
              <a:rPr lang="hu-HU" sz="2000" dirty="0">
                <a:latin typeface="Consolas" panose="020B0609020204030204" pitchFamily="49" charset="0"/>
                <a:cs typeface="Consolas" panose="020B0609020204030204" pitchFamily="49" charset="0"/>
              </a:rPr>
              <a:t/>
            </a:r>
            <a:br>
              <a:rPr lang="hu-HU" sz="2000" dirty="0">
                <a:latin typeface="Consolas" panose="020B0609020204030204" pitchFamily="49" charset="0"/>
                <a:cs typeface="Consolas" panose="020B0609020204030204" pitchFamily="49" charset="0"/>
              </a:rPr>
            </a:br>
            <a:r>
              <a:rPr lang="hu-HU" sz="2000" dirty="0">
                <a:latin typeface="Consolas" panose="020B0609020204030204" pitchFamily="49" charset="0"/>
                <a:cs typeface="Consolas" panose="020B0609020204030204" pitchFamily="49" charset="0"/>
              </a:rPr>
              <a:t>       -</a:t>
            </a:r>
            <a:r>
              <a:rPr lang="hu-HU" sz="2000" dirty="0">
                <a:solidFill>
                  <a:srgbClr val="E74637"/>
                </a:solidFill>
                <a:latin typeface="Consolas" panose="020B0609020204030204" pitchFamily="49" charset="0"/>
                <a:cs typeface="Consolas" panose="020B0609020204030204" pitchFamily="49" charset="0"/>
              </a:rPr>
              <a:t>[</a:t>
            </a:r>
            <a:r>
              <a:rPr lang="hu-HU" sz="2000" dirty="0">
                <a:solidFill>
                  <a:srgbClr val="20BB97"/>
                </a:solidFill>
                <a:latin typeface="Consolas" panose="020B0609020204030204" pitchFamily="49" charset="0"/>
                <a:cs typeface="Consolas" panose="020B0609020204030204" pitchFamily="49" charset="0"/>
              </a:rPr>
              <a:t>:</a:t>
            </a:r>
            <a:r>
              <a:rPr lang="hu-HU" sz="2000" dirty="0" err="1">
                <a:solidFill>
                  <a:srgbClr val="20BB97"/>
                </a:solidFill>
                <a:latin typeface="Consolas" panose="020B0609020204030204" pitchFamily="49" charset="0"/>
                <a:cs typeface="Consolas" panose="020B0609020204030204" pitchFamily="49" charset="0"/>
              </a:rPr>
              <a:t>right</a:t>
            </a:r>
            <a:r>
              <a:rPr lang="hu-HU" sz="2000" dirty="0">
                <a:solidFill>
                  <a:srgbClr val="E74637"/>
                </a:solidFill>
                <a:latin typeface="Consolas" panose="020B0609020204030204" pitchFamily="49" charset="0"/>
                <a:cs typeface="Consolas" panose="020B0609020204030204" pitchFamily="49" charset="0"/>
              </a:rPr>
              <a:t>]</a:t>
            </a:r>
            <a:r>
              <a:rPr lang="hu-HU" sz="2000" dirty="0">
                <a:latin typeface="Consolas" panose="020B0609020204030204" pitchFamily="49" charset="0"/>
                <a:cs typeface="Consolas" panose="020B0609020204030204" pitchFamily="49" charset="0"/>
              </a:rPr>
              <a:t>-&gt;</a:t>
            </a:r>
            <a:r>
              <a:rPr lang="hu-HU" sz="2000" dirty="0">
                <a:solidFill>
                  <a:srgbClr val="E74637"/>
                </a:solidFill>
                <a:latin typeface="Consolas" panose="020B0609020204030204" pitchFamily="49" charset="0"/>
                <a:cs typeface="Consolas" panose="020B0609020204030204" pitchFamily="49" charset="0"/>
              </a:rPr>
              <a:t>(</a:t>
            </a:r>
            <a:r>
              <a:rPr lang="hu-HU" sz="2000" dirty="0" err="1" smtClean="0">
                <a:solidFill>
                  <a:srgbClr val="9B59B6"/>
                </a:solidFill>
                <a:latin typeface="Consolas" panose="020B0609020204030204" pitchFamily="49" charset="0"/>
                <a:cs typeface="Consolas" panose="020B0609020204030204" pitchFamily="49" charset="0"/>
              </a:rPr>
              <a:t>right:Expression</a:t>
            </a:r>
            <a:r>
              <a:rPr lang="hu-HU" sz="2000" dirty="0">
                <a:solidFill>
                  <a:srgbClr val="E74637"/>
                </a:solidFill>
                <a:latin typeface="Consolas" panose="020B0609020204030204" pitchFamily="49" charset="0"/>
                <a:cs typeface="Consolas" panose="020B0609020204030204" pitchFamily="49" charset="0"/>
              </a:rPr>
              <a:t>)</a:t>
            </a:r>
          </a:p>
          <a:p>
            <a:pPr marL="0" indent="0">
              <a:lnSpc>
                <a:spcPct val="120000"/>
              </a:lnSpc>
              <a:spcAft>
                <a:spcPts val="150"/>
              </a:spcAft>
              <a:buNone/>
            </a:pPr>
            <a:r>
              <a:rPr lang="hu-HU" sz="2000" dirty="0">
                <a:solidFill>
                  <a:srgbClr val="2299DE"/>
                </a:solidFill>
                <a:latin typeface="Consolas" panose="020B0609020204030204" pitchFamily="49" charset="0"/>
                <a:cs typeface="Consolas" panose="020B0609020204030204" pitchFamily="49" charset="0"/>
              </a:rPr>
              <a:t>WHERE</a:t>
            </a:r>
            <a:r>
              <a:rPr lang="hu-HU" sz="2000" dirty="0">
                <a:latin typeface="Consolas" panose="020B0609020204030204" pitchFamily="49" charset="0"/>
                <a:cs typeface="Consolas" panose="020B0609020204030204" pitchFamily="49" charset="0"/>
              </a:rPr>
              <a:t> </a:t>
            </a:r>
            <a:r>
              <a:rPr lang="en-US" sz="2000" dirty="0" err="1" smtClean="0">
                <a:solidFill>
                  <a:srgbClr val="20BB97"/>
                </a:solidFill>
                <a:latin typeface="Consolas" panose="020B0609020204030204" pitchFamily="49" charset="0"/>
                <a:cs typeface="Consolas" panose="020B0609020204030204" pitchFamily="49" charset="0"/>
              </a:rPr>
              <a:t>be</a:t>
            </a:r>
            <a:r>
              <a:rPr lang="en-US" sz="2000" dirty="0" err="1" smtClean="0">
                <a:solidFill>
                  <a:srgbClr val="E74637"/>
                </a:solidFill>
                <a:latin typeface="Consolas" panose="020B0609020204030204" pitchFamily="49" charset="0"/>
                <a:cs typeface="Consolas" panose="020B0609020204030204" pitchFamily="49" charset="0"/>
              </a:rPr>
              <a:t>.</a:t>
            </a:r>
            <a:r>
              <a:rPr lang="en-US" sz="2000" dirty="0" err="1" smtClean="0">
                <a:solidFill>
                  <a:srgbClr val="20BB97"/>
                </a:solidFill>
                <a:latin typeface="Consolas" panose="020B0609020204030204" pitchFamily="49" charset="0"/>
                <a:cs typeface="Consolas" panose="020B0609020204030204" pitchFamily="49" charset="0"/>
              </a:rPr>
              <a:t>operator</a:t>
            </a:r>
            <a:r>
              <a:rPr lang="hu-HU" sz="2000" dirty="0" smtClean="0">
                <a:latin typeface="Consolas" panose="020B0609020204030204" pitchFamily="49" charset="0"/>
                <a:cs typeface="Consolas" panose="020B0609020204030204" pitchFamily="49" charset="0"/>
              </a:rPr>
              <a:t> </a:t>
            </a:r>
            <a:r>
              <a:rPr lang="hu-HU" sz="2000" dirty="0">
                <a:latin typeface="Consolas" panose="020B0609020204030204" pitchFamily="49" charset="0"/>
                <a:cs typeface="Consolas" panose="020B0609020204030204" pitchFamily="49" charset="0"/>
              </a:rPr>
              <a:t>= </a:t>
            </a:r>
            <a:r>
              <a:rPr lang="en-US" sz="2000" dirty="0" smtClean="0">
                <a:solidFill>
                  <a:srgbClr val="E67E22"/>
                </a:solidFill>
                <a:latin typeface="Consolas" panose="020B0609020204030204" pitchFamily="49" charset="0"/>
                <a:cs typeface="Consolas" panose="020B0609020204030204" pitchFamily="49" charset="0"/>
              </a:rPr>
              <a:t>'</a:t>
            </a:r>
            <a:r>
              <a:rPr lang="en-US" sz="2000" dirty="0" err="1" smtClean="0">
                <a:solidFill>
                  <a:srgbClr val="E67E22"/>
                </a:solidFill>
                <a:latin typeface="Consolas" panose="020B0609020204030204" pitchFamily="49" charset="0"/>
                <a:cs typeface="Consolas" panose="020B0609020204030204" pitchFamily="49" charset="0"/>
              </a:rPr>
              <a:t>Div</a:t>
            </a:r>
            <a:r>
              <a:rPr lang="en-US" sz="2000" dirty="0" smtClean="0">
                <a:solidFill>
                  <a:srgbClr val="E67E22"/>
                </a:solidFill>
                <a:latin typeface="Consolas" panose="020B0609020204030204" pitchFamily="49" charset="0"/>
                <a:cs typeface="Consolas" panose="020B0609020204030204" pitchFamily="49" charset="0"/>
              </a:rPr>
              <a:t>'</a:t>
            </a:r>
            <a:r>
              <a:rPr lang="hu-HU" sz="2000" dirty="0">
                <a:latin typeface="Consolas" panose="020B0609020204030204" pitchFamily="49" charset="0"/>
                <a:cs typeface="Consolas" panose="020B0609020204030204" pitchFamily="49" charset="0"/>
              </a:rPr>
              <a:t/>
            </a:r>
            <a:br>
              <a:rPr lang="hu-HU" sz="2000" dirty="0">
                <a:latin typeface="Consolas" panose="020B0609020204030204" pitchFamily="49" charset="0"/>
                <a:cs typeface="Consolas" panose="020B0609020204030204" pitchFamily="49" charset="0"/>
              </a:rPr>
            </a:br>
            <a:r>
              <a:rPr lang="en-US" sz="2000" dirty="0" smtClean="0">
                <a:latin typeface="Consolas" panose="020B0609020204030204" pitchFamily="49" charset="0"/>
                <a:cs typeface="Consolas" panose="020B0609020204030204" pitchFamily="49" charset="0"/>
              </a:rPr>
              <a:t>  </a:t>
            </a:r>
            <a:r>
              <a:rPr lang="hu-HU" sz="2000" dirty="0" smtClean="0">
                <a:solidFill>
                  <a:srgbClr val="2299DE"/>
                </a:solidFill>
                <a:latin typeface="Consolas" panose="020B0609020204030204" pitchFamily="49" charset="0"/>
                <a:cs typeface="Consolas" panose="020B0609020204030204" pitchFamily="49" charset="0"/>
              </a:rPr>
              <a:t>AND</a:t>
            </a:r>
            <a:r>
              <a:rPr lang="hu-HU" sz="2000" dirty="0" smtClean="0">
                <a:latin typeface="Consolas" panose="020B0609020204030204" pitchFamily="49" charset="0"/>
                <a:cs typeface="Consolas" panose="020B0609020204030204" pitchFamily="49" charset="0"/>
              </a:rPr>
              <a:t> </a:t>
            </a:r>
            <a:r>
              <a:rPr lang="en-US" sz="2000" dirty="0" err="1" smtClean="0">
                <a:solidFill>
                  <a:srgbClr val="20BB97"/>
                </a:solidFill>
                <a:latin typeface="Consolas" panose="020B0609020204030204" pitchFamily="49" charset="0"/>
                <a:cs typeface="Consolas" panose="020B0609020204030204" pitchFamily="49" charset="0"/>
              </a:rPr>
              <a:t>right</a:t>
            </a:r>
            <a:r>
              <a:rPr lang="en-US" sz="2000" dirty="0" err="1" smtClean="0">
                <a:solidFill>
                  <a:srgbClr val="E74637"/>
                </a:solidFill>
                <a:latin typeface="Consolas" panose="020B0609020204030204" pitchFamily="49" charset="0"/>
                <a:cs typeface="Consolas" panose="020B0609020204030204" pitchFamily="49" charset="0"/>
              </a:rPr>
              <a:t>.</a:t>
            </a:r>
            <a:r>
              <a:rPr lang="en-US" sz="2000" dirty="0" err="1" smtClean="0">
                <a:solidFill>
                  <a:srgbClr val="20BB97"/>
                </a:solidFill>
                <a:latin typeface="Consolas" panose="020B0609020204030204" pitchFamily="49" charset="0"/>
                <a:cs typeface="Consolas" panose="020B0609020204030204" pitchFamily="49" charset="0"/>
              </a:rPr>
              <a:t>value</a:t>
            </a:r>
            <a:r>
              <a:rPr lang="hu-HU" sz="2000" dirty="0" smtClean="0">
                <a:solidFill>
                  <a:srgbClr val="20BB97"/>
                </a:solidFill>
                <a:latin typeface="Consolas" panose="020B0609020204030204" pitchFamily="49" charset="0"/>
                <a:cs typeface="Consolas" panose="020B0609020204030204" pitchFamily="49" charset="0"/>
              </a:rPr>
              <a:t> </a:t>
            </a:r>
            <a:r>
              <a:rPr lang="hu-HU" sz="2000" dirty="0" smtClean="0">
                <a:latin typeface="Consolas" panose="020B0609020204030204" pitchFamily="49" charset="0"/>
                <a:cs typeface="Consolas" panose="020B0609020204030204" pitchFamily="49" charset="0"/>
              </a:rPr>
              <a:t>= </a:t>
            </a:r>
            <a:r>
              <a:rPr lang="hu-HU" sz="2000" dirty="0">
                <a:latin typeface="Consolas" panose="020B0609020204030204" pitchFamily="49" charset="0"/>
                <a:cs typeface="Consolas" panose="020B0609020204030204" pitchFamily="49" charset="0"/>
              </a:rPr>
              <a:t>0.0</a:t>
            </a:r>
          </a:p>
          <a:p>
            <a:pPr marL="0" indent="0">
              <a:lnSpc>
                <a:spcPct val="120000"/>
              </a:lnSpc>
              <a:spcAft>
                <a:spcPts val="150"/>
              </a:spcAft>
              <a:buNone/>
            </a:pPr>
            <a:r>
              <a:rPr lang="hu-HU" sz="2000" dirty="0">
                <a:solidFill>
                  <a:srgbClr val="2299DE"/>
                </a:solidFill>
                <a:latin typeface="Consolas" panose="020B0609020204030204" pitchFamily="49" charset="0"/>
                <a:cs typeface="Consolas" panose="020B0609020204030204" pitchFamily="49" charset="0"/>
              </a:rPr>
              <a:t>RETURN</a:t>
            </a:r>
            <a:r>
              <a:rPr lang="hu-HU" sz="2000" dirty="0">
                <a:latin typeface="Consolas" panose="020B0609020204030204" pitchFamily="49" charset="0"/>
                <a:cs typeface="Consolas" panose="020B0609020204030204" pitchFamily="49" charset="0"/>
              </a:rPr>
              <a:t> </a:t>
            </a:r>
            <a:r>
              <a:rPr lang="hu-HU" sz="2000" dirty="0" err="1" smtClean="0">
                <a:solidFill>
                  <a:srgbClr val="20BB97"/>
                </a:solidFill>
                <a:latin typeface="Consolas" panose="020B0609020204030204" pitchFamily="49" charset="0"/>
                <a:cs typeface="Consolas" panose="020B0609020204030204" pitchFamily="49" charset="0"/>
              </a:rPr>
              <a:t>bi</a:t>
            </a:r>
            <a:endParaRPr lang="hu-HU" sz="2000" dirty="0">
              <a:solidFill>
                <a:srgbClr val="B83A55"/>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3471911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B6EC4-FEB3-40AA-A969-E0B66B2BC85F}"/>
              </a:ext>
            </a:extLst>
          </p:cNvPr>
          <p:cNvSpPr>
            <a:spLocks noGrp="1"/>
          </p:cNvSpPr>
          <p:nvPr>
            <p:ph type="title"/>
          </p:nvPr>
        </p:nvSpPr>
        <p:spPr/>
        <p:txBody>
          <a:bodyPr/>
          <a:lstStyle/>
          <a:p>
            <a:r>
              <a:rPr lang="hu-HU" b="1" dirty="0">
                <a:solidFill>
                  <a:schemeClr val="dk1"/>
                </a:solidFill>
                <a:latin typeface="Source Code Pro" panose="020B0509030403020204" pitchFamily="49" charset="0"/>
              </a:rPr>
              <a:t>var foo = 1 / 0;</a:t>
            </a:r>
            <a:endParaRPr lang="en-US" dirty="0"/>
          </a:p>
        </p:txBody>
      </p:sp>
      <p:sp>
        <p:nvSpPr>
          <p:cNvPr id="4" name="Slide Number Placeholder 3">
            <a:extLst>
              <a:ext uri="{FF2B5EF4-FFF2-40B4-BE49-F238E27FC236}">
                <a16:creationId xmlns:a16="http://schemas.microsoft.com/office/drawing/2014/main" id="{20D9B28B-1334-4C12-833D-BC91F4E2C9EF}"/>
              </a:ext>
            </a:extLst>
          </p:cNvPr>
          <p:cNvSpPr>
            <a:spLocks noGrp="1"/>
          </p:cNvSpPr>
          <p:nvPr>
            <p:ph type="sldNum" sz="quarter" idx="12"/>
          </p:nvPr>
        </p:nvSpPr>
        <p:spPr/>
        <p:txBody>
          <a:bodyPr/>
          <a:lstStyle/>
          <a:p>
            <a:fld id="{4FAB73BC-B049-4115-A692-8D63A059BFB8}" type="slidenum">
              <a:rPr lang="en-US" smtClean="0"/>
              <a:pPr/>
              <a:t>16</a:t>
            </a:fld>
            <a:endParaRPr lang="en-US" dirty="0"/>
          </a:p>
        </p:txBody>
      </p:sp>
      <p:sp>
        <p:nvSpPr>
          <p:cNvPr id="5" name="Ellipszis 15">
            <a:extLst>
              <a:ext uri="{FF2B5EF4-FFF2-40B4-BE49-F238E27FC236}">
                <a16:creationId xmlns:a16="http://schemas.microsoft.com/office/drawing/2014/main" id="{981DFB81-8AF1-4240-832B-51E9EF4FDD7F}"/>
              </a:ext>
            </a:extLst>
          </p:cNvPr>
          <p:cNvSpPr/>
          <p:nvPr/>
        </p:nvSpPr>
        <p:spPr>
          <a:xfrm>
            <a:off x="1384672" y="2849252"/>
            <a:ext cx="286474" cy="286474"/>
          </a:xfrm>
          <a:prstGeom prst="ellipse">
            <a:avLst/>
          </a:prstGeom>
          <a:solidFill>
            <a:srgbClr val="F2F2F2"/>
          </a:solidFill>
          <a:ln w="19050">
            <a:solidFill>
              <a:srgbClr val="76253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marL="288008" lvl="1"/>
            <a:r>
              <a:rPr lang="hu-HU" sz="1350" dirty="0" err="1">
                <a:solidFill>
                  <a:schemeClr val="tx1"/>
                </a:solidFill>
                <a:latin typeface="+mj-lt"/>
              </a:rPr>
              <a:t>VariableDeclarator</a:t>
            </a:r>
            <a:endParaRPr lang="en-US" sz="1350" dirty="0">
              <a:solidFill>
                <a:schemeClr val="tx1"/>
              </a:solidFill>
              <a:latin typeface="+mj-lt"/>
            </a:endParaRPr>
          </a:p>
        </p:txBody>
      </p:sp>
      <p:sp>
        <p:nvSpPr>
          <p:cNvPr id="6" name="Ellipszis 16">
            <a:extLst>
              <a:ext uri="{FF2B5EF4-FFF2-40B4-BE49-F238E27FC236}">
                <a16:creationId xmlns:a16="http://schemas.microsoft.com/office/drawing/2014/main" id="{84FAE81B-460B-4DE5-AF21-E26FD02CB6AA}"/>
              </a:ext>
            </a:extLst>
          </p:cNvPr>
          <p:cNvSpPr/>
          <p:nvPr/>
        </p:nvSpPr>
        <p:spPr>
          <a:xfrm>
            <a:off x="331192" y="3531125"/>
            <a:ext cx="286474" cy="286474"/>
          </a:xfrm>
          <a:prstGeom prst="ellipse">
            <a:avLst/>
          </a:prstGeom>
          <a:solidFill>
            <a:srgbClr val="F2F2F2"/>
          </a:solidFill>
          <a:ln w="19050">
            <a:solidFill>
              <a:srgbClr val="76253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marL="288008" lvl="1"/>
            <a:endParaRPr lang="hu-HU" sz="1350" dirty="0">
              <a:solidFill>
                <a:schemeClr val="tx1"/>
              </a:solidFill>
              <a:latin typeface="+mj-lt"/>
            </a:endParaRPr>
          </a:p>
          <a:p>
            <a:pPr marL="288008" lvl="1"/>
            <a:r>
              <a:rPr lang="hu-HU" sz="1350" dirty="0" err="1">
                <a:solidFill>
                  <a:schemeClr val="tx1"/>
                </a:solidFill>
                <a:latin typeface="+mj-lt"/>
              </a:rPr>
              <a:t>BindingIdentifier</a:t>
            </a:r>
            <a:r>
              <a:rPr lang="hu-HU" sz="1350" dirty="0">
                <a:solidFill>
                  <a:schemeClr val="tx1"/>
                </a:solidFill>
                <a:latin typeface="+mj-lt"/>
              </a:rPr>
              <a:t/>
            </a:r>
            <a:br>
              <a:rPr lang="hu-HU" sz="1350" dirty="0">
                <a:solidFill>
                  <a:schemeClr val="tx1"/>
                </a:solidFill>
                <a:latin typeface="+mj-lt"/>
              </a:rPr>
            </a:br>
            <a:r>
              <a:rPr lang="hu-HU" sz="1350" i="1" dirty="0" err="1">
                <a:solidFill>
                  <a:schemeClr val="tx1"/>
                </a:solidFill>
                <a:latin typeface="+mj-lt"/>
              </a:rPr>
              <a:t>name</a:t>
            </a:r>
            <a:r>
              <a:rPr lang="hu-HU" sz="1350" i="1" dirty="0">
                <a:solidFill>
                  <a:schemeClr val="tx1"/>
                </a:solidFill>
                <a:latin typeface="+mj-lt"/>
              </a:rPr>
              <a:t> = `</a:t>
            </a:r>
            <a:r>
              <a:rPr lang="hu-HU" sz="1350" i="1" dirty="0" err="1">
                <a:solidFill>
                  <a:schemeClr val="tx1"/>
                </a:solidFill>
                <a:latin typeface="+mj-lt"/>
              </a:rPr>
              <a:t>foo</a:t>
            </a:r>
            <a:r>
              <a:rPr lang="hu-HU" sz="1350" i="1" dirty="0">
                <a:solidFill>
                  <a:schemeClr val="tx1"/>
                </a:solidFill>
                <a:latin typeface="+mj-lt"/>
              </a:rPr>
              <a:t>`</a:t>
            </a:r>
            <a:endParaRPr lang="en-US" sz="1350" i="1" dirty="0">
              <a:solidFill>
                <a:schemeClr val="tx1"/>
              </a:solidFill>
              <a:latin typeface="+mj-lt"/>
            </a:endParaRPr>
          </a:p>
        </p:txBody>
      </p:sp>
      <p:sp>
        <p:nvSpPr>
          <p:cNvPr id="7" name="Ellipszis 17">
            <a:extLst>
              <a:ext uri="{FF2B5EF4-FFF2-40B4-BE49-F238E27FC236}">
                <a16:creationId xmlns:a16="http://schemas.microsoft.com/office/drawing/2014/main" id="{A8CC1B34-EA12-4C75-8718-80F7ACC15F9B}"/>
              </a:ext>
            </a:extLst>
          </p:cNvPr>
          <p:cNvSpPr/>
          <p:nvPr/>
        </p:nvSpPr>
        <p:spPr>
          <a:xfrm>
            <a:off x="2487754" y="3531125"/>
            <a:ext cx="286474" cy="286474"/>
          </a:xfrm>
          <a:prstGeom prst="ellipse">
            <a:avLst/>
          </a:prstGeom>
          <a:solidFill>
            <a:srgbClr val="F2F2F2"/>
          </a:solidFill>
          <a:ln w="19050">
            <a:solidFill>
              <a:srgbClr val="76253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marL="288008" lvl="1"/>
            <a:endParaRPr lang="hu-HU" sz="1350" dirty="0">
              <a:solidFill>
                <a:schemeClr val="tx1"/>
              </a:solidFill>
              <a:latin typeface="+mj-lt"/>
            </a:endParaRPr>
          </a:p>
          <a:p>
            <a:pPr marL="288008" lvl="1"/>
            <a:r>
              <a:rPr lang="hu-HU" sz="1350" dirty="0" err="1">
                <a:solidFill>
                  <a:schemeClr val="tx1"/>
                </a:solidFill>
                <a:latin typeface="+mj-lt"/>
              </a:rPr>
              <a:t>BinaryExpression</a:t>
            </a:r>
            <a:r>
              <a:rPr lang="hu-HU" sz="1350" dirty="0">
                <a:solidFill>
                  <a:schemeClr val="tx1"/>
                </a:solidFill>
                <a:latin typeface="+mj-lt"/>
              </a:rPr>
              <a:t/>
            </a:r>
            <a:br>
              <a:rPr lang="hu-HU" sz="1350" dirty="0">
                <a:solidFill>
                  <a:schemeClr val="tx1"/>
                </a:solidFill>
                <a:latin typeface="+mj-lt"/>
              </a:rPr>
            </a:br>
            <a:r>
              <a:rPr lang="hu-HU" sz="1350" i="1" dirty="0">
                <a:solidFill>
                  <a:schemeClr val="tx1"/>
                </a:solidFill>
                <a:latin typeface="+mj-lt"/>
              </a:rPr>
              <a:t>operator = `</a:t>
            </a:r>
            <a:r>
              <a:rPr lang="hu-HU" sz="1350" i="1" dirty="0" err="1">
                <a:solidFill>
                  <a:schemeClr val="tx1"/>
                </a:solidFill>
                <a:latin typeface="+mj-lt"/>
              </a:rPr>
              <a:t>Div</a:t>
            </a:r>
            <a:r>
              <a:rPr lang="hu-HU" sz="1350" i="1" dirty="0">
                <a:solidFill>
                  <a:schemeClr val="tx1"/>
                </a:solidFill>
                <a:latin typeface="+mj-lt"/>
              </a:rPr>
              <a:t>`</a:t>
            </a:r>
            <a:endParaRPr lang="en-US" sz="1350" i="1" dirty="0">
              <a:solidFill>
                <a:schemeClr val="tx1"/>
              </a:solidFill>
              <a:latin typeface="+mj-lt"/>
            </a:endParaRPr>
          </a:p>
        </p:txBody>
      </p:sp>
      <p:sp>
        <p:nvSpPr>
          <p:cNvPr id="8" name="Ellipszis 18">
            <a:extLst>
              <a:ext uri="{FF2B5EF4-FFF2-40B4-BE49-F238E27FC236}">
                <a16:creationId xmlns:a16="http://schemas.microsoft.com/office/drawing/2014/main" id="{0D6B0D6F-481F-4EAE-813E-0916673B3DB7}"/>
              </a:ext>
            </a:extLst>
          </p:cNvPr>
          <p:cNvSpPr/>
          <p:nvPr/>
        </p:nvSpPr>
        <p:spPr>
          <a:xfrm>
            <a:off x="959008" y="4503491"/>
            <a:ext cx="286474" cy="286474"/>
          </a:xfrm>
          <a:prstGeom prst="ellipse">
            <a:avLst/>
          </a:prstGeom>
          <a:solidFill>
            <a:srgbClr val="F2F2F2"/>
          </a:solidFill>
          <a:ln w="19050">
            <a:solidFill>
              <a:srgbClr val="76253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marL="288008" lvl="1"/>
            <a:endParaRPr lang="hu-HU" sz="1350" dirty="0">
              <a:solidFill>
                <a:schemeClr val="tx1"/>
              </a:solidFill>
              <a:latin typeface="+mj-lt"/>
            </a:endParaRPr>
          </a:p>
          <a:p>
            <a:pPr marL="288008" lvl="1"/>
            <a:r>
              <a:rPr lang="hu-HU" sz="1350" dirty="0">
                <a:solidFill>
                  <a:schemeClr val="tx1"/>
                </a:solidFill>
                <a:latin typeface="+mj-lt"/>
              </a:rPr>
              <a:t>Expression</a:t>
            </a:r>
            <a:br>
              <a:rPr lang="hu-HU" sz="1350" dirty="0">
                <a:solidFill>
                  <a:schemeClr val="tx1"/>
                </a:solidFill>
                <a:latin typeface="+mj-lt"/>
              </a:rPr>
            </a:br>
            <a:r>
              <a:rPr lang="hu-HU" sz="1350" i="1" dirty="0">
                <a:solidFill>
                  <a:schemeClr val="tx1"/>
                </a:solidFill>
                <a:latin typeface="+mj-lt"/>
              </a:rPr>
              <a:t>value = 1.0</a:t>
            </a:r>
            <a:endParaRPr lang="en-US" sz="1350" i="1" dirty="0">
              <a:solidFill>
                <a:schemeClr val="tx1"/>
              </a:solidFill>
              <a:latin typeface="+mj-lt"/>
            </a:endParaRPr>
          </a:p>
        </p:txBody>
      </p:sp>
      <p:sp>
        <p:nvSpPr>
          <p:cNvPr id="9" name="Ellipszis 19">
            <a:extLst>
              <a:ext uri="{FF2B5EF4-FFF2-40B4-BE49-F238E27FC236}">
                <a16:creationId xmlns:a16="http://schemas.microsoft.com/office/drawing/2014/main" id="{B13F5C71-5E67-4458-A972-444EF3EDF419}"/>
              </a:ext>
            </a:extLst>
          </p:cNvPr>
          <p:cNvSpPr/>
          <p:nvPr/>
        </p:nvSpPr>
        <p:spPr>
          <a:xfrm>
            <a:off x="3335974" y="4503494"/>
            <a:ext cx="286474" cy="286474"/>
          </a:xfrm>
          <a:prstGeom prst="ellipse">
            <a:avLst/>
          </a:prstGeom>
          <a:solidFill>
            <a:srgbClr val="F2F2F2"/>
          </a:solidFill>
          <a:ln w="19050">
            <a:solidFill>
              <a:srgbClr val="76253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marL="288008" lvl="1"/>
            <a:endParaRPr lang="hu-HU" sz="1350" dirty="0">
              <a:solidFill>
                <a:schemeClr val="tx1"/>
              </a:solidFill>
              <a:latin typeface="+mj-lt"/>
            </a:endParaRPr>
          </a:p>
          <a:p>
            <a:pPr marL="288008" lvl="1"/>
            <a:r>
              <a:rPr lang="hu-HU" sz="1350" dirty="0">
                <a:solidFill>
                  <a:schemeClr val="tx1"/>
                </a:solidFill>
                <a:latin typeface="+mj-lt"/>
              </a:rPr>
              <a:t>Expression</a:t>
            </a:r>
            <a:br>
              <a:rPr lang="hu-HU" sz="1350" dirty="0">
                <a:solidFill>
                  <a:schemeClr val="tx1"/>
                </a:solidFill>
                <a:latin typeface="+mj-lt"/>
              </a:rPr>
            </a:br>
            <a:r>
              <a:rPr lang="hu-HU" sz="1350" i="1" dirty="0">
                <a:solidFill>
                  <a:schemeClr val="tx1"/>
                </a:solidFill>
                <a:latin typeface="+mj-lt"/>
              </a:rPr>
              <a:t>value = 0.0</a:t>
            </a:r>
            <a:endParaRPr lang="en-US" sz="1350" i="1" dirty="0">
              <a:solidFill>
                <a:schemeClr val="tx1"/>
              </a:solidFill>
              <a:latin typeface="+mj-lt"/>
            </a:endParaRPr>
          </a:p>
        </p:txBody>
      </p:sp>
      <p:cxnSp>
        <p:nvCxnSpPr>
          <p:cNvPr id="10" name="Görbe összekötő 23">
            <a:extLst>
              <a:ext uri="{FF2B5EF4-FFF2-40B4-BE49-F238E27FC236}">
                <a16:creationId xmlns:a16="http://schemas.microsoft.com/office/drawing/2014/main" id="{D450A982-37CA-4C11-B75D-6650EE638088}"/>
              </a:ext>
            </a:extLst>
          </p:cNvPr>
          <p:cNvCxnSpPr/>
          <p:nvPr/>
        </p:nvCxnSpPr>
        <p:spPr>
          <a:xfrm rot="5460000">
            <a:off x="834351" y="2875279"/>
            <a:ext cx="435624" cy="956479"/>
          </a:xfrm>
          <a:prstGeom prst="curvedConnector3">
            <a:avLst/>
          </a:prstGeom>
          <a:ln w="15875">
            <a:solidFill>
              <a:schemeClr val="tx1">
                <a:lumMod val="50000"/>
                <a:lumOff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Görbe összekötő 24">
            <a:extLst>
              <a:ext uri="{FF2B5EF4-FFF2-40B4-BE49-F238E27FC236}">
                <a16:creationId xmlns:a16="http://schemas.microsoft.com/office/drawing/2014/main" id="{60350703-CAA9-4D5B-8B62-23820E5B41F6}"/>
              </a:ext>
            </a:extLst>
          </p:cNvPr>
          <p:cNvCxnSpPr/>
          <p:nvPr/>
        </p:nvCxnSpPr>
        <p:spPr>
          <a:xfrm rot="16260000" flipH="1">
            <a:off x="1809595" y="2856510"/>
            <a:ext cx="439158" cy="997544"/>
          </a:xfrm>
          <a:prstGeom prst="curvedConnector3">
            <a:avLst/>
          </a:prstGeom>
          <a:ln w="15875">
            <a:solidFill>
              <a:schemeClr val="tx1">
                <a:lumMod val="50000"/>
                <a:lumOff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Görbe összekötő 25">
            <a:extLst>
              <a:ext uri="{FF2B5EF4-FFF2-40B4-BE49-F238E27FC236}">
                <a16:creationId xmlns:a16="http://schemas.microsoft.com/office/drawing/2014/main" id="{FC89DA8B-735C-4882-BCBE-4A810F3A88D9}"/>
              </a:ext>
            </a:extLst>
          </p:cNvPr>
          <p:cNvCxnSpPr/>
          <p:nvPr/>
        </p:nvCxnSpPr>
        <p:spPr>
          <a:xfrm rot="5460000">
            <a:off x="1554557" y="3464756"/>
            <a:ext cx="726116" cy="1431744"/>
          </a:xfrm>
          <a:prstGeom prst="curvedConnector3">
            <a:avLst/>
          </a:prstGeom>
          <a:ln w="15875">
            <a:solidFill>
              <a:schemeClr val="tx1">
                <a:lumMod val="50000"/>
                <a:lumOff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Görbe összekötő 26">
            <a:extLst>
              <a:ext uri="{FF2B5EF4-FFF2-40B4-BE49-F238E27FC236}">
                <a16:creationId xmlns:a16="http://schemas.microsoft.com/office/drawing/2014/main" id="{EF7167BD-5593-4968-99A5-25B096B255E2}"/>
              </a:ext>
            </a:extLst>
          </p:cNvPr>
          <p:cNvCxnSpPr/>
          <p:nvPr/>
        </p:nvCxnSpPr>
        <p:spPr>
          <a:xfrm rot="16260000" flipH="1">
            <a:off x="2640000" y="3811053"/>
            <a:ext cx="729651" cy="742686"/>
          </a:xfrm>
          <a:prstGeom prst="curvedConnector3">
            <a:avLst/>
          </a:prstGeom>
          <a:ln w="15875">
            <a:solidFill>
              <a:schemeClr val="tx1">
                <a:lumMod val="50000"/>
                <a:lumOff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4" name="Szövegdoboz 30">
            <a:extLst>
              <a:ext uri="{FF2B5EF4-FFF2-40B4-BE49-F238E27FC236}">
                <a16:creationId xmlns:a16="http://schemas.microsoft.com/office/drawing/2014/main" id="{A04B8AC3-45A1-4841-934A-F13031AF8A72}"/>
              </a:ext>
            </a:extLst>
          </p:cNvPr>
          <p:cNvSpPr txBox="1"/>
          <p:nvPr/>
        </p:nvSpPr>
        <p:spPr>
          <a:xfrm rot="60000">
            <a:off x="635057" y="3064967"/>
            <a:ext cx="644728" cy="276999"/>
          </a:xfrm>
          <a:prstGeom prst="rect">
            <a:avLst/>
          </a:prstGeom>
          <a:noFill/>
        </p:spPr>
        <p:txBody>
          <a:bodyPr wrap="none" rtlCol="0">
            <a:spAutoFit/>
          </a:bodyPr>
          <a:lstStyle/>
          <a:p>
            <a:pPr algn="ctr"/>
            <a:r>
              <a:rPr lang="hu-HU" sz="1200" i="1" dirty="0" err="1">
                <a:solidFill>
                  <a:srgbClr val="B83A55"/>
                </a:solidFill>
                <a:latin typeface="+mj-lt"/>
              </a:rPr>
              <a:t>binding</a:t>
            </a:r>
            <a:endParaRPr lang="en-US" sz="1200" i="1" dirty="0">
              <a:solidFill>
                <a:srgbClr val="B83A55"/>
              </a:solidFill>
              <a:latin typeface="+mj-lt"/>
            </a:endParaRPr>
          </a:p>
        </p:txBody>
      </p:sp>
      <p:sp>
        <p:nvSpPr>
          <p:cNvPr id="15" name="Szövegdoboz 31">
            <a:extLst>
              <a:ext uri="{FF2B5EF4-FFF2-40B4-BE49-F238E27FC236}">
                <a16:creationId xmlns:a16="http://schemas.microsoft.com/office/drawing/2014/main" id="{0AD3F6BD-F68F-45B9-9CB4-BDA937DEC72E}"/>
              </a:ext>
            </a:extLst>
          </p:cNvPr>
          <p:cNvSpPr txBox="1"/>
          <p:nvPr/>
        </p:nvSpPr>
        <p:spPr>
          <a:xfrm rot="60000">
            <a:off x="2198506" y="3129847"/>
            <a:ext cx="381836" cy="276999"/>
          </a:xfrm>
          <a:prstGeom prst="rect">
            <a:avLst/>
          </a:prstGeom>
          <a:noFill/>
        </p:spPr>
        <p:txBody>
          <a:bodyPr wrap="none" rtlCol="0">
            <a:spAutoFit/>
          </a:bodyPr>
          <a:lstStyle/>
          <a:p>
            <a:r>
              <a:rPr lang="hu-HU" sz="1200" i="1" dirty="0" err="1">
                <a:solidFill>
                  <a:srgbClr val="B83A55"/>
                </a:solidFill>
                <a:latin typeface="+mj-lt"/>
              </a:rPr>
              <a:t>init</a:t>
            </a:r>
            <a:endParaRPr lang="en-US" sz="1200" i="1" dirty="0">
              <a:solidFill>
                <a:srgbClr val="B83A55"/>
              </a:solidFill>
              <a:latin typeface="+mj-lt"/>
            </a:endParaRPr>
          </a:p>
        </p:txBody>
      </p:sp>
      <p:sp>
        <p:nvSpPr>
          <p:cNvPr id="16" name="Szövegdoboz 32">
            <a:extLst>
              <a:ext uri="{FF2B5EF4-FFF2-40B4-BE49-F238E27FC236}">
                <a16:creationId xmlns:a16="http://schemas.microsoft.com/office/drawing/2014/main" id="{FC46F231-A8B2-4381-884A-0BF6FC62901D}"/>
              </a:ext>
            </a:extLst>
          </p:cNvPr>
          <p:cNvSpPr txBox="1"/>
          <p:nvPr/>
        </p:nvSpPr>
        <p:spPr>
          <a:xfrm rot="60000">
            <a:off x="1548386" y="4143011"/>
            <a:ext cx="388248" cy="276999"/>
          </a:xfrm>
          <a:prstGeom prst="rect">
            <a:avLst/>
          </a:prstGeom>
          <a:noFill/>
        </p:spPr>
        <p:txBody>
          <a:bodyPr wrap="none" rtlCol="0">
            <a:spAutoFit/>
          </a:bodyPr>
          <a:lstStyle/>
          <a:p>
            <a:r>
              <a:rPr lang="hu-HU" sz="1200" i="1" dirty="0" err="1">
                <a:solidFill>
                  <a:srgbClr val="B83A55"/>
                </a:solidFill>
                <a:latin typeface="+mj-lt"/>
              </a:rPr>
              <a:t>left</a:t>
            </a:r>
            <a:endParaRPr lang="en-US" sz="1200" i="1" dirty="0">
              <a:solidFill>
                <a:srgbClr val="B83A55"/>
              </a:solidFill>
              <a:latin typeface="+mj-lt"/>
            </a:endParaRPr>
          </a:p>
        </p:txBody>
      </p:sp>
      <p:sp>
        <p:nvSpPr>
          <p:cNvPr id="17" name="Szövegdoboz 33">
            <a:extLst>
              <a:ext uri="{FF2B5EF4-FFF2-40B4-BE49-F238E27FC236}">
                <a16:creationId xmlns:a16="http://schemas.microsoft.com/office/drawing/2014/main" id="{E9018737-40D8-406A-9482-077A2111C335}"/>
              </a:ext>
            </a:extLst>
          </p:cNvPr>
          <p:cNvSpPr txBox="1"/>
          <p:nvPr/>
        </p:nvSpPr>
        <p:spPr>
          <a:xfrm rot="60000">
            <a:off x="2558215" y="4143011"/>
            <a:ext cx="476541" cy="276999"/>
          </a:xfrm>
          <a:prstGeom prst="rect">
            <a:avLst/>
          </a:prstGeom>
          <a:noFill/>
        </p:spPr>
        <p:txBody>
          <a:bodyPr wrap="none" rtlCol="0">
            <a:spAutoFit/>
          </a:bodyPr>
          <a:lstStyle/>
          <a:p>
            <a:r>
              <a:rPr lang="hu-HU" sz="1200" i="1" dirty="0" err="1">
                <a:solidFill>
                  <a:srgbClr val="B83A55"/>
                </a:solidFill>
                <a:latin typeface="+mj-lt"/>
              </a:rPr>
              <a:t>right</a:t>
            </a:r>
            <a:endParaRPr lang="en-US" sz="1200" i="1" dirty="0">
              <a:solidFill>
                <a:srgbClr val="B83A55"/>
              </a:solidFill>
              <a:latin typeface="+mj-lt"/>
            </a:endParaRPr>
          </a:p>
        </p:txBody>
      </p:sp>
      <p:sp>
        <p:nvSpPr>
          <p:cNvPr id="18" name="Ellipszis 38">
            <a:extLst>
              <a:ext uri="{FF2B5EF4-FFF2-40B4-BE49-F238E27FC236}">
                <a16:creationId xmlns:a16="http://schemas.microsoft.com/office/drawing/2014/main" id="{14CA3091-4006-4D59-9B5B-644F17A99342}"/>
              </a:ext>
            </a:extLst>
          </p:cNvPr>
          <p:cNvSpPr/>
          <p:nvPr/>
        </p:nvSpPr>
        <p:spPr>
          <a:xfrm>
            <a:off x="333607" y="3528626"/>
            <a:ext cx="286474" cy="286474"/>
          </a:xfrm>
          <a:prstGeom prst="ellipse">
            <a:avLst/>
          </a:prstGeom>
          <a:solidFill>
            <a:srgbClr val="B89098"/>
          </a:solidFill>
          <a:ln w="19050">
            <a:solidFill>
              <a:srgbClr val="762536"/>
            </a:solidFill>
          </a:ln>
        </p:spPr>
        <p:style>
          <a:lnRef idx="2">
            <a:schemeClr val="accent1">
              <a:shade val="50000"/>
            </a:schemeClr>
          </a:lnRef>
          <a:fillRef idx="1">
            <a:schemeClr val="accent1"/>
          </a:fillRef>
          <a:effectRef idx="0">
            <a:schemeClr val="accent1"/>
          </a:effectRef>
          <a:fontRef idx="minor">
            <a:schemeClr val="lt1"/>
          </a:fontRef>
        </p:style>
        <p:txBody>
          <a:bodyPr wrap="none" rIns="576072" rtlCol="0" anchor="ctr" anchorCtr="0"/>
          <a:lstStyle/>
          <a:p>
            <a:pPr indent="-54860" algn="r"/>
            <a:r>
              <a:rPr lang="hu-HU" sz="1350" b="1" dirty="0" err="1" smtClean="0">
                <a:solidFill>
                  <a:srgbClr val="B83A55"/>
                </a:solidFill>
              </a:rPr>
              <a:t>bi</a:t>
            </a:r>
            <a:endParaRPr lang="en-US" sz="1350" b="1" i="1" dirty="0">
              <a:solidFill>
                <a:srgbClr val="B83A55"/>
              </a:solidFill>
            </a:endParaRPr>
          </a:p>
        </p:txBody>
      </p:sp>
      <p:sp>
        <p:nvSpPr>
          <p:cNvPr id="19" name="Ellipszis 40">
            <a:extLst>
              <a:ext uri="{FF2B5EF4-FFF2-40B4-BE49-F238E27FC236}">
                <a16:creationId xmlns:a16="http://schemas.microsoft.com/office/drawing/2014/main" id="{67743CDC-2C6A-4744-AE03-F107D508E3FF}"/>
              </a:ext>
            </a:extLst>
          </p:cNvPr>
          <p:cNvSpPr/>
          <p:nvPr/>
        </p:nvSpPr>
        <p:spPr>
          <a:xfrm>
            <a:off x="2492752" y="3528623"/>
            <a:ext cx="286474" cy="286474"/>
          </a:xfrm>
          <a:prstGeom prst="ellipse">
            <a:avLst/>
          </a:prstGeom>
          <a:solidFill>
            <a:srgbClr val="B89098"/>
          </a:solidFill>
          <a:ln w="19050">
            <a:solidFill>
              <a:srgbClr val="762536"/>
            </a:solidFill>
          </a:ln>
        </p:spPr>
        <p:style>
          <a:lnRef idx="2">
            <a:schemeClr val="accent1">
              <a:shade val="50000"/>
            </a:schemeClr>
          </a:lnRef>
          <a:fillRef idx="1">
            <a:schemeClr val="accent1"/>
          </a:fillRef>
          <a:effectRef idx="0">
            <a:schemeClr val="accent1"/>
          </a:effectRef>
          <a:fontRef idx="minor">
            <a:schemeClr val="lt1"/>
          </a:fontRef>
        </p:style>
        <p:txBody>
          <a:bodyPr wrap="none" rIns="576072" rtlCol="0" anchor="ctr" anchorCtr="0"/>
          <a:lstStyle/>
          <a:p>
            <a:pPr indent="-54860" algn="r"/>
            <a:r>
              <a:rPr lang="hu-HU" sz="1350" b="1" dirty="0">
                <a:solidFill>
                  <a:srgbClr val="B83A55"/>
                </a:solidFill>
              </a:rPr>
              <a:t>be</a:t>
            </a:r>
            <a:endParaRPr lang="en-US" sz="1350" b="1" i="1" dirty="0">
              <a:solidFill>
                <a:srgbClr val="B83A55"/>
              </a:solidFill>
            </a:endParaRPr>
          </a:p>
        </p:txBody>
      </p:sp>
      <p:sp>
        <p:nvSpPr>
          <p:cNvPr id="20" name="Ellipszis 41">
            <a:extLst>
              <a:ext uri="{FF2B5EF4-FFF2-40B4-BE49-F238E27FC236}">
                <a16:creationId xmlns:a16="http://schemas.microsoft.com/office/drawing/2014/main" id="{F6328ADB-8AC7-4938-81F4-9DDB80FB8F86}"/>
              </a:ext>
            </a:extLst>
          </p:cNvPr>
          <p:cNvSpPr/>
          <p:nvPr/>
        </p:nvSpPr>
        <p:spPr>
          <a:xfrm>
            <a:off x="3335974" y="4503494"/>
            <a:ext cx="286474" cy="286474"/>
          </a:xfrm>
          <a:prstGeom prst="ellipse">
            <a:avLst/>
          </a:prstGeom>
          <a:solidFill>
            <a:srgbClr val="B89098"/>
          </a:solidFill>
          <a:ln w="19050">
            <a:solidFill>
              <a:srgbClr val="762536"/>
            </a:solidFill>
          </a:ln>
        </p:spPr>
        <p:style>
          <a:lnRef idx="2">
            <a:schemeClr val="accent1">
              <a:shade val="50000"/>
            </a:schemeClr>
          </a:lnRef>
          <a:fillRef idx="1">
            <a:schemeClr val="accent1"/>
          </a:fillRef>
          <a:effectRef idx="0">
            <a:schemeClr val="accent1"/>
          </a:effectRef>
          <a:fontRef idx="minor">
            <a:schemeClr val="lt1"/>
          </a:fontRef>
        </p:style>
        <p:txBody>
          <a:bodyPr wrap="none" rIns="576072" rtlCol="0" anchor="ctr" anchorCtr="0"/>
          <a:lstStyle/>
          <a:p>
            <a:pPr indent="-54860" algn="r"/>
            <a:r>
              <a:rPr lang="hu-HU" sz="1350" b="1" dirty="0" err="1">
                <a:solidFill>
                  <a:srgbClr val="B83A55"/>
                </a:solidFill>
              </a:rPr>
              <a:t>right</a:t>
            </a:r>
            <a:endParaRPr lang="en-US" sz="1350" b="1" i="1" dirty="0">
              <a:solidFill>
                <a:srgbClr val="B83A55"/>
              </a:solidFill>
            </a:endParaRPr>
          </a:p>
        </p:txBody>
      </p:sp>
      <p:sp>
        <p:nvSpPr>
          <p:cNvPr id="22" name="Tartalom helye 2"/>
          <p:cNvSpPr txBox="1">
            <a:spLocks/>
          </p:cNvSpPr>
          <p:nvPr/>
        </p:nvSpPr>
        <p:spPr>
          <a:xfrm>
            <a:off x="4713980" y="1623278"/>
            <a:ext cx="5584007" cy="2928639"/>
          </a:xfrm>
          <a:prstGeom prst="rect">
            <a:avLst/>
          </a:prstGeom>
        </p:spPr>
        <p:txBody>
          <a:bodyPr vert="horz" lIns="68580" tIns="34290" rIns="68580" bIns="34290" numCol="1" spcCol="36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spc="-20" baseline="0">
                <a:solidFill>
                  <a:schemeClr val="tx1"/>
                </a:solidFill>
                <a:latin typeface="+mj-lt"/>
                <a:ea typeface="Lato Light" panose="020F0502020204030203" pitchFamily="34" charset="0"/>
                <a:cs typeface="Lato Light"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spc="-20" baseline="0">
                <a:solidFill>
                  <a:schemeClr val="tx1"/>
                </a:solidFill>
                <a:latin typeface="+mj-lt"/>
                <a:ea typeface="Lato Light" panose="020F0502020204030203" pitchFamily="34" charset="0"/>
                <a:cs typeface="Lato Light"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20" baseline="0">
                <a:solidFill>
                  <a:schemeClr val="tx1"/>
                </a:solidFill>
                <a:latin typeface="+mj-lt"/>
                <a:ea typeface="Lato Light" panose="020F0502020204030203" pitchFamily="34" charset="0"/>
                <a:cs typeface="Lato Light"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20" baseline="0">
                <a:solidFill>
                  <a:schemeClr val="tx1"/>
                </a:solidFill>
                <a:latin typeface="+mj-lt"/>
                <a:ea typeface="Lato Light" panose="020F0502020204030203" pitchFamily="34" charset="0"/>
                <a:cs typeface="Lato Light"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20" baseline="0">
                <a:solidFill>
                  <a:schemeClr val="tx1"/>
                </a:solidFill>
                <a:latin typeface="+mj-lt"/>
                <a:ea typeface="Lato Light" panose="020F0502020204030203" pitchFamily="34" charset="0"/>
                <a:cs typeface="Lato Light"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1800"/>
              </a:spcBef>
              <a:spcAft>
                <a:spcPts val="150"/>
              </a:spcAft>
              <a:buNone/>
            </a:pPr>
            <a:r>
              <a:rPr lang="hu-HU" sz="1700" dirty="0">
                <a:solidFill>
                  <a:srgbClr val="2299DE"/>
                </a:solidFill>
                <a:latin typeface="Consolas" panose="020B0609020204030204" pitchFamily="49" charset="0"/>
                <a:cs typeface="Consolas" panose="020B0609020204030204" pitchFamily="49" charset="0"/>
              </a:rPr>
              <a:t>MATCH</a:t>
            </a:r>
            <a:r>
              <a:rPr lang="hu-HU" sz="1700" dirty="0">
                <a:latin typeface="Consolas" panose="020B0609020204030204" pitchFamily="49" charset="0"/>
                <a:cs typeface="Consolas" panose="020B0609020204030204" pitchFamily="49" charset="0"/>
              </a:rPr>
              <a:t> </a:t>
            </a:r>
            <a:r>
              <a:rPr lang="hu-HU" sz="1700" dirty="0" smtClean="0">
                <a:latin typeface="Consolas" panose="020B0609020204030204" pitchFamily="49" charset="0"/>
                <a:cs typeface="Consolas" panose="020B0609020204030204" pitchFamily="49" charset="0"/>
              </a:rPr>
              <a:t> </a:t>
            </a:r>
            <a:r>
              <a:rPr lang="hu-HU" sz="1700" dirty="0" smtClean="0">
                <a:solidFill>
                  <a:srgbClr val="E74637"/>
                </a:solidFill>
                <a:latin typeface="Consolas" panose="020B0609020204030204" pitchFamily="49" charset="0"/>
                <a:cs typeface="Consolas" panose="020B0609020204030204" pitchFamily="49" charset="0"/>
              </a:rPr>
              <a:t>(</a:t>
            </a:r>
            <a:r>
              <a:rPr lang="hu-HU" sz="1700" dirty="0" err="1" smtClean="0">
                <a:solidFill>
                  <a:srgbClr val="9B59B6"/>
                </a:solidFill>
                <a:latin typeface="Consolas" panose="020B0609020204030204" pitchFamily="49" charset="0"/>
                <a:cs typeface="Consolas" panose="020B0609020204030204" pitchFamily="49" charset="0"/>
              </a:rPr>
              <a:t>bi:BindingIdentifier</a:t>
            </a:r>
            <a:r>
              <a:rPr lang="hu-HU" sz="1700" dirty="0">
                <a:solidFill>
                  <a:srgbClr val="E74637"/>
                </a:solidFill>
                <a:latin typeface="Consolas" panose="020B0609020204030204" pitchFamily="49" charset="0"/>
                <a:cs typeface="Consolas" panose="020B0609020204030204" pitchFamily="49" charset="0"/>
              </a:rPr>
              <a:t>)</a:t>
            </a:r>
            <a:r>
              <a:rPr lang="hu-HU" sz="1700" dirty="0">
                <a:latin typeface="Consolas" panose="020B0609020204030204" pitchFamily="49" charset="0"/>
                <a:cs typeface="Consolas" panose="020B0609020204030204" pitchFamily="49" charset="0"/>
              </a:rPr>
              <a:t/>
            </a:r>
            <a:br>
              <a:rPr lang="hu-HU" sz="1700" dirty="0">
                <a:latin typeface="Consolas" panose="020B0609020204030204" pitchFamily="49" charset="0"/>
                <a:cs typeface="Consolas" panose="020B0609020204030204" pitchFamily="49" charset="0"/>
              </a:rPr>
            </a:br>
            <a:r>
              <a:rPr lang="hu-HU" sz="1700" dirty="0">
                <a:latin typeface="Consolas" panose="020B0609020204030204" pitchFamily="49" charset="0"/>
                <a:cs typeface="Consolas" panose="020B0609020204030204" pitchFamily="49" charset="0"/>
              </a:rPr>
              <a:t>       &lt;-</a:t>
            </a:r>
            <a:r>
              <a:rPr lang="hu-HU" sz="1700" dirty="0">
                <a:solidFill>
                  <a:srgbClr val="E74637"/>
                </a:solidFill>
                <a:latin typeface="Consolas" panose="020B0609020204030204" pitchFamily="49" charset="0"/>
                <a:cs typeface="Consolas" panose="020B0609020204030204" pitchFamily="49" charset="0"/>
              </a:rPr>
              <a:t>[</a:t>
            </a:r>
            <a:r>
              <a:rPr lang="hu-HU" sz="1700" dirty="0">
                <a:solidFill>
                  <a:srgbClr val="20BB97"/>
                </a:solidFill>
                <a:latin typeface="Consolas" panose="020B0609020204030204" pitchFamily="49" charset="0"/>
                <a:cs typeface="Consolas" panose="020B0609020204030204" pitchFamily="49" charset="0"/>
              </a:rPr>
              <a:t>:</a:t>
            </a:r>
            <a:r>
              <a:rPr lang="hu-HU" sz="1700" dirty="0" err="1">
                <a:solidFill>
                  <a:srgbClr val="20BB97"/>
                </a:solidFill>
                <a:latin typeface="Consolas" panose="020B0609020204030204" pitchFamily="49" charset="0"/>
                <a:cs typeface="Consolas" panose="020B0609020204030204" pitchFamily="49" charset="0"/>
              </a:rPr>
              <a:t>binding</a:t>
            </a:r>
            <a:r>
              <a:rPr lang="hu-HU" sz="1700" dirty="0" smtClean="0">
                <a:solidFill>
                  <a:srgbClr val="E74637"/>
                </a:solidFill>
                <a:latin typeface="Consolas" panose="020B0609020204030204" pitchFamily="49" charset="0"/>
                <a:cs typeface="Consolas" panose="020B0609020204030204" pitchFamily="49" charset="0"/>
              </a:rPr>
              <a:t>]</a:t>
            </a:r>
            <a:r>
              <a:rPr lang="hu-HU" sz="1700" dirty="0" smtClean="0">
                <a:latin typeface="Consolas" panose="020B0609020204030204" pitchFamily="49" charset="0"/>
                <a:cs typeface="Consolas" panose="020B0609020204030204" pitchFamily="49" charset="0"/>
              </a:rPr>
              <a:t>-</a:t>
            </a:r>
            <a:r>
              <a:rPr lang="hu-HU" sz="1700" dirty="0" smtClean="0">
                <a:solidFill>
                  <a:srgbClr val="E74637"/>
                </a:solidFill>
                <a:latin typeface="Consolas" panose="020B0609020204030204" pitchFamily="49" charset="0"/>
                <a:cs typeface="Consolas" panose="020B0609020204030204" pitchFamily="49" charset="0"/>
              </a:rPr>
              <a:t>()</a:t>
            </a:r>
            <a:r>
              <a:rPr lang="hu-HU" sz="1700" dirty="0" smtClean="0">
                <a:latin typeface="Consolas" panose="020B0609020204030204" pitchFamily="49" charset="0"/>
                <a:cs typeface="Consolas" panose="020B0609020204030204" pitchFamily="49" charset="0"/>
              </a:rPr>
              <a:t>--&gt;</a:t>
            </a:r>
            <a:r>
              <a:rPr lang="hu-HU" sz="1700" dirty="0">
                <a:latin typeface="Consolas" panose="020B0609020204030204" pitchFamily="49" charset="0"/>
                <a:cs typeface="Consolas" panose="020B0609020204030204" pitchFamily="49" charset="0"/>
              </a:rPr>
              <a:t/>
            </a:r>
            <a:br>
              <a:rPr lang="hu-HU" sz="1700" dirty="0">
                <a:latin typeface="Consolas" panose="020B0609020204030204" pitchFamily="49" charset="0"/>
                <a:cs typeface="Consolas" panose="020B0609020204030204" pitchFamily="49" charset="0"/>
              </a:rPr>
            </a:br>
            <a:r>
              <a:rPr lang="hu-HU" sz="1700" dirty="0">
                <a:latin typeface="Consolas" panose="020B0609020204030204" pitchFamily="49" charset="0"/>
                <a:cs typeface="Consolas" panose="020B0609020204030204" pitchFamily="49" charset="0"/>
              </a:rPr>
              <a:t>       </a:t>
            </a:r>
            <a:r>
              <a:rPr lang="hu-HU" sz="1700" dirty="0">
                <a:solidFill>
                  <a:srgbClr val="E74637"/>
                </a:solidFill>
                <a:latin typeface="Consolas" panose="020B0609020204030204" pitchFamily="49" charset="0"/>
                <a:cs typeface="Consolas" panose="020B0609020204030204" pitchFamily="49" charset="0"/>
              </a:rPr>
              <a:t>(</a:t>
            </a:r>
            <a:r>
              <a:rPr lang="hu-HU" sz="1700" dirty="0" err="1">
                <a:solidFill>
                  <a:srgbClr val="9B59B6"/>
                </a:solidFill>
                <a:latin typeface="Consolas" panose="020B0609020204030204" pitchFamily="49" charset="0"/>
                <a:cs typeface="Consolas" panose="020B0609020204030204" pitchFamily="49" charset="0"/>
              </a:rPr>
              <a:t>be:BinaryExpression</a:t>
            </a:r>
            <a:r>
              <a:rPr lang="hu-HU" sz="1700" dirty="0">
                <a:solidFill>
                  <a:srgbClr val="E74637"/>
                </a:solidFill>
                <a:latin typeface="Consolas" panose="020B0609020204030204" pitchFamily="49" charset="0"/>
                <a:cs typeface="Consolas" panose="020B0609020204030204" pitchFamily="49" charset="0"/>
              </a:rPr>
              <a:t>)</a:t>
            </a:r>
            <a:r>
              <a:rPr lang="hu-HU" sz="1700" dirty="0">
                <a:latin typeface="Consolas" panose="020B0609020204030204" pitchFamily="49" charset="0"/>
                <a:cs typeface="Consolas" panose="020B0609020204030204" pitchFamily="49" charset="0"/>
              </a:rPr>
              <a:t/>
            </a:r>
            <a:br>
              <a:rPr lang="hu-HU" sz="1700" dirty="0">
                <a:latin typeface="Consolas" panose="020B0609020204030204" pitchFamily="49" charset="0"/>
                <a:cs typeface="Consolas" panose="020B0609020204030204" pitchFamily="49" charset="0"/>
              </a:rPr>
            </a:br>
            <a:r>
              <a:rPr lang="hu-HU" sz="1700" dirty="0">
                <a:latin typeface="Consolas" panose="020B0609020204030204" pitchFamily="49" charset="0"/>
                <a:cs typeface="Consolas" panose="020B0609020204030204" pitchFamily="49" charset="0"/>
              </a:rPr>
              <a:t>       -</a:t>
            </a:r>
            <a:r>
              <a:rPr lang="hu-HU" sz="1700" dirty="0">
                <a:solidFill>
                  <a:srgbClr val="E74637"/>
                </a:solidFill>
                <a:latin typeface="Consolas" panose="020B0609020204030204" pitchFamily="49" charset="0"/>
                <a:cs typeface="Consolas" panose="020B0609020204030204" pitchFamily="49" charset="0"/>
              </a:rPr>
              <a:t>[</a:t>
            </a:r>
            <a:r>
              <a:rPr lang="hu-HU" sz="1700" dirty="0">
                <a:solidFill>
                  <a:srgbClr val="20BB97"/>
                </a:solidFill>
                <a:latin typeface="Consolas" panose="020B0609020204030204" pitchFamily="49" charset="0"/>
                <a:cs typeface="Consolas" panose="020B0609020204030204" pitchFamily="49" charset="0"/>
              </a:rPr>
              <a:t>:</a:t>
            </a:r>
            <a:r>
              <a:rPr lang="hu-HU" sz="1700" dirty="0" err="1">
                <a:solidFill>
                  <a:srgbClr val="20BB97"/>
                </a:solidFill>
                <a:latin typeface="Consolas" panose="020B0609020204030204" pitchFamily="49" charset="0"/>
                <a:cs typeface="Consolas" panose="020B0609020204030204" pitchFamily="49" charset="0"/>
              </a:rPr>
              <a:t>right</a:t>
            </a:r>
            <a:r>
              <a:rPr lang="hu-HU" sz="1700" dirty="0">
                <a:solidFill>
                  <a:srgbClr val="E74637"/>
                </a:solidFill>
                <a:latin typeface="Consolas" panose="020B0609020204030204" pitchFamily="49" charset="0"/>
                <a:cs typeface="Consolas" panose="020B0609020204030204" pitchFamily="49" charset="0"/>
              </a:rPr>
              <a:t>]</a:t>
            </a:r>
            <a:r>
              <a:rPr lang="hu-HU" sz="1700" dirty="0">
                <a:latin typeface="Consolas" panose="020B0609020204030204" pitchFamily="49" charset="0"/>
                <a:cs typeface="Consolas" panose="020B0609020204030204" pitchFamily="49" charset="0"/>
              </a:rPr>
              <a:t>-&gt;</a:t>
            </a:r>
            <a:r>
              <a:rPr lang="hu-HU" sz="1700" dirty="0">
                <a:solidFill>
                  <a:srgbClr val="E74637"/>
                </a:solidFill>
                <a:latin typeface="Consolas" panose="020B0609020204030204" pitchFamily="49" charset="0"/>
                <a:cs typeface="Consolas" panose="020B0609020204030204" pitchFamily="49" charset="0"/>
              </a:rPr>
              <a:t>(</a:t>
            </a:r>
            <a:r>
              <a:rPr lang="hu-HU" sz="1700" dirty="0" err="1" smtClean="0">
                <a:solidFill>
                  <a:srgbClr val="9B59B6"/>
                </a:solidFill>
                <a:latin typeface="Consolas" panose="020B0609020204030204" pitchFamily="49" charset="0"/>
                <a:cs typeface="Consolas" panose="020B0609020204030204" pitchFamily="49" charset="0"/>
              </a:rPr>
              <a:t>right:Expression</a:t>
            </a:r>
            <a:r>
              <a:rPr lang="hu-HU" sz="1700" dirty="0">
                <a:solidFill>
                  <a:srgbClr val="E74637"/>
                </a:solidFill>
                <a:latin typeface="Consolas" panose="020B0609020204030204" pitchFamily="49" charset="0"/>
                <a:cs typeface="Consolas" panose="020B0609020204030204" pitchFamily="49" charset="0"/>
              </a:rPr>
              <a:t>)</a:t>
            </a:r>
          </a:p>
          <a:p>
            <a:pPr marL="0" indent="0">
              <a:lnSpc>
                <a:spcPct val="120000"/>
              </a:lnSpc>
              <a:spcAft>
                <a:spcPts val="150"/>
              </a:spcAft>
              <a:buNone/>
            </a:pPr>
            <a:r>
              <a:rPr lang="hu-HU" sz="1700" dirty="0">
                <a:solidFill>
                  <a:srgbClr val="2299DE"/>
                </a:solidFill>
                <a:latin typeface="Consolas" panose="020B0609020204030204" pitchFamily="49" charset="0"/>
                <a:cs typeface="Consolas" panose="020B0609020204030204" pitchFamily="49" charset="0"/>
              </a:rPr>
              <a:t>WHERE</a:t>
            </a:r>
            <a:r>
              <a:rPr lang="hu-HU" sz="1700" dirty="0">
                <a:latin typeface="Consolas" panose="020B0609020204030204" pitchFamily="49" charset="0"/>
                <a:cs typeface="Consolas" panose="020B0609020204030204" pitchFamily="49" charset="0"/>
              </a:rPr>
              <a:t> </a:t>
            </a:r>
            <a:r>
              <a:rPr lang="en-US" sz="1700" dirty="0" err="1" smtClean="0">
                <a:solidFill>
                  <a:srgbClr val="20BB97"/>
                </a:solidFill>
                <a:latin typeface="Consolas" panose="020B0609020204030204" pitchFamily="49" charset="0"/>
                <a:cs typeface="Consolas" panose="020B0609020204030204" pitchFamily="49" charset="0"/>
              </a:rPr>
              <a:t>be</a:t>
            </a:r>
            <a:r>
              <a:rPr lang="en-US" sz="1700" dirty="0" err="1" smtClean="0">
                <a:solidFill>
                  <a:srgbClr val="E74637"/>
                </a:solidFill>
                <a:latin typeface="Consolas" panose="020B0609020204030204" pitchFamily="49" charset="0"/>
                <a:cs typeface="Consolas" panose="020B0609020204030204" pitchFamily="49" charset="0"/>
              </a:rPr>
              <a:t>.</a:t>
            </a:r>
            <a:r>
              <a:rPr lang="en-US" sz="1700" dirty="0" err="1" smtClean="0">
                <a:solidFill>
                  <a:srgbClr val="20BB97"/>
                </a:solidFill>
                <a:latin typeface="Consolas" panose="020B0609020204030204" pitchFamily="49" charset="0"/>
                <a:cs typeface="Consolas" panose="020B0609020204030204" pitchFamily="49" charset="0"/>
              </a:rPr>
              <a:t>operator</a:t>
            </a:r>
            <a:r>
              <a:rPr lang="hu-HU" sz="1700" dirty="0" smtClean="0">
                <a:latin typeface="Consolas" panose="020B0609020204030204" pitchFamily="49" charset="0"/>
                <a:cs typeface="Consolas" panose="020B0609020204030204" pitchFamily="49" charset="0"/>
              </a:rPr>
              <a:t> </a:t>
            </a:r>
            <a:r>
              <a:rPr lang="hu-HU" sz="1700" dirty="0">
                <a:latin typeface="Consolas" panose="020B0609020204030204" pitchFamily="49" charset="0"/>
                <a:cs typeface="Consolas" panose="020B0609020204030204" pitchFamily="49" charset="0"/>
              </a:rPr>
              <a:t>= </a:t>
            </a:r>
            <a:r>
              <a:rPr lang="en-US" sz="1700" dirty="0" smtClean="0">
                <a:solidFill>
                  <a:srgbClr val="E67E22"/>
                </a:solidFill>
                <a:latin typeface="Consolas" panose="020B0609020204030204" pitchFamily="49" charset="0"/>
                <a:cs typeface="Consolas" panose="020B0609020204030204" pitchFamily="49" charset="0"/>
              </a:rPr>
              <a:t>'</a:t>
            </a:r>
            <a:r>
              <a:rPr lang="en-US" sz="1700" dirty="0" err="1" smtClean="0">
                <a:solidFill>
                  <a:srgbClr val="E67E22"/>
                </a:solidFill>
                <a:latin typeface="Consolas" panose="020B0609020204030204" pitchFamily="49" charset="0"/>
                <a:cs typeface="Consolas" panose="020B0609020204030204" pitchFamily="49" charset="0"/>
              </a:rPr>
              <a:t>Div</a:t>
            </a:r>
            <a:r>
              <a:rPr lang="en-US" sz="1700" dirty="0" smtClean="0">
                <a:solidFill>
                  <a:srgbClr val="E67E22"/>
                </a:solidFill>
                <a:latin typeface="Consolas" panose="020B0609020204030204" pitchFamily="49" charset="0"/>
                <a:cs typeface="Consolas" panose="020B0609020204030204" pitchFamily="49" charset="0"/>
              </a:rPr>
              <a:t>'</a:t>
            </a:r>
            <a:r>
              <a:rPr lang="hu-HU" sz="1700" dirty="0">
                <a:latin typeface="Consolas" panose="020B0609020204030204" pitchFamily="49" charset="0"/>
                <a:cs typeface="Consolas" panose="020B0609020204030204" pitchFamily="49" charset="0"/>
              </a:rPr>
              <a:t/>
            </a:r>
            <a:br>
              <a:rPr lang="hu-HU" sz="1700" dirty="0">
                <a:latin typeface="Consolas" panose="020B0609020204030204" pitchFamily="49" charset="0"/>
                <a:cs typeface="Consolas" panose="020B0609020204030204" pitchFamily="49" charset="0"/>
              </a:rPr>
            </a:br>
            <a:r>
              <a:rPr lang="en-US" sz="1700" dirty="0" smtClean="0">
                <a:latin typeface="Consolas" panose="020B0609020204030204" pitchFamily="49" charset="0"/>
                <a:cs typeface="Consolas" panose="020B0609020204030204" pitchFamily="49" charset="0"/>
              </a:rPr>
              <a:t>  </a:t>
            </a:r>
            <a:r>
              <a:rPr lang="hu-HU" sz="1700" dirty="0" smtClean="0">
                <a:solidFill>
                  <a:srgbClr val="2299DE"/>
                </a:solidFill>
                <a:latin typeface="Consolas" panose="020B0609020204030204" pitchFamily="49" charset="0"/>
                <a:cs typeface="Consolas" panose="020B0609020204030204" pitchFamily="49" charset="0"/>
              </a:rPr>
              <a:t>AND</a:t>
            </a:r>
            <a:r>
              <a:rPr lang="hu-HU" sz="1700" dirty="0" smtClean="0">
                <a:latin typeface="Consolas" panose="020B0609020204030204" pitchFamily="49" charset="0"/>
                <a:cs typeface="Consolas" panose="020B0609020204030204" pitchFamily="49" charset="0"/>
              </a:rPr>
              <a:t> </a:t>
            </a:r>
            <a:r>
              <a:rPr lang="en-US" sz="1700" dirty="0" err="1" smtClean="0">
                <a:solidFill>
                  <a:srgbClr val="20BB97"/>
                </a:solidFill>
                <a:latin typeface="Consolas" panose="020B0609020204030204" pitchFamily="49" charset="0"/>
                <a:cs typeface="Consolas" panose="020B0609020204030204" pitchFamily="49" charset="0"/>
              </a:rPr>
              <a:t>right</a:t>
            </a:r>
            <a:r>
              <a:rPr lang="en-US" sz="1700" dirty="0" err="1" smtClean="0">
                <a:solidFill>
                  <a:srgbClr val="E74637"/>
                </a:solidFill>
                <a:latin typeface="Consolas" panose="020B0609020204030204" pitchFamily="49" charset="0"/>
                <a:cs typeface="Consolas" panose="020B0609020204030204" pitchFamily="49" charset="0"/>
              </a:rPr>
              <a:t>.</a:t>
            </a:r>
            <a:r>
              <a:rPr lang="en-US" sz="1700" dirty="0" err="1" smtClean="0">
                <a:solidFill>
                  <a:srgbClr val="20BB97"/>
                </a:solidFill>
                <a:latin typeface="Consolas" panose="020B0609020204030204" pitchFamily="49" charset="0"/>
                <a:cs typeface="Consolas" panose="020B0609020204030204" pitchFamily="49" charset="0"/>
              </a:rPr>
              <a:t>value</a:t>
            </a:r>
            <a:r>
              <a:rPr lang="hu-HU" sz="1700" dirty="0" smtClean="0">
                <a:solidFill>
                  <a:srgbClr val="20BB97"/>
                </a:solidFill>
                <a:latin typeface="Consolas" panose="020B0609020204030204" pitchFamily="49" charset="0"/>
                <a:cs typeface="Consolas" panose="020B0609020204030204" pitchFamily="49" charset="0"/>
              </a:rPr>
              <a:t> </a:t>
            </a:r>
            <a:r>
              <a:rPr lang="hu-HU" sz="1700" dirty="0" smtClean="0">
                <a:latin typeface="Consolas" panose="020B0609020204030204" pitchFamily="49" charset="0"/>
                <a:cs typeface="Consolas" panose="020B0609020204030204" pitchFamily="49" charset="0"/>
              </a:rPr>
              <a:t>= </a:t>
            </a:r>
            <a:r>
              <a:rPr lang="hu-HU" sz="1700" dirty="0">
                <a:latin typeface="Consolas" panose="020B0609020204030204" pitchFamily="49" charset="0"/>
                <a:cs typeface="Consolas" panose="020B0609020204030204" pitchFamily="49" charset="0"/>
              </a:rPr>
              <a:t>0.0</a:t>
            </a:r>
          </a:p>
          <a:p>
            <a:pPr marL="0" indent="0">
              <a:lnSpc>
                <a:spcPct val="120000"/>
              </a:lnSpc>
              <a:spcAft>
                <a:spcPts val="150"/>
              </a:spcAft>
              <a:buNone/>
            </a:pPr>
            <a:r>
              <a:rPr lang="hu-HU" sz="1700" dirty="0">
                <a:solidFill>
                  <a:srgbClr val="2299DE"/>
                </a:solidFill>
                <a:latin typeface="Consolas" panose="020B0609020204030204" pitchFamily="49" charset="0"/>
                <a:cs typeface="Consolas" panose="020B0609020204030204" pitchFamily="49" charset="0"/>
              </a:rPr>
              <a:t>RETURN</a:t>
            </a:r>
            <a:r>
              <a:rPr lang="hu-HU" sz="1700" dirty="0">
                <a:latin typeface="Consolas" panose="020B0609020204030204" pitchFamily="49" charset="0"/>
                <a:cs typeface="Consolas" panose="020B0609020204030204" pitchFamily="49" charset="0"/>
              </a:rPr>
              <a:t> </a:t>
            </a:r>
            <a:r>
              <a:rPr lang="hu-HU" sz="1700" dirty="0" err="1" smtClean="0">
                <a:solidFill>
                  <a:srgbClr val="20BB97"/>
                </a:solidFill>
                <a:latin typeface="Consolas" panose="020B0609020204030204" pitchFamily="49" charset="0"/>
                <a:cs typeface="Consolas" panose="020B0609020204030204" pitchFamily="49" charset="0"/>
              </a:rPr>
              <a:t>bi</a:t>
            </a:r>
            <a:endParaRPr lang="hu-HU" sz="1700" dirty="0">
              <a:solidFill>
                <a:srgbClr val="B83A55"/>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6931591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F8CA4-96CE-4134-A1E0-04CFDFC2178D}"/>
              </a:ext>
            </a:extLst>
          </p:cNvPr>
          <p:cNvSpPr>
            <a:spLocks noGrp="1"/>
          </p:cNvSpPr>
          <p:nvPr>
            <p:ph type="title"/>
          </p:nvPr>
        </p:nvSpPr>
        <p:spPr/>
        <p:txBody>
          <a:bodyPr/>
          <a:lstStyle/>
          <a:p>
            <a:r>
              <a:rPr lang="hu-HU" dirty="0"/>
              <a:t>Graphs are powerful</a:t>
            </a:r>
            <a:endParaRPr lang="en-US" dirty="0"/>
          </a:p>
        </p:txBody>
      </p:sp>
      <p:sp>
        <p:nvSpPr>
          <p:cNvPr id="3" name="Content Placeholder 2">
            <a:extLst>
              <a:ext uri="{FF2B5EF4-FFF2-40B4-BE49-F238E27FC236}">
                <a16:creationId xmlns:a16="http://schemas.microsoft.com/office/drawing/2014/main" id="{CBEE8CCD-C54A-4824-864A-C3895F3DDFDA}"/>
              </a:ext>
            </a:extLst>
          </p:cNvPr>
          <p:cNvSpPr>
            <a:spLocks noGrp="1"/>
          </p:cNvSpPr>
          <p:nvPr>
            <p:ph idx="1"/>
          </p:nvPr>
        </p:nvSpPr>
        <p:spPr/>
        <p:txBody>
          <a:bodyPr>
            <a:normAutofit/>
          </a:bodyPr>
          <a:lstStyle/>
          <a:p>
            <a:r>
              <a:rPr lang="hu-HU" sz="2700" dirty="0" err="1"/>
              <a:t>Existing</a:t>
            </a:r>
            <a:r>
              <a:rPr lang="hu-HU" sz="2700" dirty="0"/>
              <a:t> </a:t>
            </a:r>
            <a:r>
              <a:rPr lang="hu-HU" sz="2700" dirty="0" err="1" smtClean="0"/>
              <a:t>optimal</a:t>
            </a:r>
            <a:r>
              <a:rPr lang="hu-HU" sz="2700" dirty="0" smtClean="0"/>
              <a:t> </a:t>
            </a:r>
            <a:r>
              <a:rPr lang="hu-HU" sz="2700" dirty="0"/>
              <a:t>algorithms and good heuristics instead of „not that bad code”</a:t>
            </a:r>
          </a:p>
          <a:p>
            <a:r>
              <a:rPr lang="hu-HU" sz="2700" dirty="0"/>
              <a:t>Incremental query caching is possible – eg. RETE or TREAT</a:t>
            </a:r>
            <a:endParaRPr lang="en-US" sz="2700" dirty="0"/>
          </a:p>
        </p:txBody>
      </p:sp>
      <p:sp>
        <p:nvSpPr>
          <p:cNvPr id="4" name="Slide Number Placeholder 3">
            <a:extLst>
              <a:ext uri="{FF2B5EF4-FFF2-40B4-BE49-F238E27FC236}">
                <a16:creationId xmlns:a16="http://schemas.microsoft.com/office/drawing/2014/main" id="{BF07C1BC-A66A-4BD5-B48C-42F99EEC043C}"/>
              </a:ext>
            </a:extLst>
          </p:cNvPr>
          <p:cNvSpPr>
            <a:spLocks noGrp="1"/>
          </p:cNvSpPr>
          <p:nvPr>
            <p:ph type="sldNum" sz="quarter" idx="12"/>
          </p:nvPr>
        </p:nvSpPr>
        <p:spPr/>
        <p:txBody>
          <a:bodyPr/>
          <a:lstStyle/>
          <a:p>
            <a:fld id="{4FAB73BC-B049-4115-A692-8D63A059BFB8}" type="slidenum">
              <a:rPr lang="en-US" smtClean="0"/>
              <a:pPr/>
              <a:t>17</a:t>
            </a:fld>
            <a:endParaRPr lang="en-US" dirty="0"/>
          </a:p>
        </p:txBody>
      </p:sp>
    </p:spTree>
    <p:extLst>
      <p:ext uri="{BB962C8B-B14F-4D97-AF65-F5344CB8AC3E}">
        <p14:creationId xmlns:p14="http://schemas.microsoft.com/office/powerpoint/2010/main" val="7237474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08876-CFB5-4419-8C66-7E151A9FAF97}"/>
              </a:ext>
            </a:extLst>
          </p:cNvPr>
          <p:cNvSpPr>
            <a:spLocks noGrp="1"/>
          </p:cNvSpPr>
          <p:nvPr>
            <p:ph type="title"/>
          </p:nvPr>
        </p:nvSpPr>
        <p:spPr/>
        <p:txBody>
          <a:bodyPr/>
          <a:lstStyle/>
          <a:p>
            <a:r>
              <a:rPr lang="hu-HU" dirty="0"/>
              <a:t>Use cases for incremental pattern matching</a:t>
            </a:r>
            <a:endParaRPr lang="en-US" dirty="0"/>
          </a:p>
        </p:txBody>
      </p:sp>
      <p:sp>
        <p:nvSpPr>
          <p:cNvPr id="3" name="Content Placeholder 2">
            <a:extLst>
              <a:ext uri="{FF2B5EF4-FFF2-40B4-BE49-F238E27FC236}">
                <a16:creationId xmlns:a16="http://schemas.microsoft.com/office/drawing/2014/main" id="{9F48F66B-7E33-4F4F-8FB8-E8B24D6AF3D3}"/>
              </a:ext>
            </a:extLst>
          </p:cNvPr>
          <p:cNvSpPr>
            <a:spLocks noGrp="1"/>
          </p:cNvSpPr>
          <p:nvPr>
            <p:ph idx="1"/>
          </p:nvPr>
        </p:nvSpPr>
        <p:spPr/>
        <p:txBody>
          <a:bodyPr>
            <a:normAutofit/>
          </a:bodyPr>
          <a:lstStyle/>
          <a:p>
            <a:r>
              <a:rPr lang="hu-HU" sz="2700" dirty="0"/>
              <a:t>Type propagation and checking (type inference)</a:t>
            </a:r>
          </a:p>
          <a:p>
            <a:r>
              <a:rPr lang="hu-HU" sz="2700" dirty="0"/>
              <a:t>Dead code elimination</a:t>
            </a:r>
          </a:p>
          <a:p>
            <a:r>
              <a:rPr lang="hu-HU" sz="2700" dirty="0"/>
              <a:t>(Asynchronous) code flow checks – can the program reach a specified state, can a value be undefined etc.</a:t>
            </a:r>
          </a:p>
          <a:p>
            <a:r>
              <a:rPr lang="hu-HU" sz="2700" dirty="0"/>
              <a:t>Fuzzing </a:t>
            </a:r>
            <a:r>
              <a:rPr lang="hu-HU" sz="2700" dirty="0" err="1"/>
              <a:t>like</a:t>
            </a:r>
            <a:r>
              <a:rPr lang="hu-HU" sz="2700" dirty="0"/>
              <a:t> </a:t>
            </a:r>
            <a:r>
              <a:rPr lang="hu-HU" sz="2700" dirty="0" err="1" smtClean="0"/>
              <a:t>behavior</a:t>
            </a:r>
            <a:r>
              <a:rPr lang="en-US" sz="2700" dirty="0" smtClean="0"/>
              <a:t>,</a:t>
            </a:r>
            <a:r>
              <a:rPr lang="hu-HU" sz="2700" dirty="0" smtClean="0"/>
              <a:t> e</a:t>
            </a:r>
            <a:r>
              <a:rPr lang="en-US" sz="2700" dirty="0" smtClean="0"/>
              <a:t>.</a:t>
            </a:r>
            <a:r>
              <a:rPr lang="hu-HU" sz="2700" dirty="0" smtClean="0"/>
              <a:t>g</a:t>
            </a:r>
            <a:r>
              <a:rPr lang="hu-HU" sz="2700" dirty="0"/>
              <a:t>. </a:t>
            </a:r>
            <a:r>
              <a:rPr lang="en-US" sz="2700" dirty="0" smtClean="0"/>
              <a:t>in</a:t>
            </a:r>
            <a:r>
              <a:rPr lang="hu-HU" sz="2700" dirty="0" err="1" smtClean="0"/>
              <a:t>tegration</a:t>
            </a:r>
            <a:r>
              <a:rPr lang="hu-HU" sz="2700" dirty="0" smtClean="0"/>
              <a:t> </a:t>
            </a:r>
            <a:r>
              <a:rPr lang="hu-HU" sz="2700" dirty="0"/>
              <a:t>test generation</a:t>
            </a:r>
          </a:p>
          <a:p>
            <a:r>
              <a:rPr lang="hu-HU" sz="2700" dirty="0" err="1"/>
              <a:t>Code</a:t>
            </a:r>
            <a:r>
              <a:rPr lang="hu-HU" sz="2700" dirty="0"/>
              <a:t> </a:t>
            </a:r>
            <a:r>
              <a:rPr lang="hu-HU" sz="2700" dirty="0" err="1" smtClean="0"/>
              <a:t>vectorization</a:t>
            </a:r>
            <a:r>
              <a:rPr lang="en-US" sz="2700" smtClean="0"/>
              <a:t> -&gt; </a:t>
            </a:r>
            <a:r>
              <a:rPr lang="hu-HU" sz="2400" smtClean="0"/>
              <a:t>AI</a:t>
            </a:r>
            <a:endParaRPr lang="en-US" sz="2400" dirty="0"/>
          </a:p>
        </p:txBody>
      </p:sp>
      <p:sp>
        <p:nvSpPr>
          <p:cNvPr id="4" name="Slide Number Placeholder 3">
            <a:extLst>
              <a:ext uri="{FF2B5EF4-FFF2-40B4-BE49-F238E27FC236}">
                <a16:creationId xmlns:a16="http://schemas.microsoft.com/office/drawing/2014/main" id="{1D419F7A-C820-4536-BD89-DF4C37BD99E6}"/>
              </a:ext>
            </a:extLst>
          </p:cNvPr>
          <p:cNvSpPr>
            <a:spLocks noGrp="1"/>
          </p:cNvSpPr>
          <p:nvPr>
            <p:ph type="sldNum" sz="quarter" idx="12"/>
          </p:nvPr>
        </p:nvSpPr>
        <p:spPr/>
        <p:txBody>
          <a:bodyPr/>
          <a:lstStyle/>
          <a:p>
            <a:fld id="{4FAB73BC-B049-4115-A692-8D63A059BFB8}" type="slidenum">
              <a:rPr lang="en-US" smtClean="0"/>
              <a:pPr/>
              <a:t>18</a:t>
            </a:fld>
            <a:endParaRPr lang="en-US" dirty="0"/>
          </a:p>
        </p:txBody>
      </p:sp>
    </p:spTree>
    <p:extLst>
      <p:ext uri="{BB962C8B-B14F-4D97-AF65-F5344CB8AC3E}">
        <p14:creationId xmlns:p14="http://schemas.microsoft.com/office/powerpoint/2010/main" val="16931737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8996F-CE25-48EB-8F1B-57C539F41B29}"/>
              </a:ext>
            </a:extLst>
          </p:cNvPr>
          <p:cNvSpPr>
            <a:spLocks noGrp="1"/>
          </p:cNvSpPr>
          <p:nvPr>
            <p:ph type="title"/>
          </p:nvPr>
        </p:nvSpPr>
        <p:spPr/>
        <p:txBody>
          <a:bodyPr/>
          <a:lstStyle/>
          <a:p>
            <a:r>
              <a:rPr lang="hu-HU" dirty="0"/>
              <a:t>The right tool is</a:t>
            </a:r>
            <a:endParaRPr lang="en-US" dirty="0"/>
          </a:p>
        </p:txBody>
      </p:sp>
      <p:sp>
        <p:nvSpPr>
          <p:cNvPr id="3" name="Content Placeholder 2">
            <a:extLst>
              <a:ext uri="{FF2B5EF4-FFF2-40B4-BE49-F238E27FC236}">
                <a16:creationId xmlns:a16="http://schemas.microsoft.com/office/drawing/2014/main" id="{0EC80F18-4CE4-4778-ACA8-2FDEF945EBFC}"/>
              </a:ext>
            </a:extLst>
          </p:cNvPr>
          <p:cNvSpPr>
            <a:spLocks noGrp="1"/>
          </p:cNvSpPr>
          <p:nvPr>
            <p:ph idx="1"/>
          </p:nvPr>
        </p:nvSpPr>
        <p:spPr/>
        <p:txBody>
          <a:bodyPr>
            <a:normAutofit/>
          </a:bodyPr>
          <a:lstStyle/>
          <a:p>
            <a:r>
              <a:rPr lang="hu-HU" sz="2700" dirty="0"/>
              <a:t>Declarative</a:t>
            </a:r>
          </a:p>
          <a:p>
            <a:pPr lvl="1"/>
            <a:r>
              <a:rPr lang="hu-HU" sz="2400" dirty="0"/>
              <a:t>what instead of how</a:t>
            </a:r>
          </a:p>
          <a:p>
            <a:r>
              <a:rPr lang="hu-HU" sz="2700" dirty="0"/>
              <a:t>Stateful and incremental</a:t>
            </a:r>
          </a:p>
          <a:p>
            <a:pPr lvl="1"/>
            <a:r>
              <a:rPr lang="hu-HU" sz="2400" dirty="0"/>
              <a:t>cache the existing knowledge</a:t>
            </a:r>
          </a:p>
          <a:p>
            <a:r>
              <a:rPr lang="hu-HU" sz="2700" dirty="0"/>
              <a:t>Instant</a:t>
            </a:r>
          </a:p>
          <a:p>
            <a:pPr lvl="1"/>
            <a:r>
              <a:rPr lang="hu-HU" sz="2400" dirty="0"/>
              <a:t>inside your IDE</a:t>
            </a:r>
          </a:p>
        </p:txBody>
      </p:sp>
      <p:sp>
        <p:nvSpPr>
          <p:cNvPr id="4" name="Slide Number Placeholder 3">
            <a:extLst>
              <a:ext uri="{FF2B5EF4-FFF2-40B4-BE49-F238E27FC236}">
                <a16:creationId xmlns:a16="http://schemas.microsoft.com/office/drawing/2014/main" id="{BE5B3F11-86A9-483E-80C3-1837B27DEF92}"/>
              </a:ext>
            </a:extLst>
          </p:cNvPr>
          <p:cNvSpPr>
            <a:spLocks noGrp="1"/>
          </p:cNvSpPr>
          <p:nvPr>
            <p:ph type="sldNum" sz="quarter" idx="12"/>
          </p:nvPr>
        </p:nvSpPr>
        <p:spPr/>
        <p:txBody>
          <a:bodyPr/>
          <a:lstStyle/>
          <a:p>
            <a:fld id="{4FAB73BC-B049-4115-A692-8D63A059BFB8}" type="slidenum">
              <a:rPr lang="en-US" smtClean="0"/>
              <a:pPr/>
              <a:t>19</a:t>
            </a:fld>
            <a:endParaRPr lang="en-US" dirty="0"/>
          </a:p>
        </p:txBody>
      </p:sp>
    </p:spTree>
    <p:extLst>
      <p:ext uri="{BB962C8B-B14F-4D97-AF65-F5344CB8AC3E}">
        <p14:creationId xmlns:p14="http://schemas.microsoft.com/office/powerpoint/2010/main" val="38783433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598551-511E-45AF-9D1E-6293683A0011}"/>
              </a:ext>
            </a:extLst>
          </p:cNvPr>
          <p:cNvSpPr>
            <a:spLocks noGrp="1"/>
          </p:cNvSpPr>
          <p:nvPr>
            <p:ph type="title"/>
          </p:nvPr>
        </p:nvSpPr>
        <p:spPr>
          <a:xfrm>
            <a:off x="629846" y="761238"/>
            <a:ext cx="3478235" cy="1200150"/>
          </a:xfrm>
        </p:spPr>
        <p:txBody>
          <a:bodyPr>
            <a:normAutofit/>
          </a:bodyPr>
          <a:lstStyle/>
          <a:p>
            <a:r>
              <a:rPr lang="hu-HU" sz="4000" dirty="0" err="1"/>
              <a:t>i</a:t>
            </a:r>
            <a:r>
              <a:rPr lang="en-US" sz="4000" dirty="0" err="1" smtClean="0"/>
              <a:t>ngraph</a:t>
            </a:r>
            <a:endParaRPr lang="de-DE" sz="4000" dirty="0"/>
          </a:p>
        </p:txBody>
      </p:sp>
      <p:sp>
        <p:nvSpPr>
          <p:cNvPr id="2" name="Content Placeholder 1">
            <a:extLst>
              <a:ext uri="{FF2B5EF4-FFF2-40B4-BE49-F238E27FC236}">
                <a16:creationId xmlns:a16="http://schemas.microsoft.com/office/drawing/2014/main" id="{45A63E9D-23D2-4AA7-939A-AD961383658C}"/>
              </a:ext>
            </a:extLst>
          </p:cNvPr>
          <p:cNvSpPr>
            <a:spLocks noGrp="1"/>
          </p:cNvSpPr>
          <p:nvPr>
            <p:ph type="body" sz="half" idx="2"/>
          </p:nvPr>
        </p:nvSpPr>
        <p:spPr>
          <a:xfrm>
            <a:off x="629840" y="2057400"/>
            <a:ext cx="4583844" cy="3811588"/>
          </a:xfrm>
        </p:spPr>
        <p:txBody>
          <a:bodyPr>
            <a:normAutofit/>
          </a:bodyPr>
          <a:lstStyle/>
          <a:p>
            <a:pPr lvl="1"/>
            <a:r>
              <a:rPr lang="en-US" sz="2400" dirty="0"/>
              <a:t>Graph database engine for incremental evaluation of </a:t>
            </a:r>
            <a:r>
              <a:rPr lang="en-US" sz="2400" b="1" dirty="0" err="1"/>
              <a:t>openCypher</a:t>
            </a:r>
            <a:r>
              <a:rPr lang="en-US" sz="2400" dirty="0"/>
              <a:t> queries</a:t>
            </a:r>
          </a:p>
          <a:p>
            <a:pPr lvl="1"/>
            <a:r>
              <a:rPr lang="en-US" sz="2400" dirty="0">
                <a:solidFill>
                  <a:schemeClr val="bg1">
                    <a:lumMod val="75000"/>
                  </a:schemeClr>
                </a:solidFill>
              </a:rPr>
              <a:t>https://github.com/</a:t>
            </a:r>
            <a:r>
              <a:rPr lang="en-US" sz="2400" dirty="0"/>
              <a:t>szarnyasg</a:t>
            </a:r>
          </a:p>
          <a:p>
            <a:pPr lvl="1"/>
            <a:endParaRPr lang="en-US" sz="2400" dirty="0"/>
          </a:p>
          <a:p>
            <a:pPr lvl="1"/>
            <a:endParaRPr lang="en-US" sz="2400" dirty="0"/>
          </a:p>
          <a:p>
            <a:pPr lvl="1"/>
            <a:r>
              <a:rPr lang="en-US" sz="2400" dirty="0"/>
              <a:t>Similar to Neo4</a:t>
            </a:r>
            <a:r>
              <a:rPr lang="hu-HU" sz="2400" dirty="0"/>
              <a:t>j</a:t>
            </a:r>
            <a:r>
              <a:rPr lang="en-US" sz="2400" dirty="0"/>
              <a:t> + incremental evaluation</a:t>
            </a:r>
          </a:p>
          <a:p>
            <a:pPr lvl="1"/>
            <a:endParaRPr lang="en-US" sz="2400" dirty="0"/>
          </a:p>
        </p:txBody>
      </p:sp>
      <p:sp>
        <p:nvSpPr>
          <p:cNvPr id="4" name="Slide Number Placeholder 3">
            <a:extLst>
              <a:ext uri="{FF2B5EF4-FFF2-40B4-BE49-F238E27FC236}">
                <a16:creationId xmlns:a16="http://schemas.microsoft.com/office/drawing/2014/main" id="{D93637D6-ECC4-43F0-9D11-6F24EA5F33E1}"/>
              </a:ext>
            </a:extLst>
          </p:cNvPr>
          <p:cNvSpPr>
            <a:spLocks noGrp="1"/>
          </p:cNvSpPr>
          <p:nvPr>
            <p:ph type="sldNum" sz="quarter" idx="12"/>
          </p:nvPr>
        </p:nvSpPr>
        <p:spPr/>
        <p:txBody>
          <a:bodyPr/>
          <a:lstStyle/>
          <a:p>
            <a:pPr>
              <a:defRPr/>
            </a:pPr>
            <a:fld id="{4FAB73BC-B049-4115-A692-8D63A059BFB8}" type="slidenum">
              <a:rPr lang="en-US">
                <a:solidFill>
                  <a:prstClr val="black">
                    <a:tint val="75000"/>
                  </a:prstClr>
                </a:solidFill>
                <a:latin typeface="Calibri" panose="020F0502020204030204"/>
              </a:rPr>
              <a:pPr>
                <a:defRPr/>
              </a:pPr>
              <a:t>2</a:t>
            </a:fld>
            <a:endParaRPr lang="en-US" dirty="0">
              <a:solidFill>
                <a:prstClr val="black">
                  <a:tint val="75000"/>
                </a:prstClr>
              </a:solidFill>
              <a:latin typeface="Calibri" panose="020F0502020204030204"/>
            </a:endParaRPr>
          </a:p>
        </p:txBody>
      </p:sp>
      <p:pic>
        <p:nvPicPr>
          <p:cNvPr id="8" name="Kép 5">
            <a:extLst>
              <a:ext uri="{FF2B5EF4-FFF2-40B4-BE49-F238E27FC236}">
                <a16:creationId xmlns:a16="http://schemas.microsoft.com/office/drawing/2014/main" id="{21988094-1DC1-4DA2-A17D-7EC8300C2FE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486669" y="1293498"/>
            <a:ext cx="3067629" cy="825644"/>
          </a:xfrm>
          <a:prstGeom prst="rect">
            <a:avLst/>
          </a:prstGeom>
        </p:spPr>
      </p:pic>
    </p:spTree>
    <p:extLst>
      <p:ext uri="{BB962C8B-B14F-4D97-AF65-F5344CB8AC3E}">
        <p14:creationId xmlns:p14="http://schemas.microsoft.com/office/powerpoint/2010/main" val="42584385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01624D1-2E07-4166-BEB7-D1076376C9EB}"/>
              </a:ext>
            </a:extLst>
          </p:cNvPr>
          <p:cNvSpPr>
            <a:spLocks noGrp="1"/>
          </p:cNvSpPr>
          <p:nvPr>
            <p:ph type="title"/>
          </p:nvPr>
        </p:nvSpPr>
        <p:spPr/>
        <p:txBody>
          <a:bodyPr/>
          <a:lstStyle/>
          <a:p>
            <a:r>
              <a:rPr lang="en-US" dirty="0" err="1"/>
              <a:t>Codemodel</a:t>
            </a:r>
            <a:r>
              <a:rPr lang="en-US" dirty="0"/>
              <a:t>-rifle</a:t>
            </a:r>
            <a:endParaRPr lang="de-DE" dirty="0"/>
          </a:p>
        </p:txBody>
      </p:sp>
      <p:sp>
        <p:nvSpPr>
          <p:cNvPr id="5" name="Slide Number Placeholder 4">
            <a:extLst>
              <a:ext uri="{FF2B5EF4-FFF2-40B4-BE49-F238E27FC236}">
                <a16:creationId xmlns:a16="http://schemas.microsoft.com/office/drawing/2014/main" id="{B0379973-2C6C-49B7-A8DF-D61965CC973D}"/>
              </a:ext>
            </a:extLst>
          </p:cNvPr>
          <p:cNvSpPr>
            <a:spLocks noGrp="1"/>
          </p:cNvSpPr>
          <p:nvPr>
            <p:ph type="sldNum" sz="quarter" idx="12"/>
          </p:nvPr>
        </p:nvSpPr>
        <p:spPr/>
        <p:txBody>
          <a:bodyPr/>
          <a:lstStyle/>
          <a:p>
            <a:fld id="{4FAB73BC-B049-4115-A692-8D63A059BFB8}" type="slidenum">
              <a:rPr lang="en-US" smtClean="0"/>
              <a:pPr/>
              <a:t>20</a:t>
            </a:fld>
            <a:endParaRPr lang="en-US" dirty="0"/>
          </a:p>
        </p:txBody>
      </p:sp>
      <p:sp>
        <p:nvSpPr>
          <p:cNvPr id="8" name="Title 4">
            <a:extLst>
              <a:ext uri="{FF2B5EF4-FFF2-40B4-BE49-F238E27FC236}">
                <a16:creationId xmlns:a16="http://schemas.microsoft.com/office/drawing/2014/main" id="{80F0897F-40A4-4E93-AAE8-472A5BEDCEE4}"/>
              </a:ext>
            </a:extLst>
          </p:cNvPr>
          <p:cNvSpPr txBox="1">
            <a:spLocks/>
          </p:cNvSpPr>
          <p:nvPr/>
        </p:nvSpPr>
        <p:spPr>
          <a:xfrm>
            <a:off x="629846" y="1927098"/>
            <a:ext cx="3478235" cy="473202"/>
          </a:xfrm>
          <a:prstGeom prst="rect">
            <a:avLst/>
          </a:prstGeom>
        </p:spPr>
        <p:txBody>
          <a:bodyPr vert="horz" lIns="68580" tIns="34290" rIns="68580" bIns="34290" rtlCol="0" anchor="ctr">
            <a:noAutofit/>
          </a:bodyPr>
          <a:lstStyle>
            <a:lvl1pPr algn="l" defTabSz="914309" rtl="0" eaLnBrk="1" latinLnBrk="0" hangingPunct="1">
              <a:lnSpc>
                <a:spcPct val="90000"/>
              </a:lnSpc>
              <a:spcBef>
                <a:spcPct val="0"/>
              </a:spcBef>
              <a:buNone/>
              <a:defRPr sz="4400" kern="1200">
                <a:solidFill>
                  <a:schemeClr val="tx1"/>
                </a:solidFill>
                <a:latin typeface="+mj-lt"/>
                <a:ea typeface="+mj-ea"/>
                <a:cs typeface="+mj-cs"/>
              </a:defRPr>
            </a:lvl1pPr>
          </a:lstStyle>
          <a:p>
            <a:endParaRPr lang="de-DE" sz="3600" dirty="0"/>
          </a:p>
        </p:txBody>
      </p:sp>
      <p:sp>
        <p:nvSpPr>
          <p:cNvPr id="9" name="Content Placeholder 1">
            <a:extLst>
              <a:ext uri="{FF2B5EF4-FFF2-40B4-BE49-F238E27FC236}">
                <a16:creationId xmlns:a16="http://schemas.microsoft.com/office/drawing/2014/main" id="{9809FBCF-DB14-4D58-98E8-166BF16D72D3}"/>
              </a:ext>
            </a:extLst>
          </p:cNvPr>
          <p:cNvSpPr txBox="1">
            <a:spLocks/>
          </p:cNvSpPr>
          <p:nvPr/>
        </p:nvSpPr>
        <p:spPr>
          <a:xfrm>
            <a:off x="629845" y="2400302"/>
            <a:ext cx="6043671" cy="2858691"/>
          </a:xfrm>
          <a:prstGeom prst="rect">
            <a:avLst/>
          </a:prstGeom>
        </p:spPr>
        <p:txBody>
          <a:bodyPr>
            <a:noAutofit/>
          </a:bodyPr>
          <a:lstStyle>
            <a:lvl1pPr marL="228578" indent="-228578"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4" indent="-228578"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8"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5"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0015" lvl="1" indent="-257150">
              <a:buFont typeface="+mj-lt"/>
              <a:buAutoNum type="arabicPeriod"/>
            </a:pPr>
            <a:r>
              <a:rPr lang="en-US" dirty="0" smtClean="0"/>
              <a:t> Parsing </a:t>
            </a:r>
            <a:r>
              <a:rPr lang="en-US" dirty="0"/>
              <a:t>JS using Shift</a:t>
            </a:r>
            <a:r>
              <a:rPr lang="hu-HU" dirty="0"/>
              <a:t> Java</a:t>
            </a:r>
          </a:p>
          <a:p>
            <a:pPr marL="600015" lvl="1" indent="-257150">
              <a:buFont typeface="+mj-lt"/>
              <a:buAutoNum type="arabicPeriod"/>
            </a:pPr>
            <a:r>
              <a:rPr lang="en-US" dirty="0" smtClean="0"/>
              <a:t> Transforming</a:t>
            </a:r>
            <a:endParaRPr lang="hu-HU" dirty="0"/>
          </a:p>
          <a:p>
            <a:pPr marL="600015" lvl="1" indent="-257150">
              <a:buFont typeface="+mj-lt"/>
              <a:buAutoNum type="arabicPeriod"/>
            </a:pPr>
            <a:r>
              <a:rPr lang="en-US" dirty="0" smtClean="0"/>
              <a:t> </a:t>
            </a:r>
            <a:r>
              <a:rPr lang="hu-HU" dirty="0" smtClean="0"/>
              <a:t>L</a:t>
            </a:r>
            <a:r>
              <a:rPr lang="en-US" dirty="0" err="1"/>
              <a:t>oading</a:t>
            </a:r>
            <a:r>
              <a:rPr lang="en-US" dirty="0"/>
              <a:t> the model into </a:t>
            </a:r>
            <a:r>
              <a:rPr lang="en-US" dirty="0" smtClean="0"/>
              <a:t>Neo4j or </a:t>
            </a:r>
            <a:r>
              <a:rPr lang="en-US" dirty="0" err="1" smtClean="0"/>
              <a:t>ingrap</a:t>
            </a:r>
            <a:r>
              <a:rPr lang="hu-HU" dirty="0"/>
              <a:t>h</a:t>
            </a:r>
          </a:p>
          <a:p>
            <a:pPr marL="600015" lvl="1" indent="-257150">
              <a:buFont typeface="+mj-lt"/>
              <a:buAutoNum type="arabicPeriod"/>
            </a:pPr>
            <a:r>
              <a:rPr lang="en-US" dirty="0" smtClean="0"/>
              <a:t> </a:t>
            </a:r>
            <a:r>
              <a:rPr lang="hu-HU" dirty="0" smtClean="0"/>
              <a:t>E</a:t>
            </a:r>
            <a:r>
              <a:rPr lang="en-US" dirty="0" err="1"/>
              <a:t>xecuting</a:t>
            </a:r>
            <a:r>
              <a:rPr lang="en-US" dirty="0"/>
              <a:t> queries on top of it</a:t>
            </a:r>
          </a:p>
          <a:p>
            <a:pPr lvl="1"/>
            <a:r>
              <a:rPr lang="en-US" dirty="0">
                <a:solidFill>
                  <a:schemeClr val="bg1">
                    <a:lumMod val="75000"/>
                  </a:schemeClr>
                </a:solidFill>
              </a:rPr>
              <a:t>https://github.com/</a:t>
            </a:r>
            <a:r>
              <a:rPr lang="en-US" dirty="0"/>
              <a:t>steindani</a:t>
            </a:r>
          </a:p>
          <a:p>
            <a:pPr lvl="1"/>
            <a:r>
              <a:rPr lang="en-US" dirty="0">
                <a:solidFill>
                  <a:schemeClr val="bg1">
                    <a:lumMod val="75000"/>
                  </a:schemeClr>
                </a:solidFill>
              </a:rPr>
              <a:t>https://github.com/</a:t>
            </a:r>
            <a:r>
              <a:rPr lang="en-US" dirty="0"/>
              <a:t>luczsoma</a:t>
            </a:r>
          </a:p>
        </p:txBody>
      </p:sp>
      <p:pic>
        <p:nvPicPr>
          <p:cNvPr id="10" name="Kép 5">
            <a:extLst>
              <a:ext uri="{FF2B5EF4-FFF2-40B4-BE49-F238E27FC236}">
                <a16:creationId xmlns:a16="http://schemas.microsoft.com/office/drawing/2014/main" id="{81D254AD-246B-45AA-BF5F-214B8238ACB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86796" y="567770"/>
            <a:ext cx="3374244" cy="908052"/>
          </a:xfrm>
          <a:prstGeom prst="rect">
            <a:avLst/>
          </a:prstGeom>
        </p:spPr>
      </p:pic>
    </p:spTree>
    <p:extLst>
      <p:ext uri="{BB962C8B-B14F-4D97-AF65-F5344CB8AC3E}">
        <p14:creationId xmlns:p14="http://schemas.microsoft.com/office/powerpoint/2010/main" val="33193314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471D5-435B-4C8A-B31B-E3BA85CD9D8F}"/>
              </a:ext>
            </a:extLst>
          </p:cNvPr>
          <p:cNvSpPr>
            <a:spLocks noGrp="1"/>
          </p:cNvSpPr>
          <p:nvPr>
            <p:ph type="title"/>
          </p:nvPr>
        </p:nvSpPr>
        <p:spPr/>
        <p:txBody>
          <a:bodyPr/>
          <a:lstStyle/>
          <a:p>
            <a:r>
              <a:rPr lang="hu-HU" dirty="0"/>
              <a:t>Thank you!</a:t>
            </a:r>
            <a:endParaRPr lang="en-US" dirty="0"/>
          </a:p>
        </p:txBody>
      </p:sp>
      <p:sp>
        <p:nvSpPr>
          <p:cNvPr id="3" name="Content Placeholder 2">
            <a:extLst>
              <a:ext uri="{FF2B5EF4-FFF2-40B4-BE49-F238E27FC236}">
                <a16:creationId xmlns:a16="http://schemas.microsoft.com/office/drawing/2014/main" id="{F2CE7A8F-11B6-471F-AFE3-40312390C959}"/>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CEB539C1-FED0-4648-ACFC-DB9C9C84A387}"/>
              </a:ext>
            </a:extLst>
          </p:cNvPr>
          <p:cNvSpPr>
            <a:spLocks noGrp="1"/>
          </p:cNvSpPr>
          <p:nvPr>
            <p:ph type="sldNum" sz="quarter" idx="12"/>
          </p:nvPr>
        </p:nvSpPr>
        <p:spPr/>
        <p:txBody>
          <a:bodyPr/>
          <a:lstStyle/>
          <a:p>
            <a:fld id="{4FAB73BC-B049-4115-A692-8D63A059BFB8}" type="slidenum">
              <a:rPr lang="en-US" smtClean="0"/>
              <a:pPr/>
              <a:t>21</a:t>
            </a:fld>
            <a:endParaRPr lang="en-US" dirty="0"/>
          </a:p>
        </p:txBody>
      </p:sp>
    </p:spTree>
    <p:extLst>
      <p:ext uri="{BB962C8B-B14F-4D97-AF65-F5344CB8AC3E}">
        <p14:creationId xmlns:p14="http://schemas.microsoft.com/office/powerpoint/2010/main" val="33216782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74E06B-CDCA-45B7-AEB3-0DA76AA2E66A}"/>
              </a:ext>
            </a:extLst>
          </p:cNvPr>
          <p:cNvSpPr>
            <a:spLocks noGrp="1"/>
          </p:cNvSpPr>
          <p:nvPr>
            <p:ph type="title"/>
          </p:nvPr>
        </p:nvSpPr>
        <p:spPr/>
        <p:txBody>
          <a:bodyPr/>
          <a:lstStyle/>
          <a:p>
            <a:r>
              <a:rPr lang="hu-HU" dirty="0"/>
              <a:t>openCypher</a:t>
            </a:r>
            <a:r>
              <a:rPr lang="en-US" dirty="0"/>
              <a:t> – pattern matching</a:t>
            </a:r>
          </a:p>
        </p:txBody>
      </p:sp>
      <p:pic>
        <p:nvPicPr>
          <p:cNvPr id="8" name="Content Placeholder 7">
            <a:extLst>
              <a:ext uri="{FF2B5EF4-FFF2-40B4-BE49-F238E27FC236}">
                <a16:creationId xmlns:a16="http://schemas.microsoft.com/office/drawing/2014/main" id="{6EADCD3B-FD20-4F53-88A4-19B93D52A767}"/>
              </a:ext>
            </a:extLst>
          </p:cNvPr>
          <p:cNvPicPr>
            <a:picLocks noGrp="1" noChangeAspect="1"/>
          </p:cNvPicPr>
          <p:nvPr>
            <p:ph idx="1"/>
          </p:nvPr>
        </p:nvPicPr>
        <p:blipFill>
          <a:blip r:embed="rId3"/>
          <a:stretch>
            <a:fillRect/>
          </a:stretch>
        </p:blipFill>
        <p:spPr>
          <a:xfrm>
            <a:off x="917977" y="2074458"/>
            <a:ext cx="7308056" cy="507206"/>
          </a:xfrm>
          <a:prstGeom prst="rect">
            <a:avLst/>
          </a:prstGeom>
        </p:spPr>
      </p:pic>
      <p:sp>
        <p:nvSpPr>
          <p:cNvPr id="5" name="Slide Number Placeholder 4">
            <a:extLst>
              <a:ext uri="{FF2B5EF4-FFF2-40B4-BE49-F238E27FC236}">
                <a16:creationId xmlns:a16="http://schemas.microsoft.com/office/drawing/2014/main" id="{8DA93344-F7E2-4F74-98E5-C1CEFCCC0402}"/>
              </a:ext>
            </a:extLst>
          </p:cNvPr>
          <p:cNvSpPr>
            <a:spLocks noGrp="1"/>
          </p:cNvSpPr>
          <p:nvPr>
            <p:ph type="sldNum" sz="quarter" idx="12"/>
          </p:nvPr>
        </p:nvSpPr>
        <p:spPr/>
        <p:txBody>
          <a:bodyPr/>
          <a:lstStyle/>
          <a:p>
            <a:fld id="{4FAB73BC-B049-4115-A692-8D63A059BFB8}" type="slidenum">
              <a:rPr lang="en-US" smtClean="0"/>
              <a:pPr/>
              <a:t>3</a:t>
            </a:fld>
            <a:endParaRPr lang="en-US" dirty="0"/>
          </a:p>
        </p:txBody>
      </p:sp>
      <p:sp>
        <p:nvSpPr>
          <p:cNvPr id="2" name="Ellipszis 1"/>
          <p:cNvSpPr/>
          <p:nvPr/>
        </p:nvSpPr>
        <p:spPr>
          <a:xfrm>
            <a:off x="974565" y="3693695"/>
            <a:ext cx="397043" cy="3970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t>A</a:t>
            </a:r>
            <a:endParaRPr lang="hu-HU" dirty="0"/>
          </a:p>
        </p:txBody>
      </p:sp>
      <p:sp>
        <p:nvSpPr>
          <p:cNvPr id="7" name="Ellipszis 6"/>
          <p:cNvSpPr/>
          <p:nvPr/>
        </p:nvSpPr>
        <p:spPr>
          <a:xfrm>
            <a:off x="2089491" y="3693695"/>
            <a:ext cx="397043" cy="3970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t>B</a:t>
            </a:r>
            <a:endParaRPr lang="hu-HU" dirty="0"/>
          </a:p>
        </p:txBody>
      </p:sp>
      <p:sp>
        <p:nvSpPr>
          <p:cNvPr id="9" name="Ellipszis 8"/>
          <p:cNvSpPr/>
          <p:nvPr/>
        </p:nvSpPr>
        <p:spPr>
          <a:xfrm>
            <a:off x="3204417" y="3296652"/>
            <a:ext cx="397043" cy="3970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t>C</a:t>
            </a:r>
            <a:endParaRPr lang="hu-HU" dirty="0"/>
          </a:p>
        </p:txBody>
      </p:sp>
      <p:sp>
        <p:nvSpPr>
          <p:cNvPr id="10" name="Ellipszis 9"/>
          <p:cNvSpPr/>
          <p:nvPr/>
        </p:nvSpPr>
        <p:spPr>
          <a:xfrm>
            <a:off x="3116185" y="4408683"/>
            <a:ext cx="397043" cy="3970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t>D</a:t>
            </a:r>
            <a:endParaRPr lang="hu-HU" dirty="0"/>
          </a:p>
        </p:txBody>
      </p:sp>
      <p:cxnSp>
        <p:nvCxnSpPr>
          <p:cNvPr id="4" name="Egyenes összekötő 3"/>
          <p:cNvCxnSpPr>
            <a:stCxn id="2" idx="6"/>
            <a:endCxn id="7" idx="2"/>
          </p:cNvCxnSpPr>
          <p:nvPr/>
        </p:nvCxnSpPr>
        <p:spPr>
          <a:xfrm>
            <a:off x="1371608" y="3892217"/>
            <a:ext cx="717883"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Egyenes összekötő 12"/>
          <p:cNvCxnSpPr>
            <a:stCxn id="7" idx="7"/>
            <a:endCxn id="9" idx="2"/>
          </p:cNvCxnSpPr>
          <p:nvPr/>
        </p:nvCxnSpPr>
        <p:spPr>
          <a:xfrm flipV="1">
            <a:off x="2428388" y="3495174"/>
            <a:ext cx="776029" cy="25666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8" name="Egyenes összekötő 17"/>
          <p:cNvCxnSpPr>
            <a:stCxn id="7" idx="5"/>
            <a:endCxn id="10" idx="1"/>
          </p:cNvCxnSpPr>
          <p:nvPr/>
        </p:nvCxnSpPr>
        <p:spPr>
          <a:xfrm>
            <a:off x="2428388" y="4032592"/>
            <a:ext cx="745943" cy="434237"/>
          </a:xfrm>
          <a:prstGeom prst="line">
            <a:avLst/>
          </a:prstGeom>
          <a:ln w="57150"/>
        </p:spPr>
        <p:style>
          <a:lnRef idx="1">
            <a:schemeClr val="accent1"/>
          </a:lnRef>
          <a:fillRef idx="0">
            <a:schemeClr val="accent1"/>
          </a:fillRef>
          <a:effectRef idx="0">
            <a:schemeClr val="accent1"/>
          </a:effectRef>
          <a:fontRef idx="minor">
            <a:schemeClr val="tx1"/>
          </a:fontRef>
        </p:style>
      </p:cxnSp>
      <p:graphicFrame>
        <p:nvGraphicFramePr>
          <p:cNvPr id="19" name="Táblázat 18"/>
          <p:cNvGraphicFramePr>
            <a:graphicFrameLocks noGrp="1"/>
          </p:cNvGraphicFramePr>
          <p:nvPr>
            <p:extLst>
              <p:ext uri="{D42A27DB-BD31-4B8C-83A1-F6EECF244321}">
                <p14:modId xmlns:p14="http://schemas.microsoft.com/office/powerpoint/2010/main" val="1646006946"/>
              </p:ext>
            </p:extLst>
          </p:nvPr>
        </p:nvGraphicFramePr>
        <p:xfrm>
          <a:off x="4863766" y="3467260"/>
          <a:ext cx="3188367" cy="1112520"/>
        </p:xfrm>
        <a:graphic>
          <a:graphicData uri="http://schemas.openxmlformats.org/drawingml/2006/table">
            <a:tbl>
              <a:tblPr firstRow="1" bandRow="1">
                <a:tableStyleId>{7DF18680-E054-41AD-8BC1-D1AEF772440D}</a:tableStyleId>
              </a:tblPr>
              <a:tblGrid>
                <a:gridCol w="1062789">
                  <a:extLst>
                    <a:ext uri="{9D8B030D-6E8A-4147-A177-3AD203B41FA5}">
                      <a16:colId xmlns:a16="http://schemas.microsoft.com/office/drawing/2014/main" val="1630932860"/>
                    </a:ext>
                  </a:extLst>
                </a:gridCol>
                <a:gridCol w="1062789">
                  <a:extLst>
                    <a:ext uri="{9D8B030D-6E8A-4147-A177-3AD203B41FA5}">
                      <a16:colId xmlns:a16="http://schemas.microsoft.com/office/drawing/2014/main" val="3746232353"/>
                    </a:ext>
                  </a:extLst>
                </a:gridCol>
                <a:gridCol w="1062789">
                  <a:extLst>
                    <a:ext uri="{9D8B030D-6E8A-4147-A177-3AD203B41FA5}">
                      <a16:colId xmlns:a16="http://schemas.microsoft.com/office/drawing/2014/main" val="1214566344"/>
                    </a:ext>
                  </a:extLst>
                </a:gridCol>
              </a:tblGrid>
              <a:tr h="370840">
                <a:tc>
                  <a:txBody>
                    <a:bodyPr/>
                    <a:lstStyle/>
                    <a:p>
                      <a:pPr algn="ctr"/>
                      <a:r>
                        <a:rPr lang="hu-HU" dirty="0" err="1" smtClean="0"/>
                        <a:t>user</a:t>
                      </a:r>
                      <a:endParaRPr lang="hu-HU" dirty="0"/>
                    </a:p>
                  </a:txBody>
                  <a:tcPr/>
                </a:tc>
                <a:tc>
                  <a:txBody>
                    <a:bodyPr/>
                    <a:lstStyle/>
                    <a:p>
                      <a:pPr algn="ctr"/>
                      <a:r>
                        <a:rPr lang="hu-HU" dirty="0" err="1" smtClean="0"/>
                        <a:t>friend</a:t>
                      </a:r>
                      <a:endParaRPr lang="hu-HU" dirty="0"/>
                    </a:p>
                  </a:txBody>
                  <a:tcPr/>
                </a:tc>
                <a:tc>
                  <a:txBody>
                    <a:bodyPr/>
                    <a:lstStyle/>
                    <a:p>
                      <a:pPr algn="ctr"/>
                      <a:r>
                        <a:rPr lang="hu-HU" dirty="0" err="1" smtClean="0"/>
                        <a:t>foaf</a:t>
                      </a:r>
                      <a:endParaRPr lang="hu-HU" dirty="0"/>
                    </a:p>
                  </a:txBody>
                  <a:tcPr/>
                </a:tc>
                <a:extLst>
                  <a:ext uri="{0D108BD9-81ED-4DB2-BD59-A6C34878D82A}">
                    <a16:rowId xmlns:a16="http://schemas.microsoft.com/office/drawing/2014/main" val="400679489"/>
                  </a:ext>
                </a:extLst>
              </a:tr>
              <a:tr h="370840">
                <a:tc>
                  <a:txBody>
                    <a:bodyPr/>
                    <a:lstStyle/>
                    <a:p>
                      <a:pPr algn="ctr"/>
                      <a:r>
                        <a:rPr lang="hu-HU" dirty="0" smtClean="0"/>
                        <a:t>A</a:t>
                      </a:r>
                      <a:endParaRPr lang="hu-HU" dirty="0"/>
                    </a:p>
                  </a:txBody>
                  <a:tcPr/>
                </a:tc>
                <a:tc>
                  <a:txBody>
                    <a:bodyPr/>
                    <a:lstStyle/>
                    <a:p>
                      <a:pPr algn="ctr"/>
                      <a:r>
                        <a:rPr lang="hu-HU" dirty="0" smtClean="0"/>
                        <a:t>B</a:t>
                      </a:r>
                      <a:endParaRPr lang="hu-HU" dirty="0"/>
                    </a:p>
                  </a:txBody>
                  <a:tcPr/>
                </a:tc>
                <a:tc>
                  <a:txBody>
                    <a:bodyPr/>
                    <a:lstStyle/>
                    <a:p>
                      <a:pPr algn="ctr"/>
                      <a:r>
                        <a:rPr lang="hu-HU" dirty="0" smtClean="0"/>
                        <a:t>C</a:t>
                      </a:r>
                      <a:endParaRPr lang="hu-HU" dirty="0"/>
                    </a:p>
                  </a:txBody>
                  <a:tcPr/>
                </a:tc>
                <a:extLst>
                  <a:ext uri="{0D108BD9-81ED-4DB2-BD59-A6C34878D82A}">
                    <a16:rowId xmlns:a16="http://schemas.microsoft.com/office/drawing/2014/main" val="139836181"/>
                  </a:ext>
                </a:extLst>
              </a:tr>
              <a:tr h="370840">
                <a:tc>
                  <a:txBody>
                    <a:bodyPr/>
                    <a:lstStyle/>
                    <a:p>
                      <a:pPr algn="ctr"/>
                      <a:r>
                        <a:rPr lang="hu-HU" dirty="0" smtClean="0"/>
                        <a:t>A</a:t>
                      </a:r>
                      <a:endParaRPr lang="hu-HU" dirty="0"/>
                    </a:p>
                  </a:txBody>
                  <a:tcPr/>
                </a:tc>
                <a:tc>
                  <a:txBody>
                    <a:bodyPr/>
                    <a:lstStyle/>
                    <a:p>
                      <a:pPr algn="ctr"/>
                      <a:r>
                        <a:rPr lang="hu-HU" dirty="0" smtClean="0"/>
                        <a:t>B</a:t>
                      </a:r>
                      <a:endParaRPr lang="hu-HU" dirty="0"/>
                    </a:p>
                  </a:txBody>
                  <a:tcPr/>
                </a:tc>
                <a:tc>
                  <a:txBody>
                    <a:bodyPr/>
                    <a:lstStyle/>
                    <a:p>
                      <a:pPr algn="ctr"/>
                      <a:r>
                        <a:rPr lang="hu-HU" dirty="0" smtClean="0"/>
                        <a:t>D</a:t>
                      </a:r>
                      <a:endParaRPr lang="hu-HU" dirty="0"/>
                    </a:p>
                  </a:txBody>
                  <a:tcPr/>
                </a:tc>
                <a:extLst>
                  <a:ext uri="{0D108BD9-81ED-4DB2-BD59-A6C34878D82A}">
                    <a16:rowId xmlns:a16="http://schemas.microsoft.com/office/drawing/2014/main" val="3789326173"/>
                  </a:ext>
                </a:extLst>
              </a:tr>
            </a:tbl>
          </a:graphicData>
        </a:graphic>
      </p:graphicFrame>
    </p:spTree>
    <p:extLst>
      <p:ext uri="{BB962C8B-B14F-4D97-AF65-F5344CB8AC3E}">
        <p14:creationId xmlns:p14="http://schemas.microsoft.com/office/powerpoint/2010/main" val="20927012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79590-6E68-4884-8C0C-2F3D44111549}"/>
              </a:ext>
            </a:extLst>
          </p:cNvPr>
          <p:cNvSpPr>
            <a:spLocks noGrp="1"/>
          </p:cNvSpPr>
          <p:nvPr>
            <p:ph type="title"/>
          </p:nvPr>
        </p:nvSpPr>
        <p:spPr/>
        <p:txBody>
          <a:bodyPr/>
          <a:lstStyle/>
          <a:p>
            <a:r>
              <a:rPr lang="hu-HU" dirty="0"/>
              <a:t>Incremental evaluation</a:t>
            </a:r>
            <a:endParaRPr lang="en-US" dirty="0"/>
          </a:p>
        </p:txBody>
      </p:sp>
      <p:sp>
        <p:nvSpPr>
          <p:cNvPr id="3" name="Content Placeholder 2">
            <a:extLst>
              <a:ext uri="{FF2B5EF4-FFF2-40B4-BE49-F238E27FC236}">
                <a16:creationId xmlns:a16="http://schemas.microsoft.com/office/drawing/2014/main" id="{ED3E30E7-09F9-4B03-9944-CEBC095CCFBF}"/>
              </a:ext>
            </a:extLst>
          </p:cNvPr>
          <p:cNvSpPr>
            <a:spLocks noGrp="1"/>
          </p:cNvSpPr>
          <p:nvPr>
            <p:ph idx="1"/>
          </p:nvPr>
        </p:nvSpPr>
        <p:spPr/>
        <p:txBody>
          <a:bodyPr/>
          <a:lstStyle/>
          <a:p>
            <a:pPr marL="385727" indent="-385727">
              <a:buFont typeface="+mj-lt"/>
              <a:buAutoNum type="arabicPeriod"/>
            </a:pPr>
            <a:r>
              <a:rPr lang="hu-HU" dirty="0">
                <a:solidFill>
                  <a:schemeClr val="accent1">
                    <a:lumMod val="75000"/>
                  </a:schemeClr>
                </a:solidFill>
              </a:rPr>
              <a:t>A v B v C</a:t>
            </a:r>
          </a:p>
          <a:p>
            <a:pPr marL="385727" indent="-385727">
              <a:buFont typeface="+mj-lt"/>
              <a:buAutoNum type="arabicPeriod"/>
            </a:pPr>
            <a:r>
              <a:rPr lang="hu-HU" dirty="0">
                <a:solidFill>
                  <a:schemeClr val="accent1">
                    <a:lumMod val="75000"/>
                  </a:schemeClr>
                </a:solidFill>
              </a:rPr>
              <a:t>A v B v C </a:t>
            </a:r>
            <a:r>
              <a:rPr lang="hu-HU" dirty="0"/>
              <a:t>v D</a:t>
            </a:r>
          </a:p>
          <a:p>
            <a:pPr marL="385727" indent="-385727">
              <a:buFont typeface="+mj-lt"/>
              <a:buAutoNum type="arabicPeriod"/>
            </a:pPr>
            <a:endParaRPr lang="hu-HU" dirty="0"/>
          </a:p>
          <a:p>
            <a:pPr marL="0" indent="0">
              <a:buNone/>
            </a:pPr>
            <a:r>
              <a:rPr lang="hu-HU" dirty="0"/>
              <a:t>(In reality it</a:t>
            </a:r>
            <a:r>
              <a:rPr lang="en-US" dirty="0"/>
              <a:t>’s more complex, the actual algorithm is called RETE and it’s based on </a:t>
            </a:r>
            <a:r>
              <a:rPr lang="en-US" dirty="0" smtClean="0"/>
              <a:t>radix trees</a:t>
            </a:r>
            <a:r>
              <a:rPr lang="en-US" dirty="0"/>
              <a:t>)</a:t>
            </a:r>
          </a:p>
        </p:txBody>
      </p:sp>
      <p:sp>
        <p:nvSpPr>
          <p:cNvPr id="4" name="Slide Number Placeholder 3">
            <a:extLst>
              <a:ext uri="{FF2B5EF4-FFF2-40B4-BE49-F238E27FC236}">
                <a16:creationId xmlns:a16="http://schemas.microsoft.com/office/drawing/2014/main" id="{AFA8CEE2-9EA1-4E51-9465-FEB318661235}"/>
              </a:ext>
            </a:extLst>
          </p:cNvPr>
          <p:cNvSpPr>
            <a:spLocks noGrp="1"/>
          </p:cNvSpPr>
          <p:nvPr>
            <p:ph type="sldNum" sz="quarter" idx="12"/>
          </p:nvPr>
        </p:nvSpPr>
        <p:spPr/>
        <p:txBody>
          <a:bodyPr/>
          <a:lstStyle/>
          <a:p>
            <a:fld id="{4FAB73BC-B049-4115-A692-8D63A059BFB8}" type="slidenum">
              <a:rPr lang="en-US" smtClean="0"/>
              <a:pPr/>
              <a:t>4</a:t>
            </a:fld>
            <a:endParaRPr lang="en-US" dirty="0"/>
          </a:p>
        </p:txBody>
      </p:sp>
    </p:spTree>
    <p:extLst>
      <p:ext uri="{BB962C8B-B14F-4D97-AF65-F5344CB8AC3E}">
        <p14:creationId xmlns:p14="http://schemas.microsoft.com/office/powerpoint/2010/main" val="36365471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ím 6"/>
          <p:cNvSpPr>
            <a:spLocks noGrp="1"/>
          </p:cNvSpPr>
          <p:nvPr>
            <p:ph type="title"/>
          </p:nvPr>
        </p:nvSpPr>
        <p:spPr/>
        <p:txBody>
          <a:bodyPr/>
          <a:lstStyle/>
          <a:p>
            <a:endParaRPr lang="hu-HU"/>
          </a:p>
        </p:txBody>
      </p:sp>
      <p:sp>
        <p:nvSpPr>
          <p:cNvPr id="8" name="Tartalom helye 7"/>
          <p:cNvSpPr>
            <a:spLocks noGrp="1"/>
          </p:cNvSpPr>
          <p:nvPr>
            <p:ph idx="1"/>
          </p:nvPr>
        </p:nvSpPr>
        <p:spPr/>
        <p:txBody>
          <a:bodyPr/>
          <a:lstStyle/>
          <a:p>
            <a:endParaRPr lang="hu-HU"/>
          </a:p>
        </p:txBody>
      </p:sp>
      <p:sp>
        <p:nvSpPr>
          <p:cNvPr id="4" name="Slide Number Placeholder 3">
            <a:extLst>
              <a:ext uri="{FF2B5EF4-FFF2-40B4-BE49-F238E27FC236}">
                <a16:creationId xmlns:a16="http://schemas.microsoft.com/office/drawing/2014/main" id="{A8DFF927-6723-482C-B767-29B815B0ACB1}"/>
              </a:ext>
            </a:extLst>
          </p:cNvPr>
          <p:cNvSpPr>
            <a:spLocks noGrp="1"/>
          </p:cNvSpPr>
          <p:nvPr>
            <p:ph type="sldNum" sz="quarter" idx="12"/>
          </p:nvPr>
        </p:nvSpPr>
        <p:spPr/>
        <p:txBody>
          <a:bodyPr/>
          <a:lstStyle/>
          <a:p>
            <a:fld id="{4FAB73BC-B049-4115-A692-8D63A059BFB8}" type="slidenum">
              <a:rPr lang="en-US" smtClean="0"/>
              <a:pPr/>
              <a:t>5</a:t>
            </a:fld>
            <a:endParaRPr lang="en-US" dirty="0"/>
          </a:p>
        </p:txBody>
      </p:sp>
      <p:pic>
        <p:nvPicPr>
          <p:cNvPr id="10" name="Picture 2" descr="Image result for large tree graph">
            <a:extLst>
              <a:ext uri="{FF2B5EF4-FFF2-40B4-BE49-F238E27FC236}">
                <a16:creationId xmlns:a16="http://schemas.microsoft.com/office/drawing/2014/main" id="{27024A0D-6E4E-47BD-A873-4015B0C75D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9844" y="462401"/>
            <a:ext cx="6584313" cy="5933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2994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ím 7"/>
          <p:cNvSpPr>
            <a:spLocks noGrp="1"/>
          </p:cNvSpPr>
          <p:nvPr>
            <p:ph type="title"/>
          </p:nvPr>
        </p:nvSpPr>
        <p:spPr/>
        <p:txBody>
          <a:bodyPr/>
          <a:lstStyle/>
          <a:p>
            <a:endParaRPr lang="hu-HU"/>
          </a:p>
        </p:txBody>
      </p:sp>
      <p:sp>
        <p:nvSpPr>
          <p:cNvPr id="9" name="Tartalom helye 8"/>
          <p:cNvSpPr>
            <a:spLocks noGrp="1"/>
          </p:cNvSpPr>
          <p:nvPr>
            <p:ph idx="1"/>
          </p:nvPr>
        </p:nvSpPr>
        <p:spPr/>
        <p:txBody>
          <a:bodyPr/>
          <a:lstStyle/>
          <a:p>
            <a:endParaRPr lang="hu-HU"/>
          </a:p>
        </p:txBody>
      </p:sp>
      <p:sp>
        <p:nvSpPr>
          <p:cNvPr id="4" name="Slide Number Placeholder 3">
            <a:extLst>
              <a:ext uri="{FF2B5EF4-FFF2-40B4-BE49-F238E27FC236}">
                <a16:creationId xmlns:a16="http://schemas.microsoft.com/office/drawing/2014/main" id="{6D1DAA62-B21F-41D0-9D3D-67F729FD257B}"/>
              </a:ext>
            </a:extLst>
          </p:cNvPr>
          <p:cNvSpPr>
            <a:spLocks noGrp="1"/>
          </p:cNvSpPr>
          <p:nvPr>
            <p:ph type="sldNum" sz="quarter" idx="12"/>
          </p:nvPr>
        </p:nvSpPr>
        <p:spPr/>
        <p:txBody>
          <a:bodyPr/>
          <a:lstStyle/>
          <a:p>
            <a:fld id="{4FAB73BC-B049-4115-A692-8D63A059BFB8}" type="slidenum">
              <a:rPr lang="en-US" smtClean="0"/>
              <a:pPr/>
              <a:t>6</a:t>
            </a:fld>
            <a:endParaRPr lang="en-US" dirty="0"/>
          </a:p>
        </p:txBody>
      </p:sp>
      <p:pic>
        <p:nvPicPr>
          <p:cNvPr id="10" name="Content Placeholder 4">
            <a:extLst>
              <a:ext uri="{FF2B5EF4-FFF2-40B4-BE49-F238E27FC236}">
                <a16:creationId xmlns:a16="http://schemas.microsoft.com/office/drawing/2014/main" id="{29A7282D-DDA8-4E62-B7E5-BD22B29F5521}"/>
              </a:ext>
            </a:extLst>
          </p:cNvPr>
          <p:cNvPicPr>
            <a:picLocks noChangeAspect="1"/>
          </p:cNvPicPr>
          <p:nvPr/>
        </p:nvPicPr>
        <p:blipFill rotWithShape="1">
          <a:blip r:embed="rId3"/>
          <a:srcRect r="4239" b="2143"/>
          <a:stretch/>
        </p:blipFill>
        <p:spPr>
          <a:xfrm>
            <a:off x="1281667" y="462401"/>
            <a:ext cx="6580682" cy="5933199"/>
          </a:xfrm>
          <a:prstGeom prst="rect">
            <a:avLst/>
          </a:prstGeom>
        </p:spPr>
      </p:pic>
    </p:spTree>
    <p:extLst>
      <p:ext uri="{BB962C8B-B14F-4D97-AF65-F5344CB8AC3E}">
        <p14:creationId xmlns:p14="http://schemas.microsoft.com/office/powerpoint/2010/main" val="16420452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ím 10"/>
          <p:cNvSpPr>
            <a:spLocks noGrp="1"/>
          </p:cNvSpPr>
          <p:nvPr>
            <p:ph type="title"/>
          </p:nvPr>
        </p:nvSpPr>
        <p:spPr/>
        <p:txBody>
          <a:bodyPr/>
          <a:lstStyle/>
          <a:p>
            <a:endParaRPr lang="hu-HU"/>
          </a:p>
        </p:txBody>
      </p:sp>
      <p:sp>
        <p:nvSpPr>
          <p:cNvPr id="12" name="Tartalom helye 11"/>
          <p:cNvSpPr>
            <a:spLocks noGrp="1"/>
          </p:cNvSpPr>
          <p:nvPr>
            <p:ph idx="1"/>
          </p:nvPr>
        </p:nvSpPr>
        <p:spPr/>
        <p:txBody>
          <a:bodyPr/>
          <a:lstStyle/>
          <a:p>
            <a:endParaRPr lang="hu-HU" dirty="0"/>
          </a:p>
        </p:txBody>
      </p:sp>
      <p:sp>
        <p:nvSpPr>
          <p:cNvPr id="4" name="Slide Number Placeholder 3">
            <a:extLst>
              <a:ext uri="{FF2B5EF4-FFF2-40B4-BE49-F238E27FC236}">
                <a16:creationId xmlns:a16="http://schemas.microsoft.com/office/drawing/2014/main" id="{9B7A8448-6861-471D-BF6C-07A176B7A670}"/>
              </a:ext>
            </a:extLst>
          </p:cNvPr>
          <p:cNvSpPr>
            <a:spLocks noGrp="1"/>
          </p:cNvSpPr>
          <p:nvPr>
            <p:ph type="sldNum" sz="quarter" idx="12"/>
          </p:nvPr>
        </p:nvSpPr>
        <p:spPr/>
        <p:txBody>
          <a:bodyPr/>
          <a:lstStyle/>
          <a:p>
            <a:fld id="{4FAB73BC-B049-4115-A692-8D63A059BFB8}" type="slidenum">
              <a:rPr lang="en-US" smtClean="0"/>
              <a:pPr/>
              <a:t>7</a:t>
            </a:fld>
            <a:endParaRPr lang="en-US" dirty="0"/>
          </a:p>
        </p:txBody>
      </p:sp>
      <p:pic>
        <p:nvPicPr>
          <p:cNvPr id="14" name="Picture 4">
            <a:extLst>
              <a:ext uri="{FF2B5EF4-FFF2-40B4-BE49-F238E27FC236}">
                <a16:creationId xmlns:a16="http://schemas.microsoft.com/office/drawing/2014/main" id="{28210408-F0CD-41DD-954D-FDCCADD58204}"/>
              </a:ext>
            </a:extLst>
          </p:cNvPr>
          <p:cNvPicPr>
            <a:picLocks noChangeAspect="1"/>
          </p:cNvPicPr>
          <p:nvPr/>
        </p:nvPicPr>
        <p:blipFill rotWithShape="1">
          <a:blip r:embed="rId3"/>
          <a:srcRect r="7049" b="2337"/>
          <a:stretch/>
        </p:blipFill>
        <p:spPr>
          <a:xfrm>
            <a:off x="1284143" y="462401"/>
            <a:ext cx="6575735" cy="5933199"/>
          </a:xfrm>
          <a:prstGeom prst="rect">
            <a:avLst/>
          </a:prstGeom>
        </p:spPr>
      </p:pic>
    </p:spTree>
    <p:extLst>
      <p:ext uri="{BB962C8B-B14F-4D97-AF65-F5344CB8AC3E}">
        <p14:creationId xmlns:p14="http://schemas.microsoft.com/office/powerpoint/2010/main" val="26943975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8AF8CD2-EB11-4E0B-85D4-F8B2562B76EA}"/>
              </a:ext>
            </a:extLst>
          </p:cNvPr>
          <p:cNvSpPr>
            <a:spLocks noGrp="1"/>
          </p:cNvSpPr>
          <p:nvPr>
            <p:ph type="title"/>
          </p:nvPr>
        </p:nvSpPr>
        <p:spPr/>
        <p:txBody>
          <a:bodyPr/>
          <a:lstStyle/>
          <a:p>
            <a:r>
              <a:rPr lang="en-US" dirty="0"/>
              <a:t>Why is static analysis important?</a:t>
            </a:r>
          </a:p>
        </p:txBody>
      </p:sp>
      <p:sp>
        <p:nvSpPr>
          <p:cNvPr id="7" name="Content Placeholder 6">
            <a:extLst>
              <a:ext uri="{FF2B5EF4-FFF2-40B4-BE49-F238E27FC236}">
                <a16:creationId xmlns:a16="http://schemas.microsoft.com/office/drawing/2014/main" id="{45565A99-9CD6-4824-A734-69E669DC6FD3}"/>
              </a:ext>
            </a:extLst>
          </p:cNvPr>
          <p:cNvSpPr>
            <a:spLocks noGrp="1"/>
          </p:cNvSpPr>
          <p:nvPr>
            <p:ph idx="1"/>
          </p:nvPr>
        </p:nvSpPr>
        <p:spPr>
          <a:xfrm>
            <a:off x="628649" y="1825625"/>
            <a:ext cx="8392521" cy="4351338"/>
          </a:xfrm>
        </p:spPr>
        <p:txBody>
          <a:bodyPr>
            <a:normAutofit/>
          </a:bodyPr>
          <a:lstStyle/>
          <a:p>
            <a:r>
              <a:rPr lang="en-US" sz="2400" dirty="0"/>
              <a:t>QA is expensive</a:t>
            </a:r>
          </a:p>
          <a:p>
            <a:pPr lvl="1"/>
            <a:r>
              <a:rPr lang="en-US" sz="2100" dirty="0"/>
              <a:t>Money: Get the bugs fixed in the earliest stage, cut the administration and release overhead</a:t>
            </a:r>
          </a:p>
          <a:p>
            <a:pPr lvl="1"/>
            <a:r>
              <a:rPr lang="en-US" sz="2100" dirty="0"/>
              <a:t>Developer experience: </a:t>
            </a:r>
            <a:r>
              <a:rPr lang="en-US" sz="2100" dirty="0" smtClean="0"/>
              <a:t>less round-trips </a:t>
            </a:r>
            <a:r>
              <a:rPr lang="en-US" sz="2100" dirty="0"/>
              <a:t>-&gt; better focus on one task</a:t>
            </a:r>
          </a:p>
          <a:p>
            <a:r>
              <a:rPr lang="hu-HU" sz="2400" dirty="0"/>
              <a:t>Learning by example </a:t>
            </a:r>
          </a:p>
          <a:p>
            <a:r>
              <a:rPr lang="hu-HU" sz="2400" dirty="0"/>
              <a:t>Insights for project and code health</a:t>
            </a:r>
            <a:endParaRPr lang="en-US" sz="2400" dirty="0"/>
          </a:p>
          <a:p>
            <a:r>
              <a:rPr lang="en-US" sz="2400" dirty="0"/>
              <a:t>It scales across companies</a:t>
            </a:r>
          </a:p>
          <a:p>
            <a:pPr lvl="1"/>
            <a:r>
              <a:rPr lang="en-US" sz="2100" dirty="0" smtClean="0"/>
              <a:t>Patterns that lead to bugs can be shared</a:t>
            </a:r>
          </a:p>
          <a:p>
            <a:pPr lvl="1"/>
            <a:r>
              <a:rPr lang="en-US" sz="2100" dirty="0" smtClean="0"/>
              <a:t>Find bugs </a:t>
            </a:r>
            <a:r>
              <a:rPr lang="en-US" sz="2100" dirty="0"/>
              <a:t>in your </a:t>
            </a:r>
            <a:r>
              <a:rPr lang="en-US" sz="2100" dirty="0" smtClean="0"/>
              <a:t>code </a:t>
            </a:r>
            <a:r>
              <a:rPr lang="en-US" sz="2100" dirty="0"/>
              <a:t>already found by Microsoft, Facebook, Google</a:t>
            </a:r>
          </a:p>
          <a:p>
            <a:pPr lvl="1"/>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A33D2BF2-2A0A-405A-AC51-3559DAC2F330}"/>
              </a:ext>
            </a:extLst>
          </p:cNvPr>
          <p:cNvSpPr>
            <a:spLocks noGrp="1"/>
          </p:cNvSpPr>
          <p:nvPr>
            <p:ph type="sldNum" sz="quarter" idx="12"/>
          </p:nvPr>
        </p:nvSpPr>
        <p:spPr/>
        <p:txBody>
          <a:bodyPr/>
          <a:lstStyle/>
          <a:p>
            <a:fld id="{4FAB73BC-B049-4115-A692-8D63A059BFB8}" type="slidenum">
              <a:rPr lang="en-US" smtClean="0"/>
              <a:pPr/>
              <a:t>8</a:t>
            </a:fld>
            <a:endParaRPr lang="en-US" dirty="0"/>
          </a:p>
        </p:txBody>
      </p:sp>
    </p:spTree>
    <p:extLst>
      <p:ext uri="{BB962C8B-B14F-4D97-AF65-F5344CB8AC3E}">
        <p14:creationId xmlns:p14="http://schemas.microsoft.com/office/powerpoint/2010/main" val="35996807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D195B-682C-435E-8521-E8A60D003B2D}"/>
              </a:ext>
            </a:extLst>
          </p:cNvPr>
          <p:cNvSpPr>
            <a:spLocks noGrp="1"/>
          </p:cNvSpPr>
          <p:nvPr>
            <p:ph type="title"/>
          </p:nvPr>
        </p:nvSpPr>
        <p:spPr/>
        <p:txBody>
          <a:bodyPr/>
          <a:lstStyle/>
          <a:p>
            <a:r>
              <a:rPr lang="hu-HU" dirty="0"/>
              <a:t>What does the new database enable?</a:t>
            </a:r>
            <a:endParaRPr lang="en-US" dirty="0"/>
          </a:p>
        </p:txBody>
      </p:sp>
      <p:sp>
        <p:nvSpPr>
          <p:cNvPr id="3" name="Content Placeholder 2">
            <a:extLst>
              <a:ext uri="{FF2B5EF4-FFF2-40B4-BE49-F238E27FC236}">
                <a16:creationId xmlns:a16="http://schemas.microsoft.com/office/drawing/2014/main" id="{5996403B-CBC3-4322-9415-1406A00F28B7}"/>
              </a:ext>
            </a:extLst>
          </p:cNvPr>
          <p:cNvSpPr>
            <a:spLocks noGrp="1"/>
          </p:cNvSpPr>
          <p:nvPr>
            <p:ph idx="1"/>
          </p:nvPr>
        </p:nvSpPr>
        <p:spPr/>
        <p:txBody>
          <a:bodyPr/>
          <a:lstStyle/>
          <a:p>
            <a:r>
              <a:rPr lang="hu-HU" dirty="0"/>
              <a:t>Granularity </a:t>
            </a:r>
            <a:r>
              <a:rPr lang="en-US" dirty="0"/>
              <a:t>&amp; scope</a:t>
            </a:r>
            <a:endParaRPr lang="hu-HU" dirty="0"/>
          </a:p>
          <a:p>
            <a:r>
              <a:rPr lang="hu-HU" dirty="0"/>
              <a:t>Developer empowerment</a:t>
            </a:r>
          </a:p>
          <a:p>
            <a:r>
              <a:rPr lang="hu-HU" dirty="0"/>
              <a:t>Maintainability</a:t>
            </a:r>
            <a:endParaRPr lang="en-US" dirty="0"/>
          </a:p>
        </p:txBody>
      </p:sp>
      <p:sp>
        <p:nvSpPr>
          <p:cNvPr id="4" name="Slide Number Placeholder 3">
            <a:extLst>
              <a:ext uri="{FF2B5EF4-FFF2-40B4-BE49-F238E27FC236}">
                <a16:creationId xmlns:a16="http://schemas.microsoft.com/office/drawing/2014/main" id="{96A40410-E08E-45C5-A403-4A3FA4D0D39A}"/>
              </a:ext>
            </a:extLst>
          </p:cNvPr>
          <p:cNvSpPr>
            <a:spLocks noGrp="1"/>
          </p:cNvSpPr>
          <p:nvPr>
            <p:ph type="sldNum" sz="quarter" idx="12"/>
          </p:nvPr>
        </p:nvSpPr>
        <p:spPr/>
        <p:txBody>
          <a:bodyPr/>
          <a:lstStyle/>
          <a:p>
            <a:fld id="{4FAB73BC-B049-4115-A692-8D63A059BFB8}" type="slidenum">
              <a:rPr lang="en-US" smtClean="0"/>
              <a:pPr/>
              <a:t>9</a:t>
            </a:fld>
            <a:endParaRPr lang="en-US" dirty="0"/>
          </a:p>
        </p:txBody>
      </p:sp>
    </p:spTree>
    <p:extLst>
      <p:ext uri="{BB962C8B-B14F-4D97-AF65-F5344CB8AC3E}">
        <p14:creationId xmlns:p14="http://schemas.microsoft.com/office/powerpoint/2010/main" val="241948966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6780</TotalTime>
  <Words>1006</Words>
  <Application>Microsoft Office PowerPoint</Application>
  <PresentationFormat>Diavetítés a képernyőre (4:3 oldalarány)</PresentationFormat>
  <Paragraphs>175</Paragraphs>
  <Slides>21</Slides>
  <Notes>12</Notes>
  <HiddenSlides>0</HiddenSlides>
  <MMClips>0</MMClips>
  <ScaleCrop>false</ScaleCrop>
  <HeadingPairs>
    <vt:vector size="6" baseType="variant">
      <vt:variant>
        <vt:lpstr>Használt betűtípusok</vt:lpstr>
      </vt:variant>
      <vt:variant>
        <vt:i4>7</vt:i4>
      </vt:variant>
      <vt:variant>
        <vt:lpstr>Téma</vt:lpstr>
      </vt:variant>
      <vt:variant>
        <vt:i4>1</vt:i4>
      </vt:variant>
      <vt:variant>
        <vt:lpstr>Diacímek</vt:lpstr>
      </vt:variant>
      <vt:variant>
        <vt:i4>21</vt:i4>
      </vt:variant>
    </vt:vector>
  </HeadingPairs>
  <TitlesOfParts>
    <vt:vector size="29" baseType="lpstr">
      <vt:lpstr>Malgun Gothic</vt:lpstr>
      <vt:lpstr>Arial</vt:lpstr>
      <vt:lpstr>Calibri</vt:lpstr>
      <vt:lpstr>Calibri Light</vt:lpstr>
      <vt:lpstr>Consolas</vt:lpstr>
      <vt:lpstr>Lato Light</vt:lpstr>
      <vt:lpstr>Source Code Pro</vt:lpstr>
      <vt:lpstr>1_Office Theme</vt:lpstr>
      <vt:lpstr>Graph-based analysis of JavaScript repositories</vt:lpstr>
      <vt:lpstr>ingraph</vt:lpstr>
      <vt:lpstr>openCypher – pattern matching</vt:lpstr>
      <vt:lpstr>Incremental evaluation</vt:lpstr>
      <vt:lpstr>PowerPoint-bemutató</vt:lpstr>
      <vt:lpstr>PowerPoint-bemutató</vt:lpstr>
      <vt:lpstr>PowerPoint-bemutató</vt:lpstr>
      <vt:lpstr>Why is static analysis important?</vt:lpstr>
      <vt:lpstr>What does the new database enable?</vt:lpstr>
      <vt:lpstr>Granularity – now</vt:lpstr>
      <vt:lpstr>Granularity – future</vt:lpstr>
      <vt:lpstr>Developer empowerment – now </vt:lpstr>
      <vt:lpstr>Developer empowerment – future</vt:lpstr>
      <vt:lpstr>Maintainability – now</vt:lpstr>
      <vt:lpstr>Maintainability – future </vt:lpstr>
      <vt:lpstr>var foo = 1 / 0;</vt:lpstr>
      <vt:lpstr>Graphs are powerful</vt:lpstr>
      <vt:lpstr>Use cases for incremental pattern matching</vt:lpstr>
      <vt:lpstr>The right tool is</vt:lpstr>
      <vt:lpstr>Codemodel-rifle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Graph-based analysis of JavaScript repositories</dc:title>
  <dc:creator>Adam Lippai</dc:creator>
  <cp:lastModifiedBy>szarnyasg</cp:lastModifiedBy>
  <cp:revision>91</cp:revision>
  <dcterms:created xsi:type="dcterms:W3CDTF">2018-01-27T10:18:24Z</dcterms:created>
  <dcterms:modified xsi:type="dcterms:W3CDTF">2018-02-04T10:26:08Z</dcterms:modified>
</cp:coreProperties>
</file>