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8" r:id="rId11"/>
    <p:sldId id="269" r:id="rId12"/>
    <p:sldId id="271" r:id="rId13"/>
    <p:sldId id="284" r:id="rId14"/>
    <p:sldId id="270" r:id="rId15"/>
    <p:sldId id="272" r:id="rId16"/>
    <p:sldId id="266" r:id="rId17"/>
    <p:sldId id="265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6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4CAE-DD9D-42BA-BE15-9E1553B3E8F0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BB37B-F1BE-4F4A-9ABF-F0B117D7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6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139D-4A7F-484E-A072-BE5D74DE9FEA}" type="datetimeFigureOut">
              <a:rPr lang="en-GB" smtClean="0"/>
              <a:t>03/02/2018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CE64-E76E-4403-B387-1CEBEA9E4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8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ACE64-E76E-4403-B387-1CEBEA9E411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6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C7B2-3EB3-4328-B2D6-CD933AA45D61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5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432F-0537-4346-BE20-40EA17218D81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C2C4-F5E7-4E2C-8C48-916779B0D7D5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8" y="365126"/>
            <a:ext cx="7108581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A6D0-3ACB-4325-899F-6DFB0BB9F6DC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https://github.com/ahhz/raster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488" y="636465"/>
            <a:ext cx="1246734" cy="7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1284-08FA-4041-9DC8-95637A332FFD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38" y="365125"/>
            <a:ext cx="7073412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0EB7-CD01-4BB9-A61C-53D76C6F1FA7}" type="datetime1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488" y="636465"/>
            <a:ext cx="1246734" cy="7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47F9-102D-4A9E-854D-81A05F140BB3}" type="datetime1">
              <a:rPr lang="en-GB" smtClean="0"/>
              <a:t>03/02/2018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0164-37B1-46E1-B879-CA631320DD3C}" type="datetime1">
              <a:rPr lang="en-GB" smtClean="0"/>
              <a:t>03/02/2018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9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B953-188C-4AAE-A9D8-7E78CD1345E0}" type="datetime1">
              <a:rPr lang="en-GB" smtClean="0"/>
              <a:t>03/02/2018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6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449D-B6AD-4F3B-BDB9-C78DE116F24D}" type="datetime1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3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E985-8C11-4F3B-B93E-B5923B9870E5}" type="datetime1">
              <a:rPr lang="en-GB" smtClean="0"/>
              <a:t>03/02/2018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721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8C48-6CFB-4485-9D6C-FC99BA9E7063}" type="datetime1">
              <a:rPr lang="en-GB" smtClean="0"/>
              <a:t>03/02/2018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https://github.com/ahhz/raster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77D5-72D6-4B69-8010-C41CCF6A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206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Pronto Raster: A C++ library for Map Algebra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983038"/>
            <a:ext cx="6858000" cy="1655762"/>
          </a:xfrm>
        </p:spPr>
        <p:txBody>
          <a:bodyPr/>
          <a:lstStyle/>
          <a:p>
            <a:r>
              <a:rPr lang="en-GB" dirty="0" smtClean="0"/>
              <a:t>Alex Hagen-Zanker</a:t>
            </a:r>
          </a:p>
          <a:p>
            <a:r>
              <a:rPr lang="en-GB" dirty="0" smtClean="0"/>
              <a:t>a.hagen-zanker@surrey.ac.uk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954" y="5498351"/>
            <a:ext cx="1580091" cy="122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8251"/>
            <a:ext cx="2836334" cy="84203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" y="5769119"/>
            <a:ext cx="2832045" cy="10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local </a:t>
            </a:r>
            <a:r>
              <a:rPr lang="en-GB" dirty="0" smtClean="0"/>
              <a:t>operations(1)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537" y="1573282"/>
            <a:ext cx="8734926" cy="51757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&lt;pronto/raster/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&lt;pronto/raster/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transform_raster_view.h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&lt;functional&gt;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pronto::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raster;</a:t>
            </a:r>
          </a:p>
          <a:p>
            <a:pPr marL="0" indent="0">
              <a:buNone/>
            </a:pPr>
            <a:endParaRPr lang="en-GB" sz="7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open&lt;</a:t>
            </a:r>
            <a:r>
              <a:rPr lang="en-GB" sz="7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a.tif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GB" sz="7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open&lt;</a:t>
            </a:r>
            <a:r>
              <a:rPr lang="en-GB" sz="7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b.tif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endParaRPr lang="en-GB" sz="7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auto sum =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::transform(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::plus&lt;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a, b);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for(auto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&amp;&amp; v : </a:t>
            </a:r>
            <a:r>
              <a:rPr lang="en-GB" sz="7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sum.sub_raster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(2,3,10,20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buNone/>
            </a:pP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do something </a:t>
            </a:r>
          </a:p>
          <a:p>
            <a:pPr marL="0" indent="0">
              <a:buNone/>
            </a:pP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7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7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6235262" y="2580493"/>
            <a:ext cx="2609608" cy="498924"/>
          </a:xfrm>
          <a:prstGeom prst="wedgeRectCallout">
            <a:avLst>
              <a:gd name="adj1" fmla="val -132774"/>
              <a:gd name="adj2" fmla="val 2177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Open two </a:t>
            </a:r>
            <a:r>
              <a:rPr lang="en-GB" sz="2000" dirty="0" smtClean="0"/>
              <a:t>datasets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235262" y="3450581"/>
            <a:ext cx="2609608" cy="1272093"/>
          </a:xfrm>
          <a:prstGeom prst="wedgeRectCallout">
            <a:avLst>
              <a:gd name="adj1" fmla="val -78072"/>
              <a:gd name="adj2" fmla="val 528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Create a </a:t>
            </a:r>
            <a:r>
              <a:rPr lang="en-GB" sz="2000" dirty="0" smtClean="0"/>
              <a:t>Raster View </a:t>
            </a:r>
            <a:r>
              <a:rPr lang="en-GB" sz="2000" dirty="0"/>
              <a:t>that applies </a:t>
            </a:r>
            <a:r>
              <a:rPr lang="en-GB" sz="2000" dirty="0" err="1" smtClean="0"/>
              <a:t>std</a:t>
            </a:r>
            <a:r>
              <a:rPr lang="en-GB" sz="2000" dirty="0"/>
              <a:t>::</a:t>
            </a:r>
            <a:r>
              <a:rPr lang="en-GB" sz="2000" dirty="0" smtClean="0"/>
              <a:t>plus to </a:t>
            </a:r>
            <a:r>
              <a:rPr lang="en-GB" sz="2000" dirty="0"/>
              <a:t>each cell of both input datasets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458037" y="5632852"/>
            <a:ext cx="3386833" cy="997891"/>
          </a:xfrm>
          <a:prstGeom prst="wedgeRectCallout">
            <a:avLst>
              <a:gd name="adj1" fmla="val -72564"/>
              <a:gd name="adj2" fmla="val -760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Iterate over a sub-raster of the </a:t>
            </a:r>
            <a:r>
              <a:rPr lang="en-GB" sz="2000" dirty="0" smtClean="0"/>
              <a:t>Raster View  </a:t>
            </a:r>
            <a:r>
              <a:rPr lang="en-GB" sz="2000" dirty="0"/>
              <a:t>and calculate the required values only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9736" y="2717845"/>
            <a:ext cx="6494444" cy="1270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local </a:t>
            </a:r>
            <a:r>
              <a:rPr lang="en-GB" dirty="0" smtClean="0"/>
              <a:t>operations(2)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736" y="1636924"/>
            <a:ext cx="8683790" cy="4703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a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open&lt;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b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open&lt;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diff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::transform(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::minus&lt;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a, b);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sqr_lambda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[](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x){return x*x;};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sqr_diff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::transform(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sqr_lambda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diff);  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sum_of_squared_diff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for(auto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&amp;&amp; v 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square_diff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sum_of_squared_diff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+= v;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sz="1800" dirty="0" smtClean="0"/>
          </a:p>
        </p:txBody>
      </p:sp>
      <p:sp>
        <p:nvSpPr>
          <p:cNvPr id="7" name="Rectangular Callout 6"/>
          <p:cNvSpPr/>
          <p:nvPr/>
        </p:nvSpPr>
        <p:spPr>
          <a:xfrm>
            <a:off x="6189543" y="1513490"/>
            <a:ext cx="2674721" cy="790699"/>
          </a:xfrm>
          <a:prstGeom prst="wedgeRectCallout">
            <a:avLst>
              <a:gd name="adj1" fmla="val -64793"/>
              <a:gd name="adj2" fmla="val 1179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Create a </a:t>
            </a:r>
            <a:r>
              <a:rPr lang="en-GB" dirty="0" err="1"/>
              <a:t>RasterView</a:t>
            </a:r>
            <a:r>
              <a:rPr lang="en-GB" dirty="0"/>
              <a:t> of square of differences in two steps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89543" y="3988785"/>
            <a:ext cx="2678560" cy="1143000"/>
          </a:xfrm>
          <a:prstGeom prst="wedgeRectCallout">
            <a:avLst>
              <a:gd name="adj1" fmla="val -136954"/>
              <a:gd name="adj2" fmla="val 171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Iterate over values, without allocating extra memory, or creating </a:t>
            </a:r>
            <a:r>
              <a:rPr lang="en-GB" dirty="0" smtClean="0"/>
              <a:t>temporary </a:t>
            </a:r>
            <a:r>
              <a:rPr lang="en-GB" dirty="0"/>
              <a:t>dataset.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" y="4562776"/>
            <a:ext cx="5021580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local </a:t>
            </a:r>
            <a:r>
              <a:rPr lang="en-GB" dirty="0" smtClean="0"/>
              <a:t>operations(3)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829" y="1624809"/>
            <a:ext cx="8522149" cy="5416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&lt;pronto/raster/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#include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&lt;pronto/raster/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raster_algebra_operators.h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include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&lt;pronto/raster/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raster_algebra_wrapper.h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pronto::raster;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raster_algebra_wrap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"));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b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raster_algebra_wrap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b.tif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"));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auto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square_diff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(a – b) * (a – b);  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for(auto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&amp;&amp; v :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square_diff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// do something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1800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4275667" y="2751667"/>
            <a:ext cx="4431456" cy="750131"/>
          </a:xfrm>
          <a:prstGeom prst="wedgeRectCallout">
            <a:avLst>
              <a:gd name="adj1" fmla="val -56928"/>
              <a:gd name="adj2" fmla="val 954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Wrap a and b in </a:t>
            </a:r>
            <a:r>
              <a:rPr lang="en-GB" sz="2000" dirty="0" err="1"/>
              <a:t>raster_algebra_wrapper</a:t>
            </a:r>
            <a:r>
              <a:rPr lang="en-GB" sz="2000" dirty="0"/>
              <a:t> to allow use of overloaded operators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995437" y="5618747"/>
            <a:ext cx="2235542" cy="535550"/>
          </a:xfrm>
          <a:prstGeom prst="wedgeRectCallout">
            <a:avLst>
              <a:gd name="adj1" fmla="val -100750"/>
              <a:gd name="adj2" fmla="val -1065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Iterate over </a:t>
            </a:r>
            <a:r>
              <a:rPr lang="en-GB" sz="2000" dirty="0" smtClean="0"/>
              <a:t>values.</a:t>
            </a: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79560" y="3678551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132572" y="4328222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515349" y="3890720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79560" y="2298140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132572" y="2927388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515349" y="2495248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515349" y="5285793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940520" y="5020196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224240" y="5741678"/>
            <a:ext cx="415062" cy="265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00278" y="3999396"/>
            <a:ext cx="4438422" cy="2751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Design: use optional&lt;T&gt; for flagging and processing </a:t>
            </a:r>
            <a:r>
              <a:rPr lang="en-GB" dirty="0" err="1" smtClean="0"/>
              <a:t>nodata</a:t>
            </a:r>
            <a:r>
              <a:rPr lang="en-GB" dirty="0" smtClean="0"/>
              <a:t> values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466" y="2043272"/>
            <a:ext cx="5046134" cy="28931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nodata_transform.h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plot_raster.h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pronto::raster;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in =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demo.tif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nodata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nodata_to_optional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(in, 6);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un_nodata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optional_to_nodata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nodata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-99);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4801" y="2043272"/>
            <a:ext cx="3674533" cy="11695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Value </a:t>
            </a:r>
            <a:r>
              <a:rPr lang="en-GB" dirty="0"/>
              <a:t>type: </a:t>
            </a:r>
            <a:r>
              <a:rPr lang="en-GB" dirty="0" err="1"/>
              <a:t>int</a:t>
            </a:r>
            <a:endParaRPr lang="en-GB" dirty="0"/>
          </a:p>
          <a:p>
            <a:r>
              <a:rPr lang="en-GB" dirty="0"/>
              <a:t>0       3       6       2       5</a:t>
            </a:r>
          </a:p>
          <a:p>
            <a:r>
              <a:rPr lang="en-GB" dirty="0"/>
              <a:t>1       4       0       3       6</a:t>
            </a:r>
          </a:p>
          <a:p>
            <a:r>
              <a:rPr lang="en-GB" dirty="0"/>
              <a:t>2       5       1       4       0</a:t>
            </a:r>
          </a:p>
          <a:p>
            <a:r>
              <a:rPr lang="en-GB" dirty="0"/>
              <a:t>3       6       2       5       </a:t>
            </a:r>
            <a:r>
              <a:rPr lang="en-GB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801" y="3438744"/>
            <a:ext cx="3674533" cy="11695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dirty="0"/>
              <a:t>Value </a:t>
            </a:r>
            <a:r>
              <a:rPr lang="en-GB" dirty="0"/>
              <a:t>type: </a:t>
            </a:r>
            <a:r>
              <a:rPr lang="en-GB" dirty="0" err="1"/>
              <a:t>std</a:t>
            </a:r>
            <a:r>
              <a:rPr lang="en-GB" dirty="0"/>
              <a:t>::optional&lt;</a:t>
            </a:r>
            <a:r>
              <a:rPr lang="en-GB" dirty="0" err="1"/>
              <a:t>int</a:t>
            </a:r>
            <a:r>
              <a:rPr lang="en-GB" dirty="0"/>
              <a:t>&gt;</a:t>
            </a:r>
          </a:p>
          <a:p>
            <a:r>
              <a:rPr lang="en-GB" dirty="0"/>
              <a:t>0       3       -       2       5</a:t>
            </a:r>
          </a:p>
          <a:p>
            <a:r>
              <a:rPr lang="en-GB" dirty="0"/>
              <a:t>1       4       0       3       -</a:t>
            </a:r>
          </a:p>
          <a:p>
            <a:r>
              <a:rPr lang="en-GB" dirty="0"/>
              <a:t>2       5       1       4       0</a:t>
            </a:r>
          </a:p>
          <a:p>
            <a:r>
              <a:rPr lang="en-GB" dirty="0"/>
              <a:t>3       -       2       5       </a:t>
            </a:r>
            <a:r>
              <a:rPr lang="en-GB" dirty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1" y="4834216"/>
            <a:ext cx="3674533" cy="116955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normalizeH="0" baseline="0">
                <a:ln>
                  <a:noFill/>
                </a:ln>
                <a:effectLst/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400" dirty="0" smtClean="0"/>
              <a:t>Value </a:t>
            </a:r>
            <a:r>
              <a:rPr lang="en-GB" sz="1400" dirty="0"/>
              <a:t>type: </a:t>
            </a:r>
            <a:r>
              <a:rPr lang="en-GB" sz="1400" dirty="0" err="1"/>
              <a:t>int</a:t>
            </a:r>
            <a:endParaRPr lang="en-GB" sz="1400" dirty="0"/>
          </a:p>
          <a:p>
            <a:r>
              <a:rPr lang="en-GB" sz="1400" dirty="0"/>
              <a:t>0       3       -99     2       5</a:t>
            </a:r>
          </a:p>
          <a:p>
            <a:r>
              <a:rPr lang="en-GB" sz="1400" dirty="0"/>
              <a:t>1       4       0       3       -99</a:t>
            </a:r>
          </a:p>
          <a:p>
            <a:r>
              <a:rPr lang="en-GB" sz="1400" dirty="0"/>
              <a:t>2       5       1       4       0</a:t>
            </a:r>
          </a:p>
          <a:p>
            <a:r>
              <a:rPr lang="en-GB" sz="1400" dirty="0"/>
              <a:t>3       -99     2       5       1</a:t>
            </a:r>
          </a:p>
        </p:txBody>
      </p:sp>
      <p:sp>
        <p:nvSpPr>
          <p:cNvPr id="11" name="Down Arrow 10"/>
          <p:cNvSpPr/>
          <p:nvPr/>
        </p:nvSpPr>
        <p:spPr>
          <a:xfrm rot="13913165" flipH="1">
            <a:off x="4533257" y="2588405"/>
            <a:ext cx="327513" cy="158561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5503489" flipH="1">
            <a:off x="4963787" y="3670516"/>
            <a:ext cx="327513" cy="754256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8179420" flipH="1">
            <a:off x="4673806" y="4379323"/>
            <a:ext cx="327513" cy="9618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4176" y="5238852"/>
            <a:ext cx="4207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Providing an idiomatic way for functions to skip over missing values or to leave cells unspecified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Design: fundamental spatial operators avoid copying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169" y="2426558"/>
            <a:ext cx="4462333" cy="3410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36506"/>
              </p:ext>
            </p:extLst>
          </p:nvPr>
        </p:nvGraphicFramePr>
        <p:xfrm>
          <a:off x="647700" y="1973900"/>
          <a:ext cx="8039100" cy="3627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514600"/>
                <a:gridCol w="55245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Function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Effect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pad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smtClean="0"/>
                        <a:t>add </a:t>
                      </a:r>
                      <a:r>
                        <a:rPr lang="en-GB" sz="2000" dirty="0" err="1" smtClean="0"/>
                        <a:t>const</a:t>
                      </a:r>
                      <a:r>
                        <a:rPr lang="en-GB" sz="2000" dirty="0" smtClean="0"/>
                        <a:t>-valued leading and trailing rows and columns with a </a:t>
                      </a:r>
                      <a:r>
                        <a:rPr lang="en-GB" sz="2000" dirty="0" err="1" smtClean="0"/>
                        <a:t>unmutable</a:t>
                      </a:r>
                      <a:r>
                        <a:rPr lang="en-GB" sz="2000" dirty="0" smtClean="0"/>
                        <a:t> value</a:t>
                      </a:r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sub_raster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smtClean="0"/>
                        <a:t>as required by the Raster concept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offset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smtClean="0"/>
                        <a:t>returns value found at a fixed spatial offset in the input </a:t>
                      </a:r>
                      <a:r>
                        <a:rPr lang="en-GB" sz="2000" dirty="0" err="1" smtClean="0"/>
                        <a:t>RasterView</a:t>
                      </a:r>
                      <a:endParaRPr lang="en-GB" sz="2000" dirty="0" smtClean="0"/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h_edge</a:t>
                      </a:r>
                      <a:r>
                        <a:rPr lang="en-GB" sz="2400" b="1" baseline="0" dirty="0" smtClean="0"/>
                        <a:t> / </a:t>
                      </a:r>
                      <a:r>
                        <a:rPr lang="en-GB" sz="2400" b="1" baseline="0" dirty="0" err="1" smtClean="0"/>
                        <a:t>v_edge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smtClean="0"/>
                        <a:t>iterate over all pairs of horizontally / vertically adjacent cell pairs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2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Design: moving windows as Expression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Moving window analysis is a common type of Focal Operation</a:t>
            </a:r>
          </a:p>
          <a:p>
            <a:r>
              <a:rPr lang="en-GB" dirty="0" smtClean="0"/>
              <a:t>Each cell obtains the value of a summary statistics calculated for cells in a surrounding window</a:t>
            </a:r>
          </a:p>
          <a:p>
            <a:r>
              <a:rPr lang="en-GB" dirty="0" smtClean="0"/>
              <a:t>Efficient implementations exploit overlap in windows of adjacent cells (especially for large windows)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651819"/>
            <a:ext cx="4063413" cy="25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493533" y="1343882"/>
            <a:ext cx="2936334" cy="2288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4" y="1718035"/>
            <a:ext cx="1984601" cy="1842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9" y="4242100"/>
            <a:ext cx="2599053" cy="172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10" y="4464254"/>
            <a:ext cx="1442968" cy="127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57" y="1718035"/>
            <a:ext cx="1937085" cy="179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782" y="1397642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Circular window of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3201" y="1396093"/>
            <a:ext cx="2806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Circular window of edges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3533" y="3953535"/>
            <a:ext cx="273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Square window of edges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778" y="3871071"/>
            <a:ext cx="2581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Square window of cells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Moving window schemes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68408" y="2095342"/>
            <a:ext cx="168206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 smtClean="0"/>
              <a:t>O(r x n</a:t>
            </a:r>
            <a:r>
              <a:rPr lang="en-GB" sz="2100" dirty="0"/>
              <a:t>)</a:t>
            </a:r>
          </a:p>
          <a:p>
            <a:r>
              <a:rPr lang="en-GB" sz="2100" dirty="0" smtClean="0"/>
              <a:t>r </a:t>
            </a:r>
            <a:r>
              <a:rPr lang="en-GB" sz="2100" dirty="0"/>
              <a:t>= radius</a:t>
            </a:r>
          </a:p>
          <a:p>
            <a:r>
              <a:rPr lang="en-GB" sz="2100" dirty="0"/>
              <a:t>n = raster size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408" y="4415689"/>
            <a:ext cx="16820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/>
              <a:t>O(n)</a:t>
            </a:r>
          </a:p>
          <a:p>
            <a:r>
              <a:rPr lang="en-GB" sz="2100" dirty="0" smtClean="0"/>
              <a:t>n </a:t>
            </a:r>
            <a:r>
              <a:rPr lang="en-GB" sz="2100" dirty="0"/>
              <a:t>= raster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4469" y="6304517"/>
            <a:ext cx="88694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Hagen-Zanker, AH (2016) </a:t>
            </a:r>
            <a:r>
              <a:rPr lang="en-GB" sz="1400" i="1" dirty="0"/>
              <a:t>A computational framework for generalized moving windows and its application to landscape pattern analysis</a:t>
            </a:r>
            <a:r>
              <a:rPr lang="en-GB" sz="1400" dirty="0"/>
              <a:t> International Journal of Applied Earth Observation and </a:t>
            </a:r>
            <a:r>
              <a:rPr lang="en-GB" sz="1400" dirty="0" err="1"/>
              <a:t>Geoinformation</a:t>
            </a:r>
            <a:r>
              <a:rPr lang="en-GB" sz="1400" dirty="0"/>
              <a:t>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1154" y="1373970"/>
            <a:ext cx="2936334" cy="2319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328989" y="3863732"/>
            <a:ext cx="2936334" cy="2263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42382" y="3849760"/>
            <a:ext cx="2936334" cy="22773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Design: Indicator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 statistics in terms of a few functions</a:t>
            </a:r>
          </a:p>
          <a:p>
            <a:pPr lvl="1"/>
            <a:r>
              <a:rPr lang="en-GB" dirty="0" smtClean="0"/>
              <a:t>add(element, weight)</a:t>
            </a:r>
          </a:p>
          <a:p>
            <a:pPr lvl="1"/>
            <a:r>
              <a:rPr lang="en-GB" dirty="0" smtClean="0"/>
              <a:t>subtract(element, weight)</a:t>
            </a:r>
          </a:p>
          <a:p>
            <a:pPr lvl="1"/>
            <a:r>
              <a:rPr lang="en-GB" dirty="0" smtClean="0"/>
              <a:t>add(subtotal, weight)</a:t>
            </a:r>
          </a:p>
          <a:p>
            <a:pPr lvl="1"/>
            <a:r>
              <a:rPr lang="en-GB" dirty="0" smtClean="0"/>
              <a:t>subtract(subtotal, weight)</a:t>
            </a:r>
          </a:p>
          <a:p>
            <a:pPr lvl="1"/>
            <a:r>
              <a:rPr lang="en-GB" dirty="0" smtClean="0"/>
              <a:t>extract()</a:t>
            </a:r>
          </a:p>
          <a:p>
            <a:r>
              <a:rPr lang="en-GB" dirty="0" smtClean="0"/>
              <a:t>Can be used with moving window methods</a:t>
            </a:r>
          </a:p>
          <a:p>
            <a:r>
              <a:rPr lang="en-GB" dirty="0" smtClean="0"/>
              <a:t>Can be used for zonal statistics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1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6922" y="4296987"/>
            <a:ext cx="8237966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moving window indicators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62727" y="2502568"/>
            <a:ext cx="150702" cy="4237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789" y="1779685"/>
            <a:ext cx="847023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moving_window_indicator.h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&lt;pronto/raster/indicator/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mean.h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pronto::raster;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in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my_file.tif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 window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::circle(2);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indicator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mean_generator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&gt;{};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 out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moving_window_indicator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(in, window, indicator);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for(auto&amp;&amp;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 : 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// do something</a:t>
            </a:r>
            <a:r>
              <a:rPr lang="en-US" altLang="en-US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altLang="en-US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432314" y="2310265"/>
            <a:ext cx="3711686" cy="914807"/>
          </a:xfrm>
          <a:prstGeom prst="wedgeRectCallout">
            <a:avLst>
              <a:gd name="adj1" fmla="val -48540"/>
              <a:gd name="adj2" fmla="val 1223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Specify circular window with radius of 2 cells. </a:t>
            </a:r>
          </a:p>
          <a:p>
            <a:r>
              <a:rPr lang="en-GB" sz="2000" dirty="0" smtClean="0"/>
              <a:t>Specify to use the mean statistic.</a:t>
            </a:r>
            <a:endParaRPr lang="en-GB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4803664" y="5278054"/>
            <a:ext cx="3711686" cy="914807"/>
          </a:xfrm>
          <a:prstGeom prst="wedgeRectCallout">
            <a:avLst>
              <a:gd name="adj1" fmla="val -64748"/>
              <a:gd name="adj2" fmla="val -1210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"out" is a Raster View, satisfying all the same requirements as "in".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3016" y="5141042"/>
            <a:ext cx="2575934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assign function forces evaluation of lazy Expression Templates</a:t>
            </a:r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0631" y="1817429"/>
            <a:ext cx="86627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assign.h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cmath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pronto::raster;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main()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auto in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my_file.tif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::transform([](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x){return 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(x);}, in);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out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create_from_model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&lt;float&gt;("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sqrt.tif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in); 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::assign(b, out);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803663" y="2954867"/>
            <a:ext cx="3711686" cy="644521"/>
          </a:xfrm>
          <a:prstGeom prst="wedgeRectCallout">
            <a:avLst>
              <a:gd name="adj1" fmla="val -48540"/>
              <a:gd name="adj2" fmla="val 1223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Cheap: Create ET  for the </a:t>
            </a:r>
            <a:r>
              <a:rPr lang="en-GB" sz="2000" dirty="0" err="1" smtClean="0"/>
              <a:t>sqrt</a:t>
            </a:r>
            <a:r>
              <a:rPr lang="en-GB" sz="2000" dirty="0" smtClean="0"/>
              <a:t> of values in “</a:t>
            </a:r>
            <a:r>
              <a:rPr lang="en-GB" sz="2000" dirty="0" err="1" smtClean="0"/>
              <a:t>my_file.tif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4693596" y="5592226"/>
            <a:ext cx="3711686" cy="644521"/>
          </a:xfrm>
          <a:prstGeom prst="wedgeRectCallout">
            <a:avLst>
              <a:gd name="adj1" fmla="val -49681"/>
              <a:gd name="adj2" fmla="val -813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Expensive: Create “</a:t>
            </a:r>
            <a:r>
              <a:rPr lang="en-GB" sz="2000" dirty="0" err="1" smtClean="0"/>
              <a:t>sqrt.tif</a:t>
            </a:r>
            <a:r>
              <a:rPr lang="en-GB" sz="2000" dirty="0" smtClean="0"/>
              <a:t>” and write values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49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Map algebra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8835" y="1916426"/>
            <a:ext cx="2347993" cy="3954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GB" sz="2100" dirty="0"/>
              <a:t>Local operations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64218" y="1916426"/>
            <a:ext cx="2347993" cy="3954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GB" sz="2100" dirty="0"/>
              <a:t>Focal operations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01071" y="1916426"/>
            <a:ext cx="2347993" cy="3954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GB" sz="2100" dirty="0"/>
              <a:t>Zonal operations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30625" y="2420950"/>
            <a:ext cx="2084540" cy="819038"/>
            <a:chOff x="573414" y="3772338"/>
            <a:chExt cx="3268007" cy="1285287"/>
          </a:xfrm>
        </p:grpSpPr>
        <p:sp>
          <p:nvSpPr>
            <p:cNvPr id="14" name="Parallelogram 13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3</a:t>
              </a:r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Parallelogram 32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0625" y="3585915"/>
            <a:ext cx="2084540" cy="819038"/>
            <a:chOff x="573414" y="3772338"/>
            <a:chExt cx="3268007" cy="1285287"/>
          </a:xfrm>
        </p:grpSpPr>
        <p:sp>
          <p:nvSpPr>
            <p:cNvPr id="37" name="Parallelogram 36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Parallelogram 37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4</a:t>
              </a: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Parallelogram 42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0561" y="4750880"/>
            <a:ext cx="2084540" cy="819038"/>
            <a:chOff x="573414" y="3772338"/>
            <a:chExt cx="3268007" cy="1285287"/>
          </a:xfrm>
        </p:grpSpPr>
        <p:sp>
          <p:nvSpPr>
            <p:cNvPr id="50" name="Parallelogram 49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7</a:t>
              </a: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Parallelogram 60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36000" y="32073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23240" y="4365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233404" y="2456872"/>
            <a:ext cx="2084540" cy="819038"/>
            <a:chOff x="573414" y="3772338"/>
            <a:chExt cx="3268007" cy="1285287"/>
          </a:xfrm>
        </p:grpSpPr>
        <p:sp>
          <p:nvSpPr>
            <p:cNvPr id="65" name="Parallelogram 64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1</a:t>
              </a:r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3</a:t>
              </a:r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Parallelogram 69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5</a:t>
              </a:r>
            </a:p>
          </p:txBody>
        </p:sp>
        <p:sp>
          <p:nvSpPr>
            <p:cNvPr id="72" name="Parallelogram 71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Parallelogram 73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33404" y="3837376"/>
            <a:ext cx="2084540" cy="819038"/>
            <a:chOff x="573414" y="3772338"/>
            <a:chExt cx="3268007" cy="1285287"/>
          </a:xfrm>
        </p:grpSpPr>
        <p:sp>
          <p:nvSpPr>
            <p:cNvPr id="78" name="Parallelogram 77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Parallelogram 78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2078463" y="4201886"/>
              <a:ext cx="881743" cy="427311"/>
            </a:xfrm>
            <a:prstGeom prst="parallelogram">
              <a:avLst>
                <a:gd name="adj" fmla="val 61364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13</a:t>
              </a:r>
              <a:endParaRPr lang="en-GB" sz="1100" dirty="0"/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Parallelogram 84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>
            <a:off x="4056963" y="2866747"/>
            <a:ext cx="417672" cy="1164965"/>
          </a:xfrm>
          <a:prstGeom prst="straightConnector1">
            <a:avLst/>
          </a:prstGeom>
          <a:ln w="1905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</p:cNvCxnSpPr>
          <p:nvPr/>
        </p:nvCxnSpPr>
        <p:spPr>
          <a:xfrm flipH="1">
            <a:off x="4500728" y="3003611"/>
            <a:ext cx="284914" cy="1028101"/>
          </a:xfrm>
          <a:prstGeom prst="straightConnector1">
            <a:avLst/>
          </a:prstGeom>
          <a:ln w="1905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4454463" y="2639368"/>
            <a:ext cx="123371" cy="1302541"/>
          </a:xfrm>
          <a:prstGeom prst="straightConnector1">
            <a:avLst/>
          </a:prstGeom>
          <a:ln w="1905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7" idx="3"/>
            <a:endCxn id="80" idx="0"/>
          </p:cNvCxnSpPr>
          <p:nvPr/>
        </p:nvCxnSpPr>
        <p:spPr>
          <a:xfrm>
            <a:off x="4391087" y="3002898"/>
            <a:ext cx="83548" cy="1108204"/>
          </a:xfrm>
          <a:prstGeom prst="straightConnector1">
            <a:avLst/>
          </a:prstGeom>
          <a:ln w="1905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5" idx="4"/>
          </p:cNvCxnSpPr>
          <p:nvPr/>
        </p:nvCxnSpPr>
        <p:spPr>
          <a:xfrm>
            <a:off x="4305738" y="3275197"/>
            <a:ext cx="163038" cy="774325"/>
          </a:xfrm>
          <a:prstGeom prst="straightConnector1">
            <a:avLst/>
          </a:prstGeom>
          <a:ln w="19050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112459" y="2551393"/>
            <a:ext cx="27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</a:t>
            </a:r>
            <a:endParaRPr lang="en-GB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883417" y="2455802"/>
            <a:ext cx="2084540" cy="819038"/>
            <a:chOff x="573414" y="3772338"/>
            <a:chExt cx="3268007" cy="1285287"/>
          </a:xfrm>
        </p:grpSpPr>
        <p:sp>
          <p:nvSpPr>
            <p:cNvPr id="118" name="Parallelogram 117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  <p:sp>
          <p:nvSpPr>
            <p:cNvPr id="122" name="Parallelogram 121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23" name="Parallelogram 122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</a:t>
              </a:r>
            </a:p>
          </p:txBody>
        </p:sp>
        <p:sp>
          <p:nvSpPr>
            <p:cNvPr id="129" name="Parallelogram 128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B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883417" y="3493408"/>
            <a:ext cx="2084540" cy="819038"/>
            <a:chOff x="573414" y="3772338"/>
            <a:chExt cx="3268007" cy="1285287"/>
          </a:xfrm>
        </p:grpSpPr>
        <p:sp>
          <p:nvSpPr>
            <p:cNvPr id="131" name="Parallelogram 130"/>
            <p:cNvSpPr/>
            <p:nvPr/>
          </p:nvSpPr>
          <p:spPr>
            <a:xfrm>
              <a:off x="838200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4</a:t>
              </a: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45985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2078464" y="420188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134" name="Parallelogram 133"/>
            <p:cNvSpPr/>
            <p:nvPr/>
          </p:nvSpPr>
          <p:spPr>
            <a:xfrm>
              <a:off x="2697021" y="420300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4</a:t>
              </a:r>
            </a:p>
          </p:txBody>
        </p:sp>
        <p:sp>
          <p:nvSpPr>
            <p:cNvPr id="135" name="Parallelogram 134"/>
            <p:cNvSpPr/>
            <p:nvPr/>
          </p:nvSpPr>
          <p:spPr>
            <a:xfrm>
              <a:off x="1100857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1</a:t>
              </a: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72251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2341121" y="3772338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1</a:t>
              </a: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2959678" y="3773457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573414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3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19506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4</a:t>
              </a:r>
            </a:p>
          </p:txBody>
        </p:sp>
        <p:sp>
          <p:nvSpPr>
            <p:cNvPr id="141" name="Parallelogram 140"/>
            <p:cNvSpPr/>
            <p:nvPr/>
          </p:nvSpPr>
          <p:spPr>
            <a:xfrm>
              <a:off x="1813678" y="4629196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3</a:t>
              </a:r>
            </a:p>
          </p:txBody>
        </p:sp>
        <p:sp>
          <p:nvSpPr>
            <p:cNvPr id="142" name="Parallelogram 141"/>
            <p:cNvSpPr/>
            <p:nvPr/>
          </p:nvSpPr>
          <p:spPr>
            <a:xfrm>
              <a:off x="2432235" y="4630315"/>
              <a:ext cx="881743" cy="427310"/>
            </a:xfrm>
            <a:prstGeom prst="parallelogram">
              <a:avLst>
                <a:gd name="adj" fmla="val 61364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2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999661" y="33741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11358" y="3564278"/>
            <a:ext cx="27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</a:t>
            </a:r>
            <a:endParaRPr lang="en-GB" sz="2400" dirty="0"/>
          </a:p>
        </p:txBody>
      </p:sp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19662"/>
              </p:ext>
            </p:extLst>
          </p:nvPr>
        </p:nvGraphicFramePr>
        <p:xfrm>
          <a:off x="6056475" y="4753073"/>
          <a:ext cx="157504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23"/>
                <a:gridCol w="787523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6" name="TextBox 145"/>
          <p:cNvSpPr txBox="1"/>
          <p:nvPr/>
        </p:nvSpPr>
        <p:spPr>
          <a:xfrm>
            <a:off x="6733133" y="43317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Design: Runtime polymorphism through type erasure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34042"/>
          </a:xfrm>
        </p:spPr>
        <p:txBody>
          <a:bodyPr/>
          <a:lstStyle/>
          <a:p>
            <a:r>
              <a:rPr lang="en-GB" dirty="0" smtClean="0"/>
              <a:t>Runtime polymorphism is sometimes required </a:t>
            </a:r>
          </a:p>
          <a:p>
            <a:pPr lvl="1"/>
            <a:r>
              <a:rPr lang="en-GB" dirty="0" smtClean="0"/>
              <a:t>operations specified by user (e.g. Raster Calculator)</a:t>
            </a:r>
          </a:p>
          <a:p>
            <a:pPr lvl="1"/>
            <a:r>
              <a:rPr lang="en-GB" dirty="0" smtClean="0"/>
              <a:t>value type of raster dataset unknown at compile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83014"/>
              </p:ext>
            </p:extLst>
          </p:nvPr>
        </p:nvGraphicFramePr>
        <p:xfrm>
          <a:off x="628650" y="3714531"/>
          <a:ext cx="7695543" cy="176556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85950"/>
                <a:gridCol w="2317531"/>
                <a:gridCol w="349206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erased</a:t>
                      </a:r>
                      <a:r>
                        <a:rPr lang="en-GB" baseline="0" dirty="0" smtClean="0"/>
                        <a:t> 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Holds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</a:t>
                      </a:r>
                      <a:r>
                        <a:rPr lang="en-GB" baseline="0" dirty="0" smtClean="0"/>
                        <a:t> a Raster View?</a:t>
                      </a:r>
                      <a:endParaRPr lang="en-GB" dirty="0"/>
                    </a:p>
                  </a:txBody>
                  <a:tcPr/>
                </a:tc>
              </a:tr>
              <a:tr h="75464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any_raster</a:t>
                      </a:r>
                      <a:r>
                        <a:rPr lang="en-GB" dirty="0" smtClean="0"/>
                        <a:t>&lt;T&gt;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Raster</a:t>
                      </a:r>
                      <a:r>
                        <a:rPr lang="en-GB" baseline="0" dirty="0" smtClean="0"/>
                        <a:t> View object with value type 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any_blind_raster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any_raster</a:t>
                      </a:r>
                      <a:r>
                        <a:rPr lang="en-GB" dirty="0" smtClean="0"/>
                        <a:t>&lt;T&gt;, where</a:t>
                      </a:r>
                      <a:r>
                        <a:rPr lang="en-GB" baseline="0" dirty="0" smtClean="0"/>
                        <a:t> T is a supported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r>
                        <a:rPr lang="en-GB" baseline="0" dirty="0" smtClean="0"/>
                        <a:t>as</a:t>
                      </a:r>
                      <a:r>
                        <a:rPr lang="en-GB" baseline="0" dirty="0" smtClean="0"/>
                        <a:t>: </a:t>
                      </a:r>
                      <a:r>
                        <a:rPr lang="en-GB" baseline="0" dirty="0" smtClean="0"/>
                        <a:t>rows</a:t>
                      </a:r>
                      <a:r>
                        <a:rPr lang="en-GB" baseline="0" dirty="0" smtClean="0"/>
                        <a:t>(), cols(), </a:t>
                      </a:r>
                      <a:r>
                        <a:rPr lang="en-GB" baseline="0" dirty="0" err="1" smtClean="0"/>
                        <a:t>sub_raster</a:t>
                      </a:r>
                      <a:r>
                        <a:rPr lang="en-GB" baseline="0" dirty="0" smtClean="0"/>
                        <a:t>(…)</a:t>
                      </a:r>
                    </a:p>
                    <a:p>
                      <a:r>
                        <a:rPr lang="en-GB" baseline="0" dirty="0" smtClean="0"/>
                        <a:t>Lacks</a:t>
                      </a:r>
                      <a:r>
                        <a:rPr lang="en-GB" baseline="0" dirty="0" smtClean="0"/>
                        <a:t>: begin(), </a:t>
                      </a:r>
                      <a:r>
                        <a:rPr lang="en-GB" baseline="0" dirty="0" smtClean="0"/>
                        <a:t>end()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9346" y="1772317"/>
            <a:ext cx="2495814" cy="4070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46436" y="4863958"/>
            <a:ext cx="4042784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6436" y="3860882"/>
            <a:ext cx="4042784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any_raster</a:t>
            </a:r>
            <a:r>
              <a:rPr lang="en-GB" dirty="0" smtClean="0"/>
              <a:t>&lt;T&gt;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any_raster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plus_or_minus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(bool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do_plus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a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b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open&lt;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do_plus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auto x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transform(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::plus&lt;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&gt;, a, b));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make_any_raster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(x); 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else {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auto y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transform(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::minus&lt;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&gt;, a, b));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make_any_raster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(y); 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76555" y="2450371"/>
            <a:ext cx="2215207" cy="523188"/>
          </a:xfrm>
          <a:prstGeom prst="wedgeRectCallout">
            <a:avLst>
              <a:gd name="adj1" fmla="val -74372"/>
              <a:gd name="adj2" fmla="val -1125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Runtime decision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4732130" y="5344510"/>
            <a:ext cx="3213691" cy="1103587"/>
          </a:xfrm>
          <a:prstGeom prst="wedgeRectCallout">
            <a:avLst>
              <a:gd name="adj1" fmla="val -34307"/>
              <a:gd name="adj2" fmla="val -789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x and y are different types; but both are Raster Views with </a:t>
            </a:r>
            <a:r>
              <a:rPr lang="en-GB" sz="2000" dirty="0" err="1" smtClean="0"/>
              <a:t>int</a:t>
            </a:r>
            <a:r>
              <a:rPr lang="en-GB" sz="2000" dirty="0" smtClean="0"/>
              <a:t> as value type</a:t>
            </a:r>
            <a:endParaRPr lang="en-GB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8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8650" y="4409838"/>
            <a:ext cx="5025390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8650" y="1807210"/>
            <a:ext cx="6328410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any_blind_raster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any_blind_raster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a_in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open_any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any_blind_raster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b_in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open_any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>
              <a:buNone/>
            </a:pPr>
            <a:endParaRPr lang="en-GB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a 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raster_algebra_wrap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a_in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raster_algebra_wrap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b_in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auto c = (b-a) * (b-a);</a:t>
            </a:r>
          </a:p>
          <a:p>
            <a:pPr marL="0" indent="0">
              <a:buNone/>
            </a:pPr>
            <a:endParaRPr lang="en-GB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export_any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out.tif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GB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c.unwrap</a:t>
            </a:r>
            <a:r>
              <a:rPr lang="en-GB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5875130" y="3925613"/>
            <a:ext cx="3213691" cy="1103587"/>
          </a:xfrm>
          <a:prstGeom prst="wedgeRectCallout">
            <a:avLst>
              <a:gd name="adj1" fmla="val -60062"/>
              <a:gd name="adj2" fmla="val -7106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Raster algebra made to work with </a:t>
            </a:r>
            <a:r>
              <a:rPr lang="en-GB" sz="2000" dirty="0" err="1" smtClean="0"/>
              <a:t>any_blind_raster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572662" y="5394437"/>
            <a:ext cx="2653138" cy="695818"/>
          </a:xfrm>
          <a:prstGeom prst="wedgeRectCallout">
            <a:avLst>
              <a:gd name="adj1" fmla="val 24317"/>
              <a:gd name="adj2" fmla="val -1369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E</a:t>
            </a:r>
            <a:r>
              <a:rPr lang="en-GB" sz="2000" dirty="0" smtClean="0"/>
              <a:t>xported to the appropriate value type</a:t>
            </a:r>
            <a:endParaRPr lang="en-GB" sz="2000" dirty="0"/>
          </a:p>
        </p:txBody>
      </p:sp>
      <p:sp>
        <p:nvSpPr>
          <p:cNvPr id="7" name="Rectangular Callout 6"/>
          <p:cNvSpPr/>
          <p:nvPr/>
        </p:nvSpPr>
        <p:spPr>
          <a:xfrm>
            <a:off x="5930309" y="2777850"/>
            <a:ext cx="3213691" cy="695818"/>
          </a:xfrm>
          <a:prstGeom prst="wedgeRectCallout">
            <a:avLst>
              <a:gd name="adj1" fmla="val -44072"/>
              <a:gd name="adj2" fmla="val -107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Opened as the appropriate value type</a:t>
            </a:r>
            <a:endParaRPr lang="en-GB" sz="2000" dirty="0"/>
          </a:p>
        </p:txBody>
      </p:sp>
      <p:sp>
        <p:nvSpPr>
          <p:cNvPr id="8" name="Rectangular Callout 7"/>
          <p:cNvSpPr/>
          <p:nvPr/>
        </p:nvSpPr>
        <p:spPr>
          <a:xfrm>
            <a:off x="4138297" y="5394437"/>
            <a:ext cx="3213691" cy="695818"/>
          </a:xfrm>
          <a:prstGeom prst="wedgeRectCallout">
            <a:avLst>
              <a:gd name="adj1" fmla="val -33816"/>
              <a:gd name="adj2" fmla="val -1346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 smtClean="0"/>
              <a:t>Unwrap from </a:t>
            </a:r>
            <a:r>
              <a:rPr lang="en-GB" sz="2000" dirty="0" err="1" smtClean="0"/>
              <a:t>raster_algebra_wrapper</a:t>
            </a:r>
            <a:endParaRPr lang="en-GB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music: Parallel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sub_raster</a:t>
            </a:r>
            <a:r>
              <a:rPr lang="en-GB" dirty="0" smtClean="0"/>
              <a:t>() requirement of Raster Views combined with the Expression Template design allows doing calculation for only a part of the raster</a:t>
            </a:r>
          </a:p>
          <a:p>
            <a:r>
              <a:rPr lang="en-GB" dirty="0" smtClean="0"/>
              <a:t>For local operations and moving window indicators only the assign function needs to be parallelized </a:t>
            </a:r>
          </a:p>
          <a:p>
            <a:pPr lvl="1"/>
            <a:r>
              <a:rPr lang="en-GB" dirty="0" smtClean="0"/>
              <a:t>Split the </a:t>
            </a:r>
            <a:r>
              <a:rPr lang="en-GB" dirty="0" err="1" smtClean="0"/>
              <a:t>rasters</a:t>
            </a:r>
            <a:r>
              <a:rPr lang="en-GB" dirty="0" smtClean="0"/>
              <a:t> into sub-raster blocks</a:t>
            </a:r>
          </a:p>
          <a:p>
            <a:pPr lvl="1"/>
            <a:r>
              <a:rPr lang="en-GB" dirty="0" smtClean="0"/>
              <a:t>Assign all blocks asynchronously</a:t>
            </a:r>
          </a:p>
          <a:p>
            <a:r>
              <a:rPr lang="en-GB" dirty="0" smtClean="0"/>
              <a:t>And… rest of library needs to be thread safe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775200" y="625677"/>
            <a:ext cx="4267200" cy="4557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dk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/>
              <a:t>Scale dependent landscape metrics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12" y="1526080"/>
            <a:ext cx="3887938" cy="340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37" y="1526080"/>
            <a:ext cx="4447846" cy="47170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 smtClean="0"/>
              <a:t>Cellular Automata land use model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7" y="2433565"/>
            <a:ext cx="4271407" cy="36815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62787" y="4183380"/>
            <a:ext cx="4429420" cy="2665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dk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dirty="0"/>
              <a:t>Fuzzy set </a:t>
            </a:r>
            <a:r>
              <a:rPr lang="en-GB" dirty="0" smtClean="0"/>
              <a:t>map </a:t>
            </a:r>
            <a:r>
              <a:rPr lang="en-GB" dirty="0"/>
              <a:t>comparison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248" y="4692748"/>
            <a:ext cx="1011506" cy="1011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248" y="5793995"/>
            <a:ext cx="1011506" cy="1011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ight Arrow 11"/>
          <p:cNvSpPr/>
          <p:nvPr/>
        </p:nvSpPr>
        <p:spPr>
          <a:xfrm>
            <a:off x="5680069" y="5272512"/>
            <a:ext cx="1001110" cy="528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810" y="4804545"/>
            <a:ext cx="1602183" cy="1602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4680"/>
              </p:ext>
            </p:extLst>
          </p:nvPr>
        </p:nvGraphicFramePr>
        <p:xfrm>
          <a:off x="268159" y="1379486"/>
          <a:ext cx="8494839" cy="5309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308"/>
                <a:gridCol w="3674533"/>
                <a:gridCol w="3301998"/>
              </a:tblGrid>
              <a:tr h="32319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Requirement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 challenge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Solution</a:t>
                      </a:r>
                      <a:endParaRPr lang="en-GB" dirty="0"/>
                    </a:p>
                  </a:txBody>
                  <a:tcPr/>
                </a:tc>
              </a:tr>
              <a:tr h="6460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Customizable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apply custom local, focal and zonal functions on any number of layers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Transform</a:t>
                      </a:r>
                      <a:r>
                        <a:rPr lang="en-GB" baseline="0" dirty="0" smtClean="0"/>
                        <a:t> function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Indicator concept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Generic moving windows</a:t>
                      </a:r>
                      <a:endParaRPr lang="en-GB" dirty="0"/>
                    </a:p>
                  </a:txBody>
                  <a:tcPr/>
                </a:tc>
              </a:tr>
              <a:tr h="36916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Scalable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with large raster data sets that exceed available memory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Uses</a:t>
                      </a:r>
                      <a:r>
                        <a:rPr lang="en-GB" baseline="0" dirty="0" smtClean="0"/>
                        <a:t> GDAL buffering and LRU</a:t>
                      </a:r>
                      <a:endParaRPr lang="en-GB" dirty="0"/>
                    </a:p>
                  </a:txBody>
                  <a:tcPr/>
                </a:tc>
              </a:tr>
              <a:tr h="36916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Efficient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Minimal creation of temporary datasets for intermediary results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Using expression template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Using</a:t>
                      </a:r>
                      <a:r>
                        <a:rPr lang="en-GB" baseline="0" dirty="0" smtClean="0"/>
                        <a:t> non-copying spatial operations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Potential for parallelization</a:t>
                      </a:r>
                      <a:endParaRPr lang="en-GB" dirty="0"/>
                    </a:p>
                  </a:txBody>
                  <a:tcPr/>
                </a:tc>
              </a:tr>
              <a:tr h="6460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Flexible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Work with wide range of data types with no need for data </a:t>
                      </a:r>
                      <a:r>
                        <a:rPr lang="en-GB" dirty="0" err="1" smtClean="0"/>
                        <a:t>preprocessing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Uses GDAL</a:t>
                      </a:r>
                      <a:r>
                        <a:rPr lang="en-GB" baseline="0" dirty="0" smtClean="0"/>
                        <a:t> for data access</a:t>
                      </a:r>
                      <a:endParaRPr lang="en-GB" dirty="0"/>
                    </a:p>
                  </a:txBody>
                  <a:tcPr/>
                </a:tc>
              </a:tr>
              <a:tr h="2713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Usable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Idiomatic interface, minimal use of boiler plate 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Range</a:t>
                      </a:r>
                      <a:r>
                        <a:rPr lang="en-GB" baseline="0" dirty="0" smtClean="0"/>
                        <a:t> based for-loop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err="1" smtClean="0"/>
                        <a:t>std</a:t>
                      </a:r>
                      <a:r>
                        <a:rPr lang="en-GB" baseline="0" dirty="0" smtClean="0"/>
                        <a:t>::optional</a:t>
                      </a:r>
                      <a:endParaRPr lang="en-GB" dirty="0"/>
                    </a:p>
                  </a:txBody>
                  <a:tcPr/>
                </a:tc>
              </a:tr>
              <a:tr h="65158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Compatible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use in conjunction with other libraries (e.g. for optimization, simulation control, etc.)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C++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Simple concepts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8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20" y="1328538"/>
            <a:ext cx="6772140" cy="1325563"/>
          </a:xfrm>
        </p:spPr>
        <p:txBody>
          <a:bodyPr/>
          <a:lstStyle/>
          <a:p>
            <a:pPr algn="ctr"/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21934" y="3226274"/>
            <a:ext cx="463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github.com/</a:t>
            </a:r>
            <a:r>
              <a:rPr lang="en-GB" sz="3600" dirty="0" err="1" smtClean="0"/>
              <a:t>ahhz</a:t>
            </a:r>
            <a:r>
              <a:rPr lang="en-GB" sz="3600" dirty="0" smtClean="0"/>
              <a:t>/raster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32468" y="4060083"/>
            <a:ext cx="569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a.hagen-zanker@surrey.ac.uk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3" y="222770"/>
            <a:ext cx="1979411" cy="152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95" y="5879439"/>
            <a:ext cx="2836334" cy="84203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" y="5769119"/>
            <a:ext cx="2832045" cy="10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 is basic! Don’t we have tools?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Geodata</a:t>
            </a:r>
            <a:r>
              <a:rPr lang="en-GB" dirty="0" smtClean="0"/>
              <a:t> management: GDAL, </a:t>
            </a:r>
            <a:r>
              <a:rPr lang="en-GB" dirty="0" err="1" smtClean="0"/>
              <a:t>Proj</a:t>
            </a:r>
            <a:r>
              <a:rPr lang="en-GB" dirty="0" smtClean="0"/>
              <a:t>, </a:t>
            </a:r>
            <a:r>
              <a:rPr lang="en-GB" dirty="0" err="1" smtClean="0"/>
              <a:t>GeoTIFF</a:t>
            </a:r>
            <a:r>
              <a:rPr lang="en-GB" dirty="0" smtClean="0"/>
              <a:t>, etc.</a:t>
            </a:r>
          </a:p>
          <a:p>
            <a:r>
              <a:rPr lang="en-GB" dirty="0" smtClean="0"/>
              <a:t>Image processing: </a:t>
            </a:r>
            <a:r>
              <a:rPr lang="en-GB" dirty="0" err="1" smtClean="0"/>
              <a:t>OpenCV</a:t>
            </a:r>
            <a:r>
              <a:rPr lang="en-GB" dirty="0" smtClean="0"/>
              <a:t>, GIL, etc.</a:t>
            </a:r>
          </a:p>
          <a:p>
            <a:r>
              <a:rPr lang="en-GB" dirty="0" smtClean="0"/>
              <a:t>Linear algebra: Eigen, Blitz, UBLAS, etc.</a:t>
            </a:r>
          </a:p>
          <a:p>
            <a:r>
              <a:rPr lang="en-GB" dirty="0" smtClean="0"/>
              <a:t>Scripting languages: ArcGIS Python, PC Raster, R - raster, </a:t>
            </a:r>
            <a:r>
              <a:rPr lang="en-GB" dirty="0" err="1" smtClean="0"/>
              <a:t>Geotrellis</a:t>
            </a:r>
            <a:r>
              <a:rPr lang="en-GB" dirty="0" smtClean="0"/>
              <a:t> </a:t>
            </a:r>
          </a:p>
          <a:p>
            <a:r>
              <a:rPr lang="en-GB" dirty="0" smtClean="0"/>
              <a:t>GIS software: Raster Calculator and specific tools in QGIS, SAGA ArcGIS</a:t>
            </a:r>
          </a:p>
          <a:p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9350" y="5297215"/>
            <a:ext cx="6873767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All of these </a:t>
            </a:r>
            <a:r>
              <a:rPr lang="en-GB" sz="2800" dirty="0" smtClean="0"/>
              <a:t>facilitate Map </a:t>
            </a:r>
            <a:r>
              <a:rPr lang="en-GB" sz="2800" dirty="0"/>
              <a:t>Algebra operations, but none meets all (my) requirements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user and requirements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11549"/>
              </p:ext>
            </p:extLst>
          </p:nvPr>
        </p:nvGraphicFramePr>
        <p:xfrm>
          <a:off x="327426" y="2886553"/>
          <a:ext cx="8269014" cy="34135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7138"/>
                <a:gridCol w="6731876"/>
              </a:tblGrid>
              <a:tr h="32319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Requirement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 challenge</a:t>
                      </a:r>
                      <a:endParaRPr lang="en-GB" dirty="0"/>
                    </a:p>
                  </a:txBody>
                  <a:tcPr/>
                </a:tc>
              </a:tr>
              <a:tr h="6460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Customizable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apply custom local, focal and zonal functions on any number of layers</a:t>
                      </a:r>
                      <a:endParaRPr lang="en-GB" dirty="0"/>
                    </a:p>
                  </a:txBody>
                  <a:tcPr/>
                </a:tc>
              </a:tr>
              <a:tr h="36916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Scalable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with large raster data sets that exceed available memory</a:t>
                      </a:r>
                      <a:endParaRPr lang="en-GB" dirty="0"/>
                    </a:p>
                  </a:txBody>
                  <a:tcPr/>
                </a:tc>
              </a:tr>
              <a:tr h="36916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Efficient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Minimal creation of temporary datasets for intermediary results</a:t>
                      </a:r>
                      <a:endParaRPr lang="en-GB" dirty="0"/>
                    </a:p>
                  </a:txBody>
                  <a:tcPr/>
                </a:tc>
              </a:tr>
              <a:tr h="6460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Flexible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Work with wide range of data types with no need for data </a:t>
                      </a:r>
                      <a:r>
                        <a:rPr lang="en-GB" dirty="0" err="1" smtClean="0"/>
                        <a:t>preprocessing</a:t>
                      </a:r>
                      <a:endParaRPr lang="en-GB" dirty="0"/>
                    </a:p>
                  </a:txBody>
                  <a:tcPr/>
                </a:tc>
              </a:tr>
              <a:tr h="2713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Usable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Idiomatic interface, minimal use of boiler plate code</a:t>
                      </a:r>
                      <a:endParaRPr lang="en-GB" dirty="0"/>
                    </a:p>
                  </a:txBody>
                  <a:tcPr/>
                </a:tc>
              </a:tr>
              <a:tr h="65158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Compatible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able to use in conjunction with other libraries (e.g. for optimization, simulation control, etc.)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02" y="1348615"/>
            <a:ext cx="1369388" cy="1481666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698616" y="1348615"/>
            <a:ext cx="5130800" cy="1481666"/>
          </a:xfrm>
          <a:prstGeom prst="cloudCallout">
            <a:avLst>
              <a:gd name="adj1" fmla="val -72847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Researcher / consultant working </a:t>
            </a:r>
            <a:r>
              <a:rPr lang="en-GB" dirty="0" smtClean="0"/>
              <a:t>in </a:t>
            </a:r>
            <a:r>
              <a:rPr lang="en-GB" dirty="0" err="1" smtClean="0"/>
              <a:t>geocomputational</a:t>
            </a:r>
            <a:r>
              <a:rPr lang="en-GB" dirty="0" smtClean="0"/>
              <a:t> domain who </a:t>
            </a:r>
            <a:r>
              <a:rPr lang="en-GB" dirty="0"/>
              <a:t>does not </a:t>
            </a:r>
            <a:r>
              <a:rPr lang="en-GB" dirty="0" smtClean="0"/>
              <a:t>like being constrained </a:t>
            </a:r>
            <a:r>
              <a:rPr lang="en-GB" dirty="0"/>
              <a:t>by built-in methods</a:t>
            </a:r>
          </a:p>
        </p:txBody>
      </p:sp>
    </p:spTree>
    <p:extLst>
      <p:ext uri="{BB962C8B-B14F-4D97-AF65-F5344CB8AC3E}">
        <p14:creationId xmlns:p14="http://schemas.microsoft.com/office/powerpoint/2010/main" val="40877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Design: Raster and Raster View concepts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734" y="1690689"/>
            <a:ext cx="4292266" cy="30623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Range</a:t>
            </a:r>
            <a:r>
              <a:rPr lang="en-GB" sz="2000" dirty="0"/>
              <a:t>*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G</a:t>
            </a:r>
            <a:r>
              <a:rPr lang="en-GB" sz="2000" dirty="0" smtClean="0"/>
              <a:t>ives access to a sequence of values through iterator access. Unlike a Container does not have to store its own values</a:t>
            </a:r>
          </a:p>
          <a:p>
            <a:pPr marL="0" indent="0">
              <a:buNone/>
            </a:pPr>
            <a:r>
              <a:rPr lang="en-GB" sz="2000" b="1" dirty="0" smtClean="0"/>
              <a:t>Range View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A Range that can be copied O(1) and is meant to be passed to functions by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8410" y="1690689"/>
            <a:ext cx="4292266" cy="30623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100" b="1" dirty="0"/>
              <a:t>Raster </a:t>
            </a:r>
          </a:p>
          <a:p>
            <a:r>
              <a:rPr lang="en-GB" sz="2100" dirty="0"/>
              <a:t>A Range of which we know the number of rows and columns. And, must also give access to sub-raster .</a:t>
            </a:r>
          </a:p>
          <a:p>
            <a:endParaRPr lang="en-GB" sz="2100" dirty="0"/>
          </a:p>
          <a:p>
            <a:r>
              <a:rPr lang="en-GB" sz="2100" b="1" dirty="0"/>
              <a:t>Raster View</a:t>
            </a:r>
          </a:p>
          <a:p>
            <a:r>
              <a:rPr lang="en-GB" sz="2100" dirty="0"/>
              <a:t>A Raster that is also a View.</a:t>
            </a:r>
          </a:p>
          <a:p>
            <a:endParaRPr lang="en-GB" sz="2100" dirty="0"/>
          </a:p>
          <a:p>
            <a:endParaRPr lang="en-GB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https://github.com/ahhz/raster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9734" y="6355167"/>
            <a:ext cx="615893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*Official proposal to C++ standard, see also https://ericniebler.github.io/range-v3/</a:t>
            </a:r>
          </a:p>
        </p:txBody>
      </p:sp>
    </p:spTree>
    <p:extLst>
      <p:ext uri="{BB962C8B-B14F-4D97-AF65-F5344CB8AC3E}">
        <p14:creationId xmlns:p14="http://schemas.microsoft.com/office/powerpoint/2010/main" val="12337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Design: Raster and Raster View concepts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71520"/>
              </p:ext>
            </p:extLst>
          </p:nvPr>
        </p:nvGraphicFramePr>
        <p:xfrm>
          <a:off x="409074" y="1818106"/>
          <a:ext cx="8446168" cy="44805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01251"/>
                <a:gridCol w="704491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Concept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</a:t>
                      </a:r>
                      <a:r>
                        <a:rPr lang="en-GB" sz="2400" baseline="0" dirty="0" smtClean="0"/>
                        <a:t> r</a:t>
                      </a:r>
                      <a:r>
                        <a:rPr lang="en-GB" sz="2400" dirty="0" smtClean="0"/>
                        <a:t>equirements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Range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iterator_type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begin();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iterator_type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end();</a:t>
                      </a:r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Sized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size_type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size();</a:t>
                      </a:r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View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copy-constructor O(1)</a:t>
                      </a:r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Raster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sub_raster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start_row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start_col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rows,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cols);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size_type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rows();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size_type</a:t>
                      </a:r>
                      <a:r>
                        <a:rPr lang="en-GB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cols();</a:t>
                      </a:r>
                    </a:p>
                    <a:p>
                      <a:endParaRPr lang="en-GB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2020" y="4389617"/>
            <a:ext cx="2796540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</a:t>
            </a:r>
            <a:r>
              <a:rPr lang="en-GB" dirty="0" smtClean="0"/>
              <a:t>Raster concept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pronto::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raster;</a:t>
            </a:r>
          </a:p>
          <a:p>
            <a:pPr marL="0" indent="0">
              <a:buNone/>
            </a:pPr>
            <a:endParaRPr lang="en-GB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my_file.tif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for(auto&amp;&amp; v :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sum += v;</a:t>
            </a:r>
            <a:b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43600" y="1431758"/>
            <a:ext cx="3068054" cy="1203158"/>
          </a:xfrm>
          <a:prstGeom prst="wedgeRectCallout">
            <a:avLst>
              <a:gd name="adj1" fmla="val -87125"/>
              <a:gd name="adj2" fmla="val 1223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100" dirty="0"/>
              <a:t>Use GDAL to open a raster </a:t>
            </a:r>
            <a:r>
              <a:rPr lang="en-GB" sz="2100" dirty="0" smtClean="0"/>
              <a:t>dataset as a model of the Raster View </a:t>
            </a:r>
            <a:r>
              <a:rPr lang="en-GB" sz="2100" dirty="0"/>
              <a:t>concept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943600" y="4591865"/>
            <a:ext cx="3068053" cy="1188272"/>
          </a:xfrm>
          <a:prstGeom prst="wedgeRectCallout">
            <a:avLst>
              <a:gd name="adj1" fmla="val -126940"/>
              <a:gd name="adj2" fmla="val -472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100" dirty="0"/>
              <a:t>Use range-based for-loop to iterate over all values in the raster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1068" y="4257976"/>
            <a:ext cx="5762152" cy="4130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Raster </a:t>
            </a:r>
            <a:r>
              <a:rPr lang="en-GB" dirty="0" smtClean="0"/>
              <a:t>concept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&lt;pronto/raster/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io.h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namespace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pronto::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raster;</a:t>
            </a:r>
          </a:p>
          <a:p>
            <a:pPr marL="0" indent="0">
              <a:buNone/>
            </a:pPr>
            <a:endParaRPr lang="en-GB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auto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::open&lt;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&gt;("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my_file.tif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for(auto&amp;&amp; v : </a:t>
            </a:r>
            <a:r>
              <a:rPr lang="en-GB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ras.sub_raster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(2,3,10,20))</a:t>
            </a:r>
          </a:p>
          <a:p>
            <a:pPr marL="0" indent="0">
              <a:buNone/>
            </a:pP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sum += v;</a:t>
            </a:r>
            <a:b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72648" y="5246590"/>
            <a:ext cx="3020786" cy="1162421"/>
          </a:xfrm>
          <a:prstGeom prst="wedgeRectCallout">
            <a:avLst>
              <a:gd name="adj1" fmla="val -84186"/>
              <a:gd name="adj2" fmla="val -1000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100" dirty="0"/>
              <a:t>Iterate over subset of the raster. First </a:t>
            </a:r>
            <a:r>
              <a:rPr lang="en-GB" sz="2100" dirty="0" smtClean="0"/>
              <a:t>cell at (2,3</a:t>
            </a:r>
            <a:r>
              <a:rPr lang="en-GB" sz="2100" dirty="0"/>
              <a:t>) then 10 rows and 20 columns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Design: Expression Templates (ET) for local operations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Local </a:t>
            </a:r>
            <a:r>
              <a:rPr lang="en-GB" dirty="0"/>
              <a:t>operations </a:t>
            </a:r>
            <a:r>
              <a:rPr lang="en-GB" dirty="0" smtClean="0"/>
              <a:t>take Raster Views as input and produce an ET as output that also is a Raster View. </a:t>
            </a:r>
          </a:p>
          <a:p>
            <a:r>
              <a:rPr lang="en-GB" dirty="0" smtClean="0"/>
              <a:t>Cell values of the ET are only calculated once they are iterated over</a:t>
            </a:r>
          </a:p>
          <a:p>
            <a:r>
              <a:rPr lang="en-GB" dirty="0" smtClean="0"/>
              <a:t>No need to allocate memory</a:t>
            </a:r>
          </a:p>
          <a:p>
            <a:r>
              <a:rPr lang="en-GB" dirty="0" smtClean="0"/>
              <a:t>Input and output conform to the same concept: highly </a:t>
            </a:r>
            <a:r>
              <a:rPr lang="en-GB" dirty="0" err="1" smtClean="0"/>
              <a:t>composable</a:t>
            </a:r>
            <a:endParaRPr lang="en-GB" dirty="0"/>
          </a:p>
          <a:p>
            <a:r>
              <a:rPr lang="en-GB" dirty="0" smtClean="0"/>
              <a:t>A generic function, </a:t>
            </a:r>
            <a:r>
              <a:rPr lang="en-GB" i="1" dirty="0" smtClean="0"/>
              <a:t>transform</a:t>
            </a:r>
            <a:r>
              <a:rPr lang="en-GB" dirty="0" smtClean="0"/>
              <a:t>, is implemented, other local functions can be implemented in terms of </a:t>
            </a:r>
            <a:r>
              <a:rPr lang="en-GB" i="1" dirty="0" smtClean="0"/>
              <a:t>transform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https://github.com/ahhz/raster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9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2052</Words>
  <Application>Microsoft Office PowerPoint</Application>
  <PresentationFormat>On-screen Show (4:3)</PresentationFormat>
  <Paragraphs>393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Office Theme</vt:lpstr>
      <vt:lpstr>Pronto Raster: A C++ library for Map Algebra </vt:lpstr>
      <vt:lpstr>Map algebra</vt:lpstr>
      <vt:lpstr>That is basic! Don’t we have tools?</vt:lpstr>
      <vt:lpstr>Expected user and requirements</vt:lpstr>
      <vt:lpstr>Design: Raster and Raster View concepts</vt:lpstr>
      <vt:lpstr>Design: Raster and Raster View concepts</vt:lpstr>
      <vt:lpstr>Using the Raster concept (1)</vt:lpstr>
      <vt:lpstr>Using the Raster concept (2)</vt:lpstr>
      <vt:lpstr>Design: Expression Templates (ET) for local operations</vt:lpstr>
      <vt:lpstr>Using local operations(1)</vt:lpstr>
      <vt:lpstr>Using local operations(2)</vt:lpstr>
      <vt:lpstr>Using local operations(3)</vt:lpstr>
      <vt:lpstr>Design: use optional&lt;T&gt; for flagging and processing nodata values</vt:lpstr>
      <vt:lpstr>Design: fundamental spatial operators avoid copying data</vt:lpstr>
      <vt:lpstr>Design: moving windows as Expression Templates</vt:lpstr>
      <vt:lpstr>Moving window schemes</vt:lpstr>
      <vt:lpstr>Design: Indicator concept</vt:lpstr>
      <vt:lpstr>Using moving window indicators</vt:lpstr>
      <vt:lpstr>The assign function forces evaluation of lazy Expression Templates</vt:lpstr>
      <vt:lpstr>Design: Runtime polymorphism through type erasure</vt:lpstr>
      <vt:lpstr>Using any_raster&lt;T&gt;</vt:lpstr>
      <vt:lpstr>Using any_blind_raster</vt:lpstr>
      <vt:lpstr>Future music: Parallel processing</vt:lpstr>
      <vt:lpstr>Applications</vt:lpstr>
      <vt:lpstr>Conclusions</vt:lpstr>
      <vt:lpstr>Thank you!</vt:lpstr>
    </vt:vector>
  </TitlesOfParts>
  <Company>University of Surrey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Blink Raster: A C++ library for Map Algebra</dc:title>
  <dc:creator>Hagen-Zanker AH Dr (Civil &amp; Env. Eng.)</dc:creator>
  <cp:lastModifiedBy>Alex</cp:lastModifiedBy>
  <cp:revision>97</cp:revision>
  <dcterms:created xsi:type="dcterms:W3CDTF">2018-01-31T15:07:26Z</dcterms:created>
  <dcterms:modified xsi:type="dcterms:W3CDTF">2018-02-04T01:37:23Z</dcterms:modified>
</cp:coreProperties>
</file>