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7" r:id="rId9"/>
    <p:sldId id="272" r:id="rId10"/>
    <p:sldId id="262" r:id="rId11"/>
    <p:sldId id="276" r:id="rId12"/>
    <p:sldId id="275" r:id="rId13"/>
    <p:sldId id="263" r:id="rId14"/>
    <p:sldId id="264" r:id="rId15"/>
    <p:sldId id="278" r:id="rId16"/>
    <p:sldId id="265" r:id="rId17"/>
    <p:sldId id="266" r:id="rId18"/>
    <p:sldId id="267" r:id="rId19"/>
    <p:sldId id="274" r:id="rId20"/>
    <p:sldId id="26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D"/>
    <a:srgbClr val="009893"/>
    <a:srgbClr val="BCE4FC"/>
    <a:srgbClr val="B9F0FF"/>
    <a:srgbClr val="DB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3" autoAdjust="0"/>
    <p:restoredTop sz="94249" autoAdjust="0"/>
  </p:normalViewPr>
  <p:slideViewPr>
    <p:cSldViewPr snapToGrid="0" snapToObjects="1">
      <p:cViewPr varScale="1">
        <p:scale>
          <a:sx n="85" d="100"/>
          <a:sy n="85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7B98-E963-C74F-848A-16ED563603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8789E-1FC9-CE4B-B453-2AA144D75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nfv.org/display/V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789E-1FC9-CE4B-B453-2AA144D753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789E-1FC9-CE4B-B453-2AA144D753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789E-1FC9-CE4B-B453-2AA144D753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789E-1FC9-CE4B-B453-2AA144D753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VES: </a:t>
            </a:r>
            <a:r>
              <a:rPr lang="en-US" dirty="0" err="1"/>
              <a:t>Nvf</a:t>
            </a:r>
            <a:r>
              <a:rPr lang="en-US" dirty="0"/>
              <a:t> Event Steam, convergence to a common event stream format to simplify Control </a:t>
            </a:r>
            <a:r>
              <a:rPr lang="en-US"/>
              <a:t>Loop Automation; </a:t>
            </a:r>
            <a:r>
              <a:rPr lang="en-US" sz="1200">
                <a:hlinkClick r:id="rId3"/>
              </a:rPr>
              <a:t>https://wiki.opnfv.org/display/VES</a:t>
            </a:r>
            <a:r>
              <a:rPr lang="en-US" sz="120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789E-1FC9-CE4B-B453-2AA144D753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8" y="-9138"/>
            <a:ext cx="12198370" cy="686713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6898" y="-9137"/>
            <a:ext cx="12208243" cy="1864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6522" y="2823498"/>
            <a:ext cx="11332718" cy="15148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6522" y="4554181"/>
            <a:ext cx="4008788" cy="534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" y="499222"/>
            <a:ext cx="3748642" cy="7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12192000" cy="9547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963" y="6489324"/>
            <a:ext cx="3601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704" y="6504192"/>
            <a:ext cx="607358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9CD605-947A-3C4E-98CB-B055F943FE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4961" y="197831"/>
            <a:ext cx="11506200" cy="53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14325" y="1138238"/>
            <a:ext cx="11506200" cy="5170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01190"/>
            <a:ext cx="5608320" cy="481722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1190"/>
            <a:ext cx="5674360" cy="481722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963" y="6489324"/>
            <a:ext cx="3601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704" y="6504192"/>
            <a:ext cx="607358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9CD605-947A-3C4E-98CB-B055F943FE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11480" y="189286"/>
            <a:ext cx="10922149" cy="58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9138"/>
            <a:ext cx="12198370" cy="68671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1062318"/>
            <a:ext cx="5495774" cy="1504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0" y="1423410"/>
            <a:ext cx="3810368" cy="7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1D4-3465-4B5E-9A18-69331D0A6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9F9F-0831-4321-977C-73044F13F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9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0171" y="0"/>
            <a:ext cx="12192000" cy="96818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" y="6479195"/>
            <a:ext cx="12212170" cy="39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963" y="6489324"/>
            <a:ext cx="1638997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704" y="6504192"/>
            <a:ext cx="607358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9CD605-947A-3C4E-98CB-B055F943F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22" y="6521843"/>
            <a:ext cx="1494864" cy="311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961" y="197831"/>
            <a:ext cx="11506200" cy="53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61" y="1300480"/>
            <a:ext cx="11506200" cy="4876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Shape 72"/>
          <p:cNvPicPr preferRelativeResize="0"/>
          <p:nvPr userDrawn="1"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61" y="6604615"/>
            <a:ext cx="2595599" cy="1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62480" y="6521843"/>
            <a:ext cx="734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>
    <p:wipe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nap.org/display/DW/vcpe+temp+file+share?preview=%2F16008042%2F22250010%2Fvcpe_demo_operation_part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nap.org/display/DW/vcpe+temp+file+share?preview=%2F16008042%2F22250010%2Fvcpe_demo_operation_part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6522" y="2943418"/>
            <a:ext cx="11332718" cy="151482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 road to network automation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Christophe </a:t>
            </a:r>
            <a:r>
              <a:rPr lang="en-US" sz="3100" dirty="0" err="1"/>
              <a:t>Closset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err="1"/>
              <a:t>Gervais-Martial</a:t>
            </a:r>
            <a:r>
              <a:rPr lang="en-US" sz="3100" dirty="0"/>
              <a:t> </a:t>
            </a:r>
            <a:r>
              <a:rPr lang="en-US" sz="3100" dirty="0" err="1"/>
              <a:t>Ngueko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FOSDEM – Brussels, Feb. 3, 2018</a:t>
            </a:r>
          </a:p>
        </p:txBody>
      </p:sp>
    </p:spTree>
    <p:extLst>
      <p:ext uri="{BB962C8B-B14F-4D97-AF65-F5344CB8AC3E}">
        <p14:creationId xmlns:p14="http://schemas.microsoft.com/office/powerpoint/2010/main" val="180826629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Design Time – Onboarding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Upload descriptive model of the virtual function (Heat, TOSCA)</a:t>
            </a:r>
          </a:p>
          <a:p>
            <a:endParaRPr lang="en-US" dirty="0"/>
          </a:p>
          <a:p>
            <a:r>
              <a:rPr lang="en-US" dirty="0"/>
              <a:t>Validate, assign, license, certify virtual function</a:t>
            </a:r>
          </a:p>
          <a:p>
            <a:endParaRPr lang="en-US" dirty="0"/>
          </a:p>
          <a:p>
            <a:r>
              <a:rPr lang="en-US" dirty="0"/>
              <a:t>Create catalog entry, assign data/metadata</a:t>
            </a:r>
          </a:p>
          <a:p>
            <a:endParaRPr lang="en-US" dirty="0"/>
          </a:p>
          <a:p>
            <a:r>
              <a:rPr lang="en-US" dirty="0"/>
              <a:t>Distribute for instantiation</a:t>
            </a:r>
          </a:p>
        </p:txBody>
      </p:sp>
    </p:spTree>
    <p:extLst>
      <p:ext uri="{BB962C8B-B14F-4D97-AF65-F5344CB8AC3E}">
        <p14:creationId xmlns:p14="http://schemas.microsoft.com/office/powerpoint/2010/main" val="120284232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</a:t>
            </a:r>
            <a:r>
              <a:rPr lang="en-US" dirty="0" err="1"/>
              <a:t>vCPE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0466" y="3420708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vDNS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7477" y="1275758"/>
            <a:ext cx="964453" cy="2845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900" dirty="0">
                <a:solidFill>
                  <a:schemeClr val="bg1"/>
                </a:solidFill>
              </a:rPr>
              <a:t>Infrastructure</a:t>
            </a:r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59829" y="1267617"/>
            <a:ext cx="964453" cy="276956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900" dirty="0">
                <a:solidFill>
                  <a:schemeClr val="bg1"/>
                </a:solidFill>
              </a:rPr>
              <a:t>Per Customer</a:t>
            </a:r>
          </a:p>
        </p:txBody>
      </p:sp>
      <p:sp>
        <p:nvSpPr>
          <p:cNvPr id="8" name="TextBox 129"/>
          <p:cNvSpPr txBox="1"/>
          <p:nvPr/>
        </p:nvSpPr>
        <p:spPr>
          <a:xfrm>
            <a:off x="1690342" y="1248520"/>
            <a:ext cx="663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302E45"/>
                </a:solidFill>
              </a:rPr>
              <a:t>Control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403926" y="1543320"/>
            <a:ext cx="11147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5"/>
          <p:cNvSpPr txBox="1"/>
          <p:nvPr/>
        </p:nvSpPr>
        <p:spPr>
          <a:xfrm>
            <a:off x="9318201" y="1292355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Data + Control</a:t>
            </a:r>
          </a:p>
        </p:txBody>
      </p:sp>
      <p:sp>
        <p:nvSpPr>
          <p:cNvPr id="11" name="Freeform: Shape 58">
            <a:extLst>
              <a:ext uri="{FF2B5EF4-FFF2-40B4-BE49-F238E27FC236}">
                <a16:creationId xmlns:a16="http://schemas.microsoft.com/office/drawing/2014/main" xmlns="" id="{FA21C52C-3220-468F-8067-C5F77DE1A9C7}"/>
              </a:ext>
            </a:extLst>
          </p:cNvPr>
          <p:cNvSpPr/>
          <p:nvPr/>
        </p:nvSpPr>
        <p:spPr>
          <a:xfrm rot="5400000">
            <a:off x="2333000" y="957305"/>
            <a:ext cx="0" cy="1115568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6082" y="3420708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vAAA</a:t>
            </a:r>
          </a:p>
          <a:p>
            <a:pPr algn="ctr"/>
            <a:r>
              <a:rPr lang="is-IS" sz="900" dirty="0">
                <a:solidFill>
                  <a:schemeClr val="bg1"/>
                </a:solidFill>
              </a:rPr>
              <a:t>Authorization, Authentication, Accounting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1699" y="3420708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vDHCP</a:t>
            </a:r>
          </a:p>
          <a:p>
            <a:pPr algn="ctr"/>
            <a:r>
              <a:rPr lang="is-IS" sz="900" dirty="0">
                <a:solidFill>
                  <a:schemeClr val="bg1"/>
                </a:solidFill>
              </a:rPr>
              <a:t>Dynamic Host Config Protocol</a:t>
            </a:r>
          </a:p>
        </p:txBody>
      </p:sp>
      <p:sp>
        <p:nvSpPr>
          <p:cNvPr id="14" name="TextBox 83">
            <a:extLst>
              <a:ext uri="{FF2B5EF4-FFF2-40B4-BE49-F238E27FC236}">
                <a16:creationId xmlns:a16="http://schemas.microsoft.com/office/drawing/2014/main" xmlns="" id="{D1F02295-ED94-4D18-A86B-D4903E1E3F1E}"/>
              </a:ext>
            </a:extLst>
          </p:cNvPr>
          <p:cNvSpPr txBox="1"/>
          <p:nvPr/>
        </p:nvSpPr>
        <p:spPr>
          <a:xfrm>
            <a:off x="1376691" y="2874033"/>
            <a:ext cx="282481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</a:rPr>
              <a:t>ISC</a:t>
            </a:r>
          </a:p>
          <a:p>
            <a:pPr algn="ctr"/>
            <a:r>
              <a:rPr lang="en-US" sz="1100" dirty="0">
                <a:solidFill>
                  <a:srgbClr val="6E7CA0"/>
                </a:solidFill>
              </a:rPr>
              <a:t>https://www.isc.org/downloads/dhcp/</a:t>
            </a:r>
          </a:p>
        </p:txBody>
      </p:sp>
      <p:sp>
        <p:nvSpPr>
          <p:cNvPr id="15" name="TextBox 84">
            <a:extLst>
              <a:ext uri="{FF2B5EF4-FFF2-40B4-BE49-F238E27FC236}">
                <a16:creationId xmlns:a16="http://schemas.microsoft.com/office/drawing/2014/main" xmlns="" id="{3B2749BE-AAEA-44B3-8DBC-9EE4CE529058}"/>
              </a:ext>
            </a:extLst>
          </p:cNvPr>
          <p:cNvSpPr txBox="1"/>
          <p:nvPr/>
        </p:nvSpPr>
        <p:spPr>
          <a:xfrm>
            <a:off x="5262020" y="2874033"/>
            <a:ext cx="167866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chemeClr val="tx2"/>
                </a:solidFill>
              </a:rPr>
              <a:t>FreeRadius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rgbClr val="6E7CA0"/>
                </a:solidFill>
              </a:rPr>
              <a:t>https://freeradius.org/</a:t>
            </a:r>
          </a:p>
        </p:txBody>
      </p:sp>
      <p:sp>
        <p:nvSpPr>
          <p:cNvPr id="16" name="TextBox 85">
            <a:extLst>
              <a:ext uri="{FF2B5EF4-FFF2-40B4-BE49-F238E27FC236}">
                <a16:creationId xmlns:a16="http://schemas.microsoft.com/office/drawing/2014/main" xmlns="" id="{DB12B072-5B3F-4E13-B280-7C3A6A0501BC}"/>
              </a:ext>
            </a:extLst>
          </p:cNvPr>
          <p:cNvSpPr txBox="1"/>
          <p:nvPr/>
        </p:nvSpPr>
        <p:spPr>
          <a:xfrm>
            <a:off x="8037167" y="2874033"/>
            <a:ext cx="2762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</a:rPr>
              <a:t>BIND</a:t>
            </a:r>
          </a:p>
          <a:p>
            <a:pPr algn="ctr"/>
            <a:r>
              <a:rPr lang="en-US" sz="1100" dirty="0">
                <a:solidFill>
                  <a:srgbClr val="6E7CA0"/>
                </a:solidFill>
              </a:rPr>
              <a:t>https://www.isc.org/downloads/bind/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38149" y="5258625"/>
            <a:ext cx="914400" cy="64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b="1" dirty="0">
                <a:solidFill>
                  <a:schemeClr val="tx2"/>
                </a:solidFill>
              </a:rPr>
              <a:t>Web Server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EF3DDC-49A9-4A83-B03A-C195BEECAEB9}"/>
              </a:ext>
            </a:extLst>
          </p:cNvPr>
          <p:cNvSpPr/>
          <p:nvPr/>
        </p:nvSpPr>
        <p:spPr>
          <a:xfrm>
            <a:off x="1069949" y="5034355"/>
            <a:ext cx="7438436" cy="1011052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85D0842-2F08-482A-A209-BE89778E348B}"/>
              </a:ext>
            </a:extLst>
          </p:cNvPr>
          <p:cNvSpPr/>
          <p:nvPr/>
        </p:nvSpPr>
        <p:spPr>
          <a:xfrm>
            <a:off x="7413509" y="5219841"/>
            <a:ext cx="914400" cy="64008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vG1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583594-CB49-4BFD-998A-B2916F51F556}"/>
              </a:ext>
            </a:extLst>
          </p:cNvPr>
          <p:cNvSpPr/>
          <p:nvPr/>
        </p:nvSpPr>
        <p:spPr>
          <a:xfrm>
            <a:off x="3299147" y="5219841"/>
            <a:ext cx="914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vBNG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DB69BB5-28CB-41FF-9D14-8708087129FA}"/>
              </a:ext>
            </a:extLst>
          </p:cNvPr>
          <p:cNvSpPr/>
          <p:nvPr/>
        </p:nvSpPr>
        <p:spPr>
          <a:xfrm>
            <a:off x="1241966" y="5219841"/>
            <a:ext cx="914400" cy="64008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100" dirty="0">
                <a:solidFill>
                  <a:schemeClr val="bg1"/>
                </a:solidFill>
              </a:rPr>
              <a:t>BRG</a:t>
            </a:r>
          </a:p>
          <a:p>
            <a:pPr algn="ctr"/>
            <a:r>
              <a:rPr lang="is-IS" sz="1100" dirty="0">
                <a:solidFill>
                  <a:schemeClr val="bg1"/>
                </a:solidFill>
              </a:rPr>
              <a:t>Emulator 1</a:t>
            </a:r>
            <a:br>
              <a:rPr lang="is-IS" sz="1100" dirty="0">
                <a:solidFill>
                  <a:schemeClr val="bg1"/>
                </a:solidFill>
              </a:rPr>
            </a:br>
            <a:r>
              <a:rPr lang="is-IS" sz="1100" dirty="0">
                <a:solidFill>
                  <a:schemeClr val="bg1"/>
                </a:solidFill>
              </a:rPr>
              <a:t>(VPP)</a:t>
            </a:r>
            <a:endParaRPr lang="en-US" sz="1100" dirty="0" err="1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198F631-DF16-453D-BB38-2039FBE94C57}"/>
              </a:ext>
            </a:extLst>
          </p:cNvPr>
          <p:cNvSpPr/>
          <p:nvPr/>
        </p:nvSpPr>
        <p:spPr>
          <a:xfrm>
            <a:off x="5356328" y="5219841"/>
            <a:ext cx="914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vG MUX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sp>
        <p:nvSpPr>
          <p:cNvPr id="23" name="TextBox 94">
            <a:extLst>
              <a:ext uri="{FF2B5EF4-FFF2-40B4-BE49-F238E27FC236}">
                <a16:creationId xmlns:a16="http://schemas.microsoft.com/office/drawing/2014/main" xmlns="" id="{191C27A6-20C9-4CBD-B0ED-F370AC88976A}"/>
              </a:ext>
            </a:extLst>
          </p:cNvPr>
          <p:cNvSpPr txBox="1"/>
          <p:nvPr/>
        </p:nvSpPr>
        <p:spPr>
          <a:xfrm>
            <a:off x="2055886" y="4482864"/>
            <a:ext cx="5466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</a:rPr>
              <a:t>Vector Packet Processing (VPP) + modifications</a:t>
            </a:r>
          </a:p>
          <a:p>
            <a:pPr algn="ctr"/>
            <a:r>
              <a:rPr lang="en-US" sz="1100" dirty="0">
                <a:solidFill>
                  <a:srgbClr val="6E7CA0"/>
                </a:solidFill>
              </a:rPr>
              <a:t>https://fd.io/technology/</a:t>
            </a:r>
          </a:p>
        </p:txBody>
      </p:sp>
      <p:sp>
        <p:nvSpPr>
          <p:cNvPr id="24" name="TextBox 95">
            <a:extLst>
              <a:ext uri="{FF2B5EF4-FFF2-40B4-BE49-F238E27FC236}">
                <a16:creationId xmlns:a16="http://schemas.microsoft.com/office/drawing/2014/main" xmlns="" id="{F33C2902-1C1C-4B58-AB71-BDA303656207}"/>
              </a:ext>
            </a:extLst>
          </p:cNvPr>
          <p:cNvSpPr txBox="1"/>
          <p:nvPr/>
        </p:nvSpPr>
        <p:spPr>
          <a:xfrm>
            <a:off x="8787138" y="486489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</a:rPr>
              <a:t>Apache Web Server 2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xmlns="" id="{4C886E04-D9AB-4D24-97B5-2E3AB65FB006}"/>
              </a:ext>
            </a:extLst>
          </p:cNvPr>
          <p:cNvSpPr txBox="1">
            <a:spLocks/>
          </p:cNvSpPr>
          <p:nvPr/>
        </p:nvSpPr>
        <p:spPr>
          <a:xfrm>
            <a:off x="547898" y="1805893"/>
            <a:ext cx="11096204" cy="726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All VNFs are open source, no physical components </a:t>
            </a:r>
          </a:p>
          <a:p>
            <a:r>
              <a:rPr lang="en-US" dirty="0">
                <a:solidFill>
                  <a:schemeClr val="bg1"/>
                </a:solidFill>
              </a:rPr>
              <a:t>HEAT templates produced for all VNFs</a:t>
            </a:r>
          </a:p>
        </p:txBody>
      </p:sp>
    </p:spTree>
    <p:extLst>
      <p:ext uri="{BB962C8B-B14F-4D97-AF65-F5344CB8AC3E}">
        <p14:creationId xmlns:p14="http://schemas.microsoft.com/office/powerpoint/2010/main" val="22552714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Design Time – Onboarding – YAML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961" y="1124464"/>
            <a:ext cx="43188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description: Heat template to deploy vCPE Infrastructue Metro vGMUX</a:t>
            </a: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##############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            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 PARAMETERS 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            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##############</a:t>
            </a: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parameters: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vcpe_image_name: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type: string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label: Image name or ID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description: Image to be used for compute instance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vcpe_flavor_name: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type: string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label: Flavor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description: Type of instance (flavor) to be used</a:t>
            </a:r>
          </a:p>
          <a:p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#############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           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 RESOURCES 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           #</a:t>
            </a: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#############</a:t>
            </a: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resources:</a:t>
            </a: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b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random-str:</a:t>
            </a:r>
          </a:p>
          <a:p>
            <a:r>
              <a:rPr lang="en-US" sz="900" b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type: OS::Heat::RandomString</a:t>
            </a:r>
          </a:p>
          <a:p>
            <a:r>
              <a:rPr lang="en-US" sz="900" b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properties:</a:t>
            </a:r>
          </a:p>
          <a:p>
            <a:r>
              <a:rPr lang="en-US" sz="900" b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length: 4</a:t>
            </a: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4422" y="1124464"/>
            <a:ext cx="6623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vgmux_0:</a:t>
            </a:r>
          </a:p>
          <a:p>
            <a:r>
              <a:rPr lang="en-US" sz="800" b="1">
                <a:latin typeface="Courier New" panose="02070309020205020404" pitchFamily="49" charset="0"/>
                <a:cs typeface="Courier New" panose="02070309020205020404" pitchFamily="49" charset="0"/>
              </a:rPr>
              <a:t>    type: OS::Nova::Server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properties: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image: { get_param: vcpe_image_name }</a:t>
            </a:r>
          </a:p>
          <a:p>
            <a:r>
              <a:rPr lang="en-US" sz="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flavor: { get_param: vcpe_flavor_name }</a:t>
            </a:r>
          </a:p>
          <a:p>
            <a:r>
              <a:rPr lang="en-US" sz="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name: { get_param: vgmux_name_0 }</a:t>
            </a:r>
          </a:p>
          <a:p>
            <a:r>
              <a:rPr lang="en-US" sz="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key_name: { get_resource: my_keypair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networks: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- network: { get_param: public_net_id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- port: { get_resource: vgmux_private_0_port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- port: { get_resource: vgmux_private_1_port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- port: { get_resource: vgmux_private_2_port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metadata: {vnf_id: { get_param: vnf_id }, vf_module_id: { get_param: vf_module_id }}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user_data_format: RAW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user_data: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str_replace: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params: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__mux_to_bng_net_ipaddr__ : { get_param: vgmux_private_ip_0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__oam_ipaddr__ : { get_param: vgmux_private_ip_1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__mux_gw_net_ipaddr__ : { get_param: vgmux_private_ip_2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__bng_to_mux_ipaddr__ : { get_param: bng_gmux_private_ip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__bng_mux_net_cidr__ : { get_param: bng_gmux_private_net_cidr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__oam_cidr__ : { get_param: onap_private_net_cidr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__mux_gw_net_cidr__ : { get_param: mux_gw_private_net_cidr 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template: |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          #!/bin/bash</a:t>
            </a:r>
          </a:p>
          <a:p>
            <a:endParaRPr lang="en-US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# Create configuration files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mkdir /opt/config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echo "__mux_to_bng_net_ipaddr__" &gt; /opt/config/mux_to_bng_net_ipaddr.txt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__" &gt; /opt/config/mux_gw_net_ipaddr.txt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echo "__bng_to_mux_ipaddr__ " &gt; /opt/config/bng_to_mux_net_ipaddr.txt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echo "__bng_mux_net_cidr__" &gt; /opt/config/bng_mux_net_cidr.txt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/opt/config/hc2vpp_source_repo_branch.txt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echo "__hc2vpp_patch_url__" &gt; /opt/config/hc2vpp_patch_url.txt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echo "__libevel_patch_url__" &gt; /opt/config/libevel_patch_url.txt</a:t>
            </a:r>
          </a:p>
          <a:p>
            <a:endParaRPr lang="en-US" sz="800" b="1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# Download and run install script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curl -k __repo_url_blob__/org.onap.demo/vnfs/vcpe/__install_script_version__/v_gmux_install.sh -o /opt/v_gmux_install.sh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cd /opt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chmod +x v_gmux_install.sh</a:t>
            </a:r>
          </a:p>
          <a:p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./v_gmux_install.sh</a:t>
            </a:r>
            <a:endParaRPr lang="en-US" sz="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033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Run-Time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Instantiate virtual functions</a:t>
            </a:r>
          </a:p>
          <a:p>
            <a:endParaRPr lang="en-US" dirty="0"/>
          </a:p>
          <a:p>
            <a:r>
              <a:rPr lang="en-US" dirty="0" err="1"/>
              <a:t>LifeCycle</a:t>
            </a:r>
            <a:r>
              <a:rPr lang="en-US" dirty="0"/>
              <a:t>: start / stop / reset / scale up / scale down / configure…</a:t>
            </a:r>
          </a:p>
          <a:p>
            <a:endParaRPr lang="en-US" dirty="0"/>
          </a:p>
          <a:p>
            <a:r>
              <a:rPr lang="en-US" dirty="0"/>
              <a:t>Monitoring metrics</a:t>
            </a:r>
          </a:p>
          <a:p>
            <a:endParaRPr lang="en-US" dirty="0"/>
          </a:p>
          <a:p>
            <a:r>
              <a:rPr lang="en-US" dirty="0"/>
              <a:t>Control loops</a:t>
            </a:r>
          </a:p>
        </p:txBody>
      </p:sp>
    </p:spTree>
    <p:extLst>
      <p:ext uri="{BB962C8B-B14F-4D97-AF65-F5344CB8AC3E}">
        <p14:creationId xmlns:p14="http://schemas.microsoft.com/office/powerpoint/2010/main" val="4044300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End Goal: Automating the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9" y="2264229"/>
            <a:ext cx="2066925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09" y="947035"/>
            <a:ext cx="8897652" cy="54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5402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ONAP vCPE -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4164" y="3244334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vCPE – Instantiation 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627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Control Loop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core/main ONAP components involved in C.L. are: DCAE, CLAMP, Policy and SDC.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Control Loop </a:t>
            </a:r>
            <a:r>
              <a:rPr lang="en-US" dirty="0"/>
              <a:t>does several functions: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sz="2200" b="1" dirty="0"/>
              <a:t>Collect</a:t>
            </a:r>
            <a:r>
              <a:rPr lang="en-US" sz="2200" dirty="0"/>
              <a:t> data about VNFs or VNF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sz="2200" b="1" dirty="0"/>
              <a:t>Compute</a:t>
            </a:r>
            <a:r>
              <a:rPr lang="en-US" sz="2200" dirty="0"/>
              <a:t> analytics based on collected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 For </a:t>
            </a:r>
            <a:r>
              <a:rPr lang="en-US" sz="2200" b="1" dirty="0"/>
              <a:t>open loop</a:t>
            </a:r>
            <a:r>
              <a:rPr lang="en-US" sz="2200" dirty="0"/>
              <a:t>, send message to ticketing system for human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 For </a:t>
            </a:r>
            <a:r>
              <a:rPr lang="en-US" sz="2200" b="1" dirty="0"/>
              <a:t>closed loop</a:t>
            </a:r>
            <a:r>
              <a:rPr lang="en-US" sz="2200" dirty="0"/>
              <a:t>, execute one of many actions to remediate the network 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 For </a:t>
            </a:r>
            <a:r>
              <a:rPr lang="en-US" sz="2200" b="1" dirty="0"/>
              <a:t>closed loop</a:t>
            </a:r>
            <a:r>
              <a:rPr lang="en-US" sz="2200" dirty="0"/>
              <a:t>, detect that a network condition has been corrected through our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5105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Control Loop – Design Time </a:t>
            </a:r>
            <a:r>
              <a:rPr lang="en-US" sz="2700" dirty="0"/>
              <a:t>(</a:t>
            </a:r>
            <a:r>
              <a:rPr lang="en-US" sz="2700" dirty="0">
                <a:solidFill>
                  <a:srgbClr val="FF0000"/>
                </a:solidFill>
              </a:rPr>
              <a:t>under re-design</a:t>
            </a:r>
            <a:r>
              <a:rPr lang="en-US" sz="2700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Choose/create microservices sequence that makes the Control Loop</a:t>
            </a:r>
          </a:p>
          <a:p>
            <a:pPr lvl="1"/>
            <a:r>
              <a:rPr lang="en-US" dirty="0"/>
              <a:t>Binding to a VNF in a Service</a:t>
            </a:r>
          </a:p>
          <a:p>
            <a:pPr lvl="1"/>
            <a:r>
              <a:rPr lang="en-US" dirty="0"/>
              <a:t>Choose from pre-existing sequence</a:t>
            </a:r>
          </a:p>
          <a:p>
            <a:pPr lvl="1"/>
            <a:r>
              <a:rPr lang="en-US" dirty="0"/>
              <a:t>Build a brand new sequence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Generate model file (YAML and cloudify blueprint) to be distributed to run-time part of control loop (DCAE/CLAMP)</a:t>
            </a:r>
          </a:p>
        </p:txBody>
      </p:sp>
    </p:spTree>
    <p:extLst>
      <p:ext uri="{BB962C8B-B14F-4D97-AF65-F5344CB8AC3E}">
        <p14:creationId xmlns:p14="http://schemas.microsoft.com/office/powerpoint/2010/main" val="34921833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Control Loop Run-Time 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Configuring</a:t>
            </a:r>
            <a:r>
              <a:rPr lang="en-US" dirty="0"/>
              <a:t> the Control Loop</a:t>
            </a:r>
          </a:p>
          <a:p>
            <a:pPr lvl="1"/>
            <a:r>
              <a:rPr lang="en-US" sz="2000" dirty="0"/>
              <a:t>Driven by the VNF (list of alarms,…)</a:t>
            </a:r>
          </a:p>
          <a:p>
            <a:pPr lvl="1"/>
            <a:r>
              <a:rPr lang="en-US" sz="2000" dirty="0"/>
              <a:t>Configuring microservices parameters values (configuration policies)</a:t>
            </a:r>
          </a:p>
          <a:p>
            <a:pPr lvl="1"/>
            <a:r>
              <a:rPr lang="en-US" sz="2000" dirty="0"/>
              <a:t>Configuring the action to be taken (operational policy)</a:t>
            </a:r>
          </a:p>
          <a:p>
            <a:pPr lvl="1"/>
            <a:endParaRPr lang="en-US" dirty="0"/>
          </a:p>
          <a:p>
            <a:r>
              <a:rPr lang="en-US" b="1" dirty="0"/>
              <a:t>Trigger Deployment </a:t>
            </a:r>
            <a:r>
              <a:rPr lang="en-US" dirty="0"/>
              <a:t>of Control Loop</a:t>
            </a:r>
          </a:p>
          <a:p>
            <a:pPr lvl="1"/>
            <a:r>
              <a:rPr lang="en-US" sz="2000" dirty="0"/>
              <a:t>Trigger API exposed by DCAE</a:t>
            </a:r>
          </a:p>
          <a:p>
            <a:pPr lvl="1"/>
            <a:endParaRPr lang="en-US" dirty="0"/>
          </a:p>
          <a:p>
            <a:r>
              <a:rPr lang="en-US" b="1" dirty="0"/>
              <a:t>Lifecycle Management </a:t>
            </a:r>
            <a:r>
              <a:rPr lang="en-US" dirty="0"/>
              <a:t>of the Control Loop</a:t>
            </a:r>
          </a:p>
          <a:p>
            <a:pPr lvl="1"/>
            <a:r>
              <a:rPr lang="en-US" sz="2000" dirty="0"/>
              <a:t>Stopping/restarting/updating configurations</a:t>
            </a:r>
          </a:p>
          <a:p>
            <a:pPr lvl="1"/>
            <a:r>
              <a:rPr lang="en-US" sz="2000" dirty="0"/>
              <a:t>Monitoring (status of the C.L.)</a:t>
            </a:r>
          </a:p>
        </p:txBody>
      </p:sp>
    </p:spTree>
    <p:extLst>
      <p:ext uri="{BB962C8B-B14F-4D97-AF65-F5344CB8AC3E}">
        <p14:creationId xmlns:p14="http://schemas.microsoft.com/office/powerpoint/2010/main" val="2698884479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67" y="2016398"/>
            <a:ext cx="949082" cy="450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162" y="1805183"/>
            <a:ext cx="8162498" cy="2618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9957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9921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9885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9836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9810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99770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49728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99684" algn="l" defTabSz="1299921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23" y="5007153"/>
            <a:ext cx="975224" cy="6219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9957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9921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9885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9836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4981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9977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49728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99684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320" b="1" dirty="0">
                <a:solidFill>
                  <a:srgbClr val="067AB4">
                    <a:lumMod val="50000"/>
                  </a:srgbClr>
                </a:solidFill>
              </a:rPr>
              <a:t>VNF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1712" y="3982381"/>
            <a:ext cx="2361585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957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9921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9885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9836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9810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9770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9728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9684" algn="l" defTabSz="1299921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2160" dirty="0">
                <a:solidFill>
                  <a:srgbClr val="000000"/>
                </a:solidFill>
                <a:ea typeface="ＭＳ Ｐゴシック" charset="0"/>
              </a:rPr>
              <a:t>DCAE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793" y="2970012"/>
            <a:ext cx="1172378" cy="58967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9957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9921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9885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9836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4981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9977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49728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99684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67AB4">
                    <a:lumMod val="50000"/>
                  </a:srgbClr>
                </a:solidFill>
              </a:rPr>
              <a:t>Collector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67AB4">
                    <a:lumMod val="50000"/>
                  </a:srgbClr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</a:rPr>
              <a:t>VES</a:t>
            </a:r>
            <a:r>
              <a:rPr lang="en-US" sz="1100" b="1" dirty="0">
                <a:solidFill>
                  <a:srgbClr val="067AB4">
                    <a:lumMod val="50000"/>
                  </a:srgbClr>
                </a:solidFill>
              </a:rPr>
              <a:t>, SNMP, …)</a:t>
            </a:r>
          </a:p>
        </p:txBody>
      </p:sp>
      <p:cxnSp>
        <p:nvCxnSpPr>
          <p:cNvPr id="9" name="Elbow Connector 8"/>
          <p:cNvCxnSpPr>
            <a:stCxn id="6" idx="0"/>
            <a:endCxn id="8" idx="1"/>
          </p:cNvCxnSpPr>
          <p:nvPr/>
        </p:nvCxnSpPr>
        <p:spPr>
          <a:xfrm rot="5400000" flipH="1" flipV="1">
            <a:off x="85662" y="3988022"/>
            <a:ext cx="1742305" cy="295958"/>
          </a:xfrm>
          <a:prstGeom prst="bentConnector2">
            <a:avLst/>
          </a:prstGeom>
          <a:ln w="412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04022" y="2372407"/>
            <a:ext cx="1172378" cy="58967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9957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9921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9885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9836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4981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9977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49728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99684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67AB4">
                    <a:lumMod val="50000"/>
                  </a:srgbClr>
                </a:solidFill>
              </a:rPr>
              <a:t>Analytics    Micro service n</a:t>
            </a:r>
          </a:p>
        </p:txBody>
      </p:sp>
      <p:cxnSp>
        <p:nvCxnSpPr>
          <p:cNvPr id="18" name="Elbow Connector 17"/>
          <p:cNvCxnSpPr>
            <a:stCxn id="8" idx="0"/>
            <a:endCxn id="37" idx="1"/>
          </p:cNvCxnSpPr>
          <p:nvPr/>
        </p:nvCxnSpPr>
        <p:spPr>
          <a:xfrm rot="5400000" flipH="1" flipV="1">
            <a:off x="2240492" y="2085852"/>
            <a:ext cx="334651" cy="1433671"/>
          </a:xfrm>
          <a:prstGeom prst="bentConnector2">
            <a:avLst/>
          </a:prstGeom>
          <a:ln w="41275">
            <a:solidFill>
              <a:schemeClr val="accent4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36962" y="1409774"/>
            <a:ext cx="2092818" cy="1245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88206" y="5151611"/>
            <a:ext cx="1342593" cy="96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>
          <a:xfrm flipH="1">
            <a:off x="8359503" y="2655365"/>
            <a:ext cx="1823868" cy="2496246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38893" y="1442305"/>
            <a:ext cx="939440" cy="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843" y="1018926"/>
            <a:ext cx="19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Closed Loop Flow’s</a:t>
            </a:r>
          </a:p>
        </p:txBody>
      </p:sp>
      <p:cxnSp>
        <p:nvCxnSpPr>
          <p:cNvPr id="34" name="Elbow Connector 33"/>
          <p:cNvCxnSpPr/>
          <p:nvPr/>
        </p:nvCxnSpPr>
        <p:spPr>
          <a:xfrm flipV="1">
            <a:off x="7176400" y="1946841"/>
            <a:ext cx="1965560" cy="656460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38400" y="4875255"/>
            <a:ext cx="1378591" cy="1142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9240623" y="1623987"/>
            <a:ext cx="1356257" cy="606836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Drools Policy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64600" y="228451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PDP- POLICY engine</a:t>
            </a:r>
          </a:p>
        </p:txBody>
      </p:sp>
      <p:sp>
        <p:nvSpPr>
          <p:cNvPr id="54" name="Oval 53"/>
          <p:cNvSpPr/>
          <p:nvPr/>
        </p:nvSpPr>
        <p:spPr>
          <a:xfrm>
            <a:off x="7825926" y="5196654"/>
            <a:ext cx="1097314" cy="568517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Action Execution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19621" y="577088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App-C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8167" y="2799602"/>
            <a:ext cx="73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Events/</a:t>
            </a:r>
          </a:p>
          <a:p>
            <a:r>
              <a:rPr lang="en-US" sz="1400" dirty="0">
                <a:solidFill>
                  <a:prstClr val="black"/>
                </a:solidFill>
              </a:rPr>
              <a:t>Alarms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12366" y="1497405"/>
            <a:ext cx="877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Signature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056832" y="2693521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Action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47926" y="5015798"/>
            <a:ext cx="760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Action’s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00928" y="2991657"/>
            <a:ext cx="1578566" cy="4287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C000"/>
                </a:solidFill>
              </a:rPr>
              <a:t>Docker/CDAP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33019" y="3609180"/>
            <a:ext cx="1578566" cy="4287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C000"/>
                </a:solidFill>
              </a:rPr>
              <a:t>Docker/CDAP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49902" y="2389807"/>
            <a:ext cx="967582" cy="4431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</a:rPr>
              <a:t>DMaaP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63786" y="2320505"/>
            <a:ext cx="967582" cy="4431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</a:rPr>
              <a:t>DMaaP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030799" y="3345815"/>
            <a:ext cx="2529845" cy="4777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</a:rPr>
              <a:t>DMaaP</a:t>
            </a:r>
            <a:r>
              <a:rPr lang="en-US" sz="1200" b="1" dirty="0">
                <a:solidFill>
                  <a:srgbClr val="FFC000"/>
                </a:solidFill>
              </a:rPr>
              <a:t>/REST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24653" y="2340525"/>
            <a:ext cx="1172378" cy="58967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9957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9921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9885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9836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4981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99770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49728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99684" algn="l" defTabSz="1299921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67AB4">
                    <a:lumMod val="50000"/>
                  </a:srgbClr>
                </a:solidFill>
              </a:rPr>
              <a:t>Analytics    Micro service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65778" y="2967909"/>
            <a:ext cx="1578566" cy="4287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C000"/>
                </a:solidFill>
              </a:rPr>
              <a:t>Docker/CDAP</a:t>
            </a:r>
          </a:p>
        </p:txBody>
      </p:sp>
      <p:cxnSp>
        <p:nvCxnSpPr>
          <p:cNvPr id="25" name="Straight Arrow Connector 24"/>
          <p:cNvCxnSpPr>
            <a:stCxn id="37" idx="3"/>
            <a:endCxn id="11" idx="1"/>
          </p:cNvCxnSpPr>
          <p:nvPr/>
        </p:nvCxnSpPr>
        <p:spPr>
          <a:xfrm>
            <a:off x="4297031" y="2635361"/>
            <a:ext cx="1706991" cy="31882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636293" y="2413771"/>
            <a:ext cx="967582" cy="4431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C000"/>
                </a:solidFill>
              </a:rPr>
              <a:t>DMaaP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03395" y="2074418"/>
            <a:ext cx="60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datan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07793" y="2218387"/>
            <a:ext cx="60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data1</a:t>
            </a:r>
          </a:p>
        </p:txBody>
      </p:sp>
      <p:cxnSp>
        <p:nvCxnSpPr>
          <p:cNvPr id="13" name="Straight Arrow Connector 12"/>
          <p:cNvCxnSpPr>
            <a:stCxn id="22" idx="1"/>
            <a:endCxn id="6" idx="3"/>
          </p:cNvCxnSpPr>
          <p:nvPr/>
        </p:nvCxnSpPr>
        <p:spPr>
          <a:xfrm flipH="1" flipV="1">
            <a:off x="1296447" y="5318136"/>
            <a:ext cx="6391759" cy="31541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582915" y="5013096"/>
            <a:ext cx="1276174" cy="1009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656424" y="5092044"/>
            <a:ext cx="1093206" cy="568517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Action Execution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98403" y="566627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</a:t>
            </a:r>
          </a:p>
        </p:txBody>
      </p:sp>
      <p:cxnSp>
        <p:nvCxnSpPr>
          <p:cNvPr id="58" name="Straight Arrow Connector 57"/>
          <p:cNvCxnSpPr>
            <a:stCxn id="53" idx="2"/>
            <a:endCxn id="43" idx="0"/>
          </p:cNvCxnSpPr>
          <p:nvPr/>
        </p:nvCxnSpPr>
        <p:spPr>
          <a:xfrm>
            <a:off x="10184271" y="2653850"/>
            <a:ext cx="36731" cy="2359246"/>
          </a:xfrm>
          <a:prstGeom prst="straightConnector1">
            <a:avLst/>
          </a:prstGeom>
          <a:ln w="412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1"/>
            <a:endCxn id="6" idx="3"/>
          </p:cNvCxnSpPr>
          <p:nvPr/>
        </p:nvCxnSpPr>
        <p:spPr>
          <a:xfrm flipH="1" flipV="1">
            <a:off x="1296447" y="5318136"/>
            <a:ext cx="8286468" cy="199699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71831" y="1339201"/>
            <a:ext cx="3065006" cy="276999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Analytics Micro service x: “TCA”, “Holmes”, …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774736" y="3915450"/>
            <a:ext cx="1276174" cy="1009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875301" y="4018192"/>
            <a:ext cx="1093206" cy="568517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Action Execution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217280" y="459242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74" name="Straight Arrow Connector 73"/>
          <p:cNvCxnSpPr>
            <a:stCxn id="53" idx="2"/>
            <a:endCxn id="71" idx="0"/>
          </p:cNvCxnSpPr>
          <p:nvPr/>
        </p:nvCxnSpPr>
        <p:spPr>
          <a:xfrm>
            <a:off x="10184271" y="2653850"/>
            <a:ext cx="1228552" cy="1261600"/>
          </a:xfrm>
          <a:prstGeom prst="straightConnector1">
            <a:avLst/>
          </a:prstGeom>
          <a:ln w="412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1" idx="1"/>
          </p:cNvCxnSpPr>
          <p:nvPr/>
        </p:nvCxnSpPr>
        <p:spPr>
          <a:xfrm flipH="1">
            <a:off x="1356442" y="4420189"/>
            <a:ext cx="9418294" cy="89794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5366" y="1569991"/>
            <a:ext cx="939440" cy="0"/>
          </a:xfrm>
          <a:prstGeom prst="straightConnector1">
            <a:avLst/>
          </a:prstGeom>
          <a:ln w="412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2"/>
          <p:cNvSpPr>
            <a:spLocks noGrp="1"/>
          </p:cNvSpPr>
          <p:nvPr>
            <p:ph type="title"/>
          </p:nvPr>
        </p:nvSpPr>
        <p:spPr>
          <a:xfrm>
            <a:off x="314961" y="197831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ONAP Control Loop Run-Time (2)</a:t>
            </a:r>
          </a:p>
        </p:txBody>
      </p:sp>
    </p:spTree>
    <p:extLst>
      <p:ext uri="{BB962C8B-B14F-4D97-AF65-F5344CB8AC3E}">
        <p14:creationId xmlns:p14="http://schemas.microsoft.com/office/powerpoint/2010/main" val="7977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Introduction to ONAP</a:t>
            </a:r>
          </a:p>
          <a:p>
            <a:r>
              <a:rPr lang="en-US" dirty="0"/>
              <a:t>A use case – </a:t>
            </a:r>
            <a:r>
              <a:rPr lang="en-US" dirty="0" err="1"/>
              <a:t>vCPE</a:t>
            </a:r>
            <a:endParaRPr lang="en-US" dirty="0"/>
          </a:p>
          <a:p>
            <a:r>
              <a:rPr lang="en-US" dirty="0"/>
              <a:t>Control loop – why and how?</a:t>
            </a:r>
          </a:p>
        </p:txBody>
      </p:sp>
    </p:spTree>
    <p:extLst>
      <p:ext uri="{BB962C8B-B14F-4D97-AF65-F5344CB8AC3E}">
        <p14:creationId xmlns:p14="http://schemas.microsoft.com/office/powerpoint/2010/main" val="458256911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Closed Loop applied: </a:t>
            </a:r>
            <a:r>
              <a:rPr lang="en-US" dirty="0" err="1"/>
              <a:t>vCPE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 algn="ctr">
              <a:buNone/>
            </a:pPr>
            <a:r>
              <a:rPr lang="en-US" smtClean="0">
                <a:hlinkClick r:id="rId2"/>
              </a:rPr>
              <a:t>vCPE </a:t>
            </a:r>
            <a:r>
              <a:rPr lang="en-US">
                <a:hlinkClick r:id="rId2"/>
              </a:rPr>
              <a:t>– Closed Loop 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82326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6522" y="2892354"/>
            <a:ext cx="11332718" cy="137711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Questions?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We invite you to join us!</a:t>
            </a:r>
            <a:br>
              <a:rPr lang="en-US" sz="2800" dirty="0"/>
            </a:br>
            <a:r>
              <a:rPr lang="en-US" sz="2800" dirty="0"/>
              <a:t>To learn more, visit: </a:t>
            </a:r>
            <a:r>
              <a:rPr lang="en-US" sz="2800" u="sng" dirty="0"/>
              <a:t>onap.org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28487" y="5282314"/>
            <a:ext cx="4008788" cy="534185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/>
              <a:t>FOSDEM – Brussels, 2018</a:t>
            </a:r>
          </a:p>
        </p:txBody>
      </p:sp>
    </p:spTree>
    <p:extLst>
      <p:ext uri="{BB962C8B-B14F-4D97-AF65-F5344CB8AC3E}">
        <p14:creationId xmlns:p14="http://schemas.microsoft.com/office/powerpoint/2010/main" val="307797585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Christophe </a:t>
            </a:r>
            <a:r>
              <a:rPr lang="en-US" b="1" dirty="0" err="1"/>
              <a:t>Closset</a:t>
            </a:r>
            <a:r>
              <a:rPr lang="en-US" b="1" dirty="0"/>
              <a:t> (AT&amp;T – Namur)</a:t>
            </a:r>
          </a:p>
          <a:p>
            <a:pPr marL="0" indent="0">
              <a:buNone/>
            </a:pPr>
            <a:r>
              <a:rPr lang="en-US" dirty="0"/>
              <a:t>15+ years app development and design in telecom area</a:t>
            </a:r>
          </a:p>
          <a:p>
            <a:pPr marL="0" indent="0">
              <a:buNone/>
            </a:pPr>
            <a:r>
              <a:rPr lang="en-US" dirty="0"/>
              <a:t>Active contributor to ONAP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Gervais-Martial</a:t>
            </a:r>
            <a:r>
              <a:rPr lang="en-US" b="1" dirty="0"/>
              <a:t> </a:t>
            </a:r>
            <a:r>
              <a:rPr lang="en-US" b="1" dirty="0" err="1"/>
              <a:t>Ngueko</a:t>
            </a:r>
            <a:r>
              <a:rPr lang="en-US" b="1" dirty="0"/>
              <a:t> (AT&amp;T – Namur)</a:t>
            </a:r>
          </a:p>
          <a:p>
            <a:pPr marL="0" indent="0">
              <a:buNone/>
            </a:pPr>
            <a:r>
              <a:rPr lang="en-US" dirty="0"/>
              <a:t>20</a:t>
            </a:r>
            <a:r>
              <a:rPr lang="en-US"/>
              <a:t>+ </a:t>
            </a:r>
            <a:r>
              <a:rPr lang="en-US" smtClean="0"/>
              <a:t>years </a:t>
            </a:r>
            <a:r>
              <a:rPr lang="en-US" dirty="0"/>
              <a:t>app development and design in telecom area</a:t>
            </a:r>
          </a:p>
          <a:p>
            <a:pPr marL="0" indent="0">
              <a:buNone/>
            </a:pPr>
            <a:r>
              <a:rPr lang="en-US" dirty="0"/>
              <a:t>ONAP CLAMP PTL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3004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ONAP?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931" y="2053239"/>
            <a:ext cx="10410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ONAP project was formed in March 2017 in response to a rising need for a common platform for telecommunication, cable and cloud operators – and their solution providers – to deliver differentiated network services on demand, profitably and competitively, while leveraging existing investments.”</a:t>
            </a:r>
          </a:p>
        </p:txBody>
      </p:sp>
    </p:spTree>
    <p:extLst>
      <p:ext uri="{BB962C8B-B14F-4D97-AF65-F5344CB8AC3E}">
        <p14:creationId xmlns:p14="http://schemas.microsoft.com/office/powerpoint/2010/main" val="6295095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Introduction to ONAP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574" y="1444487"/>
            <a:ext cx="5552661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ONAP is a platform to </a:t>
            </a:r>
            <a:r>
              <a:rPr lang="en-US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orchestrate</a:t>
            </a: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lifecycle of VNFs in an SDN.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ONAP is a composition of several (10+) </a:t>
            </a:r>
            <a:r>
              <a:rPr lang="en-US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ONAP is divided in 2 main functional areas: </a:t>
            </a:r>
            <a:r>
              <a:rPr lang="en-US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&amp;</a:t>
            </a: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run-time</a:t>
            </a:r>
            <a:r>
              <a:rPr lang="en-US" sz="28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51" y="1687244"/>
            <a:ext cx="5538753" cy="39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964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ONAP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" y="1020416"/>
            <a:ext cx="11438850" cy="53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682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</a:t>
            </a:r>
            <a:r>
              <a:rPr lang="en-US" dirty="0" err="1"/>
              <a:t>vCPE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From 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To :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5" y="1671636"/>
            <a:ext cx="1560443" cy="1560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" y="1531764"/>
            <a:ext cx="3384250" cy="184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4218775"/>
            <a:ext cx="1560443" cy="156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03" y="4917042"/>
            <a:ext cx="820495" cy="7925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621916" y="3190871"/>
            <a:ext cx="4190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17305" y="5565913"/>
            <a:ext cx="2280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9276522" y="2266122"/>
            <a:ext cx="2292182" cy="12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Internet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9276522" y="4677237"/>
            <a:ext cx="2292182" cy="12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Internet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41015" y="5466522"/>
            <a:ext cx="2280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5542016" y="4917042"/>
            <a:ext cx="1292087" cy="8800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0122" y="167163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NAT – FW – Media Server – AAA - ….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1607" y="4677237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Simple GW</a:t>
            </a:r>
          </a:p>
          <a:p>
            <a:r>
              <a:rPr lang="en-US" i="1"/>
              <a:t>Cheap – Provider agnostic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1919" y="3726517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vAAA – vFW – vDLNA - etc</a:t>
            </a:r>
          </a:p>
        </p:txBody>
      </p:sp>
    </p:spTree>
    <p:extLst>
      <p:ext uri="{BB962C8B-B14F-4D97-AF65-F5344CB8AC3E}">
        <p14:creationId xmlns:p14="http://schemas.microsoft.com/office/powerpoint/2010/main" val="421364075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</a:t>
            </a:r>
            <a:r>
              <a:rPr lang="en-US" dirty="0" err="1"/>
              <a:t>vCPE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630FC4-EB56-49E6-96BD-4E5CCFC3BC04}"/>
              </a:ext>
            </a:extLst>
          </p:cNvPr>
          <p:cNvGrpSpPr/>
          <p:nvPr/>
        </p:nvGrpSpPr>
        <p:grpSpPr>
          <a:xfrm>
            <a:off x="529544" y="1522773"/>
            <a:ext cx="11132911" cy="3812454"/>
            <a:chOff x="656111" y="2087370"/>
            <a:chExt cx="11132911" cy="38124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A6F7577-71BC-4400-B767-D41D687DBEF8}"/>
                </a:ext>
              </a:extLst>
            </p:cNvPr>
            <p:cNvSpPr/>
            <p:nvPr/>
          </p:nvSpPr>
          <p:spPr>
            <a:xfrm>
              <a:off x="692818" y="2087370"/>
              <a:ext cx="11096204" cy="10354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tx2"/>
                  </a:solidFill>
                </a:rPr>
                <a:t>Functions provided traditionally by RG are distributed between: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</a:rPr>
                <a:t>On-site device (Bridged Residential Gateway — BRG) 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</a:rPr>
                <a:t>Cloud-based component (Virtual Gateway — </a:t>
              </a:r>
              <a:r>
                <a:rPr lang="en-US" dirty="0" err="1">
                  <a:solidFill>
                    <a:schemeClr val="tx2"/>
                  </a:solidFill>
                </a:rPr>
                <a:t>vG</a:t>
              </a:r>
              <a:r>
                <a:rPr lang="en-US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5911FC4-7322-44C2-9E7D-9F3423359D23}"/>
                </a:ext>
              </a:extLst>
            </p:cNvPr>
            <p:cNvSpPr/>
            <p:nvPr/>
          </p:nvSpPr>
          <p:spPr>
            <a:xfrm>
              <a:off x="656111" y="2104792"/>
              <a:ext cx="4063973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00"/>
                </a:spcBef>
              </a:pP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223DF2B-4FA3-4E88-83A6-37408A82A16B}"/>
                </a:ext>
              </a:extLst>
            </p:cNvPr>
            <p:cNvSpPr/>
            <p:nvPr/>
          </p:nvSpPr>
          <p:spPr>
            <a:xfrm>
              <a:off x="7777848" y="4010147"/>
              <a:ext cx="1507359" cy="1318615"/>
            </a:xfrm>
            <a:prstGeom prst="rect">
              <a:avLst/>
            </a:prstGeom>
            <a:solidFill>
              <a:schemeClr val="accent4"/>
            </a:solidFill>
            <a:ln w="19050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B4E0B2A-B768-4C94-BD09-A218D61959A2}"/>
                </a:ext>
              </a:extLst>
            </p:cNvPr>
            <p:cNvSpPr/>
            <p:nvPr/>
          </p:nvSpPr>
          <p:spPr>
            <a:xfrm>
              <a:off x="2891540" y="4010147"/>
              <a:ext cx="1507359" cy="1318615"/>
            </a:xfrm>
            <a:prstGeom prst="rect">
              <a:avLst/>
            </a:prstGeom>
            <a:solidFill>
              <a:schemeClr val="accent3"/>
            </a:solidFill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 err="1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D9C5B3E4-6AA4-4B62-984A-5A90ED94BCD7}"/>
                </a:ext>
              </a:extLst>
            </p:cNvPr>
            <p:cNvSpPr txBox="1"/>
            <p:nvPr/>
          </p:nvSpPr>
          <p:spPr>
            <a:xfrm>
              <a:off x="1681080" y="5438159"/>
              <a:ext cx="861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BRG-LAN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Interface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xmlns="" id="{4E7AB526-1945-4C1C-BB6A-659EE0E03232}"/>
                </a:ext>
              </a:extLst>
            </p:cNvPr>
            <p:cNvSpPr txBox="1"/>
            <p:nvPr/>
          </p:nvSpPr>
          <p:spPr>
            <a:xfrm>
              <a:off x="4763629" y="5438159"/>
              <a:ext cx="861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BRG-LSL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Interface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xmlns="" id="{C1D8A383-39CB-4F9D-84B1-8FB5460A678C}"/>
                </a:ext>
              </a:extLst>
            </p:cNvPr>
            <p:cNvSpPr txBox="1"/>
            <p:nvPr/>
          </p:nvSpPr>
          <p:spPr>
            <a:xfrm>
              <a:off x="6391671" y="5438159"/>
              <a:ext cx="1258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Logical </a:t>
              </a:r>
              <a:r>
                <a:rPr lang="en-US" sz="1200" dirty="0" err="1">
                  <a:solidFill>
                    <a:schemeClr val="tx2"/>
                  </a:solidFill>
                </a:rPr>
                <a:t>vG</a:t>
              </a:r>
              <a:r>
                <a:rPr lang="en-US" sz="1200" dirty="0">
                  <a:solidFill>
                    <a:schemeClr val="tx2"/>
                  </a:solidFill>
                </a:rPr>
                <a:t>-LSL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Interface 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xmlns="" id="{3C4F6F08-D714-42BC-A6A9-9EC75DDB26AD}"/>
                </a:ext>
              </a:extLst>
            </p:cNvPr>
            <p:cNvSpPr txBox="1"/>
            <p:nvPr/>
          </p:nvSpPr>
          <p:spPr>
            <a:xfrm>
              <a:off x="9220413" y="5438159"/>
              <a:ext cx="1735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Logical </a:t>
              </a:r>
              <a:r>
                <a:rPr lang="en-US" sz="1200" dirty="0" err="1">
                  <a:solidFill>
                    <a:schemeClr val="tx2"/>
                  </a:solidFill>
                </a:rPr>
                <a:t>vG</a:t>
              </a:r>
              <a:r>
                <a:rPr lang="en-US" sz="1200" dirty="0">
                  <a:solidFill>
                    <a:schemeClr val="tx2"/>
                  </a:solidFill>
                </a:rPr>
                <a:t>-WAN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r>
                <a:rPr lang="en-US" sz="1200" dirty="0">
                  <a:solidFill>
                    <a:schemeClr val="tx2"/>
                  </a:solidFill>
                </a:rPr>
                <a:t>Interface 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xmlns="" id="{7C687C00-53B9-4BDA-AFC1-D31603C715F3}"/>
                </a:ext>
              </a:extLst>
            </p:cNvPr>
            <p:cNvSpPr txBox="1"/>
            <p:nvPr/>
          </p:nvSpPr>
          <p:spPr>
            <a:xfrm>
              <a:off x="4614458" y="4351930"/>
              <a:ext cx="2964577" cy="230833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Logical Subscriber Link (LSL) </a:t>
              </a: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xmlns="" id="{21809D46-7016-4924-B142-7EC62ED92981}"/>
                </a:ext>
              </a:extLst>
            </p:cNvPr>
            <p:cNvSpPr txBox="1"/>
            <p:nvPr/>
          </p:nvSpPr>
          <p:spPr>
            <a:xfrm>
              <a:off x="3347702" y="4506569"/>
              <a:ext cx="595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BRG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xmlns="" id="{B950AF13-FF8F-4D6B-8219-DC3506E6A090}"/>
                </a:ext>
              </a:extLst>
            </p:cNvPr>
            <p:cNvSpPr txBox="1"/>
            <p:nvPr/>
          </p:nvSpPr>
          <p:spPr>
            <a:xfrm>
              <a:off x="8294923" y="4506569"/>
              <a:ext cx="473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err="1">
                  <a:solidFill>
                    <a:schemeClr val="tx2"/>
                  </a:solidFill>
                </a:rPr>
                <a:t>vG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2CA9CA2-81DD-416F-93ED-D5163AE11785}"/>
                </a:ext>
              </a:extLst>
            </p:cNvPr>
            <p:cNvSpPr/>
            <p:nvPr/>
          </p:nvSpPr>
          <p:spPr>
            <a:xfrm>
              <a:off x="4388417" y="4640988"/>
              <a:ext cx="3416658" cy="797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 err="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3BC14D1-FB11-4CA1-87C8-01377C5A5B74}"/>
                </a:ext>
              </a:extLst>
            </p:cNvPr>
            <p:cNvSpPr/>
            <p:nvPr/>
          </p:nvSpPr>
          <p:spPr>
            <a:xfrm>
              <a:off x="4277379" y="4547333"/>
              <a:ext cx="244243" cy="244243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kern="0" dirty="0" err="1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0F2743C-82A5-4B58-BE2C-DBDE63B12FAB}"/>
                </a:ext>
              </a:extLst>
            </p:cNvPr>
            <p:cNvSpPr/>
            <p:nvPr/>
          </p:nvSpPr>
          <p:spPr>
            <a:xfrm>
              <a:off x="7662142" y="4547333"/>
              <a:ext cx="244243" cy="244243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kern="0" dirty="0" err="1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12C5B48-887A-4130-B439-805636772715}"/>
                </a:ext>
              </a:extLst>
            </p:cNvPr>
            <p:cNvSpPr/>
            <p:nvPr/>
          </p:nvSpPr>
          <p:spPr>
            <a:xfrm>
              <a:off x="2770016" y="4547333"/>
              <a:ext cx="244243" cy="244243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kern="0" dirty="0" err="1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CC81D36-2286-4F93-8588-A46CA8E48A32}"/>
                </a:ext>
              </a:extLst>
            </p:cNvPr>
            <p:cNvSpPr/>
            <p:nvPr/>
          </p:nvSpPr>
          <p:spPr>
            <a:xfrm>
              <a:off x="9159311" y="4547333"/>
              <a:ext cx="244243" cy="244243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kern="0" dirty="0" err="1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xmlns="" id="{67A612D1-A54D-41CE-840E-E39A7FD88D05}"/>
                </a:ext>
              </a:extLst>
            </p:cNvPr>
            <p:cNvSpPr/>
            <p:nvPr/>
          </p:nvSpPr>
          <p:spPr>
            <a:xfrm>
              <a:off x="4537222" y="4780901"/>
              <a:ext cx="642006" cy="642007"/>
            </a:xfrm>
            <a:custGeom>
              <a:avLst/>
              <a:gdLst>
                <a:gd name="connsiteX0" fmla="*/ 0 w 515566"/>
                <a:gd name="connsiteY0" fmla="*/ 0 h 515566"/>
                <a:gd name="connsiteX1" fmla="*/ 515566 w 515566"/>
                <a:gd name="connsiteY1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566" h="515566">
                  <a:moveTo>
                    <a:pt x="0" y="0"/>
                  </a:moveTo>
                  <a:lnTo>
                    <a:pt x="515566" y="515566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xmlns="" id="{611AE73F-A8DD-40DC-B54E-146B1B2ABF68}"/>
                </a:ext>
              </a:extLst>
            </p:cNvPr>
            <p:cNvSpPr/>
            <p:nvPr/>
          </p:nvSpPr>
          <p:spPr>
            <a:xfrm>
              <a:off x="9451801" y="4780901"/>
              <a:ext cx="642006" cy="642007"/>
            </a:xfrm>
            <a:custGeom>
              <a:avLst/>
              <a:gdLst>
                <a:gd name="connsiteX0" fmla="*/ 0 w 515566"/>
                <a:gd name="connsiteY0" fmla="*/ 0 h 515566"/>
                <a:gd name="connsiteX1" fmla="*/ 515566 w 515566"/>
                <a:gd name="connsiteY1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566" h="515566">
                  <a:moveTo>
                    <a:pt x="0" y="0"/>
                  </a:moveTo>
                  <a:lnTo>
                    <a:pt x="515566" y="515566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xmlns="" id="{0578F781-3AE1-4684-BF51-618D1010D434}"/>
                </a:ext>
              </a:extLst>
            </p:cNvPr>
            <p:cNvSpPr/>
            <p:nvPr/>
          </p:nvSpPr>
          <p:spPr>
            <a:xfrm flipH="1">
              <a:off x="7034571" y="4780901"/>
              <a:ext cx="642006" cy="642007"/>
            </a:xfrm>
            <a:custGeom>
              <a:avLst/>
              <a:gdLst>
                <a:gd name="connsiteX0" fmla="*/ 0 w 515566"/>
                <a:gd name="connsiteY0" fmla="*/ 0 h 515566"/>
                <a:gd name="connsiteX1" fmla="*/ 515566 w 515566"/>
                <a:gd name="connsiteY1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566" h="515566">
                  <a:moveTo>
                    <a:pt x="0" y="0"/>
                  </a:moveTo>
                  <a:lnTo>
                    <a:pt x="515566" y="515566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xmlns="" id="{0D611E6B-C436-4985-B39A-2B79C027968D}"/>
                </a:ext>
              </a:extLst>
            </p:cNvPr>
            <p:cNvSpPr/>
            <p:nvPr/>
          </p:nvSpPr>
          <p:spPr>
            <a:xfrm flipH="1">
              <a:off x="2106765" y="4780901"/>
              <a:ext cx="642006" cy="642007"/>
            </a:xfrm>
            <a:custGeom>
              <a:avLst/>
              <a:gdLst>
                <a:gd name="connsiteX0" fmla="*/ 0 w 515566"/>
                <a:gd name="connsiteY0" fmla="*/ 0 h 515566"/>
                <a:gd name="connsiteX1" fmla="*/ 515566 w 515566"/>
                <a:gd name="connsiteY1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566" h="515566">
                  <a:moveTo>
                    <a:pt x="0" y="0"/>
                  </a:moveTo>
                  <a:lnTo>
                    <a:pt x="515566" y="515566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66278558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ONAP Use Case – </a:t>
            </a:r>
            <a:r>
              <a:rPr lang="en-US" dirty="0" err="1"/>
              <a:t>vCPE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A96218-CA7B-45BC-B9F3-04412F2EEEB5}"/>
              </a:ext>
            </a:extLst>
          </p:cNvPr>
          <p:cNvSpPr/>
          <p:nvPr/>
        </p:nvSpPr>
        <p:spPr>
          <a:xfrm rot="2837251">
            <a:off x="6975415" y="5644728"/>
            <a:ext cx="1097280" cy="91440"/>
          </a:xfrm>
          <a:prstGeom prst="rect">
            <a:avLst/>
          </a:prstGeom>
          <a:solidFill>
            <a:srgbClr val="6E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B37F56-3DAC-464A-A74A-D6C039A915AA}"/>
              </a:ext>
            </a:extLst>
          </p:cNvPr>
          <p:cNvSpPr/>
          <p:nvPr/>
        </p:nvSpPr>
        <p:spPr>
          <a:xfrm rot="18806895">
            <a:off x="6943509" y="4930731"/>
            <a:ext cx="1097280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EC628D-5E20-4588-A2A3-9C0CFFFEF929}"/>
              </a:ext>
            </a:extLst>
          </p:cNvPr>
          <p:cNvSpPr/>
          <p:nvPr/>
        </p:nvSpPr>
        <p:spPr>
          <a:xfrm rot="20370281" flipV="1">
            <a:off x="2363124" y="5628781"/>
            <a:ext cx="2072158" cy="91440"/>
          </a:xfrm>
          <a:prstGeom prst="rect">
            <a:avLst/>
          </a:prstGeom>
          <a:solidFill>
            <a:srgbClr val="6E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err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4B92A2-0676-47B2-86A9-17300AA7DEBF}"/>
              </a:ext>
            </a:extLst>
          </p:cNvPr>
          <p:cNvGrpSpPr/>
          <p:nvPr/>
        </p:nvGrpSpPr>
        <p:grpSpPr>
          <a:xfrm>
            <a:off x="5192170" y="5258812"/>
            <a:ext cx="1191204" cy="90398"/>
            <a:chOff x="5194324" y="5250177"/>
            <a:chExt cx="1191204" cy="9039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A788056C-FB41-40B8-9BDF-4938989EBCB0}"/>
                </a:ext>
              </a:extLst>
            </p:cNvPr>
            <p:cNvSpPr/>
            <p:nvPr/>
          </p:nvSpPr>
          <p:spPr>
            <a:xfrm flipV="1">
              <a:off x="5194324" y="5294856"/>
              <a:ext cx="1188720" cy="45719"/>
            </a:xfrm>
            <a:prstGeom prst="rect">
              <a:avLst/>
            </a:prstGeom>
            <a:solidFill>
              <a:srgbClr val="6E7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64E4A413-2B38-4911-896F-33C70D21F8BF}"/>
                </a:ext>
              </a:extLst>
            </p:cNvPr>
            <p:cNvSpPr/>
            <p:nvPr/>
          </p:nvSpPr>
          <p:spPr>
            <a:xfrm>
              <a:off x="5194324" y="5250177"/>
              <a:ext cx="1191204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53E158-B73F-4D73-8176-ECDC3760A39B}"/>
              </a:ext>
            </a:extLst>
          </p:cNvPr>
          <p:cNvSpPr/>
          <p:nvPr/>
        </p:nvSpPr>
        <p:spPr>
          <a:xfrm rot="1245073">
            <a:off x="2411292" y="4904300"/>
            <a:ext cx="2072158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err="1"/>
          </a:p>
        </p:txBody>
      </p:sp>
      <p:sp>
        <p:nvSpPr>
          <p:cNvPr id="11" name="Freeform: Shape 107">
            <a:extLst>
              <a:ext uri="{FF2B5EF4-FFF2-40B4-BE49-F238E27FC236}">
                <a16:creationId xmlns:a16="http://schemas.microsoft.com/office/drawing/2014/main" xmlns="" id="{09B161C4-6B73-4CD1-A84E-B699CB6D578C}"/>
              </a:ext>
            </a:extLst>
          </p:cNvPr>
          <p:cNvSpPr/>
          <p:nvPr/>
        </p:nvSpPr>
        <p:spPr>
          <a:xfrm>
            <a:off x="10324538" y="5277808"/>
            <a:ext cx="548640" cy="0"/>
          </a:xfrm>
          <a:custGeom>
            <a:avLst/>
            <a:gdLst>
              <a:gd name="connsiteX0" fmla="*/ 0 w 1600200"/>
              <a:gd name="connsiteY0" fmla="*/ 0 h 0"/>
              <a:gd name="connsiteX1" fmla="*/ 1600200 w 1600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04">
            <a:extLst>
              <a:ext uri="{FF2B5EF4-FFF2-40B4-BE49-F238E27FC236}">
                <a16:creationId xmlns:a16="http://schemas.microsoft.com/office/drawing/2014/main" xmlns="" id="{C6CE7BEF-66CE-4948-B176-0B92368BA8D0}"/>
              </a:ext>
            </a:extLst>
          </p:cNvPr>
          <p:cNvSpPr/>
          <p:nvPr/>
        </p:nvSpPr>
        <p:spPr>
          <a:xfrm flipH="1">
            <a:off x="8679884" y="4600837"/>
            <a:ext cx="613399" cy="696674"/>
          </a:xfrm>
          <a:custGeom>
            <a:avLst/>
            <a:gdLst>
              <a:gd name="connsiteX0" fmla="*/ 0 w 628650"/>
              <a:gd name="connsiteY0" fmla="*/ 685800 h 685800"/>
              <a:gd name="connsiteX1" fmla="*/ 628650 w 62865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685800">
                <a:moveTo>
                  <a:pt x="0" y="685800"/>
                </a:moveTo>
                <a:lnTo>
                  <a:pt x="628650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06">
            <a:extLst>
              <a:ext uri="{FF2B5EF4-FFF2-40B4-BE49-F238E27FC236}">
                <a16:creationId xmlns:a16="http://schemas.microsoft.com/office/drawing/2014/main" xmlns="" id="{179C06DC-124B-4F34-9CA2-F3D92AF49F0D}"/>
              </a:ext>
            </a:extLst>
          </p:cNvPr>
          <p:cNvSpPr/>
          <p:nvPr/>
        </p:nvSpPr>
        <p:spPr>
          <a:xfrm flipH="1" flipV="1">
            <a:off x="8694171" y="5301083"/>
            <a:ext cx="599113" cy="733266"/>
          </a:xfrm>
          <a:custGeom>
            <a:avLst/>
            <a:gdLst>
              <a:gd name="connsiteX0" fmla="*/ 0 w 628650"/>
              <a:gd name="connsiteY0" fmla="*/ 685800 h 685800"/>
              <a:gd name="connsiteX1" fmla="*/ 628650 w 62865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685800">
                <a:moveTo>
                  <a:pt x="0" y="685800"/>
                </a:moveTo>
                <a:lnTo>
                  <a:pt x="628650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1FA5ED8-8A42-4DC3-9CB6-F898BD5704DD}"/>
              </a:ext>
            </a:extLst>
          </p:cNvPr>
          <p:cNvSpPr>
            <a:spLocks noEditPoints="1"/>
          </p:cNvSpPr>
          <p:nvPr/>
        </p:nvSpPr>
        <p:spPr bwMode="auto">
          <a:xfrm>
            <a:off x="565743" y="3765961"/>
            <a:ext cx="1233487" cy="828676"/>
          </a:xfrm>
          <a:custGeom>
            <a:avLst/>
            <a:gdLst>
              <a:gd name="T0" fmla="*/ 214 w 240"/>
              <a:gd name="T1" fmla="*/ 68 h 160"/>
              <a:gd name="T2" fmla="*/ 214 w 240"/>
              <a:gd name="T3" fmla="*/ 62 h 160"/>
              <a:gd name="T4" fmla="*/ 154 w 240"/>
              <a:gd name="T5" fmla="*/ 0 h 160"/>
              <a:gd name="T6" fmla="*/ 97 w 240"/>
              <a:gd name="T7" fmla="*/ 45 h 160"/>
              <a:gd name="T8" fmla="*/ 77 w 240"/>
              <a:gd name="T9" fmla="*/ 40 h 160"/>
              <a:gd name="T10" fmla="*/ 34 w 240"/>
              <a:gd name="T11" fmla="*/ 84 h 160"/>
              <a:gd name="T12" fmla="*/ 35 w 240"/>
              <a:gd name="T13" fmla="*/ 89 h 160"/>
              <a:gd name="T14" fmla="*/ 34 w 240"/>
              <a:gd name="T15" fmla="*/ 89 h 160"/>
              <a:gd name="T16" fmla="*/ 0 w 240"/>
              <a:gd name="T17" fmla="*/ 125 h 160"/>
              <a:gd name="T18" fmla="*/ 34 w 240"/>
              <a:gd name="T19" fmla="*/ 160 h 160"/>
              <a:gd name="T20" fmla="*/ 193 w 240"/>
              <a:gd name="T21" fmla="*/ 160 h 160"/>
              <a:gd name="T22" fmla="*/ 240 w 240"/>
              <a:gd name="T23" fmla="*/ 111 h 160"/>
              <a:gd name="T24" fmla="*/ 214 w 240"/>
              <a:gd name="T25" fmla="*/ 68 h 160"/>
              <a:gd name="T26" fmla="*/ 193 w 240"/>
              <a:gd name="T27" fmla="*/ 152 h 160"/>
              <a:gd name="T28" fmla="*/ 34 w 240"/>
              <a:gd name="T29" fmla="*/ 152 h 160"/>
              <a:gd name="T30" fmla="*/ 8 w 240"/>
              <a:gd name="T31" fmla="*/ 125 h 160"/>
              <a:gd name="T32" fmla="*/ 34 w 240"/>
              <a:gd name="T33" fmla="*/ 97 h 160"/>
              <a:gd name="T34" fmla="*/ 39 w 240"/>
              <a:gd name="T35" fmla="*/ 98 h 160"/>
              <a:gd name="T36" fmla="*/ 42 w 240"/>
              <a:gd name="T37" fmla="*/ 97 h 160"/>
              <a:gd name="T38" fmla="*/ 43 w 240"/>
              <a:gd name="T39" fmla="*/ 93 h 160"/>
              <a:gd name="T40" fmla="*/ 42 w 240"/>
              <a:gd name="T41" fmla="*/ 84 h 160"/>
              <a:gd name="T42" fmla="*/ 77 w 240"/>
              <a:gd name="T43" fmla="*/ 48 h 160"/>
              <a:gd name="T44" fmla="*/ 97 w 240"/>
              <a:gd name="T45" fmla="*/ 55 h 160"/>
              <a:gd name="T46" fmla="*/ 101 w 240"/>
              <a:gd name="T47" fmla="*/ 55 h 160"/>
              <a:gd name="T48" fmla="*/ 103 w 240"/>
              <a:gd name="T49" fmla="*/ 52 h 160"/>
              <a:gd name="T50" fmla="*/ 154 w 240"/>
              <a:gd name="T51" fmla="*/ 8 h 160"/>
              <a:gd name="T52" fmla="*/ 206 w 240"/>
              <a:gd name="T53" fmla="*/ 62 h 160"/>
              <a:gd name="T54" fmla="*/ 206 w 240"/>
              <a:gd name="T55" fmla="*/ 70 h 160"/>
              <a:gd name="T56" fmla="*/ 208 w 240"/>
              <a:gd name="T57" fmla="*/ 74 h 160"/>
              <a:gd name="T58" fmla="*/ 232 w 240"/>
              <a:gd name="T59" fmla="*/ 111 h 160"/>
              <a:gd name="T60" fmla="*/ 193 w 240"/>
              <a:gd name="T61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0" h="160">
                <a:moveTo>
                  <a:pt x="214" y="68"/>
                </a:moveTo>
                <a:cubicBezTo>
                  <a:pt x="214" y="66"/>
                  <a:pt x="214" y="64"/>
                  <a:pt x="214" y="62"/>
                </a:cubicBezTo>
                <a:cubicBezTo>
                  <a:pt x="214" y="28"/>
                  <a:pt x="188" y="0"/>
                  <a:pt x="154" y="0"/>
                </a:cubicBezTo>
                <a:cubicBezTo>
                  <a:pt x="127" y="0"/>
                  <a:pt x="104" y="19"/>
                  <a:pt x="97" y="45"/>
                </a:cubicBezTo>
                <a:cubicBezTo>
                  <a:pt x="91" y="42"/>
                  <a:pt x="84" y="40"/>
                  <a:pt x="77" y="40"/>
                </a:cubicBezTo>
                <a:cubicBezTo>
                  <a:pt x="53" y="40"/>
                  <a:pt x="34" y="60"/>
                  <a:pt x="34" y="84"/>
                </a:cubicBezTo>
                <a:cubicBezTo>
                  <a:pt x="34" y="86"/>
                  <a:pt x="34" y="88"/>
                  <a:pt x="35" y="89"/>
                </a:cubicBezTo>
                <a:cubicBezTo>
                  <a:pt x="34" y="89"/>
                  <a:pt x="34" y="89"/>
                  <a:pt x="34" y="89"/>
                </a:cubicBezTo>
                <a:cubicBezTo>
                  <a:pt x="15" y="89"/>
                  <a:pt x="0" y="105"/>
                  <a:pt x="0" y="125"/>
                </a:cubicBezTo>
                <a:cubicBezTo>
                  <a:pt x="0" y="144"/>
                  <a:pt x="15" y="160"/>
                  <a:pt x="34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219" y="160"/>
                  <a:pt x="240" y="138"/>
                  <a:pt x="240" y="111"/>
                </a:cubicBezTo>
                <a:cubicBezTo>
                  <a:pt x="240" y="92"/>
                  <a:pt x="229" y="76"/>
                  <a:pt x="214" y="68"/>
                </a:cubicBezTo>
                <a:close/>
                <a:moveTo>
                  <a:pt x="193" y="152"/>
                </a:moveTo>
                <a:cubicBezTo>
                  <a:pt x="34" y="152"/>
                  <a:pt x="34" y="152"/>
                  <a:pt x="34" y="152"/>
                </a:cubicBezTo>
                <a:cubicBezTo>
                  <a:pt x="20" y="152"/>
                  <a:pt x="8" y="140"/>
                  <a:pt x="8" y="125"/>
                </a:cubicBezTo>
                <a:cubicBezTo>
                  <a:pt x="8" y="110"/>
                  <a:pt x="20" y="97"/>
                  <a:pt x="34" y="97"/>
                </a:cubicBezTo>
                <a:cubicBezTo>
                  <a:pt x="36" y="97"/>
                  <a:pt x="37" y="98"/>
                  <a:pt x="39" y="98"/>
                </a:cubicBezTo>
                <a:cubicBezTo>
                  <a:pt x="40" y="98"/>
                  <a:pt x="41" y="98"/>
                  <a:pt x="42" y="97"/>
                </a:cubicBezTo>
                <a:cubicBezTo>
                  <a:pt x="43" y="96"/>
                  <a:pt x="44" y="94"/>
                  <a:pt x="43" y="93"/>
                </a:cubicBezTo>
                <a:cubicBezTo>
                  <a:pt x="43" y="90"/>
                  <a:pt x="42" y="87"/>
                  <a:pt x="42" y="84"/>
                </a:cubicBezTo>
                <a:cubicBezTo>
                  <a:pt x="42" y="64"/>
                  <a:pt x="58" y="48"/>
                  <a:pt x="77" y="48"/>
                </a:cubicBezTo>
                <a:cubicBezTo>
                  <a:pt x="85" y="48"/>
                  <a:pt x="91" y="51"/>
                  <a:pt x="97" y="55"/>
                </a:cubicBezTo>
                <a:cubicBezTo>
                  <a:pt x="98" y="56"/>
                  <a:pt x="100" y="56"/>
                  <a:pt x="101" y="55"/>
                </a:cubicBezTo>
                <a:cubicBezTo>
                  <a:pt x="102" y="55"/>
                  <a:pt x="103" y="54"/>
                  <a:pt x="103" y="52"/>
                </a:cubicBezTo>
                <a:cubicBezTo>
                  <a:pt x="108" y="27"/>
                  <a:pt x="129" y="8"/>
                  <a:pt x="154" y="8"/>
                </a:cubicBezTo>
                <a:cubicBezTo>
                  <a:pt x="183" y="8"/>
                  <a:pt x="206" y="32"/>
                  <a:pt x="206" y="62"/>
                </a:cubicBezTo>
                <a:cubicBezTo>
                  <a:pt x="206" y="65"/>
                  <a:pt x="206" y="67"/>
                  <a:pt x="206" y="70"/>
                </a:cubicBezTo>
                <a:cubicBezTo>
                  <a:pt x="205" y="71"/>
                  <a:pt x="206" y="73"/>
                  <a:pt x="208" y="74"/>
                </a:cubicBezTo>
                <a:cubicBezTo>
                  <a:pt x="222" y="80"/>
                  <a:pt x="232" y="94"/>
                  <a:pt x="232" y="111"/>
                </a:cubicBezTo>
                <a:cubicBezTo>
                  <a:pt x="232" y="134"/>
                  <a:pt x="214" y="152"/>
                  <a:pt x="193" y="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5875" cap="rnd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982ABA53-E444-4200-B622-E590472E201C}"/>
              </a:ext>
            </a:extLst>
          </p:cNvPr>
          <p:cNvSpPr>
            <a:spLocks noEditPoints="1"/>
          </p:cNvSpPr>
          <p:nvPr/>
        </p:nvSpPr>
        <p:spPr bwMode="auto">
          <a:xfrm>
            <a:off x="565743" y="5129361"/>
            <a:ext cx="1233487" cy="828674"/>
          </a:xfrm>
          <a:custGeom>
            <a:avLst/>
            <a:gdLst>
              <a:gd name="T0" fmla="*/ 214 w 240"/>
              <a:gd name="T1" fmla="*/ 68 h 160"/>
              <a:gd name="T2" fmla="*/ 214 w 240"/>
              <a:gd name="T3" fmla="*/ 62 h 160"/>
              <a:gd name="T4" fmla="*/ 154 w 240"/>
              <a:gd name="T5" fmla="*/ 0 h 160"/>
              <a:gd name="T6" fmla="*/ 97 w 240"/>
              <a:gd name="T7" fmla="*/ 45 h 160"/>
              <a:gd name="T8" fmla="*/ 77 w 240"/>
              <a:gd name="T9" fmla="*/ 40 h 160"/>
              <a:gd name="T10" fmla="*/ 34 w 240"/>
              <a:gd name="T11" fmla="*/ 84 h 160"/>
              <a:gd name="T12" fmla="*/ 35 w 240"/>
              <a:gd name="T13" fmla="*/ 89 h 160"/>
              <a:gd name="T14" fmla="*/ 34 w 240"/>
              <a:gd name="T15" fmla="*/ 89 h 160"/>
              <a:gd name="T16" fmla="*/ 0 w 240"/>
              <a:gd name="T17" fmla="*/ 125 h 160"/>
              <a:gd name="T18" fmla="*/ 34 w 240"/>
              <a:gd name="T19" fmla="*/ 160 h 160"/>
              <a:gd name="T20" fmla="*/ 193 w 240"/>
              <a:gd name="T21" fmla="*/ 160 h 160"/>
              <a:gd name="T22" fmla="*/ 240 w 240"/>
              <a:gd name="T23" fmla="*/ 111 h 160"/>
              <a:gd name="T24" fmla="*/ 214 w 240"/>
              <a:gd name="T25" fmla="*/ 68 h 160"/>
              <a:gd name="T26" fmla="*/ 193 w 240"/>
              <a:gd name="T27" fmla="*/ 152 h 160"/>
              <a:gd name="T28" fmla="*/ 34 w 240"/>
              <a:gd name="T29" fmla="*/ 152 h 160"/>
              <a:gd name="T30" fmla="*/ 8 w 240"/>
              <a:gd name="T31" fmla="*/ 125 h 160"/>
              <a:gd name="T32" fmla="*/ 34 w 240"/>
              <a:gd name="T33" fmla="*/ 97 h 160"/>
              <a:gd name="T34" fmla="*/ 39 w 240"/>
              <a:gd name="T35" fmla="*/ 98 h 160"/>
              <a:gd name="T36" fmla="*/ 42 w 240"/>
              <a:gd name="T37" fmla="*/ 97 h 160"/>
              <a:gd name="T38" fmla="*/ 43 w 240"/>
              <a:gd name="T39" fmla="*/ 93 h 160"/>
              <a:gd name="T40" fmla="*/ 42 w 240"/>
              <a:gd name="T41" fmla="*/ 84 h 160"/>
              <a:gd name="T42" fmla="*/ 77 w 240"/>
              <a:gd name="T43" fmla="*/ 48 h 160"/>
              <a:gd name="T44" fmla="*/ 97 w 240"/>
              <a:gd name="T45" fmla="*/ 55 h 160"/>
              <a:gd name="T46" fmla="*/ 101 w 240"/>
              <a:gd name="T47" fmla="*/ 55 h 160"/>
              <a:gd name="T48" fmla="*/ 103 w 240"/>
              <a:gd name="T49" fmla="*/ 52 h 160"/>
              <a:gd name="T50" fmla="*/ 154 w 240"/>
              <a:gd name="T51" fmla="*/ 8 h 160"/>
              <a:gd name="T52" fmla="*/ 206 w 240"/>
              <a:gd name="T53" fmla="*/ 62 h 160"/>
              <a:gd name="T54" fmla="*/ 206 w 240"/>
              <a:gd name="T55" fmla="*/ 70 h 160"/>
              <a:gd name="T56" fmla="*/ 208 w 240"/>
              <a:gd name="T57" fmla="*/ 74 h 160"/>
              <a:gd name="T58" fmla="*/ 232 w 240"/>
              <a:gd name="T59" fmla="*/ 111 h 160"/>
              <a:gd name="T60" fmla="*/ 193 w 240"/>
              <a:gd name="T61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0" h="160">
                <a:moveTo>
                  <a:pt x="214" y="68"/>
                </a:moveTo>
                <a:cubicBezTo>
                  <a:pt x="214" y="66"/>
                  <a:pt x="214" y="64"/>
                  <a:pt x="214" y="62"/>
                </a:cubicBezTo>
                <a:cubicBezTo>
                  <a:pt x="214" y="28"/>
                  <a:pt x="188" y="0"/>
                  <a:pt x="154" y="0"/>
                </a:cubicBezTo>
                <a:cubicBezTo>
                  <a:pt x="127" y="0"/>
                  <a:pt x="104" y="19"/>
                  <a:pt x="97" y="45"/>
                </a:cubicBezTo>
                <a:cubicBezTo>
                  <a:pt x="91" y="42"/>
                  <a:pt x="84" y="40"/>
                  <a:pt x="77" y="40"/>
                </a:cubicBezTo>
                <a:cubicBezTo>
                  <a:pt x="53" y="40"/>
                  <a:pt x="34" y="60"/>
                  <a:pt x="34" y="84"/>
                </a:cubicBezTo>
                <a:cubicBezTo>
                  <a:pt x="34" y="86"/>
                  <a:pt x="34" y="88"/>
                  <a:pt x="35" y="89"/>
                </a:cubicBezTo>
                <a:cubicBezTo>
                  <a:pt x="34" y="89"/>
                  <a:pt x="34" y="89"/>
                  <a:pt x="34" y="89"/>
                </a:cubicBezTo>
                <a:cubicBezTo>
                  <a:pt x="15" y="89"/>
                  <a:pt x="0" y="105"/>
                  <a:pt x="0" y="125"/>
                </a:cubicBezTo>
                <a:cubicBezTo>
                  <a:pt x="0" y="144"/>
                  <a:pt x="15" y="160"/>
                  <a:pt x="34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219" y="160"/>
                  <a:pt x="240" y="138"/>
                  <a:pt x="240" y="111"/>
                </a:cubicBezTo>
                <a:cubicBezTo>
                  <a:pt x="240" y="92"/>
                  <a:pt x="229" y="76"/>
                  <a:pt x="214" y="68"/>
                </a:cubicBezTo>
                <a:close/>
                <a:moveTo>
                  <a:pt x="193" y="152"/>
                </a:moveTo>
                <a:cubicBezTo>
                  <a:pt x="34" y="152"/>
                  <a:pt x="34" y="152"/>
                  <a:pt x="34" y="152"/>
                </a:cubicBezTo>
                <a:cubicBezTo>
                  <a:pt x="20" y="152"/>
                  <a:pt x="8" y="140"/>
                  <a:pt x="8" y="125"/>
                </a:cubicBezTo>
                <a:cubicBezTo>
                  <a:pt x="8" y="110"/>
                  <a:pt x="20" y="97"/>
                  <a:pt x="34" y="97"/>
                </a:cubicBezTo>
                <a:cubicBezTo>
                  <a:pt x="36" y="97"/>
                  <a:pt x="37" y="98"/>
                  <a:pt x="39" y="98"/>
                </a:cubicBezTo>
                <a:cubicBezTo>
                  <a:pt x="40" y="98"/>
                  <a:pt x="41" y="98"/>
                  <a:pt x="42" y="97"/>
                </a:cubicBezTo>
                <a:cubicBezTo>
                  <a:pt x="43" y="96"/>
                  <a:pt x="44" y="94"/>
                  <a:pt x="43" y="93"/>
                </a:cubicBezTo>
                <a:cubicBezTo>
                  <a:pt x="43" y="90"/>
                  <a:pt x="42" y="87"/>
                  <a:pt x="42" y="84"/>
                </a:cubicBezTo>
                <a:cubicBezTo>
                  <a:pt x="42" y="64"/>
                  <a:pt x="58" y="48"/>
                  <a:pt x="77" y="48"/>
                </a:cubicBezTo>
                <a:cubicBezTo>
                  <a:pt x="85" y="48"/>
                  <a:pt x="91" y="51"/>
                  <a:pt x="97" y="55"/>
                </a:cubicBezTo>
                <a:cubicBezTo>
                  <a:pt x="98" y="56"/>
                  <a:pt x="100" y="56"/>
                  <a:pt x="101" y="55"/>
                </a:cubicBezTo>
                <a:cubicBezTo>
                  <a:pt x="102" y="55"/>
                  <a:pt x="103" y="54"/>
                  <a:pt x="103" y="52"/>
                </a:cubicBezTo>
                <a:cubicBezTo>
                  <a:pt x="108" y="27"/>
                  <a:pt x="129" y="8"/>
                  <a:pt x="154" y="8"/>
                </a:cubicBezTo>
                <a:cubicBezTo>
                  <a:pt x="183" y="8"/>
                  <a:pt x="206" y="32"/>
                  <a:pt x="206" y="62"/>
                </a:cubicBezTo>
                <a:cubicBezTo>
                  <a:pt x="206" y="65"/>
                  <a:pt x="206" y="67"/>
                  <a:pt x="206" y="70"/>
                </a:cubicBezTo>
                <a:cubicBezTo>
                  <a:pt x="205" y="71"/>
                  <a:pt x="206" y="73"/>
                  <a:pt x="208" y="74"/>
                </a:cubicBezTo>
                <a:cubicBezTo>
                  <a:pt x="222" y="80"/>
                  <a:pt x="232" y="94"/>
                  <a:pt x="232" y="111"/>
                </a:cubicBezTo>
                <a:cubicBezTo>
                  <a:pt x="232" y="134"/>
                  <a:pt x="214" y="152"/>
                  <a:pt x="193" y="15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5875" cap="rnd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: Shape 75">
            <a:extLst>
              <a:ext uri="{FF2B5EF4-FFF2-40B4-BE49-F238E27FC236}">
                <a16:creationId xmlns:a16="http://schemas.microsoft.com/office/drawing/2014/main" xmlns="" id="{11E95346-B64C-482C-8BB7-8FD15A34EC2A}"/>
              </a:ext>
            </a:extLst>
          </p:cNvPr>
          <p:cNvSpPr/>
          <p:nvPr/>
        </p:nvSpPr>
        <p:spPr>
          <a:xfrm flipV="1">
            <a:off x="2512446" y="5304010"/>
            <a:ext cx="1870624" cy="692238"/>
          </a:xfrm>
          <a:custGeom>
            <a:avLst/>
            <a:gdLst>
              <a:gd name="connsiteX0" fmla="*/ 0 w 1847850"/>
              <a:gd name="connsiteY0" fmla="*/ 0 h 733425"/>
              <a:gd name="connsiteX1" fmla="*/ 1847850 w 1847850"/>
              <a:gd name="connsiteY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733425">
                <a:moveTo>
                  <a:pt x="0" y="0"/>
                </a:moveTo>
                <a:lnTo>
                  <a:pt x="1847850" y="733425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: Shape 64">
            <a:extLst>
              <a:ext uri="{FF2B5EF4-FFF2-40B4-BE49-F238E27FC236}">
                <a16:creationId xmlns:a16="http://schemas.microsoft.com/office/drawing/2014/main" xmlns="" id="{FE508417-D592-4C1D-A496-FC40E82F0AED}"/>
              </a:ext>
            </a:extLst>
          </p:cNvPr>
          <p:cNvSpPr/>
          <p:nvPr/>
        </p:nvSpPr>
        <p:spPr>
          <a:xfrm>
            <a:off x="3478236" y="2753152"/>
            <a:ext cx="0" cy="327986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: Shape 63">
            <a:extLst>
              <a:ext uri="{FF2B5EF4-FFF2-40B4-BE49-F238E27FC236}">
                <a16:creationId xmlns:a16="http://schemas.microsoft.com/office/drawing/2014/main" xmlns="" id="{F8C0E356-C28A-4EF5-A6C2-A8384D7E131F}"/>
              </a:ext>
            </a:extLst>
          </p:cNvPr>
          <p:cNvSpPr/>
          <p:nvPr/>
        </p:nvSpPr>
        <p:spPr>
          <a:xfrm>
            <a:off x="6090446" y="2753152"/>
            <a:ext cx="0" cy="327986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62">
            <a:extLst>
              <a:ext uri="{FF2B5EF4-FFF2-40B4-BE49-F238E27FC236}">
                <a16:creationId xmlns:a16="http://schemas.microsoft.com/office/drawing/2014/main" xmlns="" id="{8BD2CB26-935C-40C6-BCC7-5EEA365BB81D}"/>
              </a:ext>
            </a:extLst>
          </p:cNvPr>
          <p:cNvSpPr/>
          <p:nvPr/>
        </p:nvSpPr>
        <p:spPr>
          <a:xfrm>
            <a:off x="8736647" y="2762812"/>
            <a:ext cx="0" cy="327986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: Shape 61">
            <a:extLst>
              <a:ext uri="{FF2B5EF4-FFF2-40B4-BE49-F238E27FC236}">
                <a16:creationId xmlns:a16="http://schemas.microsoft.com/office/drawing/2014/main" xmlns="" id="{4BA2C0DC-B2C2-44DD-985B-E06A5E070536}"/>
              </a:ext>
            </a:extLst>
          </p:cNvPr>
          <p:cNvSpPr/>
          <p:nvPr/>
        </p:nvSpPr>
        <p:spPr>
          <a:xfrm>
            <a:off x="8736647" y="2091859"/>
            <a:ext cx="0" cy="327986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59">
            <a:extLst>
              <a:ext uri="{FF2B5EF4-FFF2-40B4-BE49-F238E27FC236}">
                <a16:creationId xmlns:a16="http://schemas.microsoft.com/office/drawing/2014/main" xmlns="" id="{FFE4FB02-320C-4570-8924-1E1D03F00444}"/>
              </a:ext>
            </a:extLst>
          </p:cNvPr>
          <p:cNvSpPr/>
          <p:nvPr/>
        </p:nvSpPr>
        <p:spPr>
          <a:xfrm>
            <a:off x="6090014" y="2113052"/>
            <a:ext cx="0" cy="327986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xmlns="" id="{2A61EADE-9E30-477D-82EE-C71987906312}"/>
              </a:ext>
            </a:extLst>
          </p:cNvPr>
          <p:cNvSpPr/>
          <p:nvPr/>
        </p:nvSpPr>
        <p:spPr>
          <a:xfrm>
            <a:off x="3478234" y="2096847"/>
            <a:ext cx="45719" cy="327986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99630" y="4967977"/>
            <a:ext cx="914400" cy="64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b="1">
                <a:solidFill>
                  <a:schemeClr val="tx2"/>
                </a:solidFill>
              </a:rPr>
              <a:t>Web Server</a:t>
            </a:r>
            <a:endParaRPr lang="is-IS" sz="1200" b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3647" y="3081745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vDNS + vPDHCP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191929" y="1919732"/>
            <a:ext cx="964453" cy="2845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900" dirty="0">
                <a:solidFill>
                  <a:schemeClr val="bg1"/>
                </a:solidFill>
              </a:rPr>
              <a:t>Infrastructure</a:t>
            </a:r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86422" y="2347519"/>
            <a:ext cx="964453" cy="276956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900" dirty="0">
                <a:solidFill>
                  <a:schemeClr val="bg1"/>
                </a:solidFill>
              </a:rPr>
              <a:t>Per Customer</a:t>
            </a:r>
          </a:p>
        </p:txBody>
      </p:sp>
      <p:sp>
        <p:nvSpPr>
          <p:cNvPr id="27" name="TextBox 129"/>
          <p:cNvSpPr txBox="1"/>
          <p:nvPr/>
        </p:nvSpPr>
        <p:spPr>
          <a:xfrm>
            <a:off x="9844794" y="1892494"/>
            <a:ext cx="663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302E45"/>
                </a:solidFill>
              </a:rPr>
              <a:t>Control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930519" y="2623222"/>
            <a:ext cx="11147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5"/>
          <p:cNvSpPr txBox="1"/>
          <p:nvPr/>
        </p:nvSpPr>
        <p:spPr>
          <a:xfrm>
            <a:off x="9844794" y="2372257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Data + Control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7776" y="5665563"/>
            <a:ext cx="914400" cy="640080"/>
          </a:xfrm>
          <a:prstGeom prst="rect">
            <a:avLst/>
          </a:prstGeom>
          <a:solidFill>
            <a:srgbClr val="6E7C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100" dirty="0">
                <a:solidFill>
                  <a:schemeClr val="bg1"/>
                </a:solidFill>
              </a:rPr>
              <a:t>BRG</a:t>
            </a:r>
          </a:p>
          <a:p>
            <a:pPr algn="ctr"/>
            <a:r>
              <a:rPr lang="is-IS" sz="1100" dirty="0">
                <a:solidFill>
                  <a:schemeClr val="bg1"/>
                </a:solidFill>
              </a:rPr>
              <a:t>Emulator 2</a:t>
            </a:r>
          </a:p>
          <a:p>
            <a:pPr algn="ctr"/>
            <a:r>
              <a:rPr lang="is-IS" sz="1100" dirty="0">
                <a:solidFill>
                  <a:schemeClr val="bg1"/>
                </a:solidFill>
              </a:rPr>
              <a:t>(VPP)</a:t>
            </a:r>
            <a:endParaRPr lang="en-US" sz="1100" dirty="0" err="1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3647" y="1547599"/>
            <a:ext cx="2286000" cy="548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SDNC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47014" y="1547599"/>
            <a:ext cx="2286000" cy="548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DMaaP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35235" y="1547599"/>
            <a:ext cx="2286000" cy="548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DCAE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(Collector)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5235" y="2424833"/>
            <a:ext cx="7544412" cy="328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ONAP OAM Neutron Network</a:t>
            </a:r>
          </a:p>
        </p:txBody>
      </p:sp>
      <p:sp>
        <p:nvSpPr>
          <p:cNvPr id="35" name="Freeform: Shape 58">
            <a:extLst>
              <a:ext uri="{FF2B5EF4-FFF2-40B4-BE49-F238E27FC236}">
                <a16:creationId xmlns:a16="http://schemas.microsoft.com/office/drawing/2014/main" xmlns="" id="{FA21C52C-3220-468F-8067-C5F77DE1A9C7}"/>
              </a:ext>
            </a:extLst>
          </p:cNvPr>
          <p:cNvSpPr/>
          <p:nvPr/>
        </p:nvSpPr>
        <p:spPr>
          <a:xfrm rot="5400000">
            <a:off x="10487452" y="1601279"/>
            <a:ext cx="0" cy="1115568"/>
          </a:xfrm>
          <a:custGeom>
            <a:avLst/>
            <a:gdLst>
              <a:gd name="connsiteX0" fmla="*/ 0 w 0"/>
              <a:gd name="connsiteY0" fmla="*/ 0 h 425513"/>
              <a:gd name="connsiteX1" fmla="*/ 0 w 0"/>
              <a:gd name="connsiteY1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5513">
                <a:moveTo>
                  <a:pt x="0" y="0"/>
                </a:moveTo>
                <a:lnTo>
                  <a:pt x="0" y="425513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Freeform: Shape 14">
            <a:extLst>
              <a:ext uri="{FF2B5EF4-FFF2-40B4-BE49-F238E27FC236}">
                <a16:creationId xmlns:a16="http://schemas.microsoft.com/office/drawing/2014/main" xmlns="" id="{9B831D1B-0B35-46E6-AC35-4A1CF02C2843}"/>
              </a:ext>
            </a:extLst>
          </p:cNvPr>
          <p:cNvSpPr/>
          <p:nvPr/>
        </p:nvSpPr>
        <p:spPr>
          <a:xfrm>
            <a:off x="3497350" y="3640094"/>
            <a:ext cx="1327315" cy="1352111"/>
          </a:xfrm>
          <a:custGeom>
            <a:avLst/>
            <a:gdLst>
              <a:gd name="connsiteX0" fmla="*/ 0 w 1294646"/>
              <a:gd name="connsiteY0" fmla="*/ 0 h 1321806"/>
              <a:gd name="connsiteX1" fmla="*/ 1294646 w 1294646"/>
              <a:gd name="connsiteY1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4646" h="1321806">
                <a:moveTo>
                  <a:pt x="0" y="0"/>
                </a:moveTo>
                <a:lnTo>
                  <a:pt x="1294646" y="1321806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Freeform: Shape 65">
            <a:extLst>
              <a:ext uri="{FF2B5EF4-FFF2-40B4-BE49-F238E27FC236}">
                <a16:creationId xmlns:a16="http://schemas.microsoft.com/office/drawing/2014/main" xmlns="" id="{FDDC7151-97C7-4343-B87A-C96801360E60}"/>
              </a:ext>
            </a:extLst>
          </p:cNvPr>
          <p:cNvSpPr/>
          <p:nvPr/>
        </p:nvSpPr>
        <p:spPr>
          <a:xfrm flipH="1">
            <a:off x="4881160" y="3643574"/>
            <a:ext cx="1212686" cy="1338571"/>
          </a:xfrm>
          <a:custGeom>
            <a:avLst/>
            <a:gdLst>
              <a:gd name="connsiteX0" fmla="*/ 0 w 1294646"/>
              <a:gd name="connsiteY0" fmla="*/ 0 h 1321806"/>
              <a:gd name="connsiteX1" fmla="*/ 1294646 w 1294646"/>
              <a:gd name="connsiteY1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4646" h="1321806">
                <a:moveTo>
                  <a:pt x="0" y="0"/>
                </a:moveTo>
                <a:lnTo>
                  <a:pt x="1294646" y="1321806"/>
                </a:lnTo>
              </a:path>
            </a:pathLst>
          </a:custGeom>
          <a:noFill/>
          <a:ln w="222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xmlns="" id="{A8F8137C-CCCE-449A-B48C-F8DE1BC157FF}"/>
              </a:ext>
            </a:extLst>
          </p:cNvPr>
          <p:cNvSpPr/>
          <p:nvPr/>
        </p:nvSpPr>
        <p:spPr>
          <a:xfrm>
            <a:off x="2514291" y="4594637"/>
            <a:ext cx="1862173" cy="709373"/>
          </a:xfrm>
          <a:custGeom>
            <a:avLst/>
            <a:gdLst>
              <a:gd name="connsiteX0" fmla="*/ 0 w 1847850"/>
              <a:gd name="connsiteY0" fmla="*/ 0 h 733425"/>
              <a:gd name="connsiteX1" fmla="*/ 1847850 w 1847850"/>
              <a:gd name="connsiteY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733425">
                <a:moveTo>
                  <a:pt x="0" y="0"/>
                </a:moveTo>
                <a:lnTo>
                  <a:pt x="1847850" y="733425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Freeform: Shape 17">
            <a:extLst>
              <a:ext uri="{FF2B5EF4-FFF2-40B4-BE49-F238E27FC236}">
                <a16:creationId xmlns:a16="http://schemas.microsoft.com/office/drawing/2014/main" xmlns="" id="{7A03059B-5D2F-48C5-8338-E8ED6E37A64E}"/>
              </a:ext>
            </a:extLst>
          </p:cNvPr>
          <p:cNvSpPr/>
          <p:nvPr/>
        </p:nvSpPr>
        <p:spPr>
          <a:xfrm>
            <a:off x="7170179" y="4596074"/>
            <a:ext cx="681029" cy="724672"/>
          </a:xfrm>
          <a:custGeom>
            <a:avLst/>
            <a:gdLst>
              <a:gd name="connsiteX0" fmla="*/ 0 w 628650"/>
              <a:gd name="connsiteY0" fmla="*/ 685800 h 685800"/>
              <a:gd name="connsiteX1" fmla="*/ 628650 w 62865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685800">
                <a:moveTo>
                  <a:pt x="0" y="685800"/>
                </a:moveTo>
                <a:lnTo>
                  <a:pt x="628650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78">
            <a:extLst>
              <a:ext uri="{FF2B5EF4-FFF2-40B4-BE49-F238E27FC236}">
                <a16:creationId xmlns:a16="http://schemas.microsoft.com/office/drawing/2014/main" xmlns="" id="{406DD7E9-9852-4D75-B045-27367E284F3A}"/>
              </a:ext>
            </a:extLst>
          </p:cNvPr>
          <p:cNvSpPr/>
          <p:nvPr/>
        </p:nvSpPr>
        <p:spPr>
          <a:xfrm flipV="1">
            <a:off x="7177733" y="5310446"/>
            <a:ext cx="654426" cy="714378"/>
          </a:xfrm>
          <a:custGeom>
            <a:avLst/>
            <a:gdLst>
              <a:gd name="connsiteX0" fmla="*/ 0 w 628650"/>
              <a:gd name="connsiteY0" fmla="*/ 685800 h 685800"/>
              <a:gd name="connsiteX1" fmla="*/ 628650 w 62865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685800">
                <a:moveTo>
                  <a:pt x="0" y="685800"/>
                </a:moveTo>
                <a:lnTo>
                  <a:pt x="628650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101">
            <a:extLst>
              <a:ext uri="{FF2B5EF4-FFF2-40B4-BE49-F238E27FC236}">
                <a16:creationId xmlns:a16="http://schemas.microsoft.com/office/drawing/2014/main" xmlns="" id="{BBADFD4E-CF54-47F0-B2ED-E8F1C7DC738D}"/>
              </a:ext>
            </a:extLst>
          </p:cNvPr>
          <p:cNvSpPr txBox="1"/>
          <p:nvPr/>
        </p:nvSpPr>
        <p:spPr>
          <a:xfrm>
            <a:off x="736961" y="5466755"/>
            <a:ext cx="94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Home Network 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55F7CC5-AFE7-4884-8FD0-6912D50E24A8}"/>
              </a:ext>
            </a:extLst>
          </p:cNvPr>
          <p:cNvSpPr/>
          <p:nvPr/>
        </p:nvSpPr>
        <p:spPr>
          <a:xfrm>
            <a:off x="8990329" y="5129360"/>
            <a:ext cx="581046" cy="540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err="1"/>
          </a:p>
        </p:txBody>
      </p:sp>
      <p:sp>
        <p:nvSpPr>
          <p:cNvPr id="43" name="Rectangle 42"/>
          <p:cNvSpPr/>
          <p:nvPr/>
        </p:nvSpPr>
        <p:spPr>
          <a:xfrm>
            <a:off x="4947446" y="3081745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vAAA</a:t>
            </a:r>
          </a:p>
          <a:p>
            <a:pPr algn="ctr"/>
            <a:r>
              <a:rPr lang="is-IS" sz="900" dirty="0">
                <a:solidFill>
                  <a:schemeClr val="bg1"/>
                </a:solidFill>
              </a:rPr>
              <a:t>Authorization, Authentication, Accounting</a:t>
            </a:r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35236" y="3081745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vDHCP</a:t>
            </a:r>
          </a:p>
          <a:p>
            <a:pPr algn="ctr"/>
            <a:r>
              <a:rPr lang="is-IS" sz="900" dirty="0">
                <a:solidFill>
                  <a:schemeClr val="bg1"/>
                </a:solidFill>
              </a:rPr>
              <a:t>Dynamic Host Config Protocol</a:t>
            </a:r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99320" y="5665563"/>
            <a:ext cx="914400" cy="640080"/>
          </a:xfrm>
          <a:prstGeom prst="rect">
            <a:avLst/>
          </a:prstGeom>
          <a:solidFill>
            <a:srgbClr val="6E7C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vG2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799320" y="4302381"/>
            <a:ext cx="914400" cy="64008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vG1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79814" y="4982667"/>
            <a:ext cx="914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vBNG</a:t>
            </a:r>
          </a:p>
          <a:p>
            <a:pPr algn="ctr"/>
            <a:endParaRPr lang="is-IS" sz="1200" dirty="0">
              <a:solidFill>
                <a:schemeClr val="bg1"/>
              </a:solidFill>
            </a:endParaRP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E8961FE-7A19-4C70-9E9A-E18ECFCB2FD5}"/>
              </a:ext>
            </a:extLst>
          </p:cNvPr>
          <p:cNvGrpSpPr/>
          <p:nvPr/>
        </p:nvGrpSpPr>
        <p:grpSpPr>
          <a:xfrm>
            <a:off x="4377430" y="5258813"/>
            <a:ext cx="934037" cy="90397"/>
            <a:chOff x="4379585" y="5250177"/>
            <a:chExt cx="821324" cy="9039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55627B14-9AE7-421E-BC26-8241656B65DD}"/>
                </a:ext>
              </a:extLst>
            </p:cNvPr>
            <p:cNvSpPr/>
            <p:nvPr/>
          </p:nvSpPr>
          <p:spPr>
            <a:xfrm>
              <a:off x="4379587" y="5250177"/>
              <a:ext cx="813816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8C84E858-9274-4914-943E-CF063334358E}"/>
                </a:ext>
              </a:extLst>
            </p:cNvPr>
            <p:cNvSpPr/>
            <p:nvPr/>
          </p:nvSpPr>
          <p:spPr>
            <a:xfrm flipV="1">
              <a:off x="4379585" y="5294855"/>
              <a:ext cx="821324" cy="45719"/>
            </a:xfrm>
            <a:prstGeom prst="rect">
              <a:avLst/>
            </a:prstGeom>
            <a:solidFill>
              <a:srgbClr val="6E7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/>
            </a:p>
          </p:txBody>
        </p:sp>
      </p:grpSp>
      <p:sp>
        <p:nvSpPr>
          <p:cNvPr id="49" name="Freeform: Shape 16">
            <a:extLst>
              <a:ext uri="{FF2B5EF4-FFF2-40B4-BE49-F238E27FC236}">
                <a16:creationId xmlns:a16="http://schemas.microsoft.com/office/drawing/2014/main" xmlns="" id="{3AB59D3C-79CF-4A1E-B8F2-DB4CCB8EEC79}"/>
              </a:ext>
            </a:extLst>
          </p:cNvPr>
          <p:cNvSpPr/>
          <p:nvPr/>
        </p:nvSpPr>
        <p:spPr>
          <a:xfrm>
            <a:off x="4364559" y="5304010"/>
            <a:ext cx="1996724" cy="0"/>
          </a:xfrm>
          <a:custGeom>
            <a:avLst/>
            <a:gdLst>
              <a:gd name="connsiteX0" fmla="*/ 0 w 1600200"/>
              <a:gd name="connsiteY0" fmla="*/ 0 h 0"/>
              <a:gd name="connsiteX1" fmla="*/ 1600200 w 1600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2">
            <a:extLst>
              <a:ext uri="{FF2B5EF4-FFF2-40B4-BE49-F238E27FC236}">
                <a16:creationId xmlns:a16="http://schemas.microsoft.com/office/drawing/2014/main" xmlns="" id="{6C3D868E-2834-4416-8623-186E29A60BDA}"/>
              </a:ext>
            </a:extLst>
          </p:cNvPr>
          <p:cNvSpPr txBox="1"/>
          <p:nvPr/>
        </p:nvSpPr>
        <p:spPr>
          <a:xfrm>
            <a:off x="736961" y="4091282"/>
            <a:ext cx="94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Home Network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27777" y="4302381"/>
            <a:ext cx="914400" cy="64008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100" dirty="0">
                <a:solidFill>
                  <a:schemeClr val="bg1"/>
                </a:solidFill>
              </a:rPr>
              <a:t>BRG</a:t>
            </a:r>
          </a:p>
          <a:p>
            <a:pPr algn="ctr"/>
            <a:r>
              <a:rPr lang="is-IS" sz="1100" dirty="0">
                <a:solidFill>
                  <a:schemeClr val="bg1"/>
                </a:solidFill>
              </a:rPr>
              <a:t>Emulator 1</a:t>
            </a:r>
            <a:br>
              <a:rPr lang="is-IS" sz="1100" dirty="0">
                <a:solidFill>
                  <a:schemeClr val="bg1"/>
                </a:solidFill>
              </a:rPr>
            </a:br>
            <a:r>
              <a:rPr lang="is-IS" sz="1100" dirty="0">
                <a:solidFill>
                  <a:schemeClr val="bg1"/>
                </a:solidFill>
              </a:rPr>
              <a:t>(VPP)</a:t>
            </a:r>
            <a:endParaRPr lang="en-US" sz="1100" dirty="0" err="1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58970" y="4982667"/>
            <a:ext cx="914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200" dirty="0">
                <a:solidFill>
                  <a:schemeClr val="bg1"/>
                </a:solidFill>
              </a:rPr>
              <a:t>vG MUX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(VPP)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312574B-CB9E-4981-8C65-13D1742662E9}"/>
              </a:ext>
            </a:extLst>
          </p:cNvPr>
          <p:cNvGrpSpPr/>
          <p:nvPr/>
        </p:nvGrpSpPr>
        <p:grpSpPr>
          <a:xfrm>
            <a:off x="9008125" y="4735433"/>
            <a:ext cx="1397387" cy="936767"/>
            <a:chOff x="9329736" y="4851566"/>
            <a:chExt cx="1397387" cy="936767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FDAC8F25-51BE-471D-82A0-7CEE8096B969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329736" y="4851566"/>
              <a:ext cx="1397387" cy="936767"/>
            </a:xfrm>
            <a:custGeom>
              <a:avLst/>
              <a:gdLst>
                <a:gd name="T0" fmla="*/ 214 w 240"/>
                <a:gd name="T1" fmla="*/ 68 h 160"/>
                <a:gd name="T2" fmla="*/ 214 w 240"/>
                <a:gd name="T3" fmla="*/ 62 h 160"/>
                <a:gd name="T4" fmla="*/ 154 w 240"/>
                <a:gd name="T5" fmla="*/ 0 h 160"/>
                <a:gd name="T6" fmla="*/ 97 w 240"/>
                <a:gd name="T7" fmla="*/ 45 h 160"/>
                <a:gd name="T8" fmla="*/ 77 w 240"/>
                <a:gd name="T9" fmla="*/ 40 h 160"/>
                <a:gd name="T10" fmla="*/ 34 w 240"/>
                <a:gd name="T11" fmla="*/ 84 h 160"/>
                <a:gd name="T12" fmla="*/ 35 w 240"/>
                <a:gd name="T13" fmla="*/ 89 h 160"/>
                <a:gd name="T14" fmla="*/ 34 w 240"/>
                <a:gd name="T15" fmla="*/ 89 h 160"/>
                <a:gd name="T16" fmla="*/ 0 w 240"/>
                <a:gd name="T17" fmla="*/ 125 h 160"/>
                <a:gd name="T18" fmla="*/ 34 w 240"/>
                <a:gd name="T19" fmla="*/ 160 h 160"/>
                <a:gd name="T20" fmla="*/ 193 w 240"/>
                <a:gd name="T21" fmla="*/ 160 h 160"/>
                <a:gd name="T22" fmla="*/ 240 w 240"/>
                <a:gd name="T23" fmla="*/ 111 h 160"/>
                <a:gd name="T24" fmla="*/ 214 w 240"/>
                <a:gd name="T25" fmla="*/ 68 h 160"/>
                <a:gd name="T26" fmla="*/ 193 w 240"/>
                <a:gd name="T27" fmla="*/ 152 h 160"/>
                <a:gd name="T28" fmla="*/ 34 w 240"/>
                <a:gd name="T29" fmla="*/ 152 h 160"/>
                <a:gd name="T30" fmla="*/ 8 w 240"/>
                <a:gd name="T31" fmla="*/ 125 h 160"/>
                <a:gd name="T32" fmla="*/ 34 w 240"/>
                <a:gd name="T33" fmla="*/ 97 h 160"/>
                <a:gd name="T34" fmla="*/ 39 w 240"/>
                <a:gd name="T35" fmla="*/ 98 h 160"/>
                <a:gd name="T36" fmla="*/ 42 w 240"/>
                <a:gd name="T37" fmla="*/ 97 h 160"/>
                <a:gd name="T38" fmla="*/ 43 w 240"/>
                <a:gd name="T39" fmla="*/ 93 h 160"/>
                <a:gd name="T40" fmla="*/ 42 w 240"/>
                <a:gd name="T41" fmla="*/ 84 h 160"/>
                <a:gd name="T42" fmla="*/ 77 w 240"/>
                <a:gd name="T43" fmla="*/ 48 h 160"/>
                <a:gd name="T44" fmla="*/ 97 w 240"/>
                <a:gd name="T45" fmla="*/ 55 h 160"/>
                <a:gd name="T46" fmla="*/ 101 w 240"/>
                <a:gd name="T47" fmla="*/ 55 h 160"/>
                <a:gd name="T48" fmla="*/ 103 w 240"/>
                <a:gd name="T49" fmla="*/ 52 h 160"/>
                <a:gd name="T50" fmla="*/ 154 w 240"/>
                <a:gd name="T51" fmla="*/ 8 h 160"/>
                <a:gd name="T52" fmla="*/ 206 w 240"/>
                <a:gd name="T53" fmla="*/ 62 h 160"/>
                <a:gd name="T54" fmla="*/ 206 w 240"/>
                <a:gd name="T55" fmla="*/ 70 h 160"/>
                <a:gd name="T56" fmla="*/ 208 w 240"/>
                <a:gd name="T57" fmla="*/ 74 h 160"/>
                <a:gd name="T58" fmla="*/ 232 w 240"/>
                <a:gd name="T59" fmla="*/ 111 h 160"/>
                <a:gd name="T60" fmla="*/ 193 w 240"/>
                <a:gd name="T61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60">
                  <a:moveTo>
                    <a:pt x="214" y="68"/>
                  </a:moveTo>
                  <a:cubicBezTo>
                    <a:pt x="214" y="66"/>
                    <a:pt x="214" y="64"/>
                    <a:pt x="214" y="62"/>
                  </a:cubicBezTo>
                  <a:cubicBezTo>
                    <a:pt x="214" y="28"/>
                    <a:pt x="188" y="0"/>
                    <a:pt x="154" y="0"/>
                  </a:cubicBezTo>
                  <a:cubicBezTo>
                    <a:pt x="127" y="0"/>
                    <a:pt x="104" y="19"/>
                    <a:pt x="97" y="45"/>
                  </a:cubicBezTo>
                  <a:cubicBezTo>
                    <a:pt x="91" y="42"/>
                    <a:pt x="84" y="40"/>
                    <a:pt x="77" y="40"/>
                  </a:cubicBezTo>
                  <a:cubicBezTo>
                    <a:pt x="53" y="40"/>
                    <a:pt x="34" y="60"/>
                    <a:pt x="34" y="84"/>
                  </a:cubicBezTo>
                  <a:cubicBezTo>
                    <a:pt x="34" y="86"/>
                    <a:pt x="34" y="88"/>
                    <a:pt x="35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5" y="89"/>
                    <a:pt x="0" y="105"/>
                    <a:pt x="0" y="125"/>
                  </a:cubicBezTo>
                  <a:cubicBezTo>
                    <a:pt x="0" y="144"/>
                    <a:pt x="15" y="160"/>
                    <a:pt x="34" y="160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219" y="160"/>
                    <a:pt x="240" y="138"/>
                    <a:pt x="240" y="111"/>
                  </a:cubicBezTo>
                  <a:cubicBezTo>
                    <a:pt x="240" y="92"/>
                    <a:pt x="229" y="76"/>
                    <a:pt x="214" y="68"/>
                  </a:cubicBezTo>
                  <a:close/>
                  <a:moveTo>
                    <a:pt x="193" y="152"/>
                  </a:moveTo>
                  <a:cubicBezTo>
                    <a:pt x="34" y="152"/>
                    <a:pt x="34" y="152"/>
                    <a:pt x="34" y="152"/>
                  </a:cubicBezTo>
                  <a:cubicBezTo>
                    <a:pt x="20" y="152"/>
                    <a:pt x="8" y="140"/>
                    <a:pt x="8" y="125"/>
                  </a:cubicBezTo>
                  <a:cubicBezTo>
                    <a:pt x="8" y="110"/>
                    <a:pt x="20" y="97"/>
                    <a:pt x="34" y="97"/>
                  </a:cubicBezTo>
                  <a:cubicBezTo>
                    <a:pt x="36" y="97"/>
                    <a:pt x="37" y="98"/>
                    <a:pt x="39" y="98"/>
                  </a:cubicBezTo>
                  <a:cubicBezTo>
                    <a:pt x="40" y="98"/>
                    <a:pt x="41" y="98"/>
                    <a:pt x="42" y="97"/>
                  </a:cubicBezTo>
                  <a:cubicBezTo>
                    <a:pt x="43" y="96"/>
                    <a:pt x="44" y="94"/>
                    <a:pt x="43" y="93"/>
                  </a:cubicBezTo>
                  <a:cubicBezTo>
                    <a:pt x="43" y="90"/>
                    <a:pt x="42" y="87"/>
                    <a:pt x="42" y="84"/>
                  </a:cubicBezTo>
                  <a:cubicBezTo>
                    <a:pt x="42" y="64"/>
                    <a:pt x="58" y="48"/>
                    <a:pt x="77" y="48"/>
                  </a:cubicBezTo>
                  <a:cubicBezTo>
                    <a:pt x="85" y="48"/>
                    <a:pt x="91" y="51"/>
                    <a:pt x="97" y="55"/>
                  </a:cubicBezTo>
                  <a:cubicBezTo>
                    <a:pt x="98" y="56"/>
                    <a:pt x="100" y="56"/>
                    <a:pt x="101" y="55"/>
                  </a:cubicBezTo>
                  <a:cubicBezTo>
                    <a:pt x="102" y="55"/>
                    <a:pt x="103" y="54"/>
                    <a:pt x="103" y="52"/>
                  </a:cubicBezTo>
                  <a:cubicBezTo>
                    <a:pt x="108" y="27"/>
                    <a:pt x="129" y="8"/>
                    <a:pt x="154" y="8"/>
                  </a:cubicBezTo>
                  <a:cubicBezTo>
                    <a:pt x="183" y="8"/>
                    <a:pt x="206" y="32"/>
                    <a:pt x="206" y="62"/>
                  </a:cubicBezTo>
                  <a:cubicBezTo>
                    <a:pt x="206" y="65"/>
                    <a:pt x="206" y="67"/>
                    <a:pt x="206" y="70"/>
                  </a:cubicBezTo>
                  <a:cubicBezTo>
                    <a:pt x="205" y="71"/>
                    <a:pt x="206" y="73"/>
                    <a:pt x="208" y="74"/>
                  </a:cubicBezTo>
                  <a:cubicBezTo>
                    <a:pt x="222" y="80"/>
                    <a:pt x="232" y="94"/>
                    <a:pt x="232" y="111"/>
                  </a:cubicBezTo>
                  <a:cubicBezTo>
                    <a:pt x="232" y="134"/>
                    <a:pt x="214" y="152"/>
                    <a:pt x="193" y="15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5875" cap="rnd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5" name="TextBox 124">
              <a:extLst>
                <a:ext uri="{FF2B5EF4-FFF2-40B4-BE49-F238E27FC236}">
                  <a16:creationId xmlns:a16="http://schemas.microsoft.com/office/drawing/2014/main" xmlns="" id="{49E98371-5874-495C-B259-2A7B79EB2977}"/>
                </a:ext>
              </a:extLst>
            </p:cNvPr>
            <p:cNvSpPr txBox="1"/>
            <p:nvPr/>
          </p:nvSpPr>
          <p:spPr>
            <a:xfrm>
              <a:off x="9506947" y="5152124"/>
              <a:ext cx="10649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02E45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CPE Public Neutron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619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AP_powerpoint_presentation_v1" id="{DB83975D-0410-E24B-B943-5F1FFD2693BC}" vid="{26E034CB-823C-6A4E-B815-6D6A1245F6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ONAP_powerpoint_presentation_v1</Template>
  <TotalTime>2321</TotalTime>
  <Words>1191</Words>
  <Application>Microsoft Office PowerPoint</Application>
  <PresentationFormat>Widescreen</PresentationFormat>
  <Paragraphs>301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.AppleSystemUIFont</vt:lpstr>
      <vt:lpstr>Arial</vt:lpstr>
      <vt:lpstr>Calibri</vt:lpstr>
      <vt:lpstr>Century Gothic</vt:lpstr>
      <vt:lpstr>Courier New</vt:lpstr>
      <vt:lpstr>Helvetica Neue Light</vt:lpstr>
      <vt:lpstr>Office Theme</vt:lpstr>
      <vt:lpstr>A road to network automation  Christophe Closset Gervais-Martial Ngueko FOSDEM – Brussels, Feb. 3, 2018</vt:lpstr>
      <vt:lpstr>Agenda</vt:lpstr>
      <vt:lpstr>Who We Are</vt:lpstr>
      <vt:lpstr>What is ONAP?</vt:lpstr>
      <vt:lpstr>Introduction to ONAP</vt:lpstr>
      <vt:lpstr>ONAP Architecture</vt:lpstr>
      <vt:lpstr>ONAP Use Case – vCPE</vt:lpstr>
      <vt:lpstr>ONAP Use Case – vCPE</vt:lpstr>
      <vt:lpstr>ONAP Use Case – vCPE</vt:lpstr>
      <vt:lpstr>ONAP Use Case – Design Time – Onboarding</vt:lpstr>
      <vt:lpstr>ONAP Use Case – vCPE</vt:lpstr>
      <vt:lpstr>ONAP Use Case – Design Time – Onboarding – YAML</vt:lpstr>
      <vt:lpstr>ONAP Use Case – Run-Time</vt:lpstr>
      <vt:lpstr>ONAP End Goal: Automating the Network</vt:lpstr>
      <vt:lpstr>ONAP vCPE - video</vt:lpstr>
      <vt:lpstr>ONAP Control Loop</vt:lpstr>
      <vt:lpstr>ONAP Control Loop – Design Time (under re-design)</vt:lpstr>
      <vt:lpstr>ONAP Control Loop Run-Time (1)</vt:lpstr>
      <vt:lpstr>ONAP Control Loop Run-Time (2)</vt:lpstr>
      <vt:lpstr>ONAP Closed Loop applied: vCPE</vt:lpstr>
      <vt:lpstr>Questions?  We invite you to join us! To learn more, visit: onap.org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Closset, Christophe</cp:lastModifiedBy>
  <cp:revision>150</cp:revision>
  <dcterms:created xsi:type="dcterms:W3CDTF">2017-02-27T16:23:08Z</dcterms:created>
  <dcterms:modified xsi:type="dcterms:W3CDTF">2018-02-02T12:44:29Z</dcterms:modified>
</cp:coreProperties>
</file>