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2.png" ContentType="image/png"/>
  <Override PartName="/ppt/media/image31.jpeg" ContentType="image/jpeg"/>
  <Override PartName="/ppt/media/image29.png" ContentType="image/png"/>
  <Override PartName="/ppt/media/image28.png" ContentType="image/png"/>
  <Override PartName="/ppt/media/image27.png" ContentType="image/png"/>
  <Override PartName="/ppt/media/image26.jpeg" ContentType="image/jpeg"/>
  <Override PartName="/ppt/media/image25.jpeg" ContentType="image/jpe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0.jpeg" ContentType="image/jpe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173880"/>
            <a:ext cx="8229240" cy="262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173880"/>
            <a:ext cx="8229240" cy="262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lIns="0" rIns="0" tIns="0" bIns="0" anchor="ctr"/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Shape 31" descr=""/>
          <p:cNvPicPr/>
          <p:nvPr/>
        </p:nvPicPr>
        <p:blipFill>
          <a:blip r:embed="rId3"/>
          <a:stretch/>
        </p:blipFill>
        <p:spPr>
          <a:xfrm>
            <a:off x="3370320" y="1549800"/>
            <a:ext cx="1721880" cy="2095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292760" y="2290320"/>
            <a:ext cx="6469920" cy="790560"/>
          </a:xfrm>
          <a:prstGeom prst="rect">
            <a:avLst/>
          </a:prstGeom>
        </p:spPr>
        <p:txBody>
          <a:bodyPr tIns="91440" bIns="91440"/>
          <a:p>
            <a:r>
              <a:rPr b="0" lang="ca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356840" y="2935080"/>
            <a:ext cx="5559120" cy="7628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Shape 34" descr=""/>
          <p:cNvPicPr/>
          <p:nvPr/>
        </p:nvPicPr>
        <p:blipFill>
          <a:blip r:embed="rId4"/>
          <a:stretch/>
        </p:blipFill>
        <p:spPr>
          <a:xfrm>
            <a:off x="1287360" y="1451520"/>
            <a:ext cx="1855800" cy="4057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73880"/>
            <a:ext cx="8229240" cy="565920"/>
          </a:xfrm>
          <a:prstGeom prst="rect">
            <a:avLst/>
          </a:prstGeom>
        </p:spPr>
        <p:txBody>
          <a:bodyPr tIns="91440" bIns="91440" anchor="ctr"/>
          <a:p>
            <a:r>
              <a:rPr b="0" lang="ca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/>
          </p:nvPr>
        </p:nvSpPr>
        <p:spPr>
          <a:xfrm>
            <a:off x="8261280" y="4594680"/>
            <a:ext cx="6030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8AA729-A2A1-43A3-B9F3-62EE00319E8D}" type="slidenum">
              <a:rPr b="0" lang="ca-ES" sz="1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&lt;number&gt;</a:t>
            </a:fld>
            <a:endParaRPr b="0" lang="ca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39" descr=""/>
          <p:cNvPicPr/>
          <p:nvPr/>
        </p:nvPicPr>
        <p:blipFill>
          <a:blip r:embed="rId1"/>
          <a:stretch/>
        </p:blipFill>
        <p:spPr>
          <a:xfrm>
            <a:off x="3370320" y="1549800"/>
            <a:ext cx="1721880" cy="20952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1292760" y="2290320"/>
            <a:ext cx="6469920" cy="790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90000"/>
              </a:lnSpc>
            </a:pPr>
            <a:r>
              <a:rPr b="0" lang="ca-ES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XCI</a:t>
            </a:r>
            <a:endParaRPr b="0" lang="ca-ES" sz="4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1356840" y="2935080"/>
            <a:ext cx="6535080" cy="76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90000"/>
              </a:lnSpc>
            </a:pPr>
            <a:r>
              <a:rPr b="0" lang="ca-ES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Cross Community CI</a:t>
            </a:r>
            <a:endParaRPr b="0" lang="ca-ES" sz="2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Shape 42" descr=""/>
          <p:cNvPicPr/>
          <p:nvPr/>
        </p:nvPicPr>
        <p:blipFill>
          <a:blip r:embed="rId2"/>
          <a:stretch/>
        </p:blipFill>
        <p:spPr>
          <a:xfrm>
            <a:off x="1287360" y="1451520"/>
            <a:ext cx="1855800" cy="405720"/>
          </a:xfrm>
          <a:prstGeom prst="rect">
            <a:avLst/>
          </a:prstGeom>
          <a:ln>
            <a:noFill/>
          </a:ln>
        </p:spPr>
      </p:pic>
      <p:sp>
        <p:nvSpPr>
          <p:cNvPr id="79" name="TextShape 3"/>
          <p:cNvSpPr txBox="1"/>
          <p:nvPr/>
        </p:nvSpPr>
        <p:spPr>
          <a:xfrm>
            <a:off x="93240" y="3924720"/>
            <a:ext cx="8950680" cy="76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90000"/>
              </a:lnSpc>
            </a:pPr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ca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Yolanda Robla Mota, Red Hat                                               Fatih Degirmenci, Ericsson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Tooling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Shape 117" descr=""/>
          <p:cNvPicPr/>
          <p:nvPr/>
        </p:nvPicPr>
        <p:blipFill>
          <a:blip r:embed="rId1"/>
          <a:stretch/>
        </p:blipFill>
        <p:spPr>
          <a:xfrm>
            <a:off x="2717280" y="1726200"/>
            <a:ext cx="1114200" cy="1114200"/>
          </a:xfrm>
          <a:prstGeom prst="rect">
            <a:avLst/>
          </a:prstGeom>
          <a:ln>
            <a:noFill/>
          </a:ln>
        </p:spPr>
      </p:pic>
      <p:pic>
        <p:nvPicPr>
          <p:cNvPr id="118" name="Shape 118" descr=""/>
          <p:cNvPicPr/>
          <p:nvPr/>
        </p:nvPicPr>
        <p:blipFill>
          <a:blip r:embed="rId2"/>
          <a:stretch/>
        </p:blipFill>
        <p:spPr>
          <a:xfrm>
            <a:off x="5009760" y="1548360"/>
            <a:ext cx="1469880" cy="146988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2839320" y="3056040"/>
            <a:ext cx="870120" cy="4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bifrost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4842000" y="3056040"/>
            <a:ext cx="1958400" cy="4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openstack-ansible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Shape 121" descr=""/>
          <p:cNvPicPr/>
          <p:nvPr/>
        </p:nvPicPr>
        <p:blipFill>
          <a:blip r:embed="rId3"/>
          <a:stretch/>
        </p:blipFill>
        <p:spPr>
          <a:xfrm>
            <a:off x="163800" y="1836360"/>
            <a:ext cx="1341360" cy="89316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1797480" y="1779480"/>
            <a:ext cx="58212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ca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+</a:t>
            </a:r>
            <a:endParaRPr b="0" lang="ca-E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477360" y="3040920"/>
            <a:ext cx="582120" cy="4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zuul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Shape 124" descr=""/>
          <p:cNvPicPr/>
          <p:nvPr/>
        </p:nvPicPr>
        <p:blipFill>
          <a:blip r:embed="rId4"/>
          <a:stretch/>
        </p:blipFill>
        <p:spPr>
          <a:xfrm>
            <a:off x="7590600" y="1836360"/>
            <a:ext cx="1389240" cy="893160"/>
          </a:xfrm>
          <a:prstGeom prst="rect">
            <a:avLst/>
          </a:prstGeom>
          <a:ln>
            <a:noFill/>
          </a:ln>
        </p:spPr>
      </p:pic>
      <p:sp>
        <p:nvSpPr>
          <p:cNvPr id="125" name="CustomShape 6"/>
          <p:cNvSpPr/>
          <p:nvPr/>
        </p:nvSpPr>
        <p:spPr>
          <a:xfrm>
            <a:off x="4078800" y="1779480"/>
            <a:ext cx="58212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ca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+</a:t>
            </a:r>
            <a:endParaRPr b="0" lang="ca-E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7"/>
          <p:cNvSpPr/>
          <p:nvPr/>
        </p:nvSpPr>
        <p:spPr>
          <a:xfrm>
            <a:off x="6716160" y="1779480"/>
            <a:ext cx="58212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ca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+</a:t>
            </a:r>
            <a:endParaRPr b="0" lang="ca-E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8"/>
          <p:cNvSpPr/>
          <p:nvPr/>
        </p:nvSpPr>
        <p:spPr>
          <a:xfrm>
            <a:off x="7661160" y="3056040"/>
            <a:ext cx="1172520" cy="4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kubespray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Zuul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75840" y="1200240"/>
            <a:ext cx="8234280" cy="33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99960" indent="-342720">
              <a:lnSpc>
                <a:spcPct val="100000"/>
              </a:lnSpc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Cross-project CI/CD with Ansible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Used for project-gating and cross-project testing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Based on pipelines: check, gate, post…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Speed up testing: testing in parallel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Tested at scale: used by OpenStack project gating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are currently on a POC, meanwhile we use Jenkins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Shape 134" descr=""/>
          <p:cNvPicPr/>
          <p:nvPr/>
        </p:nvPicPr>
        <p:blipFill>
          <a:blip r:embed="rId1"/>
          <a:stretch/>
        </p:blipFill>
        <p:spPr>
          <a:xfrm>
            <a:off x="7345080" y="1200240"/>
            <a:ext cx="1341360" cy="8931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Bifrost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Shape 140" descr=""/>
          <p:cNvPicPr/>
          <p:nvPr/>
        </p:nvPicPr>
        <p:blipFill>
          <a:blip r:embed="rId1"/>
          <a:stretch/>
        </p:blipFill>
        <p:spPr>
          <a:xfrm>
            <a:off x="7617960" y="1530000"/>
            <a:ext cx="1301400" cy="13014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375840" y="1200240"/>
            <a:ext cx="8234280" cy="33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99960" indent="-342720">
              <a:lnSpc>
                <a:spcPct val="100000"/>
              </a:lnSpc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Standalone Ironic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Tool for provisioning virtual and bare metal machines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Ansible based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Supports Ubuntu, CentOS, and openSUSE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Easy to use – create inventory, install bifrost, enroll &amp; deploy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Rock-solid!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4272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OPNFV runs 3</a:t>
            </a:r>
            <a:r>
              <a:rPr b="0" lang="ca-ES" sz="2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rd</a:t>
            </a: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Party CI for all the patches!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Openstack-ansible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47240" y="1200240"/>
            <a:ext cx="8234280" cy="33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2720" indent="-202680"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Tool for installing OpenStack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Containerized (lxc) OpenStack services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Ansible based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Easy integration – write your own role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Source based deployment/developer mode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Supports Ubuntu, CentOS, and openSUSE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Shape 148" descr=""/>
          <p:cNvPicPr/>
          <p:nvPr/>
        </p:nvPicPr>
        <p:blipFill>
          <a:blip r:embed="rId1"/>
          <a:stretch/>
        </p:blipFill>
        <p:spPr>
          <a:xfrm>
            <a:off x="7008840" y="920160"/>
            <a:ext cx="1989000" cy="1989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Kubespray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47240" y="1200240"/>
            <a:ext cx="8234280" cy="33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2720" indent="-202680"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Tool for installing a Kubernetes cluster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Can be deployed on multiple platforms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Composable (choice of different network plugins)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Supports CoreOS, Debian, Ubuntu, CentOS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Continuous integration tests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439"/>
              </a:spcBef>
              <a:buClr>
                <a:srgbClr val="f6b863"/>
              </a:buClr>
              <a:buFont typeface="Noto Sans Symbols"/>
              <a:buChar char="➢"/>
            </a:pPr>
            <a:r>
              <a:rPr b="0" lang="ca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Ansible-based</a:t>
            </a:r>
            <a:endParaRPr b="0" lang="ca-E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Shape 155" descr=""/>
          <p:cNvPicPr/>
          <p:nvPr/>
        </p:nvPicPr>
        <p:blipFill>
          <a:blip r:embed="rId1"/>
          <a:stretch/>
        </p:blipFill>
        <p:spPr>
          <a:xfrm>
            <a:off x="7297200" y="1291680"/>
            <a:ext cx="1389240" cy="8931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55320">
              <a:lnSpc>
                <a:spcPct val="100000"/>
              </a:lnSpc>
              <a:buClr>
                <a:srgbClr val="00b0b9"/>
              </a:buClr>
              <a:buFont typeface="Arial"/>
              <a:buChar char="●"/>
            </a:pPr>
            <a:r>
              <a:rPr b="0" lang="ca-ES" sz="2400" spc="-1" strike="noStrike">
                <a:solidFill>
                  <a:srgbClr val="373a3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Network Transformation &amp; NFV</a:t>
            </a: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55320">
              <a:lnSpc>
                <a:spcPct val="100000"/>
              </a:lnSpc>
              <a:buClr>
                <a:srgbClr val="00b0b9"/>
              </a:buClr>
              <a:buFont typeface="Arial"/>
              <a:buChar char="●"/>
            </a:pPr>
            <a:r>
              <a:rPr b="0" lang="ca-ES" sz="2400" spc="-1" strike="noStrike">
                <a:solidFill>
                  <a:srgbClr val="373a3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OPNFV and its challenges</a:t>
            </a: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55320">
              <a:lnSpc>
                <a:spcPct val="100000"/>
              </a:lnSpc>
              <a:buClr>
                <a:srgbClr val="00b0b9"/>
              </a:buClr>
              <a:buFont typeface="Arial"/>
              <a:buChar char="●"/>
            </a:pPr>
            <a:r>
              <a:rPr b="0" lang="ca-ES" sz="2400" spc="-1" strike="noStrike">
                <a:solidFill>
                  <a:srgbClr val="373a3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Cross Community CI (XCI)</a:t>
            </a: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55320">
              <a:lnSpc>
                <a:spcPct val="100000"/>
              </a:lnSpc>
              <a:buClr>
                <a:srgbClr val="00b0b9"/>
              </a:buClr>
              <a:buFont typeface="Arial"/>
              <a:buChar char="●"/>
            </a:pPr>
            <a:r>
              <a:rPr b="0" lang="ca-ES" sz="2400" spc="-1" strike="noStrike">
                <a:solidFill>
                  <a:srgbClr val="373a3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Tooling</a:t>
            </a: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63000">
              <a:lnSpc>
                <a:spcPct val="100000"/>
              </a:lnSpc>
            </a:pP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63000">
              <a:lnSpc>
                <a:spcPct val="100000"/>
              </a:lnSpc>
            </a:pP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Agenda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and Standardized Networks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Shape 57" descr=""/>
          <p:cNvPicPr/>
          <p:nvPr/>
        </p:nvPicPr>
        <p:blipFill>
          <a:blip r:embed="rId1"/>
          <a:stretch/>
        </p:blipFill>
        <p:spPr>
          <a:xfrm>
            <a:off x="323640" y="1960560"/>
            <a:ext cx="3535560" cy="1875240"/>
          </a:xfrm>
          <a:prstGeom prst="rect">
            <a:avLst/>
          </a:prstGeom>
          <a:ln>
            <a:noFill/>
          </a:ln>
        </p:spPr>
      </p:pic>
      <p:pic>
        <p:nvPicPr>
          <p:cNvPr id="86" name="Shape 58" descr=""/>
          <p:cNvPicPr/>
          <p:nvPr/>
        </p:nvPicPr>
        <p:blipFill>
          <a:blip r:embed="rId2"/>
          <a:stretch/>
        </p:blipFill>
        <p:spPr>
          <a:xfrm>
            <a:off x="5159160" y="1712160"/>
            <a:ext cx="3535560" cy="2123640"/>
          </a:xfrm>
          <a:prstGeom prst="rect">
            <a:avLst/>
          </a:prstGeom>
          <a:ln>
            <a:noFill/>
          </a:ln>
        </p:spPr>
      </p:pic>
      <p:pic>
        <p:nvPicPr>
          <p:cNvPr id="87" name="Shape 59" descr=""/>
          <p:cNvPicPr/>
          <p:nvPr/>
        </p:nvPicPr>
        <p:blipFill>
          <a:blip r:embed="rId3"/>
          <a:stretch/>
        </p:blipFill>
        <p:spPr>
          <a:xfrm>
            <a:off x="4091400" y="2883960"/>
            <a:ext cx="837720" cy="28548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-116640" y="1189440"/>
            <a:ext cx="448164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From Physical Network Functions (PNF)</a:t>
            </a:r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4517640" y="1189440"/>
            <a:ext cx="448164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Virtual Network Functions (VNF)</a:t>
            </a:r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-149400" y="3976560"/>
            <a:ext cx="448164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Specialized HW &amp; OS</a:t>
            </a:r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4686120" y="3976560"/>
            <a:ext cx="448164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open, industry standard</a:t>
            </a:r>
            <a:endParaRPr b="0" lang="ca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Platform for NFV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Shape 70" descr=""/>
          <p:cNvPicPr/>
          <p:nvPr/>
        </p:nvPicPr>
        <p:blipFill>
          <a:blip r:embed="rId1"/>
          <a:stretch/>
        </p:blipFill>
        <p:spPr>
          <a:xfrm>
            <a:off x="2891520" y="1359360"/>
            <a:ext cx="3360600" cy="72828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673560" y="2738880"/>
            <a:ext cx="779652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OPNFV is a </a:t>
            </a:r>
            <a:r>
              <a:rPr b="0" i="1" lang="ca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carrier-grade</a:t>
            </a: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i="1" lang="ca-ES" sz="2800" spc="-1" strike="noStrike">
                <a:solidFill>
                  <a:srgbClr val="ff9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integrated</a:t>
            </a: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i="1" lang="ca-ES" sz="2800" spc="-1" strike="noStrike">
                <a:solidFill>
                  <a:srgbClr val="00fa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open source platform</a:t>
            </a: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to accelerate the introduction of new NFV products and services. 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does OPNFV Actually do?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Shape 78" descr=""/>
          <p:cNvPicPr/>
          <p:nvPr/>
        </p:nvPicPr>
        <p:blipFill>
          <a:blip r:embed="rId1"/>
          <a:stretch/>
        </p:blipFill>
        <p:spPr>
          <a:xfrm>
            <a:off x="2216520" y="1063800"/>
            <a:ext cx="4710600" cy="362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Resulting in lots of combinations...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Shape 85" descr=""/>
          <p:cNvPicPr/>
          <p:nvPr/>
        </p:nvPicPr>
        <p:blipFill>
          <a:blip r:embed="rId1"/>
          <a:stretch/>
        </p:blipFill>
        <p:spPr>
          <a:xfrm>
            <a:off x="920880" y="3762720"/>
            <a:ext cx="7301880" cy="471600"/>
          </a:xfrm>
          <a:prstGeom prst="rect">
            <a:avLst/>
          </a:prstGeom>
          <a:ln>
            <a:noFill/>
          </a:ln>
        </p:spPr>
      </p:pic>
      <p:pic>
        <p:nvPicPr>
          <p:cNvPr id="102" name="Shape 86" descr=""/>
          <p:cNvPicPr/>
          <p:nvPr/>
        </p:nvPicPr>
        <p:blipFill>
          <a:blip r:embed="rId2"/>
          <a:stretch/>
        </p:blipFill>
        <p:spPr>
          <a:xfrm>
            <a:off x="920880" y="3309120"/>
            <a:ext cx="7301880" cy="460080"/>
          </a:xfrm>
          <a:prstGeom prst="rect">
            <a:avLst/>
          </a:prstGeom>
          <a:ln>
            <a:noFill/>
          </a:ln>
        </p:spPr>
      </p:pic>
      <p:pic>
        <p:nvPicPr>
          <p:cNvPr id="103" name="Shape 87" descr=""/>
          <p:cNvPicPr/>
          <p:nvPr/>
        </p:nvPicPr>
        <p:blipFill>
          <a:blip r:embed="rId3"/>
          <a:stretch/>
        </p:blipFill>
        <p:spPr>
          <a:xfrm>
            <a:off x="920880" y="2824560"/>
            <a:ext cx="7301880" cy="437040"/>
          </a:xfrm>
          <a:prstGeom prst="rect">
            <a:avLst/>
          </a:prstGeom>
          <a:ln>
            <a:noFill/>
          </a:ln>
        </p:spPr>
      </p:pic>
      <p:pic>
        <p:nvPicPr>
          <p:cNvPr id="104" name="Shape 88" descr=""/>
          <p:cNvPicPr/>
          <p:nvPr/>
        </p:nvPicPr>
        <p:blipFill>
          <a:blip r:embed="rId4"/>
          <a:stretch/>
        </p:blipFill>
        <p:spPr>
          <a:xfrm>
            <a:off x="920880" y="2351880"/>
            <a:ext cx="7301880" cy="425520"/>
          </a:xfrm>
          <a:prstGeom prst="rect">
            <a:avLst/>
          </a:prstGeom>
          <a:ln>
            <a:noFill/>
          </a:ln>
        </p:spPr>
      </p:pic>
      <p:pic>
        <p:nvPicPr>
          <p:cNvPr id="105" name="Shape 89" descr=""/>
          <p:cNvPicPr/>
          <p:nvPr/>
        </p:nvPicPr>
        <p:blipFill>
          <a:blip r:embed="rId5"/>
          <a:stretch/>
        </p:blipFill>
        <p:spPr>
          <a:xfrm>
            <a:off x="920880" y="1844280"/>
            <a:ext cx="7301880" cy="46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CI on Distributed Baremetal Labs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" name="Shape 96" descr=""/>
          <p:cNvPicPr/>
          <p:nvPr/>
        </p:nvPicPr>
        <p:blipFill>
          <a:blip r:embed="rId1"/>
          <a:stretch/>
        </p:blipFill>
        <p:spPr>
          <a:xfrm>
            <a:off x="478800" y="1460520"/>
            <a:ext cx="8186040" cy="297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Cross Community CI - XCI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Shape 103" descr=""/>
          <p:cNvPicPr/>
          <p:nvPr/>
        </p:nvPicPr>
        <p:blipFill>
          <a:blip r:embed="rId1"/>
          <a:stretch/>
        </p:blipFill>
        <p:spPr>
          <a:xfrm>
            <a:off x="1555200" y="970200"/>
            <a:ext cx="6033600" cy="389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173880"/>
            <a:ext cx="8229240" cy="56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a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XCI Pipelines</a:t>
            </a:r>
            <a:endParaRPr b="0" lang="ca-E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9995040" y="3467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Shape 110" descr=""/>
          <p:cNvPicPr/>
          <p:nvPr/>
        </p:nvPicPr>
        <p:blipFill>
          <a:blip r:embed="rId1"/>
          <a:stretch/>
        </p:blipFill>
        <p:spPr>
          <a:xfrm>
            <a:off x="217800" y="1600560"/>
            <a:ext cx="8708040" cy="2826720"/>
          </a:xfrm>
          <a:prstGeom prst="rect">
            <a:avLst/>
          </a:prstGeom>
          <a:ln>
            <a:noFill/>
          </a:ln>
        </p:spPr>
      </p:pic>
      <p:pic>
        <p:nvPicPr>
          <p:cNvPr id="115" name="Shape 111" descr=""/>
          <p:cNvPicPr/>
          <p:nvPr/>
        </p:nvPicPr>
        <p:blipFill>
          <a:blip r:embed="rId2"/>
          <a:stretch/>
        </p:blipFill>
        <p:spPr>
          <a:xfrm>
            <a:off x="5669640" y="1084320"/>
            <a:ext cx="1963440" cy="42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LibreOffice/5.2.7.2$Linux_X86_64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ca-ES</dc:language>
  <cp:lastModifiedBy/>
  <cp:revision>0</cp:revision>
  <dc:subject/>
  <dc:title/>
</cp:coreProperties>
</file>