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72" r:id="rId6"/>
    <p:sldId id="273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63" r:id="rId16"/>
    <p:sldId id="266" r:id="rId17"/>
    <p:sldId id="275" r:id="rId18"/>
    <p:sldId id="267" r:id="rId19"/>
    <p:sldId id="270" r:id="rId20"/>
    <p:sldId id="268" r:id="rId21"/>
    <p:sldId id="264" r:id="rId22"/>
    <p:sldId id="276" r:id="rId23"/>
    <p:sldId id="271" r:id="rId24"/>
    <p:sldId id="27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1969224-9431-488B-8340-5982839D546E}">
          <p14:sldIdLst>
            <p14:sldId id="256"/>
            <p14:sldId id="272"/>
            <p14:sldId id="273"/>
            <p14:sldId id="274"/>
            <p14:sldId id="257"/>
            <p14:sldId id="258"/>
            <p14:sldId id="259"/>
            <p14:sldId id="260"/>
            <p14:sldId id="261"/>
            <p14:sldId id="262"/>
            <p14:sldId id="265"/>
            <p14:sldId id="263"/>
            <p14:sldId id="266"/>
            <p14:sldId id="275"/>
            <p14:sldId id="267"/>
            <p14:sldId id="270"/>
            <p14:sldId id="268"/>
            <p14:sldId id="264"/>
            <p14:sldId id="276"/>
            <p14:sldId id="271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4E90-89CD-48AD-8471-04FC5B58CEEE}" type="datetimeFigureOut">
              <a:rPr lang="de-DE"/>
              <a:t>30.01.2018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5E1E2-80B3-4707-8C95-71710606248D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7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5E1E2-80B3-4707-8C95-71710606248D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92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5E1E2-80B3-4707-8C95-71710606248D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47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70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4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0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75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34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4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24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26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0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03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30.01.2018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83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Reaching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const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singularity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>
              <a:solidFill>
                <a:srgbClr val="FFFFFF"/>
              </a:solidFill>
            </a:endParaRPr>
          </a:p>
          <a:p>
            <a:r>
              <a:rPr lang="de-DE" dirty="0" err="1" smtClean="0">
                <a:solidFill>
                  <a:srgbClr val="FFFFFF"/>
                </a:solidFill>
              </a:rPr>
              <a:t>eval</a:t>
            </a:r>
            <a:r>
              <a:rPr lang="de-DE" dirty="0">
                <a:solidFill>
                  <a:srgbClr val="FFFFFF"/>
                </a:solidFill>
              </a:rPr>
              <a:t>("</a:t>
            </a:r>
            <a:r>
              <a:rPr lang="de-DE" dirty="0" err="1">
                <a:solidFill>
                  <a:srgbClr val="92D050"/>
                </a:solidFill>
              </a:rPr>
              <a:t>eval</a:t>
            </a:r>
            <a:r>
              <a:rPr lang="de-DE" dirty="0">
                <a:solidFill>
                  <a:srgbClr val="92D050"/>
                </a:solidFill>
              </a:rPr>
              <a:t>("</a:t>
            </a:r>
            <a:r>
              <a:rPr lang="de-DE" dirty="0">
                <a:solidFill>
                  <a:srgbClr val="FF0000"/>
                </a:solidFill>
              </a:rPr>
              <a:t>1+1</a:t>
            </a:r>
            <a:r>
              <a:rPr lang="de-DE" dirty="0">
                <a:solidFill>
                  <a:srgbClr val="92D050"/>
                </a:solidFill>
              </a:rPr>
              <a:t>")</a:t>
            </a:r>
            <a:r>
              <a:rPr lang="de-DE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But…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41" t="12491" r="58149" b="71510"/>
          <a:stretch/>
        </p:blipFill>
        <p:spPr>
          <a:xfrm>
            <a:off x="3152268" y="1690688"/>
            <a:ext cx="5887463" cy="355369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717474" y="2203522"/>
            <a:ext cx="800100" cy="5500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997038" y="2203522"/>
            <a:ext cx="800100" cy="5500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997038" y="2661047"/>
            <a:ext cx="1146462" cy="5500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0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2015: MIR</a:t>
            </a:r>
          </a:p>
          <a:p>
            <a:r>
              <a:rPr lang="de-DE" dirty="0" smtClean="0"/>
              <a:t>2016: </a:t>
            </a:r>
            <a:r>
              <a:rPr lang="de-DE" dirty="0" err="1" smtClean="0"/>
              <a:t>miri</a:t>
            </a:r>
          </a:p>
          <a:p>
            <a:r>
              <a:rPr lang="de-DE" dirty="0" smtClean="0"/>
              <a:t>2017: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miri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rustc</a:t>
            </a:r>
            <a:endParaRPr lang="de-DE" dirty="0" smtClean="0"/>
          </a:p>
          <a:p>
            <a:r>
              <a:rPr lang="de-DE" dirty="0" smtClean="0"/>
              <a:t>2018: </a:t>
            </a:r>
            <a:r>
              <a:rPr lang="de-DE" dirty="0" err="1" smtClean="0"/>
              <a:t>eliminate</a:t>
            </a:r>
            <a:r>
              <a:rPr lang="de-DE" dirty="0" smtClean="0"/>
              <a:t> </a:t>
            </a:r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folder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2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miri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rustc</a:t>
            </a:r>
            <a:r>
              <a:rPr lang="de-DE" dirty="0" smtClean="0"/>
              <a:t> (</a:t>
            </a:r>
            <a:r>
              <a:rPr lang="de-DE" dirty="0" err="1" smtClean="0"/>
              <a:t>Rustfest</a:t>
            </a:r>
            <a:r>
              <a:rPr lang="de-DE" dirty="0" smtClean="0"/>
              <a:t> 2017)</a:t>
            </a:r>
          </a:p>
          <a:p>
            <a:pPr lvl="1"/>
            <a:r>
              <a:rPr lang="de-DE" dirty="0" smtClean="0"/>
              <a:t>1600 </a:t>
            </a:r>
            <a:r>
              <a:rPr lang="de-DE" dirty="0" err="1" smtClean="0"/>
              <a:t>commits</a:t>
            </a:r>
            <a:endParaRPr lang="de-DE" dirty="0" smtClean="0"/>
          </a:p>
          <a:p>
            <a:pPr lvl="1"/>
            <a:r>
              <a:rPr lang="de-DE" dirty="0"/>
              <a:t>7</a:t>
            </a:r>
            <a:r>
              <a:rPr lang="de-DE" dirty="0" smtClean="0"/>
              <a:t>k LOC</a:t>
            </a:r>
          </a:p>
          <a:p>
            <a:r>
              <a:rPr lang="de-DE" dirty="0" smtClean="0"/>
              <a:t>Remove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r>
              <a:rPr lang="de-DE" dirty="0" smtClean="0"/>
              <a:t> (Today-</a:t>
            </a:r>
            <a:r>
              <a:rPr lang="de-DE" dirty="0" err="1" smtClean="0"/>
              <a:t>ish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100 </a:t>
            </a:r>
            <a:r>
              <a:rPr lang="de-DE" dirty="0" err="1" smtClean="0"/>
              <a:t>commits</a:t>
            </a:r>
            <a:endParaRPr lang="de-DE" dirty="0" smtClean="0"/>
          </a:p>
          <a:p>
            <a:pPr lvl="1"/>
            <a:r>
              <a:rPr lang="de-DE" dirty="0" smtClean="0"/>
              <a:t>Touches </a:t>
            </a:r>
            <a:r>
              <a:rPr lang="de-DE" dirty="0"/>
              <a:t>6k </a:t>
            </a:r>
            <a:r>
              <a:rPr lang="de-DE" dirty="0" smtClean="0"/>
              <a:t>LOC</a:t>
            </a:r>
          </a:p>
          <a:p>
            <a:pPr lvl="1"/>
            <a:r>
              <a:rPr lang="de-DE" dirty="0" err="1" smtClean="0"/>
              <a:t>Removes</a:t>
            </a:r>
            <a:r>
              <a:rPr lang="de-DE" dirty="0" smtClean="0"/>
              <a:t> 800 LOC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0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MIR?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Medium Intermediate </a:t>
            </a:r>
            <a:r>
              <a:rPr lang="de-DE" dirty="0" err="1" smtClean="0"/>
              <a:t>Representation</a:t>
            </a:r>
            <a:endParaRPr lang="de-DE" dirty="0" smtClean="0"/>
          </a:p>
          <a:p>
            <a:r>
              <a:rPr lang="de-DE" dirty="0" smtClean="0"/>
              <a:t>Assembler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endParaRPr lang="de-DE" dirty="0" smtClean="0"/>
          </a:p>
          <a:p>
            <a:pPr lvl="1"/>
            <a:r>
              <a:rPr lang="de-DE" dirty="0" err="1" smtClean="0"/>
              <a:t>Without</a:t>
            </a:r>
            <a:r>
              <a:rPr lang="de-DE" dirty="0" smtClean="0"/>
              <a:t> Registers</a:t>
            </a:r>
            <a:endParaRPr lang="de-DE" dirty="0"/>
          </a:p>
          <a:p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/>
          </a:p>
          <a:p>
            <a:pPr lvl="1"/>
            <a:r>
              <a:rPr lang="de-DE" dirty="0" smtClean="0"/>
              <a:t>Borrow </a:t>
            </a:r>
            <a:r>
              <a:rPr lang="de-DE" dirty="0" err="1" smtClean="0"/>
              <a:t>checking</a:t>
            </a:r>
            <a:endParaRPr lang="de-DE" dirty="0" smtClean="0"/>
          </a:p>
          <a:p>
            <a:pPr lvl="1"/>
            <a:r>
              <a:rPr lang="de-DE" dirty="0" err="1" smtClean="0"/>
              <a:t>Guaranteed</a:t>
            </a:r>
            <a:r>
              <a:rPr lang="de-DE" dirty="0" smtClean="0"/>
              <a:t> </a:t>
            </a:r>
            <a:r>
              <a:rPr lang="de-DE" dirty="0" err="1" smtClean="0"/>
              <a:t>Optimizations</a:t>
            </a:r>
            <a:r>
              <a:rPr lang="de-DE" dirty="0" smtClean="0"/>
              <a:t> (e.g. </a:t>
            </a:r>
            <a:r>
              <a:rPr lang="de-DE" dirty="0" err="1" smtClean="0"/>
              <a:t>Tail</a:t>
            </a:r>
            <a:r>
              <a:rPr lang="de-DE" dirty="0" smtClean="0"/>
              <a:t> Call)</a:t>
            </a:r>
          </a:p>
        </p:txBody>
      </p:sp>
    </p:spTree>
    <p:extLst>
      <p:ext uri="{BB962C8B-B14F-4D97-AF65-F5344CB8AC3E}">
        <p14:creationId xmlns:p14="http://schemas.microsoft.com/office/powerpoint/2010/main" val="2436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7378943" cy="6786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() -&gt;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&lt;(),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::Error&gt;{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_2: u64;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_5: f64;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_8: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::Box&lt;[u8; 2]&gt;;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_9: [u8; 2];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_11: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::String;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_12: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::Arguments;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_13: &amp;[&amp;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_14: &amp;[&amp;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_15: &amp;[&amp;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_16: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_17: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_18: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_19: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_20: (&amp;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::Box&lt;i32&gt;,);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_21: 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::Box&lt;i32&gt;;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_23: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_24: 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::Box&lt;i32&gt;;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_25: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&lt;'r, 's, 't0&gt;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(&amp;'r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::Box&lt;i32&gt;, &amp;'s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Formatter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&lt;'t0&gt;) -&gt;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&lt;(),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::Error&gt;;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_26: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::v1::Argument];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_27: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::v1::Argument;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_28: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::v1::Argument; 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_29: ();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bb0: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::Box&lt;T&gt;&gt;::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0i32) -&gt; bb2;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bb1: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resume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bb2: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return_42()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bb3,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bb4];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bb3: {                           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_3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1.3999999999999999f64;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_5 = _3;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_4 = Add(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1f64,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_5);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_6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ieeoe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_9 =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0u8,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1u8];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_8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::Box&lt;T&gt;&gt;::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_9)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bb5,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bb4];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bb4: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(_1) -&gt; bb1;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bb5: {                              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_7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_8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::Box&lt;[u8]&gt; 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Unsize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_10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_15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promoted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_14 = _15;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_13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_14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&amp;[&amp;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] 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Unsize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_21 = &amp;_1;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_20 = 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_21,);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_22 = (_20.0: &amp;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::Box&lt;i32&gt;);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_24 = _22;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_25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::Display::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&lt;'r, 's, 't0&gt;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(&amp;'r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::Box&lt;i32&gt;, &amp;'s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Formatter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&lt;'t0&gt;) -&gt;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&lt;(),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::Error&gt; 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ReifyFnPointer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_23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_24,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_25)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bb6,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bb7];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bb6: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_19 =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_23];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_18 = &amp;_19;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_17 = _18;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_16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_17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::ArgumentV1] 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Unsize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_28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promoted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_27 = _28;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_26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_27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&amp;[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::v1::Argument] 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Unsize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_12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::Arguments::new_v1_formatted(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_13,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_16,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_26)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bb8,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bb7];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bb7: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(_7) -&gt; bb4;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bb8: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_11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_12)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bb9,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bb7];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bb9: {                              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(_11)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bb10,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bb7];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bb10: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_29 = ();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_0 =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&lt;(),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::Error&gt;::Ok(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_29,);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(_7) -&gt; [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bb11,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unwind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: bb4];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bb11: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(_1) -&gt; bb12;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bb12: {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de-DE" sz="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49" y="0"/>
            <a:ext cx="7742351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39628" y="353033"/>
            <a:ext cx="2610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MIR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(</a:t>
            </a:r>
            <a:r>
              <a:rPr lang="de-DE" sz="4400" dirty="0" err="1" smtClean="0">
                <a:solidFill>
                  <a:srgbClr val="FF0000"/>
                </a:solidFill>
              </a:rPr>
              <a:t>graphical</a:t>
            </a:r>
            <a:r>
              <a:rPr lang="de-DE" sz="4400" dirty="0" smtClean="0">
                <a:solidFill>
                  <a:srgbClr val="FF0000"/>
                </a:solidFill>
              </a:rPr>
              <a:t>)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522256" y="1590323"/>
            <a:ext cx="1392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Stack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35769" y="353034"/>
            <a:ext cx="1116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MIR</a:t>
            </a:r>
            <a:endParaRPr lang="de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miri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MIR </a:t>
            </a:r>
            <a:r>
              <a:rPr lang="de-DE" dirty="0" err="1" smtClean="0"/>
              <a:t>interpreter</a:t>
            </a:r>
            <a:endParaRPr lang="de-DE" dirty="0" smtClean="0"/>
          </a:p>
          <a:p>
            <a:r>
              <a:rPr lang="de-DE" dirty="0" smtClean="0"/>
              <a:t>Virtual Memory</a:t>
            </a:r>
          </a:p>
          <a:p>
            <a:pPr lvl="1"/>
            <a:r>
              <a:rPr lang="de-DE" dirty="0" err="1" smtClean="0"/>
              <a:t>Essentially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&lt;u8&gt;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Undefined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1"/>
            <a:r>
              <a:rPr lang="de-DE" dirty="0" err="1" smtClean="0"/>
              <a:t>Produces</a:t>
            </a:r>
            <a:r>
              <a:rPr lang="de-DE" dirty="0" smtClean="0"/>
              <a:t> Compiler Errors </a:t>
            </a:r>
            <a:r>
              <a:rPr lang="de-DE" dirty="0" err="1" smtClean="0"/>
              <a:t>instead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6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Miri „The Tool“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Can </a:t>
            </a:r>
            <a:r>
              <a:rPr lang="de-DE" dirty="0" err="1" smtClean="0"/>
              <a:t>emulate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C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lvl="1"/>
            <a:r>
              <a:rPr lang="de-DE" dirty="0" err="1" smtClean="0"/>
              <a:t>print</a:t>
            </a:r>
            <a:endParaRPr lang="de-DE" dirty="0" smtClean="0"/>
          </a:p>
          <a:p>
            <a:pPr lvl="1"/>
            <a:r>
              <a:rPr lang="de-DE" dirty="0" err="1" smtClean="0"/>
              <a:t>syscall</a:t>
            </a:r>
            <a:endParaRPr lang="de-DE" dirty="0" smtClean="0"/>
          </a:p>
          <a:p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interpret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 (</a:t>
            </a:r>
            <a:r>
              <a:rPr lang="de-DE" dirty="0" err="1" smtClean="0"/>
              <a:t>yet</a:t>
            </a:r>
            <a:r>
              <a:rPr lang="de-DE" dirty="0" smtClean="0"/>
              <a:t>)</a:t>
            </a:r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UB!</a:t>
            </a:r>
          </a:p>
          <a:p>
            <a:pPr lvl="1"/>
            <a:r>
              <a:rPr lang="de-DE" dirty="0" err="1" smtClean="0"/>
              <a:t>cargo</a:t>
            </a:r>
            <a:r>
              <a:rPr lang="de-DE" dirty="0" smtClean="0"/>
              <a:t> </a:t>
            </a:r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cargo-miri</a:t>
            </a:r>
            <a:endParaRPr lang="de-DE" dirty="0" smtClean="0"/>
          </a:p>
          <a:p>
            <a:pPr lvl="1"/>
            <a:r>
              <a:rPr lang="de-DE" dirty="0" err="1" smtClean="0"/>
              <a:t>cargo</a:t>
            </a:r>
            <a:r>
              <a:rPr lang="de-DE" dirty="0" smtClean="0"/>
              <a:t> </a:t>
            </a:r>
            <a:r>
              <a:rPr lang="de-DE" dirty="0" err="1" smtClean="0"/>
              <a:t>miri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Side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Heap </a:t>
            </a:r>
            <a:r>
              <a:rPr lang="de-DE" dirty="0" err="1" smtClean="0"/>
              <a:t>allocations</a:t>
            </a:r>
            <a:endParaRPr lang="de-DE" dirty="0" smtClean="0"/>
          </a:p>
          <a:p>
            <a:pPr lvl="1"/>
            <a:r>
              <a:rPr lang="de-DE" dirty="0" err="1" smtClean="0"/>
              <a:t>Turned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r>
              <a:rPr lang="de-DE" dirty="0" smtClean="0"/>
              <a:t>Safe </a:t>
            </a:r>
            <a:r>
              <a:rPr lang="de-DE" dirty="0" err="1" smtClean="0"/>
              <a:t>unsafe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arithmetic</a:t>
            </a:r>
            <a:endParaRPr lang="de-DE" dirty="0" smtClean="0"/>
          </a:p>
          <a:p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eval</a:t>
            </a:r>
            <a:r>
              <a:rPr lang="de-DE" dirty="0" smtClean="0"/>
              <a:t> </a:t>
            </a:r>
            <a:r>
              <a:rPr lang="de-DE" dirty="0" err="1" smtClean="0"/>
              <a:t>panic</a:t>
            </a:r>
            <a:r>
              <a:rPr lang="de-DE" dirty="0" smtClean="0"/>
              <a:t> -&gt; </a:t>
            </a:r>
            <a:r>
              <a:rPr lang="de-DE" dirty="0" err="1" smtClean="0"/>
              <a:t>compiler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endParaRPr lang="de-DE" dirty="0" smtClean="0"/>
          </a:p>
          <a:p>
            <a:pPr lvl="1"/>
            <a:r>
              <a:rPr lang="de-DE" dirty="0" err="1" smtClean="0"/>
              <a:t>Assertions</a:t>
            </a:r>
            <a:endParaRPr lang="de-DE" dirty="0" smtClean="0"/>
          </a:p>
          <a:p>
            <a:pPr lvl="1"/>
            <a:r>
              <a:rPr lang="de-DE" dirty="0" smtClean="0"/>
              <a:t>Index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bounds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Partial Evaluation</a:t>
            </a:r>
          </a:p>
          <a:p>
            <a:pPr lvl="1"/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  <a:p>
            <a:pPr marL="914400" lvl="2" indent="0">
              <a:buNone/>
            </a:pPr>
            <a:r>
              <a:rPr lang="de-DE" dirty="0" err="1" smtClean="0"/>
              <a:t>whose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</a:t>
            </a:r>
          </a:p>
          <a:p>
            <a:pPr marL="914400" lvl="2" indent="0">
              <a:buNone/>
            </a:pP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  <a:p>
            <a:pPr marL="914400" lvl="2" indent="0">
              <a:buNone/>
            </a:pP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type</a:t>
            </a:r>
          </a:p>
          <a:p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debuggers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Rust </a:t>
            </a:r>
            <a:r>
              <a:rPr lang="de-DE" dirty="0" err="1"/>
              <a:t>code</a:t>
            </a:r>
            <a:r>
              <a:rPr lang="de-DE" dirty="0"/>
              <a:t> via </a:t>
            </a:r>
            <a:r>
              <a:rPr lang="de-DE" dirty="0" err="1"/>
              <a:t>miri</a:t>
            </a:r>
            <a:endParaRPr lang="de-DE" dirty="0"/>
          </a:p>
          <a:p>
            <a:r>
              <a:rPr lang="de-DE" dirty="0" err="1"/>
              <a:t>Inspect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, </a:t>
            </a:r>
            <a:r>
              <a:rPr lang="de-DE" dirty="0" err="1"/>
              <a:t>stack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MIR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const</a:t>
            </a:r>
            <a:r>
              <a:rPr lang="de-DE" dirty="0"/>
              <a:t> </a:t>
            </a:r>
            <a:r>
              <a:rPr lang="de-DE" dirty="0" err="1"/>
              <a:t>eval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occurs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026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RFCs </a:t>
            </a:r>
            <a:r>
              <a:rPr lang="de-DE" dirty="0" err="1" smtClean="0"/>
              <a:t>begin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Implementation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endParaRPr lang="de-DE" dirty="0" smtClean="0"/>
          </a:p>
          <a:p>
            <a:pPr lvl="1"/>
            <a:r>
              <a:rPr lang="de-DE" dirty="0" smtClean="0"/>
              <a:t>Just </a:t>
            </a:r>
            <a:r>
              <a:rPr lang="de-DE" dirty="0" err="1" smtClean="0"/>
              <a:t>needs</a:t>
            </a:r>
            <a:r>
              <a:rPr lang="de-DE" dirty="0" smtClean="0"/>
              <a:t> an RFC so </a:t>
            </a:r>
            <a:r>
              <a:rPr lang="de-DE" dirty="0" err="1" smtClean="0"/>
              <a:t>enabling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well-</a:t>
            </a:r>
            <a:r>
              <a:rPr lang="de-DE" dirty="0" err="1" smtClean="0"/>
              <a:t>documented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2223" t="43333" r="26382" b="54327"/>
          <a:stretch/>
        </p:blipFill>
        <p:spPr>
          <a:xfrm>
            <a:off x="838200" y="1825625"/>
            <a:ext cx="10443360" cy="4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a wall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30" y="1589809"/>
            <a:ext cx="2343739" cy="44784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98751" y="2397889"/>
            <a:ext cx="34550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err="1" smtClean="0"/>
              <a:t>Better</a:t>
            </a:r>
            <a:endParaRPr lang="de-DE" sz="6000" dirty="0"/>
          </a:p>
          <a:p>
            <a:r>
              <a:rPr lang="de-DE" sz="6000" dirty="0" smtClean="0"/>
              <a:t>Constant</a:t>
            </a:r>
            <a:endParaRPr lang="de-DE" sz="6000" dirty="0"/>
          </a:p>
          <a:p>
            <a:r>
              <a:rPr lang="de-DE" sz="6000" dirty="0" err="1" smtClean="0"/>
              <a:t>evaluation</a:t>
            </a:r>
            <a:endParaRPr lang="de-DE" sz="6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24" y="2430552"/>
            <a:ext cx="1488783" cy="289787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2005445" y="1953491"/>
            <a:ext cx="820882" cy="7169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98773" y="1453679"/>
            <a:ext cx="26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rust</a:t>
            </a:r>
            <a:r>
              <a:rPr lang="de-DE" dirty="0" smtClean="0"/>
              <a:t> </a:t>
            </a:r>
            <a:r>
              <a:rPr lang="de-DE" dirty="0" err="1" smtClean="0"/>
              <a:t>compiler</a:t>
            </a:r>
            <a:r>
              <a:rPr lang="de-DE" dirty="0" smtClean="0"/>
              <a:t> </a:t>
            </a:r>
            <a:r>
              <a:rPr lang="de-DE" dirty="0" err="1" smtClean="0"/>
              <a:t>developer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4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de-DE" sz="9600" dirty="0" err="1" smtClean="0"/>
              <a:t>Questions</a:t>
            </a:r>
            <a:r>
              <a:rPr lang="de-DE" sz="9600" dirty="0" smtClean="0"/>
              <a:t>?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5726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2426" y="218672"/>
            <a:ext cx="5244548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„</a:t>
            </a:r>
            <a:r>
              <a:rPr lang="de-DE" sz="5400" dirty="0" err="1" smtClean="0"/>
              <a:t>Sufficiently</a:t>
            </a:r>
            <a:r>
              <a:rPr lang="de-DE" sz="5400" dirty="0" smtClean="0"/>
              <a:t> </a:t>
            </a:r>
            <a:r>
              <a:rPr lang="de-DE" sz="5400" dirty="0" err="1" smtClean="0"/>
              <a:t>advanced</a:t>
            </a:r>
            <a:r>
              <a:rPr lang="de-DE" sz="5400" dirty="0" smtClean="0"/>
              <a:t> </a:t>
            </a:r>
            <a:r>
              <a:rPr lang="de-DE" sz="5400" dirty="0" err="1" smtClean="0"/>
              <a:t>incremental</a:t>
            </a:r>
            <a:r>
              <a:rPr lang="de-DE" sz="5400" dirty="0" smtClean="0"/>
              <a:t> </a:t>
            </a:r>
            <a:r>
              <a:rPr lang="de-DE" sz="5400" dirty="0" err="1" smtClean="0"/>
              <a:t>compilation</a:t>
            </a:r>
            <a:r>
              <a:rPr lang="de-DE" sz="5400" dirty="0" smtClean="0"/>
              <a:t> </a:t>
            </a:r>
            <a:r>
              <a:rPr lang="de-DE" sz="5400" dirty="0" err="1" smtClean="0"/>
              <a:t>is</a:t>
            </a:r>
            <a:r>
              <a:rPr lang="de-DE" sz="5400" dirty="0" smtClean="0"/>
              <a:t> </a:t>
            </a:r>
            <a:r>
              <a:rPr lang="de-DE" sz="5400" dirty="0" err="1" smtClean="0"/>
              <a:t>indistinguishable</a:t>
            </a:r>
            <a:r>
              <a:rPr lang="de-DE" sz="5400" dirty="0" smtClean="0"/>
              <a:t> </a:t>
            </a:r>
            <a:r>
              <a:rPr lang="de-DE" sz="5400" dirty="0" err="1" smtClean="0"/>
              <a:t>from</a:t>
            </a:r>
            <a:r>
              <a:rPr lang="de-DE" sz="5400" dirty="0" smtClean="0"/>
              <a:t> a REPL“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5" y="218672"/>
            <a:ext cx="5018649" cy="52909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932346" y="5741370"/>
            <a:ext cx="427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Linus </a:t>
            </a:r>
            <a:r>
              <a:rPr lang="de-DE" sz="2800" dirty="0" smtClean="0"/>
              <a:t>Zuse (Inventor </a:t>
            </a:r>
            <a:r>
              <a:rPr lang="de-DE" sz="2800" dirty="0" err="1"/>
              <a:t>of</a:t>
            </a:r>
            <a:r>
              <a:rPr lang="de-DE" sz="2800" dirty="0"/>
              <a:t> LISP</a:t>
            </a:r>
            <a:r>
              <a:rPr lang="de-DE" sz="2800" dirty="0" smtClean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666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MIR back </a:t>
            </a:r>
            <a:r>
              <a:rPr lang="de-DE" dirty="0" err="1" smtClean="0"/>
              <a:t>into</a:t>
            </a:r>
            <a:r>
              <a:rPr lang="de-DE" dirty="0" smtClean="0"/>
              <a:t> Orbit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8192"/>
          <a:stretch/>
        </p:blipFill>
        <p:spPr>
          <a:xfrm>
            <a:off x="3602182" y="1690688"/>
            <a:ext cx="4987636" cy="4720057"/>
          </a:xfrm>
        </p:spPr>
      </p:pic>
    </p:spTree>
    <p:extLst>
      <p:ext uri="{BB962C8B-B14F-4D97-AF65-F5344CB8AC3E}">
        <p14:creationId xmlns:p14="http://schemas.microsoft.com/office/powerpoint/2010/main" val="2027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94" y="1233488"/>
            <a:ext cx="5513832" cy="4114800"/>
          </a:xfrm>
        </p:spPr>
      </p:pic>
      <p:sp>
        <p:nvSpPr>
          <p:cNvPr id="7" name="Textfeld 6"/>
          <p:cNvSpPr txBox="1"/>
          <p:nvPr/>
        </p:nvSpPr>
        <p:spPr>
          <a:xfrm>
            <a:off x="3861050" y="5777345"/>
            <a:ext cx="409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It‘s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way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sure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576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const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?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235" t="10947" r="44313" b="76306"/>
          <a:stretch/>
        </p:blipFill>
        <p:spPr>
          <a:xfrm>
            <a:off x="2254101" y="2865716"/>
            <a:ext cx="7726127" cy="2094614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2421083" y="3875808"/>
            <a:ext cx="4364182" cy="1084521"/>
          </a:xfrm>
          <a:prstGeom prst="irregularSeal2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7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/>
              <a:t>Array </a:t>
            </a:r>
            <a:r>
              <a:rPr lang="de-DE" sz="4400" dirty="0" err="1" smtClean="0"/>
              <a:t>lengths</a:t>
            </a:r>
            <a:endParaRPr lang="de-DE" sz="4400" dirty="0" smtClean="0"/>
          </a:p>
          <a:p>
            <a:r>
              <a:rPr lang="de-DE" sz="4400" dirty="0" err="1" smtClean="0"/>
              <a:t>Enum</a:t>
            </a:r>
            <a:r>
              <a:rPr lang="de-DE" sz="4400" dirty="0" smtClean="0"/>
              <a:t> </a:t>
            </a:r>
            <a:r>
              <a:rPr lang="de-DE" sz="4400" dirty="0" err="1" smtClean="0"/>
              <a:t>Discriminants</a:t>
            </a:r>
            <a:endParaRPr lang="de-DE" sz="4400" dirty="0" smtClean="0"/>
          </a:p>
          <a:p>
            <a:r>
              <a:rPr lang="de-DE" sz="4400" dirty="0" err="1" smtClean="0"/>
              <a:t>Moving</a:t>
            </a:r>
            <a:r>
              <a:rPr lang="de-DE" sz="4400" dirty="0" smtClean="0"/>
              <a:t> </a:t>
            </a:r>
            <a:r>
              <a:rPr lang="de-DE" sz="4400" dirty="0" err="1" smtClean="0"/>
              <a:t>work</a:t>
            </a:r>
            <a:r>
              <a:rPr lang="de-DE" sz="4400" dirty="0" smtClean="0"/>
              <a:t> </a:t>
            </a:r>
            <a:r>
              <a:rPr lang="de-DE" sz="4400" dirty="0" err="1" smtClean="0"/>
              <a:t>from</a:t>
            </a:r>
            <a:r>
              <a:rPr lang="de-DE" sz="4400" dirty="0" smtClean="0"/>
              <a:t> </a:t>
            </a:r>
            <a:r>
              <a:rPr lang="de-DE" sz="4400" dirty="0" err="1" smtClean="0"/>
              <a:t>runtime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compile</a:t>
            </a:r>
            <a:r>
              <a:rPr lang="de-DE" sz="4400" dirty="0" smtClean="0"/>
              <a:t>-time</a:t>
            </a:r>
          </a:p>
          <a:p>
            <a:r>
              <a:rPr lang="de-DE" sz="4400" b="1" dirty="0" err="1" smtClean="0"/>
              <a:t>Detecting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more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errors</a:t>
            </a:r>
            <a:r>
              <a:rPr lang="de-DE" sz="4400" b="1" dirty="0" smtClean="0"/>
              <a:t> at </a:t>
            </a:r>
            <a:r>
              <a:rPr lang="de-DE" sz="4400" b="1" dirty="0" err="1" smtClean="0"/>
              <a:t>compile</a:t>
            </a:r>
            <a:r>
              <a:rPr lang="de-DE" sz="4400" b="1" dirty="0" smtClean="0"/>
              <a:t>-time</a:t>
            </a:r>
          </a:p>
          <a:p>
            <a:r>
              <a:rPr lang="de-DE" dirty="0" err="1" smtClean="0"/>
              <a:t>Producing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lints</a:t>
            </a:r>
            <a:endParaRPr lang="de-DE" sz="44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82379"/>
            <a:ext cx="2171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eval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17373" y="309649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/>
              <a:t>5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59353" y="309649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3</a:t>
            </a:r>
            <a:endParaRPr lang="de-DE" sz="6000" dirty="0"/>
          </a:p>
        </p:txBody>
      </p:sp>
      <p:sp>
        <p:nvSpPr>
          <p:cNvPr id="6" name="Textfeld 5"/>
          <p:cNvSpPr txBox="1"/>
          <p:nvPr/>
        </p:nvSpPr>
        <p:spPr>
          <a:xfrm>
            <a:off x="4491569" y="309649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*</a:t>
            </a:r>
            <a:endParaRPr lang="de-DE" sz="6000" dirty="0"/>
          </a:p>
        </p:txBody>
      </p:sp>
      <p:sp>
        <p:nvSpPr>
          <p:cNvPr id="7" name="Textfeld 6"/>
          <p:cNvSpPr txBox="1"/>
          <p:nvPr/>
        </p:nvSpPr>
        <p:spPr>
          <a:xfrm>
            <a:off x="5633549" y="309648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+</a:t>
            </a:r>
            <a:endParaRPr lang="de-DE" sz="6000" dirty="0"/>
          </a:p>
        </p:txBody>
      </p:sp>
      <p:sp>
        <p:nvSpPr>
          <p:cNvPr id="8" name="Textfeld 7"/>
          <p:cNvSpPr txBox="1"/>
          <p:nvPr/>
        </p:nvSpPr>
        <p:spPr>
          <a:xfrm>
            <a:off x="6201333" y="309649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2</a:t>
            </a:r>
            <a:endParaRPr lang="de-DE" sz="6000" dirty="0"/>
          </a:p>
        </p:txBody>
      </p:sp>
      <p:sp>
        <p:nvSpPr>
          <p:cNvPr id="9" name="Textfeld 8"/>
          <p:cNvSpPr txBox="1"/>
          <p:nvPr/>
        </p:nvSpPr>
        <p:spPr>
          <a:xfrm>
            <a:off x="6775529" y="3096489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-</a:t>
            </a:r>
            <a:endParaRPr lang="de-DE" sz="6000" dirty="0"/>
          </a:p>
        </p:txBody>
      </p:sp>
      <p:sp>
        <p:nvSpPr>
          <p:cNvPr id="10" name="Textfeld 9"/>
          <p:cNvSpPr txBox="1"/>
          <p:nvPr/>
        </p:nvSpPr>
        <p:spPr>
          <a:xfrm>
            <a:off x="7193470" y="309648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4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3354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5143 -0.2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-1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9388 -0.119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5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24505 -0.0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33867 0.109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544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7396 0.21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1062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42109 0.279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9362 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444952" y="3362810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+</a:t>
            </a:r>
            <a:endParaRPr lang="de-DE" sz="4800" dirty="0"/>
          </a:p>
        </p:txBody>
      </p:sp>
      <p:sp>
        <p:nvSpPr>
          <p:cNvPr id="9" name="Ellipse 8"/>
          <p:cNvSpPr/>
          <p:nvPr/>
        </p:nvSpPr>
        <p:spPr>
          <a:xfrm>
            <a:off x="3173896" y="4580290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-</a:t>
            </a:r>
            <a:endParaRPr lang="de-DE" sz="4800" dirty="0"/>
          </a:p>
        </p:txBody>
      </p:sp>
      <p:sp>
        <p:nvSpPr>
          <p:cNvPr id="8" name="Ellipse 7"/>
          <p:cNvSpPr/>
          <p:nvPr/>
        </p:nvSpPr>
        <p:spPr>
          <a:xfrm>
            <a:off x="3173896" y="2288497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*</a:t>
            </a:r>
            <a:endParaRPr lang="de-DE" sz="4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eval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1908313" y="1705143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5</a:t>
            </a:r>
            <a:endParaRPr lang="de-DE" sz="4800" dirty="0"/>
          </a:p>
        </p:txBody>
      </p:sp>
      <p:sp>
        <p:nvSpPr>
          <p:cNvPr id="5" name="Ellipse 4"/>
          <p:cNvSpPr/>
          <p:nvPr/>
        </p:nvSpPr>
        <p:spPr>
          <a:xfrm>
            <a:off x="1908313" y="2844830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3</a:t>
            </a:r>
            <a:endParaRPr lang="de-DE" sz="4800" dirty="0"/>
          </a:p>
        </p:txBody>
      </p:sp>
      <p:sp>
        <p:nvSpPr>
          <p:cNvPr id="6" name="Ellipse 5"/>
          <p:cNvSpPr/>
          <p:nvPr/>
        </p:nvSpPr>
        <p:spPr>
          <a:xfrm>
            <a:off x="1908313" y="3984517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2</a:t>
            </a:r>
            <a:endParaRPr lang="de-DE" sz="4800" dirty="0"/>
          </a:p>
        </p:txBody>
      </p:sp>
      <p:sp>
        <p:nvSpPr>
          <p:cNvPr id="7" name="Ellipse 6"/>
          <p:cNvSpPr/>
          <p:nvPr/>
        </p:nvSpPr>
        <p:spPr>
          <a:xfrm>
            <a:off x="1908313" y="5124204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4</a:t>
            </a:r>
            <a:endParaRPr lang="de-DE" sz="4800" dirty="0"/>
          </a:p>
        </p:txBody>
      </p:sp>
      <p:cxnSp>
        <p:nvCxnSpPr>
          <p:cNvPr id="14" name="Gerader Verbinder 13"/>
          <p:cNvCxnSpPr>
            <a:stCxn id="5" idx="6"/>
            <a:endCxn id="8" idx="3"/>
          </p:cNvCxnSpPr>
          <p:nvPr/>
        </p:nvCxnSpPr>
        <p:spPr>
          <a:xfrm flipV="1">
            <a:off x="2808313" y="3056695"/>
            <a:ext cx="497385" cy="23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4" idx="6"/>
            <a:endCxn id="8" idx="1"/>
          </p:cNvCxnSpPr>
          <p:nvPr/>
        </p:nvCxnSpPr>
        <p:spPr>
          <a:xfrm>
            <a:off x="2808313" y="2155143"/>
            <a:ext cx="497385" cy="26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stCxn id="6" idx="6"/>
            <a:endCxn id="9" idx="1"/>
          </p:cNvCxnSpPr>
          <p:nvPr/>
        </p:nvCxnSpPr>
        <p:spPr>
          <a:xfrm>
            <a:off x="2808313" y="4434517"/>
            <a:ext cx="497385" cy="277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7" idx="6"/>
            <a:endCxn id="9" idx="3"/>
          </p:cNvCxnSpPr>
          <p:nvPr/>
        </p:nvCxnSpPr>
        <p:spPr>
          <a:xfrm flipV="1">
            <a:off x="2808313" y="5348488"/>
            <a:ext cx="497385" cy="22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8" idx="5"/>
            <a:endCxn id="12" idx="1"/>
          </p:cNvCxnSpPr>
          <p:nvPr/>
        </p:nvCxnSpPr>
        <p:spPr>
          <a:xfrm>
            <a:off x="3942094" y="3056695"/>
            <a:ext cx="634660" cy="43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stCxn id="9" idx="7"/>
            <a:endCxn id="12" idx="3"/>
          </p:cNvCxnSpPr>
          <p:nvPr/>
        </p:nvCxnSpPr>
        <p:spPr>
          <a:xfrm flipV="1">
            <a:off x="3942094" y="4131008"/>
            <a:ext cx="634660" cy="581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3173896" y="2288497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15</a:t>
            </a:r>
            <a:endParaRPr lang="de-DE" sz="3200" dirty="0"/>
          </a:p>
        </p:txBody>
      </p:sp>
      <p:sp>
        <p:nvSpPr>
          <p:cNvPr id="26" name="Ellipse 25"/>
          <p:cNvSpPr/>
          <p:nvPr/>
        </p:nvSpPr>
        <p:spPr>
          <a:xfrm>
            <a:off x="3173896" y="4573304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-2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7054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10443 0.0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10338 -0.079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0338 0.087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43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0338 -0.080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7" grpId="0" animBg="1"/>
      <p:bldP spid="7" grpId="1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444952" y="3362810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+</a:t>
            </a:r>
            <a:endParaRPr lang="de-DE" sz="4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const</a:t>
            </a:r>
            <a:r>
              <a:rPr lang="de-DE" dirty="0" smtClean="0"/>
              <a:t> </a:t>
            </a:r>
            <a:r>
              <a:rPr lang="de-DE" dirty="0" err="1" smtClean="0"/>
              <a:t>eval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22" name="Gerader Verbinder 21"/>
          <p:cNvCxnSpPr>
            <a:endCxn id="12" idx="1"/>
          </p:cNvCxnSpPr>
          <p:nvPr/>
        </p:nvCxnSpPr>
        <p:spPr>
          <a:xfrm>
            <a:off x="3942094" y="3056695"/>
            <a:ext cx="634660" cy="43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endCxn id="12" idx="3"/>
          </p:cNvCxnSpPr>
          <p:nvPr/>
        </p:nvCxnSpPr>
        <p:spPr>
          <a:xfrm flipV="1">
            <a:off x="3942094" y="4131008"/>
            <a:ext cx="634660" cy="581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4444952" y="3369796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13</a:t>
            </a:r>
            <a:endParaRPr lang="de-DE" sz="3200" dirty="0"/>
          </a:p>
        </p:txBody>
      </p:sp>
      <p:sp>
        <p:nvSpPr>
          <p:cNvPr id="26" name="Ellipse 25"/>
          <p:cNvSpPr/>
          <p:nvPr/>
        </p:nvSpPr>
        <p:spPr>
          <a:xfrm>
            <a:off x="3173896" y="4573304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-2</a:t>
            </a:r>
            <a:endParaRPr lang="de-DE" sz="4000" dirty="0"/>
          </a:p>
        </p:txBody>
      </p:sp>
      <p:sp>
        <p:nvSpPr>
          <p:cNvPr id="25" name="Ellipse 24"/>
          <p:cNvSpPr/>
          <p:nvPr/>
        </p:nvSpPr>
        <p:spPr>
          <a:xfrm>
            <a:off x="3173896" y="2288497"/>
            <a:ext cx="900000" cy="9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15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971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1039 0.1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0507 -0.1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8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6" grpId="0" animBg="1"/>
      <p:bldP spid="26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22F4628A0F04BA009A6586406B747" ma:contentTypeVersion="0" ma:contentTypeDescription="Ein neues Dokument erstellen." ma:contentTypeScope="" ma:versionID="d41cdc4f827ff0ca4081a89b0a365d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9220C-2127-49CD-877E-E6AD1B25F200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CF0BB7B-A837-4EB9-8262-E2D2E20F0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4A402C-924B-40C0-8A42-164238C93F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1249</Words>
  <Application>Microsoft Office PowerPoint</Application>
  <PresentationFormat>Breitbild</PresentationFormat>
  <Paragraphs>193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Reaching const evaluation singularity</vt:lpstr>
      <vt:lpstr>We hit a wall</vt:lpstr>
      <vt:lpstr>So we got the MIR back into Orbit</vt:lpstr>
      <vt:lpstr>PowerPoint-Präsentation</vt:lpstr>
      <vt:lpstr>What is const evaluation?</vt:lpstr>
      <vt:lpstr>Why const evaluation?</vt:lpstr>
      <vt:lpstr>How does const eval work?</vt:lpstr>
      <vt:lpstr>How does const eval work?</vt:lpstr>
      <vt:lpstr>How does const eval work?</vt:lpstr>
      <vt:lpstr>But…</vt:lpstr>
      <vt:lpstr>Doing it right</vt:lpstr>
      <vt:lpstr>Scale</vt:lpstr>
      <vt:lpstr>What is MIR?</vt:lpstr>
      <vt:lpstr>PowerPoint-Präsentation</vt:lpstr>
      <vt:lpstr>miri</vt:lpstr>
      <vt:lpstr>Miri „The Tool“</vt:lpstr>
      <vt:lpstr>Side Effects</vt:lpstr>
      <vt:lpstr>What now?</vt:lpstr>
      <vt:lpstr>Let the RFCs begin…</vt:lpstr>
      <vt:lpstr>Questions?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const evaluation singularity</dc:title>
  <dc:creator/>
  <cp:lastModifiedBy>Schneider, Oliver (IAI)</cp:lastModifiedBy>
  <cp:revision>36</cp:revision>
  <dcterms:created xsi:type="dcterms:W3CDTF">2012-07-30T21:06:50Z</dcterms:created>
  <dcterms:modified xsi:type="dcterms:W3CDTF">2018-02-03T07:44:47Z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0x01010008922F4628A0F04BA009A6586406B747</vt:lpwstr>
  </property>
</Properties>
</file>