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72" r:id="rId2"/>
    <p:sldMasterId id="2147483684" r:id="rId3"/>
  </p:sldMasterIdLst>
  <p:notesMasterIdLst>
    <p:notesMasterId r:id="rId27"/>
  </p:notesMasterIdLst>
  <p:handoutMasterIdLst>
    <p:handoutMasterId r:id="rId28"/>
  </p:handoutMasterIdLst>
  <p:sldIdLst>
    <p:sldId id="503" r:id="rId4"/>
    <p:sldId id="528" r:id="rId5"/>
    <p:sldId id="509" r:id="rId6"/>
    <p:sldId id="507" r:id="rId7"/>
    <p:sldId id="504" r:id="rId8"/>
    <p:sldId id="505" r:id="rId9"/>
    <p:sldId id="506" r:id="rId10"/>
    <p:sldId id="511" r:id="rId11"/>
    <p:sldId id="526" r:id="rId12"/>
    <p:sldId id="513" r:id="rId13"/>
    <p:sldId id="515" r:id="rId14"/>
    <p:sldId id="516" r:id="rId15"/>
    <p:sldId id="517" r:id="rId16"/>
    <p:sldId id="521" r:id="rId17"/>
    <p:sldId id="533" r:id="rId18"/>
    <p:sldId id="527" r:id="rId19"/>
    <p:sldId id="534" r:id="rId20"/>
    <p:sldId id="510" r:id="rId21"/>
    <p:sldId id="537" r:id="rId22"/>
    <p:sldId id="536" r:id="rId23"/>
    <p:sldId id="535" r:id="rId24"/>
    <p:sldId id="538" r:id="rId25"/>
    <p:sldId id="529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C7BFF2E-43E8-4A99-BC2C-847751265BDD}">
          <p14:sldIdLst>
            <p14:sldId id="503"/>
            <p14:sldId id="528"/>
            <p14:sldId id="509"/>
            <p14:sldId id="507"/>
          </p14:sldIdLst>
        </p14:section>
        <p14:section name="IMSYS Company and the IoT" id="{D62504C4-1582-4133-A2BB-4DC42418EA07}">
          <p14:sldIdLst>
            <p14:sldId id="504"/>
            <p14:sldId id="505"/>
            <p14:sldId id="506"/>
            <p14:sldId id="511"/>
          </p14:sldIdLst>
        </p14:section>
        <p14:section name="Imsys Lean Processing Technology" id="{BA22A21B-20F8-4E4D-917C-354CBD360B1D}">
          <p14:sldIdLst>
            <p14:sldId id="526"/>
            <p14:sldId id="513"/>
            <p14:sldId id="515"/>
            <p14:sldId id="516"/>
            <p14:sldId id="517"/>
            <p14:sldId id="521"/>
            <p14:sldId id="533"/>
          </p14:sldIdLst>
        </p14:section>
        <p14:section name="Imsys ISA for LLVM" id="{37DB017D-C74C-42DA-B71D-A50B68D7CDCA}">
          <p14:sldIdLst>
            <p14:sldId id="527"/>
            <p14:sldId id="534"/>
            <p14:sldId id="510"/>
            <p14:sldId id="537"/>
            <p14:sldId id="536"/>
            <p14:sldId id="535"/>
            <p14:sldId id="538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263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" initials="S" lastIdx="3" clrIdx="0"/>
  <p:cmAuthor id="1" name="Juhász Dávid" initials="JD" lastIdx="2" clrIdx="1">
    <p:extLst>
      <p:ext uri="{19B8F6BF-5375-455C-9EA6-DF929625EA0E}">
        <p15:presenceInfo xmlns:p15="http://schemas.microsoft.com/office/powerpoint/2012/main" userId="13f42dba231b00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D"/>
    <a:srgbClr val="EA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6" autoAdjust="0"/>
    <p:restoredTop sz="86460" autoAdjust="0"/>
  </p:normalViewPr>
  <p:slideViewPr>
    <p:cSldViewPr>
      <p:cViewPr varScale="1">
        <p:scale>
          <a:sx n="77" d="100"/>
          <a:sy n="77" d="100"/>
        </p:scale>
        <p:origin x="1685" y="43"/>
      </p:cViewPr>
      <p:guideLst>
        <p:guide orient="horz" pos="3997"/>
        <p:guide pos="2631"/>
        <p:guide pos="2880"/>
      </p:guideLst>
    </p:cSldViewPr>
  </p:slideViewPr>
  <p:outlineViewPr>
    <p:cViewPr>
      <p:scale>
        <a:sx n="33" d="100"/>
        <a:sy n="33" d="100"/>
      </p:scale>
      <p:origin x="0" y="-302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4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198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465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161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Munka1!$I$2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Intstruction Lengths (Bytes)</c:v>
                </c:pt>
              </c:strCache>
            </c:strRef>
          </c:cat>
          <c:val>
            <c:numRef>
              <c:f>Munka1!$K$2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856078016"/>
        <c:axId val="856081280"/>
        <c:axId val="0"/>
      </c:bar3DChart>
      <c:catAx>
        <c:axId val="8560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081280"/>
        <c:crosses val="autoZero"/>
        <c:auto val="1"/>
        <c:lblAlgn val="ctr"/>
        <c:lblOffset val="100"/>
        <c:noMultiLvlLbl val="0"/>
      </c:catAx>
      <c:valAx>
        <c:axId val="8560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noProof="0" dirty="0" smtClean="0"/>
                  <a:t>Number of Instructions</a:t>
                </a:r>
                <a:endParaRPr lang="en-US" sz="1800" noProof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07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30757874015748"/>
          <c:y val="1.8749999999999999E-2"/>
          <c:w val="0.60384826115485568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Imsys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Cortex-M0+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General</c:formatCode>
                <c:ptCount val="1"/>
                <c:pt idx="0">
                  <c:v>1.36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Cortex-M4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General</c:formatCode>
                <c:ptCount val="1"/>
                <c:pt idx="0">
                  <c:v>1.46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x86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x64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6079104"/>
        <c:axId val="856082368"/>
      </c:barChart>
      <c:catAx>
        <c:axId val="8560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082368"/>
        <c:crosses val="autoZero"/>
        <c:auto val="1"/>
        <c:lblAlgn val="ctr"/>
        <c:lblOffset val="100"/>
        <c:noMultiLvlLbl val="0"/>
      </c:catAx>
      <c:valAx>
        <c:axId val="8560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07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722013009243407E-2"/>
          <c:y val="0.93152442961303761"/>
          <c:w val="0.91333523526950433"/>
          <c:h val="5.2950540146770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DC05-BEB2-46D4-A152-D14DBECBA67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20E3C2B-227B-4237-84CB-23EC6D4754FF}">
      <dgm:prSet phldrT="[Szöveg]"/>
      <dgm:spPr>
        <a:solidFill>
          <a:schemeClr val="accent1"/>
        </a:solidFill>
      </dgm:spPr>
      <dgm:t>
        <a:bodyPr/>
        <a:lstStyle/>
        <a:p>
          <a:r>
            <a:rPr lang="hu-HU" dirty="0"/>
            <a:t>Software</a:t>
          </a:r>
        </a:p>
      </dgm:t>
    </dgm:pt>
    <dgm:pt modelId="{15DF1B86-9E1B-4570-9322-3E7D81D329AD}" type="parTrans" cxnId="{1E79E003-A00C-4863-B8B9-86F743141E0E}">
      <dgm:prSet/>
      <dgm:spPr/>
      <dgm:t>
        <a:bodyPr/>
        <a:lstStyle/>
        <a:p>
          <a:endParaRPr lang="hu-HU"/>
        </a:p>
      </dgm:t>
    </dgm:pt>
    <dgm:pt modelId="{5663B4C9-E98F-4CF6-A2FC-104208815B32}" type="sibTrans" cxnId="{1E79E003-A00C-4863-B8B9-86F743141E0E}">
      <dgm:prSet/>
      <dgm:spPr/>
      <dgm:t>
        <a:bodyPr/>
        <a:lstStyle/>
        <a:p>
          <a:endParaRPr lang="hu-HU"/>
        </a:p>
      </dgm:t>
    </dgm:pt>
    <dgm:pt modelId="{85864282-123E-4C80-A6EE-CE29388724E8}">
      <dgm:prSet phldrT="[Szöveg]"/>
      <dgm:spPr>
        <a:gradFill flip="none" rotWithShape="1">
          <a:gsLst>
            <a:gs pos="0">
              <a:schemeClr val="accent6"/>
            </a:gs>
            <a:gs pos="70000">
              <a:schemeClr val="accent3"/>
            </a:gs>
          </a:gsLst>
          <a:lin ang="5400000" scaled="1"/>
          <a:tileRect/>
        </a:gradFill>
      </dgm:spPr>
      <dgm:t>
        <a:bodyPr/>
        <a:lstStyle/>
        <a:p>
          <a:r>
            <a:rPr lang="hu-HU" dirty="0"/>
            <a:t>Hardware</a:t>
          </a:r>
        </a:p>
      </dgm:t>
    </dgm:pt>
    <dgm:pt modelId="{2A7F40E6-28E9-4E0F-AE38-7CEDC395282B}" type="parTrans" cxnId="{0EAAA70F-1571-489F-A00A-4C633118F9D2}">
      <dgm:prSet/>
      <dgm:spPr/>
      <dgm:t>
        <a:bodyPr/>
        <a:lstStyle/>
        <a:p>
          <a:endParaRPr lang="hu-HU"/>
        </a:p>
      </dgm:t>
    </dgm:pt>
    <dgm:pt modelId="{0F1DE262-CADB-404C-85D1-20E52C988874}" type="sibTrans" cxnId="{0EAAA70F-1571-489F-A00A-4C633118F9D2}">
      <dgm:prSet/>
      <dgm:spPr/>
      <dgm:t>
        <a:bodyPr/>
        <a:lstStyle/>
        <a:p>
          <a:endParaRPr lang="hu-HU"/>
        </a:p>
      </dgm:t>
    </dgm:pt>
    <dgm:pt modelId="{067E5A6F-D686-4533-A1A8-AE5BC9C62EF6}" type="pres">
      <dgm:prSet presAssocID="{AFA9DC05-BEB2-46D4-A152-D14DBECBA6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6AAEC23-BC5F-4D1B-9A77-C8A904CC8FC1}" type="pres">
      <dgm:prSet presAssocID="{820E3C2B-227B-4237-84CB-23EC6D4754FF}" presName="vertOne" presStyleCnt="0"/>
      <dgm:spPr/>
    </dgm:pt>
    <dgm:pt modelId="{6FAFCEA8-A6DF-41B5-BEE0-4BE1414EFB54}" type="pres">
      <dgm:prSet presAssocID="{820E3C2B-227B-4237-84CB-23EC6D4754F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5319CEF-F030-4571-BF69-02474C7ACF35}" type="pres">
      <dgm:prSet presAssocID="{820E3C2B-227B-4237-84CB-23EC6D4754FF}" presName="parTransOne" presStyleCnt="0"/>
      <dgm:spPr/>
    </dgm:pt>
    <dgm:pt modelId="{066D92EF-3FB5-42A9-8A60-B28DC999CB21}" type="pres">
      <dgm:prSet presAssocID="{820E3C2B-227B-4237-84CB-23EC6D4754FF}" presName="horzOne" presStyleCnt="0"/>
      <dgm:spPr/>
    </dgm:pt>
    <dgm:pt modelId="{330A058E-F9FD-4EB3-9E93-21A05BBD5A0E}" type="pres">
      <dgm:prSet presAssocID="{85864282-123E-4C80-A6EE-CE29388724E8}" presName="vertTwo" presStyleCnt="0"/>
      <dgm:spPr/>
    </dgm:pt>
    <dgm:pt modelId="{11C72E6F-C836-436B-BFD6-49C9989CBD3E}" type="pres">
      <dgm:prSet presAssocID="{85864282-123E-4C80-A6EE-CE29388724E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4A1E21F-8202-4ECF-A402-7780F4B56C41}" type="pres">
      <dgm:prSet presAssocID="{85864282-123E-4C80-A6EE-CE29388724E8}" presName="horzTwo" presStyleCnt="0"/>
      <dgm:spPr/>
    </dgm:pt>
  </dgm:ptLst>
  <dgm:cxnLst>
    <dgm:cxn modelId="{2F9C44ED-D28D-4178-8112-FB78BD7774A2}" type="presOf" srcId="{820E3C2B-227B-4237-84CB-23EC6D4754FF}" destId="{6FAFCEA8-A6DF-41B5-BEE0-4BE1414EFB54}" srcOrd="0" destOrd="0" presId="urn:microsoft.com/office/officeart/2005/8/layout/hierarchy4"/>
    <dgm:cxn modelId="{0EAAA70F-1571-489F-A00A-4C633118F9D2}" srcId="{820E3C2B-227B-4237-84CB-23EC6D4754FF}" destId="{85864282-123E-4C80-A6EE-CE29388724E8}" srcOrd="0" destOrd="0" parTransId="{2A7F40E6-28E9-4E0F-AE38-7CEDC395282B}" sibTransId="{0F1DE262-CADB-404C-85D1-20E52C988874}"/>
    <dgm:cxn modelId="{1E79E003-A00C-4863-B8B9-86F743141E0E}" srcId="{AFA9DC05-BEB2-46D4-A152-D14DBECBA677}" destId="{820E3C2B-227B-4237-84CB-23EC6D4754FF}" srcOrd="0" destOrd="0" parTransId="{15DF1B86-9E1B-4570-9322-3E7D81D329AD}" sibTransId="{5663B4C9-E98F-4CF6-A2FC-104208815B32}"/>
    <dgm:cxn modelId="{77E313BC-5CB0-4666-8330-0321228BD2A4}" type="presOf" srcId="{85864282-123E-4C80-A6EE-CE29388724E8}" destId="{11C72E6F-C836-436B-BFD6-49C9989CBD3E}" srcOrd="0" destOrd="0" presId="urn:microsoft.com/office/officeart/2005/8/layout/hierarchy4"/>
    <dgm:cxn modelId="{3FD4200D-4627-40FE-B5A2-4DB43BEAD6EC}" type="presOf" srcId="{AFA9DC05-BEB2-46D4-A152-D14DBECBA677}" destId="{067E5A6F-D686-4533-A1A8-AE5BC9C62EF6}" srcOrd="0" destOrd="0" presId="urn:microsoft.com/office/officeart/2005/8/layout/hierarchy4"/>
    <dgm:cxn modelId="{4AEA8080-5254-4C37-A120-4882CD7ABC82}" type="presParOf" srcId="{067E5A6F-D686-4533-A1A8-AE5BC9C62EF6}" destId="{96AAEC23-BC5F-4D1B-9A77-C8A904CC8FC1}" srcOrd="0" destOrd="0" presId="urn:microsoft.com/office/officeart/2005/8/layout/hierarchy4"/>
    <dgm:cxn modelId="{D567609C-E271-4575-ABA4-4F2E12755C2C}" type="presParOf" srcId="{96AAEC23-BC5F-4D1B-9A77-C8A904CC8FC1}" destId="{6FAFCEA8-A6DF-41B5-BEE0-4BE1414EFB54}" srcOrd="0" destOrd="0" presId="urn:microsoft.com/office/officeart/2005/8/layout/hierarchy4"/>
    <dgm:cxn modelId="{2662A884-C535-40B5-BC42-09F59BAA3298}" type="presParOf" srcId="{96AAEC23-BC5F-4D1B-9A77-C8A904CC8FC1}" destId="{C5319CEF-F030-4571-BF69-02474C7ACF35}" srcOrd="1" destOrd="0" presId="urn:microsoft.com/office/officeart/2005/8/layout/hierarchy4"/>
    <dgm:cxn modelId="{8F675BF1-6167-41A6-BB6F-5D23669AC2AE}" type="presParOf" srcId="{96AAEC23-BC5F-4D1B-9A77-C8A904CC8FC1}" destId="{066D92EF-3FB5-42A9-8A60-B28DC999CB21}" srcOrd="2" destOrd="0" presId="urn:microsoft.com/office/officeart/2005/8/layout/hierarchy4"/>
    <dgm:cxn modelId="{F923CF06-D158-464C-B295-66DF9E1262FB}" type="presParOf" srcId="{066D92EF-3FB5-42A9-8A60-B28DC999CB21}" destId="{330A058E-F9FD-4EB3-9E93-21A05BBD5A0E}" srcOrd="0" destOrd="0" presId="urn:microsoft.com/office/officeart/2005/8/layout/hierarchy4"/>
    <dgm:cxn modelId="{12E8F1DD-E95A-44D7-8ED0-70336B3D874F}" type="presParOf" srcId="{330A058E-F9FD-4EB3-9E93-21A05BBD5A0E}" destId="{11C72E6F-C836-436B-BFD6-49C9989CBD3E}" srcOrd="0" destOrd="0" presId="urn:microsoft.com/office/officeart/2005/8/layout/hierarchy4"/>
    <dgm:cxn modelId="{C59B5351-D9FD-4C10-856B-2AB823893BF0}" type="presParOf" srcId="{330A058E-F9FD-4EB3-9E93-21A05BBD5A0E}" destId="{C4A1E21F-8202-4ECF-A402-7780F4B56C4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C542C-BCD8-40F2-A9A7-5900F258FF8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759CF2C-3F19-4AA7-9808-6311957D1B74}">
      <dgm:prSet phldrT="[Szöveg]"/>
      <dgm:spPr>
        <a:solidFill>
          <a:schemeClr val="accent6"/>
        </a:solidFill>
      </dgm:spPr>
      <dgm:t>
        <a:bodyPr/>
        <a:lstStyle/>
        <a:p>
          <a:r>
            <a:rPr lang="en-US" noProof="0" dirty="0"/>
            <a:t>Microcode</a:t>
          </a:r>
        </a:p>
      </dgm:t>
    </dgm:pt>
    <dgm:pt modelId="{1D9B52F9-2CA1-44A4-9FFE-CCA3570160FF}" type="parTrans" cxnId="{BC657716-0E0D-4F7C-A413-2734B2CAB173}">
      <dgm:prSet/>
      <dgm:spPr/>
      <dgm:t>
        <a:bodyPr/>
        <a:lstStyle/>
        <a:p>
          <a:endParaRPr lang="hu-HU"/>
        </a:p>
      </dgm:t>
    </dgm:pt>
    <dgm:pt modelId="{86835BF3-0DC8-463B-9E6D-25E379F8C183}" type="sibTrans" cxnId="{BC657716-0E0D-4F7C-A413-2734B2CAB173}">
      <dgm:prSet/>
      <dgm:spPr/>
      <dgm:t>
        <a:bodyPr/>
        <a:lstStyle/>
        <a:p>
          <a:endParaRPr lang="hu-HU"/>
        </a:p>
      </dgm:t>
    </dgm:pt>
    <dgm:pt modelId="{7A47ECB4-CEBA-4806-BC71-C6C7DD2BA5EE}">
      <dgm:prSet phldrT="[Szöveg]"/>
      <dgm:spPr>
        <a:solidFill>
          <a:schemeClr val="accent3"/>
        </a:solidFill>
      </dgm:spPr>
      <dgm:t>
        <a:bodyPr/>
        <a:lstStyle/>
        <a:p>
          <a:r>
            <a:rPr lang="hu-HU" dirty="0"/>
            <a:t>Hardware</a:t>
          </a:r>
        </a:p>
      </dgm:t>
    </dgm:pt>
    <dgm:pt modelId="{CB1BC629-B30D-46ED-AFAE-057D2B407464}" type="parTrans" cxnId="{1500C1AF-E0A8-48B2-B238-F05B8BA56EDC}">
      <dgm:prSet/>
      <dgm:spPr/>
      <dgm:t>
        <a:bodyPr/>
        <a:lstStyle/>
        <a:p>
          <a:endParaRPr lang="hu-HU"/>
        </a:p>
      </dgm:t>
    </dgm:pt>
    <dgm:pt modelId="{A698C300-0075-4033-B67C-E93D9A378534}" type="sibTrans" cxnId="{1500C1AF-E0A8-48B2-B238-F05B8BA56EDC}">
      <dgm:prSet/>
      <dgm:spPr/>
      <dgm:t>
        <a:bodyPr/>
        <a:lstStyle/>
        <a:p>
          <a:endParaRPr lang="hu-HU"/>
        </a:p>
      </dgm:t>
    </dgm:pt>
    <dgm:pt modelId="{8A85C9E0-2233-4F45-B065-F76A6867C7F8}">
      <dgm:prSet phldrT="[Szöveg]"/>
      <dgm:spPr>
        <a:solidFill>
          <a:schemeClr val="accent1"/>
        </a:solidFill>
      </dgm:spPr>
      <dgm:t>
        <a:bodyPr/>
        <a:lstStyle/>
        <a:p>
          <a:r>
            <a:rPr lang="hu-HU" dirty="0"/>
            <a:t>Software</a:t>
          </a:r>
        </a:p>
      </dgm:t>
    </dgm:pt>
    <dgm:pt modelId="{3722CC25-A1D6-46FF-8523-B9A8C503B65C}" type="sibTrans" cxnId="{8DBDE4C1-D121-435B-8BCC-0CE063B391F4}">
      <dgm:prSet/>
      <dgm:spPr/>
      <dgm:t>
        <a:bodyPr/>
        <a:lstStyle/>
        <a:p>
          <a:endParaRPr lang="hu-HU"/>
        </a:p>
      </dgm:t>
    </dgm:pt>
    <dgm:pt modelId="{689FAF22-9AC0-47D3-9201-94DE1928799F}" type="parTrans" cxnId="{8DBDE4C1-D121-435B-8BCC-0CE063B391F4}">
      <dgm:prSet/>
      <dgm:spPr/>
      <dgm:t>
        <a:bodyPr/>
        <a:lstStyle/>
        <a:p>
          <a:endParaRPr lang="hu-HU"/>
        </a:p>
      </dgm:t>
    </dgm:pt>
    <dgm:pt modelId="{3B4D0680-6911-41B0-9DE3-A908F15D3C81}" type="pres">
      <dgm:prSet presAssocID="{BB6C542C-BCD8-40F2-A9A7-5900F258FF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6FF7C9F-3964-4E29-93C3-FC9989EFDBDE}" type="pres">
      <dgm:prSet presAssocID="{8A85C9E0-2233-4F45-B065-F76A6867C7F8}" presName="vertOne" presStyleCnt="0"/>
      <dgm:spPr/>
    </dgm:pt>
    <dgm:pt modelId="{54074D50-D71C-4398-A86A-0DA0C7FE824E}" type="pres">
      <dgm:prSet presAssocID="{8A85C9E0-2233-4F45-B065-F76A6867C7F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3F727B2-E21B-4E6C-9BC0-23E1BB6748F8}" type="pres">
      <dgm:prSet presAssocID="{8A85C9E0-2233-4F45-B065-F76A6867C7F8}" presName="parTransOne" presStyleCnt="0"/>
      <dgm:spPr/>
    </dgm:pt>
    <dgm:pt modelId="{E341B108-004E-4DA6-A9CC-4120DC63531E}" type="pres">
      <dgm:prSet presAssocID="{8A85C9E0-2233-4F45-B065-F76A6867C7F8}" presName="horzOne" presStyleCnt="0"/>
      <dgm:spPr/>
    </dgm:pt>
    <dgm:pt modelId="{E3270CA8-C85C-45D9-9F8C-F3B96FF92595}" type="pres">
      <dgm:prSet presAssocID="{C759CF2C-3F19-4AA7-9808-6311957D1B74}" presName="vertTwo" presStyleCnt="0"/>
      <dgm:spPr/>
    </dgm:pt>
    <dgm:pt modelId="{1EE3D75B-78A3-44A2-A2F5-2737D613B7BD}" type="pres">
      <dgm:prSet presAssocID="{C759CF2C-3F19-4AA7-9808-6311957D1B7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CABF3C8-D9A8-4CE4-BD5F-E1926989601A}" type="pres">
      <dgm:prSet presAssocID="{C759CF2C-3F19-4AA7-9808-6311957D1B74}" presName="parTransTwo" presStyleCnt="0"/>
      <dgm:spPr/>
    </dgm:pt>
    <dgm:pt modelId="{1F5FF084-8954-408C-BED1-295579E289C5}" type="pres">
      <dgm:prSet presAssocID="{C759CF2C-3F19-4AA7-9808-6311957D1B74}" presName="horzTwo" presStyleCnt="0"/>
      <dgm:spPr/>
    </dgm:pt>
    <dgm:pt modelId="{133EEA97-3C51-469C-9DAD-528BD509209C}" type="pres">
      <dgm:prSet presAssocID="{7A47ECB4-CEBA-4806-BC71-C6C7DD2BA5EE}" presName="vertThree" presStyleCnt="0"/>
      <dgm:spPr/>
    </dgm:pt>
    <dgm:pt modelId="{53437ADE-E1DF-4E09-895F-7C33E823C133}" type="pres">
      <dgm:prSet presAssocID="{7A47ECB4-CEBA-4806-BC71-C6C7DD2BA5E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136EF7-A1A5-414F-A441-A3B528DB6D8A}" type="pres">
      <dgm:prSet presAssocID="{7A47ECB4-CEBA-4806-BC71-C6C7DD2BA5EE}" presName="horzThree" presStyleCnt="0"/>
      <dgm:spPr/>
    </dgm:pt>
  </dgm:ptLst>
  <dgm:cxnLst>
    <dgm:cxn modelId="{61E75809-A02A-4AC6-AC99-6098DA98E329}" type="presOf" srcId="{BB6C542C-BCD8-40F2-A9A7-5900F258FF8C}" destId="{3B4D0680-6911-41B0-9DE3-A908F15D3C81}" srcOrd="0" destOrd="0" presId="urn:microsoft.com/office/officeart/2005/8/layout/hierarchy4"/>
    <dgm:cxn modelId="{1500C1AF-E0A8-48B2-B238-F05B8BA56EDC}" srcId="{C759CF2C-3F19-4AA7-9808-6311957D1B74}" destId="{7A47ECB4-CEBA-4806-BC71-C6C7DD2BA5EE}" srcOrd="0" destOrd="0" parTransId="{CB1BC629-B30D-46ED-AFAE-057D2B407464}" sibTransId="{A698C300-0075-4033-B67C-E93D9A378534}"/>
    <dgm:cxn modelId="{C338A10B-E37C-4FEB-8F3B-F4BF69A48E44}" type="presOf" srcId="{C759CF2C-3F19-4AA7-9808-6311957D1B74}" destId="{1EE3D75B-78A3-44A2-A2F5-2737D613B7BD}" srcOrd="0" destOrd="0" presId="urn:microsoft.com/office/officeart/2005/8/layout/hierarchy4"/>
    <dgm:cxn modelId="{9173EF64-8B0C-42FB-9EFD-753EBF9D3B67}" type="presOf" srcId="{7A47ECB4-CEBA-4806-BC71-C6C7DD2BA5EE}" destId="{53437ADE-E1DF-4E09-895F-7C33E823C133}" srcOrd="0" destOrd="0" presId="urn:microsoft.com/office/officeart/2005/8/layout/hierarchy4"/>
    <dgm:cxn modelId="{8DBDE4C1-D121-435B-8BCC-0CE063B391F4}" srcId="{BB6C542C-BCD8-40F2-A9A7-5900F258FF8C}" destId="{8A85C9E0-2233-4F45-B065-F76A6867C7F8}" srcOrd="0" destOrd="0" parTransId="{689FAF22-9AC0-47D3-9201-94DE1928799F}" sibTransId="{3722CC25-A1D6-46FF-8523-B9A8C503B65C}"/>
    <dgm:cxn modelId="{BADF13F4-D0CC-4E95-B320-A03BE2EFB52A}" type="presOf" srcId="{8A85C9E0-2233-4F45-B065-F76A6867C7F8}" destId="{54074D50-D71C-4398-A86A-0DA0C7FE824E}" srcOrd="0" destOrd="0" presId="urn:microsoft.com/office/officeart/2005/8/layout/hierarchy4"/>
    <dgm:cxn modelId="{BC657716-0E0D-4F7C-A413-2734B2CAB173}" srcId="{8A85C9E0-2233-4F45-B065-F76A6867C7F8}" destId="{C759CF2C-3F19-4AA7-9808-6311957D1B74}" srcOrd="0" destOrd="0" parTransId="{1D9B52F9-2CA1-44A4-9FFE-CCA3570160FF}" sibTransId="{86835BF3-0DC8-463B-9E6D-25E379F8C183}"/>
    <dgm:cxn modelId="{737BAD92-043B-4E4E-9A33-2E3B57E3A174}" type="presParOf" srcId="{3B4D0680-6911-41B0-9DE3-A908F15D3C81}" destId="{C6FF7C9F-3964-4E29-93C3-FC9989EFDBDE}" srcOrd="0" destOrd="0" presId="urn:microsoft.com/office/officeart/2005/8/layout/hierarchy4"/>
    <dgm:cxn modelId="{DF1F3C92-0F73-4A75-8401-D2F64BCA4AD8}" type="presParOf" srcId="{C6FF7C9F-3964-4E29-93C3-FC9989EFDBDE}" destId="{54074D50-D71C-4398-A86A-0DA0C7FE824E}" srcOrd="0" destOrd="0" presId="urn:microsoft.com/office/officeart/2005/8/layout/hierarchy4"/>
    <dgm:cxn modelId="{C5551AF4-F2CE-4802-ABCA-3907677DA804}" type="presParOf" srcId="{C6FF7C9F-3964-4E29-93C3-FC9989EFDBDE}" destId="{93F727B2-E21B-4E6C-9BC0-23E1BB6748F8}" srcOrd="1" destOrd="0" presId="urn:microsoft.com/office/officeart/2005/8/layout/hierarchy4"/>
    <dgm:cxn modelId="{2FC75BB3-6260-4069-A123-FA3ADE0E0AC3}" type="presParOf" srcId="{C6FF7C9F-3964-4E29-93C3-FC9989EFDBDE}" destId="{E341B108-004E-4DA6-A9CC-4120DC63531E}" srcOrd="2" destOrd="0" presId="urn:microsoft.com/office/officeart/2005/8/layout/hierarchy4"/>
    <dgm:cxn modelId="{077DC9E0-3F8F-4BBE-9392-946D3B9CBA9D}" type="presParOf" srcId="{E341B108-004E-4DA6-A9CC-4120DC63531E}" destId="{E3270CA8-C85C-45D9-9F8C-F3B96FF92595}" srcOrd="0" destOrd="0" presId="urn:microsoft.com/office/officeart/2005/8/layout/hierarchy4"/>
    <dgm:cxn modelId="{AAB42180-6DED-41E8-9DD6-6D70AB58D29C}" type="presParOf" srcId="{E3270CA8-C85C-45D9-9F8C-F3B96FF92595}" destId="{1EE3D75B-78A3-44A2-A2F5-2737D613B7BD}" srcOrd="0" destOrd="0" presId="urn:microsoft.com/office/officeart/2005/8/layout/hierarchy4"/>
    <dgm:cxn modelId="{8829145C-0FF1-4DA5-B002-37790B65C24C}" type="presParOf" srcId="{E3270CA8-C85C-45D9-9F8C-F3B96FF92595}" destId="{6CABF3C8-D9A8-4CE4-BD5F-E1926989601A}" srcOrd="1" destOrd="0" presId="urn:microsoft.com/office/officeart/2005/8/layout/hierarchy4"/>
    <dgm:cxn modelId="{92F00D4B-6C07-4CC6-8C07-31F43243CE6E}" type="presParOf" srcId="{E3270CA8-C85C-45D9-9F8C-F3B96FF92595}" destId="{1F5FF084-8954-408C-BED1-295579E289C5}" srcOrd="2" destOrd="0" presId="urn:microsoft.com/office/officeart/2005/8/layout/hierarchy4"/>
    <dgm:cxn modelId="{4F607192-26C5-4046-90DD-6ED525A6B1A3}" type="presParOf" srcId="{1F5FF084-8954-408C-BED1-295579E289C5}" destId="{133EEA97-3C51-469C-9DAD-528BD509209C}" srcOrd="0" destOrd="0" presId="urn:microsoft.com/office/officeart/2005/8/layout/hierarchy4"/>
    <dgm:cxn modelId="{68F52D2D-3733-41C7-80FF-268A00FA7F83}" type="presParOf" srcId="{133EEA97-3C51-469C-9DAD-528BD509209C}" destId="{53437ADE-E1DF-4E09-895F-7C33E823C133}" srcOrd="0" destOrd="0" presId="urn:microsoft.com/office/officeart/2005/8/layout/hierarchy4"/>
    <dgm:cxn modelId="{646A947C-5D5F-43F8-9DBA-E5DDE8FDCE13}" type="presParOf" srcId="{133EEA97-3C51-469C-9DAD-528BD509209C}" destId="{19136EF7-A1A5-414F-A441-A3B528DB6D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00731-36D3-40DF-ACB2-ABBABE3F9696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1B0CC-AC27-46F9-A4B0-0DC84113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1036-207C-4E20-937A-8B9DE6AE1D6C}" type="datetimeFigureOut">
              <a:rPr lang="sv-SE" smtClean="0"/>
              <a:pPr/>
              <a:t>2018-02-03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3D843-51B3-4580-A7DD-B3F87D65A7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81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56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Check out the main levels</a:t>
            </a:r>
            <a:r>
              <a:rPr lang="en-US" baseline="0" noProof="0" dirty="0"/>
              <a:t> of abstractions – the traditional way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Processor core and its supported instruction 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/>
              <a:t>Software code</a:t>
            </a:r>
            <a:r>
              <a:rPr lang="en-US" baseline="0" noProof="0" dirty="0"/>
              <a:t> in high-level – System software and application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Java with dedicated ISAJ for native execution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Assembly/C/C++ targeting ISAL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Today’s typical</a:t>
            </a:r>
            <a:r>
              <a:rPr lang="en-US" baseline="0" noProof="0" dirty="0"/>
              <a:t> categorization: Hardware &amp;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There could be an extra layer in between, which gives Imsys processors unique abilities: microcode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91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Microcode enables architects to master their hardware</a:t>
            </a:r>
            <a:r>
              <a:rPr lang="en-US" baseline="0" noProof="0" dirty="0"/>
              <a:t> softly</a:t>
            </a:r>
            <a:endParaRPr lang="en-US" noProof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/>
              <a:t>Microprogram consisting of microinstructions in memory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/>
              <a:t>Hardware</a:t>
            </a:r>
            <a:r>
              <a:rPr lang="en-US" baseline="0" noProof="0" dirty="0"/>
              <a:t> core executes microinstructions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A microinstruction consists of fields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Each fields controls functional units of the processor core directly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Including sequence control, which selects the next microinstruction to execute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The microcode runs an Operation-Oriented Architecture focusing on the task at hand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58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List the</a:t>
            </a:r>
            <a:r>
              <a:rPr lang="en-US" baseline="0" noProof="0" dirty="0" smtClean="0"/>
              <a:t> main characteristics provided by </a:t>
            </a:r>
            <a:r>
              <a:rPr lang="en-US" baseline="0" noProof="0" dirty="0" err="1" smtClean="0"/>
              <a:t>microcoding</a:t>
            </a:r>
            <a:endParaRPr lang="en-US" baseline="0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Complete deterministic control – direct control over all functional parts of the core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Minimal hardware – control by microcode, hence no deep pipeline, no out-of-order or speculative execution, no cache hierarchy, no complex state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Maximum efficiency – no wasted computation, maximum utilization of hardware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Flexibility – implement any computation with high efficiency, making the processor multi-purpose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Soft-</a:t>
            </a:r>
            <a:r>
              <a:rPr lang="en-US" baseline="0" noProof="0" dirty="0" err="1" smtClean="0"/>
              <a:t>reconfigurability</a:t>
            </a:r>
            <a:r>
              <a:rPr lang="en-US" baseline="0" noProof="0" dirty="0" smtClean="0"/>
              <a:t> – microcode in memory may be changed at any time on demand</a:t>
            </a:r>
            <a:endParaRPr lang="en-US" baseline="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00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Match</a:t>
            </a:r>
            <a:r>
              <a:rPr lang="en-US" baseline="0" noProof="0" dirty="0"/>
              <a:t> abstraction levels to our case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Processor Core is hardware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Instruction Set Support is in microcode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Application Code is software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Note that Instruction Sets are the lowest level software interface to use the </a:t>
            </a:r>
            <a:r>
              <a:rPr lang="en-US" baseline="0" noProof="0" dirty="0" err="1"/>
              <a:t>microcoded</a:t>
            </a:r>
            <a:r>
              <a:rPr lang="en-US" baseline="0" noProof="0" dirty="0"/>
              <a:t> features, they belong to software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A compiler, LLVM, matches the high-level application code to the instruction set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7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code is made executable by a compiler targeting an ISA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 is typically defined by hardware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an operation-oriented hardware architecture with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microcoding</a:t>
            </a: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microcode-defined ISA is lifted from the hardware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unique balance between software and hardware supports all parties to improve efficiency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architects design in complex domain-specific operations and deliver a compiler-friendly ISA with optimized hardware utilization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Compiler designers target a machine supporting a balanced rich ISA with high-level operations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764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We have just</a:t>
            </a:r>
            <a:r>
              <a:rPr lang="en-US" baseline="0" noProof="0" dirty="0"/>
              <a:t> </a:t>
            </a:r>
            <a:r>
              <a:rPr lang="en-US" noProof="0" dirty="0"/>
              <a:t>looked into the</a:t>
            </a:r>
            <a:r>
              <a:rPr lang="en-US" baseline="0" noProof="0" dirty="0"/>
              <a:t> basics of the Imsys Lean Processing Technology, now </a:t>
            </a:r>
            <a:r>
              <a:rPr lang="en-US" noProof="0" dirty="0"/>
              <a:t>turn towards</a:t>
            </a:r>
            <a:r>
              <a:rPr lang="en-US" baseline="0" noProof="0" dirty="0"/>
              <a:t> our tailor-made instruction set for LLVM.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10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How does ISAL match LLVM Assembly?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ISAL matches LLVM Assembly by having semantically matching instructions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Complexity</a:t>
            </a:r>
            <a:r>
              <a:rPr lang="en-US" baseline="0" noProof="0" dirty="0" smtClean="0"/>
              <a:t> propagated into ISAL implementation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How does the semantic match help?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LLVM back-end for ISAL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Simple and efficient back-end relying mostly on general LLVM facilities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No complex translation as no semantical difference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LLVM middle-end applies general optimizations to LLVM Assembly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/>
              <a:t>Directly exploiting platform-independent LLVM optimizations</a:t>
            </a:r>
            <a:r>
              <a:rPr lang="en-US" baseline="0" noProof="0" dirty="0" smtClean="0"/>
              <a:t> due to the semantical match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noProof="0" dirty="0" smtClean="0"/>
              <a:t>Moreover, general LLVM optimizations are enough, no need for much architecture-specific magic</a:t>
            </a:r>
            <a:endParaRPr lang="en-US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83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noProof="0" dirty="0" smtClean="0"/>
              <a:t>!Hidden original of</a:t>
            </a:r>
            <a:r>
              <a:rPr lang="en-US" baseline="0" noProof="0" dirty="0" smtClean="0"/>
              <a:t> the next animated slide!</a:t>
            </a:r>
            <a:endParaRPr lang="en-US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LLVM Assembly is a theoretical model with characteristics that render it impossible to implement directly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add special operations for bookkeeping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Moving data to/from/between registers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Managing execution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Handling I/O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select single value types to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define actual register 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/>
              <a:t>Better to support special kinds of arguments to optimize register usage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Better to optimize binary representation to improve code density,</a:t>
            </a:r>
            <a:r>
              <a:rPr lang="en-US" baseline="0" noProof="0" dirty="0" smtClean="0"/>
              <a:t> execution time, and power consumption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48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LLVM Assembly is a theoretical model with characteristics that render it impossible to implement directly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add special operations for bookkeeping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Moving data between and immediate values into registers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Managing execution state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Handling I/O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select single value types to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Need to define actual register 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/>
              <a:t>Better to support special kinds of arguments to optimize register usage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Better to optimize binary representation to improve code density,</a:t>
            </a:r>
            <a:r>
              <a:rPr lang="en-US" baseline="0" noProof="0" dirty="0" smtClean="0"/>
              <a:t> execution time, and power consumption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47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Start with LLVM 101: formats and steps when compiling with LLVM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132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Regular</a:t>
            </a:r>
            <a:r>
              <a:rPr lang="en-US" baseline="0" noProof="0" dirty="0" smtClean="0"/>
              <a:t> instructions with destination and source registers are bloating binary code, so we have special variants.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Accumulating in source register – happens</a:t>
            </a:r>
            <a:r>
              <a:rPr lang="en-US" baseline="0" noProof="0" dirty="0" smtClean="0"/>
              <a:t> quite often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Consider example: a</a:t>
            </a:r>
            <a:r>
              <a:rPr lang="en-US" baseline="0" noProof="0" dirty="0" smtClean="0"/>
              <a:t> = a + 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The corresponding regular operation needs 3 arguments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A special accumulating</a:t>
            </a:r>
            <a:r>
              <a:rPr lang="en-US" baseline="0" noProof="0" dirty="0" smtClean="0"/>
              <a:t> (in-place update) variant works only with 2 arguments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Binary size is reduced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Working with immediate values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Consider</a:t>
            </a:r>
            <a:r>
              <a:rPr lang="en-US" baseline="0" noProof="0" dirty="0" smtClean="0"/>
              <a:t> example: a = a + 42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Using the corresponding regular instruction needs the immediate value to be moved into a register by an extra instruction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A special form with one immediate argument can do the same work as one instruction with 3 arguments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Even</a:t>
            </a:r>
            <a:r>
              <a:rPr lang="en-US" baseline="0" noProof="0" dirty="0" smtClean="0"/>
              <a:t> better, combine the two: accumulating variant with one immediate argument does it as one instruction with 2 arguments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Binary size is reduced again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ISAL has different variants operations to improve code density</a:t>
            </a:r>
            <a:endParaRPr lang="en-US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948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Efficiently encoding such a rich set</a:t>
            </a:r>
            <a:r>
              <a:rPr lang="en-US" baseline="0" noProof="0" dirty="0" smtClean="0"/>
              <a:t> of instructions requires v</a:t>
            </a:r>
            <a:r>
              <a:rPr lang="en-US" noProof="0" dirty="0" smtClean="0"/>
              <a:t>ariable-length instructions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Instruction lengths</a:t>
            </a:r>
            <a:r>
              <a:rPr lang="en-US" baseline="0" noProof="0" dirty="0" smtClean="0"/>
              <a:t> between 1 and 10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Average 3.4</a:t>
            </a:r>
            <a:endParaRPr lang="en-US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Binary format is defined considering the following </a:t>
            </a:r>
            <a:r>
              <a:rPr lang="en-US" baseline="0" noProof="0" dirty="0" smtClean="0"/>
              <a:t>goals</a:t>
            </a:r>
            <a:endParaRPr lang="en-US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Software perspective</a:t>
            </a:r>
            <a:r>
              <a:rPr lang="en-US" baseline="0" noProof="0" dirty="0" smtClean="0"/>
              <a:t> makes us m</a:t>
            </a:r>
            <a:r>
              <a:rPr lang="en-US" noProof="0" dirty="0" smtClean="0"/>
              <a:t>aximize code density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Frequent operations have</a:t>
            </a:r>
            <a:r>
              <a:rPr lang="en-US" baseline="0" noProof="0" dirty="0" smtClean="0"/>
              <a:t> shorter instruction</a:t>
            </a:r>
            <a:endParaRPr lang="en-US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The microcode implementation should be economic with</a:t>
            </a:r>
            <a:r>
              <a:rPr lang="en-US" baseline="0" noProof="0" dirty="0" smtClean="0"/>
              <a:t> optimized size</a:t>
            </a:r>
            <a:endParaRPr lang="en-US" noProof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Common instruction formats share decode logic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Grouped instructions share operation logic</a:t>
            </a:r>
            <a:endParaRPr lang="en-US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Performance</a:t>
            </a:r>
            <a:r>
              <a:rPr lang="en-US" baseline="0" noProof="0" dirty="0" smtClean="0"/>
              <a:t> counts, so we need to m</a:t>
            </a:r>
            <a:r>
              <a:rPr lang="en-US" noProof="0" dirty="0" smtClean="0"/>
              <a:t>inimize execution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Time</a:t>
            </a:r>
            <a:r>
              <a:rPr lang="en-US" baseline="0" noProof="0" dirty="0" smtClean="0"/>
              <a:t> for decoding is dependent on binary representation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Simple operation</a:t>
            </a:r>
            <a:r>
              <a:rPr lang="en-US" baseline="0" noProof="0" dirty="0" smtClean="0"/>
              <a:t> should have short instruction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Time for performing operation may be dependent on binary representation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It could overlap with argument decoding if similar operations are grouped together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615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Preliminary ISAL code density figures as average binary size of TI Suite benchmarks normalized to ISAL.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569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Concluding with the main points</a:t>
            </a:r>
            <a:endParaRPr lang="en-US" baseline="0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Imsys Lean Processing Technology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Operation-Oriented Hardware Architecture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Microcode-defined ISA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Imsys ISA for LLVM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How ISAL matches LLVM Assembly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Some design considerations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ISAL and its software ecosystem are currently under development, and planned to be released for Imsys EMBLA in next year</a:t>
            </a:r>
            <a:endParaRPr lang="en-US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15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What this talk is about</a:t>
            </a:r>
            <a:endParaRPr lang="en-US" baseline="0" noProof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ISAs are usually designed with no respect for compiler IR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We create an ISA tailor-made for LLVM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We expect improved efficiency in several aspects, detailed later…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74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Swedish</a:t>
            </a:r>
            <a:r>
              <a:rPr lang="en-US" baseline="0" noProof="0" dirty="0"/>
              <a:t> semiconductor SME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Modules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IP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81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History as supplier of</a:t>
            </a:r>
            <a:r>
              <a:rPr lang="en-US" baseline="0" noProof="0" dirty="0"/>
              <a:t> networked embedded controllers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Proven core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Retargeting for the </a:t>
            </a:r>
            <a:r>
              <a:rPr lang="en-US" baseline="0" noProof="0" dirty="0" err="1"/>
              <a:t>IoT</a:t>
            </a:r>
            <a:endParaRPr lang="en-US" baseline="0" noProof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Good match for our values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64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Imsys EMBLA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/>
              <a:t>Single</a:t>
            </a:r>
            <a:r>
              <a:rPr lang="en-US" baseline="0" noProof="0" dirty="0"/>
              <a:t> controller board</a:t>
            </a:r>
            <a:endParaRPr lang="hu-HU" baseline="0" noProof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with graphics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Various IO capabilities via extension board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81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Software platform overview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/>
              <a:t>Eclipse-based IDE for</a:t>
            </a:r>
            <a:r>
              <a:rPr lang="en-US" baseline="0" noProof="0" dirty="0"/>
              <a:t> connecting to the development 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Application Code can 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Java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C/C++ compiled with LLVM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43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Now let’s look under the hood to</a:t>
            </a:r>
            <a:r>
              <a:rPr lang="en-US" baseline="0" noProof="0" dirty="0"/>
              <a:t> see what is the basis of the Imsys lean processing technology: what makes the Imsys processor different from the mainstream and how that allows us to dedicate an ISA for LLVM Assembly.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3D843-51B3-4580-A7DD-B3F87D65A70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92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173788"/>
            <a:ext cx="2057400" cy="365125"/>
          </a:xfrm>
        </p:spPr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42860" y="6182092"/>
            <a:ext cx="3086100" cy="365125"/>
          </a:xfrm>
        </p:spPr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44208" y="6173788"/>
            <a:ext cx="2057400" cy="365125"/>
          </a:xfrm>
        </p:spPr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72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94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762625" cy="581183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4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238"/>
            <a:ext cx="1619672" cy="8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64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762625" cy="581183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35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618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10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71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69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136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0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943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875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83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549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762625" cy="581183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5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01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2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81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72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85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42" y="205740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3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0A81-945F-4537-8A1E-E0299DE349A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5740"/>
            <a:ext cx="1871484" cy="10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D3B3-421D-47BB-9D97-228AFD4B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406C-8F6F-4D4C-B124-181B1F33E0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20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unique processor architecture meeting LLVM IR and the </a:t>
            </a:r>
            <a:r>
              <a:rPr lang="en-US" dirty="0" err="1"/>
              <a:t>IoT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Dávid Juhász</a:t>
            </a:r>
            <a:br>
              <a:rPr lang="hu-HU" dirty="0"/>
            </a:br>
            <a:r>
              <a:rPr lang="hu-HU" dirty="0" err="1">
                <a:latin typeface="+mj-lt"/>
              </a:rPr>
              <a:t>david.juhasz</a:t>
            </a:r>
            <a:r>
              <a:rPr lang="hu-HU" dirty="0">
                <a:latin typeface="+mj-lt"/>
              </a:rPr>
              <a:t>@</a:t>
            </a:r>
            <a:r>
              <a:rPr lang="hu-HU" dirty="0" err="1">
                <a:latin typeface="+mj-lt"/>
              </a:rPr>
              <a:t>imsystech.com</a:t>
            </a:r>
            <a:endParaRPr lang="hu-HU" dirty="0">
              <a:latin typeface="+mj-lt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FOSDEM 2018 LLVM </a:t>
            </a:r>
            <a:r>
              <a:rPr lang="en-US" dirty="0" err="1"/>
              <a:t>devroom</a:t>
            </a:r>
            <a:endParaRPr lang="sv-S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5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Layers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10</a:t>
            </a:fld>
            <a:endParaRPr lang="sv-SE"/>
          </a:p>
        </p:txBody>
      </p:sp>
      <p:sp>
        <p:nvSpPr>
          <p:cNvPr id="7" name="Lekerekített téglalap 6"/>
          <p:cNvSpPr/>
          <p:nvPr/>
        </p:nvSpPr>
        <p:spPr>
          <a:xfrm>
            <a:off x="728120" y="5085184"/>
            <a:ext cx="7687767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Imsys Processor Core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77707" y="4354036"/>
            <a:ext cx="763284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Imsys Instruction Set Support</a:t>
            </a:r>
            <a:endParaRPr lang="en-US" sz="32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250015" y="3837533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ISAL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128391" y="3837533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ISAJ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728120" y="1412778"/>
            <a:ext cx="7682439" cy="7275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Application Code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6148177" y="1973843"/>
            <a:ext cx="2038355" cy="667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JAVA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1368755" y="1973846"/>
            <a:ext cx="4138787" cy="667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Assembly/C/C++</a:t>
            </a:r>
          </a:p>
        </p:txBody>
      </p:sp>
      <p:sp>
        <p:nvSpPr>
          <p:cNvPr id="15" name="Vágott nyíl jobbra 14"/>
          <p:cNvSpPr/>
          <p:nvPr/>
        </p:nvSpPr>
        <p:spPr>
          <a:xfrm rot="5400000">
            <a:off x="6569483" y="2907029"/>
            <a:ext cx="1195743" cy="643135"/>
          </a:xfrm>
          <a:prstGeom prst="notchedRightArrow">
            <a:avLst>
              <a:gd name="adj1" fmla="val 50000"/>
              <a:gd name="adj2" fmla="val 62527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75000">
                <a:schemeClr val="accent1"/>
              </a:gs>
              <a:gs pos="100000">
                <a:schemeClr val="accent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4" descr="https://upload.wikimedia.org/wikipedia/commons/d/de/%D0%9B%D0%BE%D0%B3%D0%BE_%D0%B6%D0%B0%D0%B2%D0%B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8"/>
          <a:stretch/>
        </p:blipFill>
        <p:spPr bwMode="auto">
          <a:xfrm>
            <a:off x="7488921" y="2775753"/>
            <a:ext cx="921637" cy="8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lvm.org/img/DragonF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64" y="2561371"/>
            <a:ext cx="1245272" cy="12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ágott nyíl jobbra 18"/>
          <p:cNvSpPr/>
          <p:nvPr/>
        </p:nvSpPr>
        <p:spPr>
          <a:xfrm rot="5400000">
            <a:off x="2822004" y="2929165"/>
            <a:ext cx="1195743" cy="643135"/>
          </a:xfrm>
          <a:prstGeom prst="notchedRightArrow">
            <a:avLst>
              <a:gd name="adj1" fmla="val 50000"/>
              <a:gd name="adj2" fmla="val 62527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75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2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9" y="332657"/>
            <a:ext cx="8191823" cy="1358032"/>
          </a:xfrm>
        </p:spPr>
        <p:txBody>
          <a:bodyPr/>
          <a:lstStyle/>
          <a:p>
            <a:r>
              <a:rPr lang="en-US" dirty="0"/>
              <a:t>A Forgotten Layer of</a:t>
            </a:r>
            <a:br>
              <a:rPr lang="en-US" dirty="0"/>
            </a:br>
            <a:r>
              <a:rPr lang="en-US" dirty="0"/>
              <a:t>Abstraction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7" name="Tartalom helye 4">
            <a:extLst>
              <a:ext uri="{FF2B5EF4-FFF2-40B4-BE49-F238E27FC236}">
                <a16:creationId xmlns="" xmlns:a16="http://schemas.microsoft.com/office/drawing/2014/main" id="{22CFA6AA-B58A-4682-A349-88C364CBD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71801"/>
              </p:ext>
            </p:extLst>
          </p:nvPr>
        </p:nvGraphicFramePr>
        <p:xfrm>
          <a:off x="1331640" y="2319560"/>
          <a:ext cx="6624736" cy="305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2C7F7316-C10D-4DB7-A879-9A2867ED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731769"/>
              </p:ext>
            </p:extLst>
          </p:nvPr>
        </p:nvGraphicFramePr>
        <p:xfrm>
          <a:off x="1331640" y="2132856"/>
          <a:ext cx="66247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07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Processor Architect’s</a:t>
            </a:r>
            <a:br>
              <a:rPr lang="en-US" dirty="0"/>
            </a:br>
            <a:r>
              <a:rPr lang="en-US" dirty="0"/>
              <a:t>Best Friend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12</a:t>
            </a:fld>
            <a:endParaRPr lang="sv-SE"/>
          </a:p>
        </p:txBody>
      </p:sp>
      <p:sp>
        <p:nvSpPr>
          <p:cNvPr id="7" name="Lekerekített téglalap 6"/>
          <p:cNvSpPr/>
          <p:nvPr/>
        </p:nvSpPr>
        <p:spPr>
          <a:xfrm>
            <a:off x="101411" y="2410813"/>
            <a:ext cx="6480000" cy="432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01411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854391" y="2090773"/>
            <a:ext cx="2160000" cy="2970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Microprogram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1218081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334751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47231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546792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hu-H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636411" y="3585431"/>
            <a:ext cx="945000" cy="1080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lang="hu-HU" sz="13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Balra-jobbra nyíl 14"/>
          <p:cNvSpPr/>
          <p:nvPr/>
        </p:nvSpPr>
        <p:spPr>
          <a:xfrm>
            <a:off x="1050038" y="4061762"/>
            <a:ext cx="168044" cy="127345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6" name="Balra-jobbra nyíl 15"/>
          <p:cNvSpPr/>
          <p:nvPr/>
        </p:nvSpPr>
        <p:spPr>
          <a:xfrm>
            <a:off x="2166709" y="4061762"/>
            <a:ext cx="171671" cy="127345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7" name="Balra-jobbra nyíl 16"/>
          <p:cNvSpPr/>
          <p:nvPr/>
        </p:nvSpPr>
        <p:spPr>
          <a:xfrm>
            <a:off x="3279751" y="4061762"/>
            <a:ext cx="167480" cy="127345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8" name="Balra-jobbra nyíl 17"/>
          <p:cNvSpPr/>
          <p:nvPr/>
        </p:nvSpPr>
        <p:spPr>
          <a:xfrm>
            <a:off x="4392231" y="4061762"/>
            <a:ext cx="154563" cy="127345"/>
          </a:xfrm>
          <a:prstGeom prst="leftRightArrow">
            <a:avLst>
              <a:gd name="adj1" fmla="val 50000"/>
              <a:gd name="adj2" fmla="val 45886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19" name="Balra-jobbra nyíl 18"/>
          <p:cNvSpPr/>
          <p:nvPr/>
        </p:nvSpPr>
        <p:spPr>
          <a:xfrm>
            <a:off x="5491793" y="4061760"/>
            <a:ext cx="144620" cy="127345"/>
          </a:xfrm>
          <a:prstGeom prst="leftRightArrow">
            <a:avLst>
              <a:gd name="adj1" fmla="val 50000"/>
              <a:gd name="adj2" fmla="val 39529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0" name="Jobbra nyíl 19"/>
          <p:cNvSpPr/>
          <p:nvPr/>
        </p:nvSpPr>
        <p:spPr>
          <a:xfrm>
            <a:off x="6578564" y="4009752"/>
            <a:ext cx="275831" cy="23135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1" name="Balra nyíl 20"/>
          <p:cNvSpPr/>
          <p:nvPr/>
        </p:nvSpPr>
        <p:spPr>
          <a:xfrm>
            <a:off x="6584265" y="2528840"/>
            <a:ext cx="265939" cy="1959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2" name="Lekerekített téglalap 21"/>
          <p:cNvSpPr/>
          <p:nvPr/>
        </p:nvSpPr>
        <p:spPr>
          <a:xfrm>
            <a:off x="149390" y="2475562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3" name="Lekerekített téglalap 22"/>
          <p:cNvSpPr/>
          <p:nvPr/>
        </p:nvSpPr>
        <p:spPr>
          <a:xfrm>
            <a:off x="1244166" y="2473106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4" name="Lekerekített téglalap 23"/>
          <p:cNvSpPr/>
          <p:nvPr/>
        </p:nvSpPr>
        <p:spPr>
          <a:xfrm>
            <a:off x="2358994" y="2475562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5" name="Lekerekített téglalap 24"/>
          <p:cNvSpPr/>
          <p:nvPr/>
        </p:nvSpPr>
        <p:spPr>
          <a:xfrm>
            <a:off x="3453881" y="2469827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6" name="Lekerekített téglalap 25"/>
          <p:cNvSpPr/>
          <p:nvPr/>
        </p:nvSpPr>
        <p:spPr>
          <a:xfrm>
            <a:off x="4572877" y="2475562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7" name="Lekerekített téglalap 26"/>
          <p:cNvSpPr/>
          <p:nvPr/>
        </p:nvSpPr>
        <p:spPr>
          <a:xfrm>
            <a:off x="5662495" y="2469827"/>
            <a:ext cx="892835" cy="313977"/>
          </a:xfrm>
          <a:prstGeom prst="round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8" name="Lefelé nyíl 27"/>
          <p:cNvSpPr/>
          <p:nvPr/>
        </p:nvSpPr>
        <p:spPr>
          <a:xfrm>
            <a:off x="4927767" y="2789535"/>
            <a:ext cx="183057" cy="795896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29" name="Lefelé nyíl 28"/>
          <p:cNvSpPr/>
          <p:nvPr/>
        </p:nvSpPr>
        <p:spPr>
          <a:xfrm>
            <a:off x="6017387" y="2789535"/>
            <a:ext cx="183057" cy="795896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30" name="Lefelé nyíl 29"/>
          <p:cNvSpPr/>
          <p:nvPr/>
        </p:nvSpPr>
        <p:spPr>
          <a:xfrm>
            <a:off x="3808274" y="2783805"/>
            <a:ext cx="183057" cy="801629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31" name="Lefelé nyíl 30"/>
          <p:cNvSpPr/>
          <p:nvPr/>
        </p:nvSpPr>
        <p:spPr>
          <a:xfrm>
            <a:off x="2713883" y="2789535"/>
            <a:ext cx="183057" cy="795896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32" name="Lefelé nyíl 31"/>
          <p:cNvSpPr/>
          <p:nvPr/>
        </p:nvSpPr>
        <p:spPr>
          <a:xfrm>
            <a:off x="1599056" y="2789535"/>
            <a:ext cx="183057" cy="795896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34" name="Lefelé nyíl 33"/>
          <p:cNvSpPr/>
          <p:nvPr/>
        </p:nvSpPr>
        <p:spPr>
          <a:xfrm>
            <a:off x="482387" y="2789537"/>
            <a:ext cx="183057" cy="796015"/>
          </a:xfrm>
          <a:prstGeom prst="downArrow">
            <a:avLst/>
          </a:prstGeom>
          <a:gradFill>
            <a:gsLst>
              <a:gs pos="0">
                <a:schemeClr val="accent6"/>
              </a:gs>
              <a:gs pos="70000">
                <a:schemeClr val="accent3"/>
              </a:gs>
            </a:gsLst>
            <a:lin ang="5400000" scaled="1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7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1"/>
          </a:p>
        </p:txBody>
      </p:sp>
      <p:sp>
        <p:nvSpPr>
          <p:cNvPr id="35" name="Téglalap 34"/>
          <p:cNvSpPr/>
          <p:nvPr/>
        </p:nvSpPr>
        <p:spPr>
          <a:xfrm>
            <a:off x="-32142" y="5460857"/>
            <a:ext cx="9208291" cy="69262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n-US" sz="4051" dirty="0">
                <a:ln w="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Operation-Oriented Hardware Architecture</a:t>
            </a:r>
          </a:p>
        </p:txBody>
      </p:sp>
      <p:sp>
        <p:nvSpPr>
          <p:cNvPr id="36" name="Lekerekített téglalap 32">
            <a:extLst>
              <a:ext uri="{FF2B5EF4-FFF2-40B4-BE49-F238E27FC236}">
                <a16:creationId xmlns="" xmlns:a16="http://schemas.microsoft.com/office/drawing/2014/main" id="{03B91A56-C15C-4FC5-B0EF-63762DBC3C0A}"/>
              </a:ext>
            </a:extLst>
          </p:cNvPr>
          <p:cNvSpPr/>
          <p:nvPr/>
        </p:nvSpPr>
        <p:spPr>
          <a:xfrm>
            <a:off x="98561" y="2416547"/>
            <a:ext cx="6480000" cy="4320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n w="6350">
                  <a:solidFill>
                    <a:srgbClr val="92D050">
                      <a:alpha val="50000"/>
                    </a:srgbClr>
                  </a:solidFill>
                </a:ln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Microinstruction</a:t>
            </a:r>
          </a:p>
        </p:txBody>
      </p:sp>
    </p:spTree>
    <p:extLst>
      <p:ext uri="{BB962C8B-B14F-4D97-AF65-F5344CB8AC3E}">
        <p14:creationId xmlns:p14="http://schemas.microsoft.com/office/powerpoint/2010/main" val="3578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13</a:t>
            </a:fld>
            <a:endParaRPr lang="sv-SE"/>
          </a:p>
        </p:txBody>
      </p:sp>
      <p:sp>
        <p:nvSpPr>
          <p:cNvPr id="7" name="Téglalap 6"/>
          <p:cNvSpPr/>
          <p:nvPr/>
        </p:nvSpPr>
        <p:spPr>
          <a:xfrm>
            <a:off x="1228560" y="3082752"/>
            <a:ext cx="6686895" cy="69262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n-US" sz="405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Microcode, what is it good for?</a:t>
            </a:r>
          </a:p>
        </p:txBody>
      </p:sp>
      <p:sp>
        <p:nvSpPr>
          <p:cNvPr id="8" name="Felhő 7"/>
          <p:cNvSpPr/>
          <p:nvPr/>
        </p:nvSpPr>
        <p:spPr>
          <a:xfrm>
            <a:off x="530531" y="1407186"/>
            <a:ext cx="2817337" cy="1287493"/>
          </a:xfrm>
          <a:prstGeom prst="cloudCallout">
            <a:avLst>
              <a:gd name="adj1" fmla="val 8455"/>
              <a:gd name="adj2" fmla="val 70598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Deterministic Control</a:t>
            </a:r>
          </a:p>
        </p:txBody>
      </p:sp>
      <p:sp>
        <p:nvSpPr>
          <p:cNvPr id="9" name="Felhő 8"/>
          <p:cNvSpPr/>
          <p:nvPr/>
        </p:nvSpPr>
        <p:spPr>
          <a:xfrm>
            <a:off x="2115631" y="4072750"/>
            <a:ext cx="2096331" cy="841205"/>
          </a:xfrm>
          <a:prstGeom prst="cloudCallout">
            <a:avLst>
              <a:gd name="adj1" fmla="val -23708"/>
              <a:gd name="adj2" fmla="val -6363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</p:txBody>
      </p:sp>
      <p:sp>
        <p:nvSpPr>
          <p:cNvPr id="10" name="Felhő 9"/>
          <p:cNvSpPr/>
          <p:nvPr/>
        </p:nvSpPr>
        <p:spPr>
          <a:xfrm>
            <a:off x="4367127" y="4477239"/>
            <a:ext cx="4354183" cy="873424"/>
          </a:xfrm>
          <a:prstGeom prst="cloudCallout">
            <a:avLst>
              <a:gd name="adj1" fmla="val -15038"/>
              <a:gd name="adj2" fmla="val -7379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Reconfigurability</a:t>
            </a:r>
            <a:endParaRPr lang="en-US" sz="135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3791311" y="1164633"/>
            <a:ext cx="2361483" cy="818367"/>
          </a:xfrm>
          <a:prstGeom prst="cloudCallout">
            <a:avLst>
              <a:gd name="adj1" fmla="val -21381"/>
              <a:gd name="adj2" fmla="val 64872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Hardware</a:t>
            </a:r>
          </a:p>
        </p:txBody>
      </p:sp>
      <p:sp>
        <p:nvSpPr>
          <p:cNvPr id="12" name="Felhő 11"/>
          <p:cNvSpPr/>
          <p:nvPr/>
        </p:nvSpPr>
        <p:spPr>
          <a:xfrm>
            <a:off x="5609327" y="1931483"/>
            <a:ext cx="2477939" cy="899060"/>
          </a:xfrm>
          <a:prstGeom prst="cloudCallout">
            <a:avLst>
              <a:gd name="adj1" fmla="val -20833"/>
              <a:gd name="adj2" fmla="val 71855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Efficiency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9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Layers Revisited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14</a:t>
            </a:fld>
            <a:endParaRPr lang="sv-SE"/>
          </a:p>
        </p:txBody>
      </p:sp>
      <p:sp>
        <p:nvSpPr>
          <p:cNvPr id="16" name="Lekerekített téglalap 15"/>
          <p:cNvSpPr/>
          <p:nvPr/>
        </p:nvSpPr>
        <p:spPr>
          <a:xfrm>
            <a:off x="728118" y="5085184"/>
            <a:ext cx="5390668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Imsys Processor Core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777711" y="4354036"/>
            <a:ext cx="5352159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Imsys Instruction Set Support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728119" y="1412778"/>
            <a:ext cx="5386932" cy="7275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Application Code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6372202" y="1412776"/>
            <a:ext cx="2445835" cy="2930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Software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6457951" y="4354036"/>
            <a:ext cx="2360084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Microcode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6470780" y="5085184"/>
            <a:ext cx="2347257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Hardware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2740579" y="3958422"/>
            <a:ext cx="1426419" cy="508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ISAL</a:t>
            </a:r>
          </a:p>
        </p:txBody>
      </p:sp>
      <p:sp>
        <p:nvSpPr>
          <p:cNvPr id="14" name="Vágott nyíl jobbra 18">
            <a:extLst>
              <a:ext uri="{FF2B5EF4-FFF2-40B4-BE49-F238E27FC236}">
                <a16:creationId xmlns="" xmlns:a16="http://schemas.microsoft.com/office/drawing/2014/main" id="{0D8FEF51-5D1E-45D9-A851-2A92588778F5}"/>
              </a:ext>
            </a:extLst>
          </p:cNvPr>
          <p:cNvSpPr/>
          <p:nvPr/>
        </p:nvSpPr>
        <p:spPr>
          <a:xfrm rot="5400000">
            <a:off x="2589059" y="2727790"/>
            <a:ext cx="1661631" cy="643135"/>
          </a:xfrm>
          <a:prstGeom prst="notchedRightArrow">
            <a:avLst>
              <a:gd name="adj1" fmla="val 50000"/>
              <a:gd name="adj2" fmla="val 62527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75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Picture 6" descr="https://llvm.org/img/DragonFu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73" y="2218540"/>
            <a:ext cx="1661631" cy="1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F2FD65E3-ADAA-4526-88B1-6FF2F62DFD00}"/>
              </a:ext>
            </a:extLst>
          </p:cNvPr>
          <p:cNvSpPr/>
          <p:nvPr/>
        </p:nvSpPr>
        <p:spPr>
          <a:xfrm>
            <a:off x="107504" y="1916832"/>
            <a:ext cx="8856984" cy="4104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8C604166-43FF-4D40-BCE8-72A742D1BF7B}"/>
              </a:ext>
            </a:extLst>
          </p:cNvPr>
          <p:cNvSpPr/>
          <p:nvPr/>
        </p:nvSpPr>
        <p:spPr>
          <a:xfrm>
            <a:off x="107504" y="3861048"/>
            <a:ext cx="8856984" cy="2160240"/>
          </a:xfrm>
          <a:prstGeom prst="rect">
            <a:avLst/>
          </a:prstGeom>
          <a:gradFill>
            <a:gsLst>
              <a:gs pos="0">
                <a:srgbClr val="92D050">
                  <a:lumMod val="90000"/>
                  <a:lumOff val="10000"/>
                </a:srgbClr>
              </a:gs>
              <a:gs pos="50000">
                <a:srgbClr val="92D050">
                  <a:lumMod val="95000"/>
                  <a:lumOff val="5000"/>
                </a:srgbClr>
              </a:gs>
              <a:gs pos="100000">
                <a:srgbClr val="92D050">
                  <a:lumMod val="95000"/>
                  <a:lumOff val="5000"/>
                </a:srgb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Unique Balance between Hardware and Software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15</a:t>
            </a:fld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="" xmlns:a16="http://schemas.microsoft.com/office/drawing/2014/main" id="{8ADE1D8A-46C1-4A71-802F-C5DABF022A53}"/>
              </a:ext>
            </a:extLst>
          </p:cNvPr>
          <p:cNvSpPr/>
          <p:nvPr/>
        </p:nvSpPr>
        <p:spPr>
          <a:xfrm>
            <a:off x="1151620" y="5661248"/>
            <a:ext cx="6840760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Instruction Set Architecture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="" xmlns:a16="http://schemas.microsoft.com/office/drawing/2014/main" id="{2203F183-429B-42BF-90D4-100E2432FF4D}"/>
              </a:ext>
            </a:extLst>
          </p:cNvPr>
          <p:cNvSpPr/>
          <p:nvPr/>
        </p:nvSpPr>
        <p:spPr>
          <a:xfrm>
            <a:off x="899592" y="1690688"/>
            <a:ext cx="73448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Application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="" xmlns:a16="http://schemas.microsoft.com/office/drawing/2014/main" id="{A6ED1048-FBE8-4A3B-8AC0-0F6B0146609C}"/>
              </a:ext>
            </a:extLst>
          </p:cNvPr>
          <p:cNvSpPr/>
          <p:nvPr/>
        </p:nvSpPr>
        <p:spPr>
          <a:xfrm>
            <a:off x="3401712" y="2504221"/>
            <a:ext cx="2268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="" xmlns:a16="http://schemas.microsoft.com/office/drawing/2014/main" id="{0EEF7C97-89F4-4E39-B51C-C2F7561A2A23}"/>
              </a:ext>
            </a:extLst>
          </p:cNvPr>
          <p:cNvSpPr/>
          <p:nvPr/>
        </p:nvSpPr>
        <p:spPr>
          <a:xfrm>
            <a:off x="3258555" y="4531769"/>
            <a:ext cx="26314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Microcode</a:t>
            </a:r>
            <a:endParaRPr lang="en-US" sz="5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Pil: uppåt 12">
            <a:extLst>
              <a:ext uri="{FF2B5EF4-FFF2-40B4-BE49-F238E27FC236}">
                <a16:creationId xmlns="" xmlns:a16="http://schemas.microsoft.com/office/drawing/2014/main" id="{A472265A-5A0E-44A7-9AFD-5488DAC1720A}"/>
              </a:ext>
            </a:extLst>
          </p:cNvPr>
          <p:cNvSpPr/>
          <p:nvPr/>
        </p:nvSpPr>
        <p:spPr>
          <a:xfrm>
            <a:off x="2256729" y="4245799"/>
            <a:ext cx="471716" cy="135356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4" name="Pil: uppåt 13">
            <a:extLst>
              <a:ext uri="{FF2B5EF4-FFF2-40B4-BE49-F238E27FC236}">
                <a16:creationId xmlns="" xmlns:a16="http://schemas.microsoft.com/office/drawing/2014/main" id="{A6931841-432A-43CC-9088-C5F574D21896}"/>
              </a:ext>
            </a:extLst>
          </p:cNvPr>
          <p:cNvSpPr/>
          <p:nvPr/>
        </p:nvSpPr>
        <p:spPr>
          <a:xfrm>
            <a:off x="6415558" y="4264389"/>
            <a:ext cx="471716" cy="135356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Pil: uppåt 16">
            <a:extLst>
              <a:ext uri="{FF2B5EF4-FFF2-40B4-BE49-F238E27FC236}">
                <a16:creationId xmlns="" xmlns:a16="http://schemas.microsoft.com/office/drawing/2014/main" id="{586390E0-26B6-4B15-974F-C2FB6BCF8528}"/>
              </a:ext>
            </a:extLst>
          </p:cNvPr>
          <p:cNvSpPr/>
          <p:nvPr/>
        </p:nvSpPr>
        <p:spPr>
          <a:xfrm rot="10800000">
            <a:off x="2273228" y="2310047"/>
            <a:ext cx="471716" cy="330790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8" name="Pil: uppåt 17">
            <a:extLst>
              <a:ext uri="{FF2B5EF4-FFF2-40B4-BE49-F238E27FC236}">
                <a16:creationId xmlns="" xmlns:a16="http://schemas.microsoft.com/office/drawing/2014/main" id="{BBA4BB85-687C-422F-A6E8-78D4937D6FFD}"/>
              </a:ext>
            </a:extLst>
          </p:cNvPr>
          <p:cNvSpPr/>
          <p:nvPr/>
        </p:nvSpPr>
        <p:spPr>
          <a:xfrm rot="10800000">
            <a:off x="6411011" y="2301015"/>
            <a:ext cx="471716" cy="330790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1" name="Tankebubbla: moln 20">
            <a:extLst>
              <a:ext uri="{FF2B5EF4-FFF2-40B4-BE49-F238E27FC236}">
                <a16:creationId xmlns="" xmlns:a16="http://schemas.microsoft.com/office/drawing/2014/main" id="{33A711BD-077D-4031-959A-0E0A61FAB09C}"/>
              </a:ext>
            </a:extLst>
          </p:cNvPr>
          <p:cNvSpPr/>
          <p:nvPr/>
        </p:nvSpPr>
        <p:spPr>
          <a:xfrm>
            <a:off x="145248" y="2526838"/>
            <a:ext cx="2012744" cy="1008817"/>
          </a:xfrm>
          <a:prstGeom prst="cloudCallout">
            <a:avLst>
              <a:gd name="adj1" fmla="val 87267"/>
              <a:gd name="adj2" fmla="val 498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Balanced Rich ISA</a:t>
            </a:r>
          </a:p>
        </p:txBody>
      </p:sp>
      <p:sp>
        <p:nvSpPr>
          <p:cNvPr id="22" name="Tankebubbla: moln 21">
            <a:extLst>
              <a:ext uri="{FF2B5EF4-FFF2-40B4-BE49-F238E27FC236}">
                <a16:creationId xmlns="" xmlns:a16="http://schemas.microsoft.com/office/drawing/2014/main" id="{579972FA-6A38-4790-841C-02CE9D0592CC}"/>
              </a:ext>
            </a:extLst>
          </p:cNvPr>
          <p:cNvSpPr/>
          <p:nvPr/>
        </p:nvSpPr>
        <p:spPr>
          <a:xfrm>
            <a:off x="6379600" y="4398174"/>
            <a:ext cx="2512880" cy="1210744"/>
          </a:xfrm>
          <a:prstGeom prst="cloudCallout">
            <a:avLst>
              <a:gd name="adj1" fmla="val -72810"/>
              <a:gd name="adj2" fmla="val -687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Domain-specific Operations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="" xmlns:a16="http://schemas.microsoft.com/office/drawing/2014/main" id="{1A18FDFC-C8BD-4DB6-AC1B-D787CC7F74D1}"/>
              </a:ext>
            </a:extLst>
          </p:cNvPr>
          <p:cNvSpPr/>
          <p:nvPr/>
        </p:nvSpPr>
        <p:spPr>
          <a:xfrm>
            <a:off x="1151620" y="5661248"/>
            <a:ext cx="68407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Instruction Set Architecture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="" xmlns:a16="http://schemas.microsoft.com/office/drawing/2014/main" id="{FA2B9FB6-FB29-49AE-B2F5-EB6E66EF74CA}"/>
              </a:ext>
            </a:extLst>
          </p:cNvPr>
          <p:cNvSpPr/>
          <p:nvPr/>
        </p:nvSpPr>
        <p:spPr>
          <a:xfrm>
            <a:off x="512096" y="5661248"/>
            <a:ext cx="8119815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Operation-Oriented Hardware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768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3044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9" dur="29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39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15162 " pathEditMode="fixed" rAng="0" ptsTypes="AA">
                                      <p:cBhvr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39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2.77778E-7 -0.1502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3" grpId="0" animBg="1"/>
      <p:bldP spid="3" grpId="1" animBg="1"/>
      <p:bldP spid="9" grpId="0" animBg="1"/>
      <p:bldP spid="11" grpId="0"/>
      <p:bldP spid="12" grpId="0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1" grpId="0" animBg="1"/>
      <p:bldP spid="22" grpId="0" animBg="1"/>
      <p:bldP spid="20" grpId="0" animBg="1"/>
      <p:bldP spid="20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Efficiency</a:t>
            </a:r>
            <a:br>
              <a:rPr lang="en-US" dirty="0" smtClean="0"/>
            </a:br>
            <a:r>
              <a:rPr lang="en-US" dirty="0" smtClean="0"/>
              <a:t>by Matching LLVM Assembly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16</a:t>
            </a:fld>
            <a:endParaRPr lang="sv-SE"/>
          </a:p>
        </p:txBody>
      </p:sp>
      <p:sp>
        <p:nvSpPr>
          <p:cNvPr id="48" name="Pil: nedåt 15">
            <a:extLst>
              <a:ext uri="{FF2B5EF4-FFF2-40B4-BE49-F238E27FC236}">
                <a16:creationId xmlns="" xmlns:a16="http://schemas.microsoft.com/office/drawing/2014/main" id="{8A0F5A61-95EE-4A75-A9EA-BADEB7F228BD}"/>
              </a:ext>
            </a:extLst>
          </p:cNvPr>
          <p:cNvSpPr/>
          <p:nvPr/>
        </p:nvSpPr>
        <p:spPr>
          <a:xfrm>
            <a:off x="4067944" y="2084007"/>
            <a:ext cx="648072" cy="3649251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14">
            <a:extLst>
              <a:ext uri="{FF2B5EF4-FFF2-40B4-BE49-F238E27FC236}">
                <a16:creationId xmlns="" xmlns:a16="http://schemas.microsoft.com/office/drawing/2014/main" id="{03C1374B-720B-442D-8650-45548952AA32}"/>
              </a:ext>
            </a:extLst>
          </p:cNvPr>
          <p:cNvSpPr/>
          <p:nvPr/>
        </p:nvSpPr>
        <p:spPr>
          <a:xfrm>
            <a:off x="2627784" y="2348884"/>
            <a:ext cx="6192688" cy="29517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hu-HU" sz="3600" dirty="0"/>
              <a:t>LLVM</a:t>
            </a:r>
            <a:endParaRPr lang="sv-SE" dirty="0"/>
          </a:p>
        </p:txBody>
      </p:sp>
      <p:sp>
        <p:nvSpPr>
          <p:cNvPr id="50" name="Rektangel 32">
            <a:extLst>
              <a:ext uri="{FF2B5EF4-FFF2-40B4-BE49-F238E27FC236}">
                <a16:creationId xmlns="" xmlns:a16="http://schemas.microsoft.com/office/drawing/2014/main" id="{C79EFD81-22F0-4D29-B166-D6A505556620}"/>
              </a:ext>
            </a:extLst>
          </p:cNvPr>
          <p:cNvSpPr/>
          <p:nvPr/>
        </p:nvSpPr>
        <p:spPr>
          <a:xfrm>
            <a:off x="5436096" y="4293099"/>
            <a:ext cx="3384376" cy="1007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Pil: vänsterböjd 12">
            <a:extLst>
              <a:ext uri="{FF2B5EF4-FFF2-40B4-BE49-F238E27FC236}">
                <a16:creationId xmlns="" xmlns:a16="http://schemas.microsoft.com/office/drawing/2014/main" id="{0EAC67B7-07E9-49A9-8408-94410777F618}"/>
              </a:ext>
            </a:extLst>
          </p:cNvPr>
          <p:cNvSpPr/>
          <p:nvPr/>
        </p:nvSpPr>
        <p:spPr>
          <a:xfrm>
            <a:off x="5868144" y="3507456"/>
            <a:ext cx="1800200" cy="71951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2" name="Pil: böjd 31">
            <a:extLst>
              <a:ext uri="{FF2B5EF4-FFF2-40B4-BE49-F238E27FC236}">
                <a16:creationId xmlns="" xmlns:a16="http://schemas.microsoft.com/office/drawing/2014/main" id="{704022D7-33FD-4EFE-97A6-6BF198C67C9C}"/>
              </a:ext>
            </a:extLst>
          </p:cNvPr>
          <p:cNvSpPr/>
          <p:nvPr/>
        </p:nvSpPr>
        <p:spPr>
          <a:xfrm flipV="1">
            <a:off x="4229101" y="4179250"/>
            <a:ext cx="1495028" cy="798517"/>
          </a:xfrm>
          <a:prstGeom prst="bentArrow">
            <a:avLst>
              <a:gd name="adj1" fmla="val 40295"/>
              <a:gd name="adj2" fmla="val 32619"/>
              <a:gd name="adj3" fmla="val 22159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3" name="Pil: nedåt 11">
            <a:extLst>
              <a:ext uri="{FF2B5EF4-FFF2-40B4-BE49-F238E27FC236}">
                <a16:creationId xmlns="" xmlns:a16="http://schemas.microsoft.com/office/drawing/2014/main" id="{DD987998-A23D-4117-9B55-5D3E64B75E43}"/>
              </a:ext>
            </a:extLst>
          </p:cNvPr>
          <p:cNvSpPr/>
          <p:nvPr/>
        </p:nvSpPr>
        <p:spPr>
          <a:xfrm>
            <a:off x="4067944" y="4179253"/>
            <a:ext cx="648072" cy="1554004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Pil: nedåt 10">
            <a:extLst>
              <a:ext uri="{FF2B5EF4-FFF2-40B4-BE49-F238E27FC236}">
                <a16:creationId xmlns="" xmlns:a16="http://schemas.microsoft.com/office/drawing/2014/main" id="{747DAFC6-23DF-4AE1-8260-C3358E047E73}"/>
              </a:ext>
            </a:extLst>
          </p:cNvPr>
          <p:cNvSpPr/>
          <p:nvPr/>
        </p:nvSpPr>
        <p:spPr>
          <a:xfrm>
            <a:off x="4067944" y="2272179"/>
            <a:ext cx="648072" cy="1212688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ktangel: rundade hörn 4">
            <a:extLst>
              <a:ext uri="{FF2B5EF4-FFF2-40B4-BE49-F238E27FC236}">
                <a16:creationId xmlns="" xmlns:a16="http://schemas.microsoft.com/office/drawing/2014/main" id="{3F901D17-E5FA-42FD-BE52-C3608A6378EB}"/>
              </a:ext>
            </a:extLst>
          </p:cNvPr>
          <p:cNvSpPr/>
          <p:nvPr/>
        </p:nvSpPr>
        <p:spPr>
          <a:xfrm>
            <a:off x="2915816" y="1622970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High-Level Programming Language</a:t>
            </a:r>
            <a:endParaRPr lang="sv-SE" dirty="0"/>
          </a:p>
        </p:txBody>
      </p:sp>
      <p:sp>
        <p:nvSpPr>
          <p:cNvPr id="56" name="Rektangel: rundade hörn 5">
            <a:extLst>
              <a:ext uri="{FF2B5EF4-FFF2-40B4-BE49-F238E27FC236}">
                <a16:creationId xmlns="" xmlns:a16="http://schemas.microsoft.com/office/drawing/2014/main" id="{7A3529F6-377F-4B8F-82EB-469A10DDA28D}"/>
              </a:ext>
            </a:extLst>
          </p:cNvPr>
          <p:cNvSpPr/>
          <p:nvPr/>
        </p:nvSpPr>
        <p:spPr>
          <a:xfrm>
            <a:off x="2915816" y="3507455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Assembly / IR</a:t>
            </a:r>
            <a:endParaRPr lang="sv-SE" dirty="0"/>
          </a:p>
        </p:txBody>
      </p:sp>
      <p:sp>
        <p:nvSpPr>
          <p:cNvPr id="57" name="Rektangel: rundade hörn 6">
            <a:extLst>
              <a:ext uri="{FF2B5EF4-FFF2-40B4-BE49-F238E27FC236}">
                <a16:creationId xmlns="" xmlns:a16="http://schemas.microsoft.com/office/drawing/2014/main" id="{98711B0E-DD38-47EC-9678-DFFEC89EB08D}"/>
              </a:ext>
            </a:extLst>
          </p:cNvPr>
          <p:cNvSpPr/>
          <p:nvPr/>
        </p:nvSpPr>
        <p:spPr>
          <a:xfrm>
            <a:off x="2915816" y="5733258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Your Typical Target ISA</a:t>
            </a:r>
            <a:endParaRPr lang="sv-SE" dirty="0"/>
          </a:p>
        </p:txBody>
      </p:sp>
      <p:sp>
        <p:nvSpPr>
          <p:cNvPr id="58" name="Rektangel 7">
            <a:extLst>
              <a:ext uri="{FF2B5EF4-FFF2-40B4-BE49-F238E27FC236}">
                <a16:creationId xmlns="" xmlns:a16="http://schemas.microsoft.com/office/drawing/2014/main" id="{DC9B7FAD-AE42-4B3F-A458-0DDDA15CDDC8}"/>
              </a:ext>
            </a:extLst>
          </p:cNvPr>
          <p:cNvSpPr/>
          <p:nvPr/>
        </p:nvSpPr>
        <p:spPr>
          <a:xfrm>
            <a:off x="3419872" y="2516624"/>
            <a:ext cx="1944216" cy="5582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Front-end</a:t>
            </a:r>
            <a:endParaRPr lang="sv-SE" dirty="0"/>
          </a:p>
        </p:txBody>
      </p:sp>
      <p:sp>
        <p:nvSpPr>
          <p:cNvPr id="59" name="Rektangel 8">
            <a:extLst>
              <a:ext uri="{FF2B5EF4-FFF2-40B4-BE49-F238E27FC236}">
                <a16:creationId xmlns="" xmlns:a16="http://schemas.microsoft.com/office/drawing/2014/main" id="{547740CD-61C2-4BAB-AD1D-8E91B8CECDC0}"/>
              </a:ext>
            </a:extLst>
          </p:cNvPr>
          <p:cNvSpPr/>
          <p:nvPr/>
        </p:nvSpPr>
        <p:spPr>
          <a:xfrm>
            <a:off x="3419872" y="4455534"/>
            <a:ext cx="1944216" cy="557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Back-end</a:t>
            </a:r>
            <a:endParaRPr lang="sv-SE" dirty="0"/>
          </a:p>
        </p:txBody>
      </p:sp>
      <p:sp>
        <p:nvSpPr>
          <p:cNvPr id="60" name="Rektangel 9">
            <a:extLst>
              <a:ext uri="{FF2B5EF4-FFF2-40B4-BE49-F238E27FC236}">
                <a16:creationId xmlns="" xmlns:a16="http://schemas.microsoft.com/office/drawing/2014/main" id="{AB611EB3-D080-4748-9744-6F24A26EB8CF}"/>
              </a:ext>
            </a:extLst>
          </p:cNvPr>
          <p:cNvSpPr/>
          <p:nvPr/>
        </p:nvSpPr>
        <p:spPr>
          <a:xfrm>
            <a:off x="6588224" y="3578896"/>
            <a:ext cx="1944216" cy="503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</a:t>
            </a:r>
            <a:r>
              <a:rPr lang="hu-HU" dirty="0" err="1"/>
              <a:t>Middle</a:t>
            </a:r>
            <a:r>
              <a:rPr lang="hu-HU" dirty="0"/>
              <a:t>-end</a:t>
            </a:r>
            <a:endParaRPr lang="sv-SE" dirty="0"/>
          </a:p>
        </p:txBody>
      </p:sp>
      <p:cxnSp>
        <p:nvCxnSpPr>
          <p:cNvPr id="61" name="Rak koppling 17">
            <a:extLst>
              <a:ext uri="{FF2B5EF4-FFF2-40B4-BE49-F238E27FC236}">
                <a16:creationId xmlns="" xmlns:a16="http://schemas.microsoft.com/office/drawing/2014/main" id="{3024D1AA-4677-4FA9-9D24-1EC4532B691F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1115616" y="3832059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ak koppling 19">
            <a:extLst>
              <a:ext uri="{FF2B5EF4-FFF2-40B4-BE49-F238E27FC236}">
                <a16:creationId xmlns="" xmlns:a16="http://schemas.microsoft.com/office/drawing/2014/main" id="{592C19BB-15F2-4302-B418-44724283801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1115616" y="605786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Rak pilkoppling 23">
            <a:extLst>
              <a:ext uri="{FF2B5EF4-FFF2-40B4-BE49-F238E27FC236}">
                <a16:creationId xmlns="" xmlns:a16="http://schemas.microsoft.com/office/drawing/2014/main" id="{DF9359FB-8AB4-4DF6-B98A-90A4B135713B}"/>
              </a:ext>
            </a:extLst>
          </p:cNvPr>
          <p:cNvCxnSpPr>
            <a:cxnSpLocks/>
          </p:cNvCxnSpPr>
          <p:nvPr/>
        </p:nvCxnSpPr>
        <p:spPr>
          <a:xfrm>
            <a:off x="1547664" y="3832061"/>
            <a:ext cx="0" cy="222580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ektangel: rundade hörn 25">
            <a:extLst>
              <a:ext uri="{FF2B5EF4-FFF2-40B4-BE49-F238E27FC236}">
                <a16:creationId xmlns="" xmlns:a16="http://schemas.microsoft.com/office/drawing/2014/main" id="{AE75B59E-90D3-4ACD-8AEE-360DCB9AB9D0}"/>
              </a:ext>
            </a:extLst>
          </p:cNvPr>
          <p:cNvSpPr/>
          <p:nvPr/>
        </p:nvSpPr>
        <p:spPr>
          <a:xfrm>
            <a:off x="5724128" y="4387741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Imsys ISA for LLVM</a:t>
            </a:r>
            <a:endParaRPr lang="sv-SE" dirty="0"/>
          </a:p>
        </p:txBody>
      </p:sp>
      <p:cxnSp>
        <p:nvCxnSpPr>
          <p:cNvPr id="65" name="Rak koppling 26">
            <a:extLst>
              <a:ext uri="{FF2B5EF4-FFF2-40B4-BE49-F238E27FC236}">
                <a16:creationId xmlns="" xmlns:a16="http://schemas.microsoft.com/office/drawing/2014/main" id="{92EF4382-6946-4A80-8F3E-15854CF9D9A2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5868144" y="6057861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Pil: uppåt 30">
            <a:extLst>
              <a:ext uri="{FF2B5EF4-FFF2-40B4-BE49-F238E27FC236}">
                <a16:creationId xmlns="" xmlns:a16="http://schemas.microsoft.com/office/drawing/2014/main" id="{434F1010-6F00-47E3-AB31-61A8C4653835}"/>
              </a:ext>
            </a:extLst>
          </p:cNvPr>
          <p:cNvSpPr/>
          <p:nvPr/>
        </p:nvSpPr>
        <p:spPr>
          <a:xfrm>
            <a:off x="6984267" y="5021259"/>
            <a:ext cx="504056" cy="1020912"/>
          </a:xfrm>
          <a:prstGeom prst="upArrow">
            <a:avLst/>
          </a:prstGeom>
          <a:gradFill>
            <a:gsLst>
              <a:gs pos="0">
                <a:schemeClr val="accent3">
                  <a:lumMod val="98000"/>
                  <a:lumOff val="2000"/>
                </a:schemeClr>
              </a:gs>
              <a:gs pos="50000">
                <a:schemeClr val="accent3"/>
              </a:gs>
              <a:gs pos="100000">
                <a:schemeClr val="accent3">
                  <a:lumMod val="9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33">
            <a:extLst>
              <a:ext uri="{FF2B5EF4-FFF2-40B4-BE49-F238E27FC236}">
                <a16:creationId xmlns="" xmlns:a16="http://schemas.microsoft.com/office/drawing/2014/main" id="{ECC3E19A-2FB1-4CB7-9427-779481246718}"/>
              </a:ext>
            </a:extLst>
          </p:cNvPr>
          <p:cNvSpPr/>
          <p:nvPr/>
        </p:nvSpPr>
        <p:spPr>
          <a:xfrm rot="20326989">
            <a:off x="244333" y="4467909"/>
            <a:ext cx="31814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Big gap</a:t>
            </a:r>
            <a:b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</a:br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Complex translation</a:t>
            </a:r>
            <a:endParaRPr lang="sv-SE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3"/>
                </a:outerShdw>
              </a:effectLst>
            </a:endParaRPr>
          </a:p>
        </p:txBody>
      </p:sp>
      <p:sp>
        <p:nvSpPr>
          <p:cNvPr id="68" name="Rektangel 34">
            <a:extLst>
              <a:ext uri="{FF2B5EF4-FFF2-40B4-BE49-F238E27FC236}">
                <a16:creationId xmlns="" xmlns:a16="http://schemas.microsoft.com/office/drawing/2014/main" id="{3E8D1B6F-9899-4D84-91C4-A1E80D9D2D45}"/>
              </a:ext>
            </a:extLst>
          </p:cNvPr>
          <p:cNvSpPr/>
          <p:nvPr/>
        </p:nvSpPr>
        <p:spPr>
          <a:xfrm rot="20573987">
            <a:off x="5885759" y="5218779"/>
            <a:ext cx="2744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Reducing the gap</a:t>
            </a:r>
          </a:p>
        </p:txBody>
      </p:sp>
      <p:sp>
        <p:nvSpPr>
          <p:cNvPr id="28" name="Freeform 502"/>
          <p:cNvSpPr>
            <a:spLocks noEditPoints="1"/>
          </p:cNvSpPr>
          <p:nvPr/>
        </p:nvSpPr>
        <p:spPr bwMode="auto">
          <a:xfrm>
            <a:off x="5474540" y="3929615"/>
            <a:ext cx="3451509" cy="139438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91E3EBA1-2F04-457F-822E-1243B156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B3D62C64-CBC8-4F77-B79C-0499D26A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FOSDEM 2018 LLVM </a:t>
            </a:r>
            <a:r>
              <a:rPr lang="en-US" noProof="0" dirty="0" err="1"/>
              <a:t>devroom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55919C0-1558-48DB-A807-0110AD79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17</a:t>
            </a:fld>
            <a:endParaRPr lang="sv-SE"/>
          </a:p>
        </p:txBody>
      </p:sp>
      <p:sp>
        <p:nvSpPr>
          <p:cNvPr id="7" name="Lekerekített téglalap 6"/>
          <p:cNvSpPr/>
          <p:nvPr/>
        </p:nvSpPr>
        <p:spPr>
          <a:xfrm>
            <a:off x="584101" y="1772816"/>
            <a:ext cx="79757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LLVM Assembly</a:t>
            </a:r>
            <a:endParaRPr lang="hu-HU" sz="32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28650" y="5301208"/>
            <a:ext cx="78867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ISAL</a:t>
            </a:r>
            <a:endParaRPr lang="hu-HU" sz="3200" dirty="0"/>
          </a:p>
        </p:txBody>
      </p:sp>
      <p:sp>
        <p:nvSpPr>
          <p:cNvPr id="9" name="Balra-jobbra nyíl 8"/>
          <p:cNvSpPr/>
          <p:nvPr/>
        </p:nvSpPr>
        <p:spPr>
          <a:xfrm rot="5400000">
            <a:off x="-288539" y="3681029"/>
            <a:ext cx="2736302" cy="50405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buborék 9"/>
          <p:cNvSpPr/>
          <p:nvPr/>
        </p:nvSpPr>
        <p:spPr>
          <a:xfrm>
            <a:off x="1079612" y="5324939"/>
            <a:ext cx="2619596" cy="1115218"/>
          </a:xfrm>
          <a:prstGeom prst="wedgeEllipseCallout">
            <a:avLst>
              <a:gd name="adj1" fmla="val -43157"/>
              <a:gd name="adj2" fmla="val -1146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Semantically matching instructions</a:t>
            </a:r>
            <a:endParaRPr lang="en-US" sz="24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686050" y="2564904"/>
            <a:ext cx="2523728" cy="2719061"/>
            <a:chOff x="2686050" y="2564904"/>
            <a:chExt cx="2523728" cy="2719061"/>
          </a:xfrm>
        </p:grpSpPr>
        <p:sp>
          <p:nvSpPr>
            <p:cNvPr id="16" name="Téglalap 15"/>
            <p:cNvSpPr/>
            <p:nvPr/>
          </p:nvSpPr>
          <p:spPr>
            <a:xfrm>
              <a:off x="3723640" y="2564904"/>
              <a:ext cx="454659" cy="5760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felé nyílbuborék 13"/>
            <p:cNvSpPr/>
            <p:nvPr/>
          </p:nvSpPr>
          <p:spPr>
            <a:xfrm>
              <a:off x="2686050" y="3051717"/>
              <a:ext cx="2523728" cy="2232248"/>
            </a:xfrm>
            <a:prstGeom prst="downArrowCallout">
              <a:avLst>
                <a:gd name="adj1" fmla="val 20547"/>
                <a:gd name="adj2" fmla="val 25000"/>
                <a:gd name="adj3" fmla="val 19657"/>
                <a:gd name="adj4" fmla="val 6497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LLVM back-end for ISAL</a:t>
              </a:r>
              <a:endParaRPr lang="en-US" sz="2800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3731895" y="2920880"/>
              <a:ext cx="441960" cy="436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0" name="Ellipszis buborék 19"/>
          <p:cNvSpPr/>
          <p:nvPr/>
        </p:nvSpPr>
        <p:spPr>
          <a:xfrm>
            <a:off x="466502" y="1125652"/>
            <a:ext cx="2738343" cy="1512168"/>
          </a:xfrm>
          <a:prstGeom prst="wedgeEllipseCallout">
            <a:avLst>
              <a:gd name="adj1" fmla="val 48856"/>
              <a:gd name="adj2" fmla="val 776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Simple, efficient, general LLVM</a:t>
            </a:r>
            <a:endParaRPr lang="en-US" sz="2400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07D6CE1D-0B34-4F27-A5B6-DA599BD1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LLVM Assembly</a:t>
            </a: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5868144" y="2564904"/>
            <a:ext cx="2523728" cy="1944215"/>
            <a:chOff x="5868144" y="2564904"/>
            <a:chExt cx="2523728" cy="1944215"/>
          </a:xfrm>
        </p:grpSpPr>
        <p:sp>
          <p:nvSpPr>
            <p:cNvPr id="23" name="Téglalap 22"/>
            <p:cNvSpPr/>
            <p:nvPr/>
          </p:nvSpPr>
          <p:spPr>
            <a:xfrm>
              <a:off x="6141769" y="2564904"/>
              <a:ext cx="454659" cy="5760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Felfelé nyíl 24"/>
            <p:cNvSpPr/>
            <p:nvPr/>
          </p:nvSpPr>
          <p:spPr>
            <a:xfrm>
              <a:off x="7307736" y="2564904"/>
              <a:ext cx="915217" cy="743811"/>
            </a:xfrm>
            <a:prstGeom prst="upArrow">
              <a:avLst>
                <a:gd name="adj1" fmla="val 50000"/>
                <a:gd name="adj2" fmla="val 4262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5868144" y="3051717"/>
              <a:ext cx="2523728" cy="14574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LLVM</a:t>
              </a:r>
              <a:br>
                <a:rPr lang="en-US" sz="2800" dirty="0" smtClean="0"/>
              </a:br>
              <a:r>
                <a:rPr lang="en-US" sz="2800" dirty="0" smtClean="0"/>
                <a:t>middle-end</a:t>
              </a:r>
              <a:endParaRPr lang="en-US" sz="2800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6150024" y="2938123"/>
              <a:ext cx="441960" cy="436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7543800" y="2938123"/>
              <a:ext cx="447675" cy="436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8" name="Ellipszis buborék 27"/>
          <p:cNvSpPr/>
          <p:nvPr/>
        </p:nvSpPr>
        <p:spPr>
          <a:xfrm>
            <a:off x="6300192" y="4953135"/>
            <a:ext cx="2666120" cy="1018968"/>
          </a:xfrm>
          <a:prstGeom prst="wedgeEllipseCallout">
            <a:avLst>
              <a:gd name="adj1" fmla="val -29193"/>
              <a:gd name="adj2" fmla="val -910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Direct use of optimizations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0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8047806" cy="1325563"/>
          </a:xfrm>
        </p:spPr>
        <p:txBody>
          <a:bodyPr/>
          <a:lstStyle/>
          <a:p>
            <a:r>
              <a:rPr lang="en-US" dirty="0" smtClean="0"/>
              <a:t>Meeting a Constrained Reality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18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="" xmlns:a16="http://schemas.microsoft.com/office/drawing/2014/main" id="{A79FBC3E-A184-43EF-82AB-93D146C9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20083"/>
              </p:ext>
            </p:extLst>
          </p:nvPr>
        </p:nvGraphicFramePr>
        <p:xfrm>
          <a:off x="556473" y="2204864"/>
          <a:ext cx="803105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716">
                  <a:extLst>
                    <a:ext uri="{9D8B030D-6E8A-4147-A177-3AD203B41FA5}">
                      <a16:colId xmlns="" xmlns:a16="http://schemas.microsoft.com/office/drawing/2014/main" val="2564603615"/>
                    </a:ext>
                  </a:extLst>
                </a:gridCol>
                <a:gridCol w="2223867">
                  <a:extLst>
                    <a:ext uri="{9D8B030D-6E8A-4147-A177-3AD203B41FA5}">
                      <a16:colId xmlns="" xmlns:a16="http://schemas.microsoft.com/office/drawing/2014/main" val="3120542985"/>
                    </a:ext>
                  </a:extLst>
                </a:gridCol>
                <a:gridCol w="3511471">
                  <a:extLst>
                    <a:ext uri="{9D8B030D-6E8A-4147-A177-3AD203B41FA5}">
                      <a16:colId xmlns="" xmlns:a16="http://schemas.microsoft.com/office/drawing/2014/main" val="1496675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LLVM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294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Instructions &amp; intrinsic</a:t>
                      </a:r>
                      <a:r>
                        <a:rPr lang="en-US" baseline="0" noProof="0" dirty="0" smtClean="0"/>
                        <a:t> functions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Additional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system operations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091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Single Value Types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Virtually unlimited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Set of integer, floating point, pointer, and vector types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63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Register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7995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Source and destination registers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Registers with support of accumulating in source registers,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immediate values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7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Binary Representation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Bitcode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Custom dense binary coding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908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8047806" cy="1325563"/>
          </a:xfrm>
        </p:spPr>
        <p:txBody>
          <a:bodyPr/>
          <a:lstStyle/>
          <a:p>
            <a:r>
              <a:rPr lang="en-US" dirty="0" smtClean="0"/>
              <a:t>Meeting a Constrained Reality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19</a:t>
            </a:fld>
            <a:endParaRPr lang="sv-SE"/>
          </a:p>
        </p:txBody>
      </p:sp>
      <p:sp>
        <p:nvSpPr>
          <p:cNvPr id="66" name="AutoShape 60"/>
          <p:cNvSpPr>
            <a:spLocks noChangeAspect="1" noChangeArrowheads="1" noTextEdit="1"/>
          </p:cNvSpPr>
          <p:nvPr/>
        </p:nvSpPr>
        <p:spPr bwMode="auto">
          <a:xfrm>
            <a:off x="539750" y="2171700"/>
            <a:ext cx="80645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547688" y="2195513"/>
            <a:ext cx="2295525" cy="3714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2843213" y="2197100"/>
            <a:ext cx="2224088" cy="36988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5067300" y="2197100"/>
            <a:ext cx="3511550" cy="369888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547688" y="2566988"/>
            <a:ext cx="2295525" cy="639763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2843213" y="2566988"/>
            <a:ext cx="2224088" cy="639763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5067300" y="2566988"/>
            <a:ext cx="3511550" cy="64135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547688" y="3206750"/>
            <a:ext cx="2295525" cy="64135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2843213" y="3206750"/>
            <a:ext cx="2224088" cy="64135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5067300" y="3208338"/>
            <a:ext cx="3511550" cy="639763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547688" y="3848100"/>
            <a:ext cx="2295525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2843213" y="3848100"/>
            <a:ext cx="2224088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5067300" y="3848100"/>
            <a:ext cx="3511550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547688" y="4217988"/>
            <a:ext cx="2295525" cy="915988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2843213" y="4217988"/>
            <a:ext cx="2224088" cy="915988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5067300" y="4217988"/>
            <a:ext cx="3511550" cy="915988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547688" y="5133975"/>
            <a:ext cx="2295525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2843213" y="5133975"/>
            <a:ext cx="2224088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5067300" y="5133975"/>
            <a:ext cx="3511550" cy="3698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Line 80"/>
          <p:cNvSpPr>
            <a:spLocks noChangeShapeType="1"/>
          </p:cNvSpPr>
          <p:nvPr/>
        </p:nvSpPr>
        <p:spPr bwMode="auto">
          <a:xfrm>
            <a:off x="2843213" y="2189163"/>
            <a:ext cx="0" cy="33210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Line 81"/>
          <p:cNvSpPr>
            <a:spLocks noChangeShapeType="1"/>
          </p:cNvSpPr>
          <p:nvPr/>
        </p:nvSpPr>
        <p:spPr bwMode="auto">
          <a:xfrm>
            <a:off x="5067300" y="2189163"/>
            <a:ext cx="0" cy="33210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Line 82"/>
          <p:cNvSpPr>
            <a:spLocks noChangeShapeType="1"/>
          </p:cNvSpPr>
          <p:nvPr/>
        </p:nvSpPr>
        <p:spPr bwMode="auto">
          <a:xfrm>
            <a:off x="541338" y="2566988"/>
            <a:ext cx="80438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Line 83"/>
          <p:cNvSpPr>
            <a:spLocks noChangeShapeType="1"/>
          </p:cNvSpPr>
          <p:nvPr/>
        </p:nvSpPr>
        <p:spPr bwMode="auto">
          <a:xfrm>
            <a:off x="541338" y="3208338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Line 84"/>
          <p:cNvSpPr>
            <a:spLocks noChangeShapeType="1"/>
          </p:cNvSpPr>
          <p:nvPr/>
        </p:nvSpPr>
        <p:spPr bwMode="auto">
          <a:xfrm>
            <a:off x="541338" y="3848100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Line 85"/>
          <p:cNvSpPr>
            <a:spLocks noChangeShapeType="1"/>
          </p:cNvSpPr>
          <p:nvPr/>
        </p:nvSpPr>
        <p:spPr bwMode="auto">
          <a:xfrm>
            <a:off x="541338" y="4217988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Line 86"/>
          <p:cNvSpPr>
            <a:spLocks noChangeShapeType="1"/>
          </p:cNvSpPr>
          <p:nvPr/>
        </p:nvSpPr>
        <p:spPr bwMode="auto">
          <a:xfrm>
            <a:off x="541338" y="5133975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Line 87"/>
          <p:cNvSpPr>
            <a:spLocks noChangeShapeType="1"/>
          </p:cNvSpPr>
          <p:nvPr/>
        </p:nvSpPr>
        <p:spPr bwMode="auto">
          <a:xfrm>
            <a:off x="547688" y="2189163"/>
            <a:ext cx="0" cy="33210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Line 88"/>
          <p:cNvSpPr>
            <a:spLocks noChangeShapeType="1"/>
          </p:cNvSpPr>
          <p:nvPr/>
        </p:nvSpPr>
        <p:spPr bwMode="auto">
          <a:xfrm>
            <a:off x="8578850" y="2190750"/>
            <a:ext cx="0" cy="33194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Line 89"/>
          <p:cNvSpPr>
            <a:spLocks noChangeShapeType="1"/>
          </p:cNvSpPr>
          <p:nvPr/>
        </p:nvSpPr>
        <p:spPr bwMode="auto">
          <a:xfrm>
            <a:off x="541338" y="2197100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Line 90"/>
          <p:cNvSpPr>
            <a:spLocks noChangeShapeType="1"/>
          </p:cNvSpPr>
          <p:nvPr/>
        </p:nvSpPr>
        <p:spPr bwMode="auto">
          <a:xfrm>
            <a:off x="541338" y="5503863"/>
            <a:ext cx="80438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2935288" y="2238375"/>
            <a:ext cx="160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LLVM Assembly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5159375" y="2238375"/>
            <a:ext cx="525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ISAL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639763" y="2609850"/>
            <a:ext cx="1036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Operations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9" name="Rectangle 94"/>
          <p:cNvSpPr>
            <a:spLocks noChangeArrowheads="1"/>
          </p:cNvSpPr>
          <p:nvPr/>
        </p:nvSpPr>
        <p:spPr bwMode="auto">
          <a:xfrm>
            <a:off x="2935288" y="2609850"/>
            <a:ext cx="1369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Instructions &amp; 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2935288" y="2884488"/>
            <a:ext cx="744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intrinsic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1" name="Rectangle 96"/>
          <p:cNvSpPr>
            <a:spLocks noChangeArrowheads="1"/>
          </p:cNvSpPr>
          <p:nvPr/>
        </p:nvSpPr>
        <p:spPr bwMode="auto">
          <a:xfrm>
            <a:off x="3724275" y="2884488"/>
            <a:ext cx="87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functions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Rectangle 100"/>
          <p:cNvSpPr>
            <a:spLocks noChangeArrowheads="1"/>
          </p:cNvSpPr>
          <p:nvPr/>
        </p:nvSpPr>
        <p:spPr bwMode="auto">
          <a:xfrm>
            <a:off x="639763" y="3249613"/>
            <a:ext cx="1715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Single Value Types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101"/>
          <p:cNvSpPr>
            <a:spLocks noChangeArrowheads="1"/>
          </p:cNvSpPr>
          <p:nvPr/>
        </p:nvSpPr>
        <p:spPr bwMode="auto">
          <a:xfrm>
            <a:off x="2935288" y="3249613"/>
            <a:ext cx="17351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Virtually unlimited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2"/>
          <p:cNvSpPr>
            <a:spLocks noChangeArrowheads="1"/>
          </p:cNvSpPr>
          <p:nvPr/>
        </p:nvSpPr>
        <p:spPr bwMode="auto">
          <a:xfrm>
            <a:off x="5159375" y="3249613"/>
            <a:ext cx="27221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 of integer, floating point, 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8" name="Rectangle 103"/>
          <p:cNvSpPr>
            <a:spLocks noChangeArrowheads="1"/>
          </p:cNvSpPr>
          <p:nvPr/>
        </p:nvSpPr>
        <p:spPr bwMode="auto">
          <a:xfrm>
            <a:off x="5159375" y="3524250"/>
            <a:ext cx="2337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pointer, and vector types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" name="Rectangle 104"/>
          <p:cNvSpPr>
            <a:spLocks noChangeArrowheads="1"/>
          </p:cNvSpPr>
          <p:nvPr/>
        </p:nvSpPr>
        <p:spPr bwMode="auto">
          <a:xfrm>
            <a:off x="639763" y="3887788"/>
            <a:ext cx="841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Registers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2935288" y="3887788"/>
            <a:ext cx="924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Unlimited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Rectangle 106"/>
          <p:cNvSpPr>
            <a:spLocks noChangeArrowheads="1"/>
          </p:cNvSpPr>
          <p:nvPr/>
        </p:nvSpPr>
        <p:spPr bwMode="auto">
          <a:xfrm>
            <a:off x="5159375" y="3887788"/>
            <a:ext cx="1643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Register windows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107"/>
          <p:cNvSpPr>
            <a:spLocks noChangeArrowheads="1"/>
          </p:cNvSpPr>
          <p:nvPr/>
        </p:nvSpPr>
        <p:spPr bwMode="auto">
          <a:xfrm>
            <a:off x="639763" y="4260850"/>
            <a:ext cx="1027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Arguments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3" name="Rectangle 108"/>
          <p:cNvSpPr>
            <a:spLocks noChangeArrowheads="1"/>
          </p:cNvSpPr>
          <p:nvPr/>
        </p:nvSpPr>
        <p:spPr bwMode="auto">
          <a:xfrm>
            <a:off x="2935288" y="4260850"/>
            <a:ext cx="10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and 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4" name="Rectangle 109"/>
          <p:cNvSpPr>
            <a:spLocks noChangeArrowheads="1"/>
          </p:cNvSpPr>
          <p:nvPr/>
        </p:nvSpPr>
        <p:spPr bwMode="auto">
          <a:xfrm>
            <a:off x="2935288" y="4535488"/>
            <a:ext cx="1908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destination registers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" name="Rectangle 110"/>
          <p:cNvSpPr>
            <a:spLocks noChangeArrowheads="1"/>
          </p:cNvSpPr>
          <p:nvPr/>
        </p:nvSpPr>
        <p:spPr bwMode="auto">
          <a:xfrm>
            <a:off x="5159375" y="4260850"/>
            <a:ext cx="23962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Registers with support of 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5159375" y="4535488"/>
            <a:ext cx="3068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accumulating in source registers,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7" name="Rectangle 112"/>
          <p:cNvSpPr>
            <a:spLocks noChangeArrowheads="1"/>
          </p:cNvSpPr>
          <p:nvPr/>
        </p:nvSpPr>
        <p:spPr bwMode="auto">
          <a:xfrm>
            <a:off x="5159375" y="4810125"/>
            <a:ext cx="1654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immediate values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8" name="Rectangle 113"/>
          <p:cNvSpPr>
            <a:spLocks noChangeArrowheads="1"/>
          </p:cNvSpPr>
          <p:nvPr/>
        </p:nvSpPr>
        <p:spPr bwMode="auto">
          <a:xfrm>
            <a:off x="639763" y="5173663"/>
            <a:ext cx="2080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Binary Representation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Rectangle 114"/>
          <p:cNvSpPr>
            <a:spLocks noChangeArrowheads="1"/>
          </p:cNvSpPr>
          <p:nvPr/>
        </p:nvSpPr>
        <p:spPr bwMode="auto">
          <a:xfrm>
            <a:off x="2935288" y="5173663"/>
            <a:ext cx="706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Bitcode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0" name="Rectangle 115"/>
          <p:cNvSpPr>
            <a:spLocks noChangeArrowheads="1"/>
          </p:cNvSpPr>
          <p:nvPr/>
        </p:nvSpPr>
        <p:spPr bwMode="auto">
          <a:xfrm>
            <a:off x="5159375" y="5173663"/>
            <a:ext cx="2652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Custom dense binary coding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1" name="Rectangle 40"/>
          <p:cNvSpPr>
            <a:spLocks noChangeArrowheads="1"/>
          </p:cNvSpPr>
          <p:nvPr/>
        </p:nvSpPr>
        <p:spPr bwMode="auto">
          <a:xfrm>
            <a:off x="5159375" y="2613025"/>
            <a:ext cx="966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Additional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" name="Rectangle 41"/>
          <p:cNvSpPr>
            <a:spLocks noChangeArrowheads="1"/>
          </p:cNvSpPr>
          <p:nvPr/>
        </p:nvSpPr>
        <p:spPr bwMode="auto">
          <a:xfrm>
            <a:off x="6167438" y="2613025"/>
            <a:ext cx="1708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 operations</a:t>
            </a:r>
            <a:endParaRPr kumimoji="0" lang="en-US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304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8" grpId="0"/>
      <p:bldP spid="99" grpId="0"/>
      <p:bldP spid="100" grpId="0"/>
      <p:bldP spid="101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with LLVM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2</a:t>
            </a:fld>
            <a:endParaRPr lang="sv-SE"/>
          </a:p>
        </p:txBody>
      </p:sp>
      <p:sp>
        <p:nvSpPr>
          <p:cNvPr id="7" name="Pil: nedåt 15">
            <a:extLst>
              <a:ext uri="{FF2B5EF4-FFF2-40B4-BE49-F238E27FC236}">
                <a16:creationId xmlns="" xmlns:a16="http://schemas.microsoft.com/office/drawing/2014/main" id="{8A0F5A61-95EE-4A75-A9EA-BADEB7F228BD}"/>
              </a:ext>
            </a:extLst>
          </p:cNvPr>
          <p:cNvSpPr/>
          <p:nvPr/>
        </p:nvSpPr>
        <p:spPr>
          <a:xfrm>
            <a:off x="4067944" y="2084007"/>
            <a:ext cx="648072" cy="3649251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14">
            <a:extLst>
              <a:ext uri="{FF2B5EF4-FFF2-40B4-BE49-F238E27FC236}">
                <a16:creationId xmlns="" xmlns:a16="http://schemas.microsoft.com/office/drawing/2014/main" id="{03C1374B-720B-442D-8650-45548952AA32}"/>
              </a:ext>
            </a:extLst>
          </p:cNvPr>
          <p:cNvSpPr/>
          <p:nvPr/>
        </p:nvSpPr>
        <p:spPr>
          <a:xfrm>
            <a:off x="2627784" y="2348884"/>
            <a:ext cx="6192688" cy="29517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hu-HU" sz="3600" dirty="0"/>
              <a:t>LLVM</a:t>
            </a:r>
            <a:endParaRPr lang="sv-SE" dirty="0"/>
          </a:p>
        </p:txBody>
      </p:sp>
      <p:sp>
        <p:nvSpPr>
          <p:cNvPr id="10" name="Pil: vänsterböjd 12">
            <a:extLst>
              <a:ext uri="{FF2B5EF4-FFF2-40B4-BE49-F238E27FC236}">
                <a16:creationId xmlns="" xmlns:a16="http://schemas.microsoft.com/office/drawing/2014/main" id="{0EAC67B7-07E9-49A9-8408-94410777F618}"/>
              </a:ext>
            </a:extLst>
          </p:cNvPr>
          <p:cNvSpPr/>
          <p:nvPr/>
        </p:nvSpPr>
        <p:spPr>
          <a:xfrm>
            <a:off x="5868144" y="3507456"/>
            <a:ext cx="1800200" cy="71951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il: nedåt 11">
            <a:extLst>
              <a:ext uri="{FF2B5EF4-FFF2-40B4-BE49-F238E27FC236}">
                <a16:creationId xmlns="" xmlns:a16="http://schemas.microsoft.com/office/drawing/2014/main" id="{DD987998-A23D-4117-9B55-5D3E64B75E43}"/>
              </a:ext>
            </a:extLst>
          </p:cNvPr>
          <p:cNvSpPr/>
          <p:nvPr/>
        </p:nvSpPr>
        <p:spPr>
          <a:xfrm>
            <a:off x="4067944" y="4179253"/>
            <a:ext cx="648072" cy="1554004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0">
            <a:extLst>
              <a:ext uri="{FF2B5EF4-FFF2-40B4-BE49-F238E27FC236}">
                <a16:creationId xmlns="" xmlns:a16="http://schemas.microsoft.com/office/drawing/2014/main" id="{747DAFC6-23DF-4AE1-8260-C3358E047E73}"/>
              </a:ext>
            </a:extLst>
          </p:cNvPr>
          <p:cNvSpPr/>
          <p:nvPr/>
        </p:nvSpPr>
        <p:spPr>
          <a:xfrm>
            <a:off x="4067944" y="2272179"/>
            <a:ext cx="648072" cy="1212688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4">
            <a:extLst>
              <a:ext uri="{FF2B5EF4-FFF2-40B4-BE49-F238E27FC236}">
                <a16:creationId xmlns="" xmlns:a16="http://schemas.microsoft.com/office/drawing/2014/main" id="{3F901D17-E5FA-42FD-BE52-C3608A6378EB}"/>
              </a:ext>
            </a:extLst>
          </p:cNvPr>
          <p:cNvSpPr/>
          <p:nvPr/>
        </p:nvSpPr>
        <p:spPr>
          <a:xfrm>
            <a:off x="2915816" y="1622970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High-Level Programming Language</a:t>
            </a:r>
            <a:endParaRPr lang="sv-SE" dirty="0"/>
          </a:p>
        </p:txBody>
      </p:sp>
      <p:sp>
        <p:nvSpPr>
          <p:cNvPr id="15" name="Rektangel: rundade hörn 5">
            <a:extLst>
              <a:ext uri="{FF2B5EF4-FFF2-40B4-BE49-F238E27FC236}">
                <a16:creationId xmlns="" xmlns:a16="http://schemas.microsoft.com/office/drawing/2014/main" id="{7A3529F6-377F-4B8F-82EB-469A10DDA28D}"/>
              </a:ext>
            </a:extLst>
          </p:cNvPr>
          <p:cNvSpPr/>
          <p:nvPr/>
        </p:nvSpPr>
        <p:spPr>
          <a:xfrm>
            <a:off x="2915816" y="3507455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Assembly / IR</a:t>
            </a:r>
            <a:endParaRPr lang="sv-SE" dirty="0"/>
          </a:p>
        </p:txBody>
      </p:sp>
      <p:sp>
        <p:nvSpPr>
          <p:cNvPr id="16" name="Rektangel: rundade hörn 6">
            <a:extLst>
              <a:ext uri="{FF2B5EF4-FFF2-40B4-BE49-F238E27FC236}">
                <a16:creationId xmlns="" xmlns:a16="http://schemas.microsoft.com/office/drawing/2014/main" id="{98711B0E-DD38-47EC-9678-DFFEC89EB08D}"/>
              </a:ext>
            </a:extLst>
          </p:cNvPr>
          <p:cNvSpPr/>
          <p:nvPr/>
        </p:nvSpPr>
        <p:spPr>
          <a:xfrm>
            <a:off x="2915816" y="5733258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Your Typical Target ISA</a:t>
            </a:r>
            <a:endParaRPr lang="sv-SE" dirty="0"/>
          </a:p>
        </p:txBody>
      </p:sp>
      <p:sp>
        <p:nvSpPr>
          <p:cNvPr id="17" name="Rektangel 7">
            <a:extLst>
              <a:ext uri="{FF2B5EF4-FFF2-40B4-BE49-F238E27FC236}">
                <a16:creationId xmlns="" xmlns:a16="http://schemas.microsoft.com/office/drawing/2014/main" id="{DC9B7FAD-AE42-4B3F-A458-0DDDA15CDDC8}"/>
              </a:ext>
            </a:extLst>
          </p:cNvPr>
          <p:cNvSpPr/>
          <p:nvPr/>
        </p:nvSpPr>
        <p:spPr>
          <a:xfrm>
            <a:off x="3419872" y="2516624"/>
            <a:ext cx="1944216" cy="5582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Front-end</a:t>
            </a:r>
            <a:endParaRPr lang="sv-SE" dirty="0"/>
          </a:p>
        </p:txBody>
      </p:sp>
      <p:sp>
        <p:nvSpPr>
          <p:cNvPr id="18" name="Rektangel 8">
            <a:extLst>
              <a:ext uri="{FF2B5EF4-FFF2-40B4-BE49-F238E27FC236}">
                <a16:creationId xmlns="" xmlns:a16="http://schemas.microsoft.com/office/drawing/2014/main" id="{547740CD-61C2-4BAB-AD1D-8E91B8CECDC0}"/>
              </a:ext>
            </a:extLst>
          </p:cNvPr>
          <p:cNvSpPr/>
          <p:nvPr/>
        </p:nvSpPr>
        <p:spPr>
          <a:xfrm>
            <a:off x="3419872" y="4455534"/>
            <a:ext cx="1944216" cy="557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Back-end</a:t>
            </a:r>
            <a:endParaRPr lang="sv-SE" dirty="0"/>
          </a:p>
        </p:txBody>
      </p:sp>
      <p:sp>
        <p:nvSpPr>
          <p:cNvPr id="19" name="Rektangel 9">
            <a:extLst>
              <a:ext uri="{FF2B5EF4-FFF2-40B4-BE49-F238E27FC236}">
                <a16:creationId xmlns="" xmlns:a16="http://schemas.microsoft.com/office/drawing/2014/main" id="{AB611EB3-D080-4748-9744-6F24A26EB8CF}"/>
              </a:ext>
            </a:extLst>
          </p:cNvPr>
          <p:cNvSpPr/>
          <p:nvPr/>
        </p:nvSpPr>
        <p:spPr>
          <a:xfrm>
            <a:off x="6588224" y="3578896"/>
            <a:ext cx="1944216" cy="503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Middle-end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52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628650" y="1690688"/>
            <a:ext cx="7886700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0B87211-7139-459F-B4FE-AB2859F0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Optimized</a:t>
            </a:r>
            <a:br>
              <a:rPr lang="en-US" dirty="0"/>
            </a:br>
            <a:r>
              <a:rPr lang="en-US" dirty="0"/>
              <a:t>Operation Sequences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6074A4BD-2D82-4B62-90A5-621A15E5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468E5BCA-0273-483A-BAD3-C639B6F5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0E9C9863-7E73-4D1D-979B-83709A78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20</a:t>
            </a:fld>
            <a:endParaRPr lang="sv-SE"/>
          </a:p>
        </p:txBody>
      </p:sp>
      <p:sp>
        <p:nvSpPr>
          <p:cNvPr id="7" name="Szövegdoboz 6"/>
          <p:cNvSpPr txBox="1"/>
          <p:nvPr/>
        </p:nvSpPr>
        <p:spPr>
          <a:xfrm>
            <a:off x="1117992" y="179902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+mj-lt"/>
              </a:rPr>
              <a:t>a ≔ </a:t>
            </a:r>
            <a:r>
              <a:rPr lang="hu-HU" sz="3200" dirty="0" err="1" smtClean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+ b</a:t>
            </a:r>
            <a:endParaRPr lang="hu-HU" sz="3200" dirty="0">
              <a:latin typeface="+mj-lt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4067944" y="2662796"/>
            <a:ext cx="3600400" cy="288032"/>
            <a:chOff x="4139952" y="2137211"/>
            <a:chExt cx="3600400" cy="288032"/>
          </a:xfrm>
        </p:grpSpPr>
        <p:sp>
          <p:nvSpPr>
            <p:cNvPr id="10" name="Téglalap 9"/>
            <p:cNvSpPr/>
            <p:nvPr/>
          </p:nvSpPr>
          <p:spPr>
            <a:xfrm>
              <a:off x="4139952" y="2137211"/>
              <a:ext cx="1224136" cy="2880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/>
                <a:t>opcode</a:t>
              </a:r>
              <a:endParaRPr lang="hu-HU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5364088" y="2137211"/>
              <a:ext cx="792088" cy="2880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/>
                <a:t>dst</a:t>
              </a:r>
              <a:endParaRPr lang="hu-HU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6156176" y="2137211"/>
              <a:ext cx="792088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src1</a:t>
              </a:r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6948264" y="2137211"/>
              <a:ext cx="792088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src2</a:t>
              </a:r>
              <a:endParaRPr lang="hu-HU" dirty="0"/>
            </a:p>
          </p:txBody>
        </p:sp>
      </p:grpSp>
      <p:sp>
        <p:nvSpPr>
          <p:cNvPr id="17" name="Lekerekített téglalap 16"/>
          <p:cNvSpPr/>
          <p:nvPr/>
        </p:nvSpPr>
        <p:spPr>
          <a:xfrm>
            <a:off x="3918806" y="1788979"/>
            <a:ext cx="4392488" cy="604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Accumulating in source register</a:t>
            </a:r>
            <a:endParaRPr lang="en-US" sz="24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067944" y="3364169"/>
            <a:ext cx="2808312" cy="288032"/>
            <a:chOff x="4139952" y="2137211"/>
            <a:chExt cx="2808312" cy="288032"/>
          </a:xfrm>
        </p:grpSpPr>
        <p:sp>
          <p:nvSpPr>
            <p:cNvPr id="20" name="Téglalap 19"/>
            <p:cNvSpPr/>
            <p:nvPr/>
          </p:nvSpPr>
          <p:spPr>
            <a:xfrm>
              <a:off x="4139952" y="2137211"/>
              <a:ext cx="1224136" cy="2880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/>
                <a:t>opcode</a:t>
              </a:r>
              <a:endParaRPr lang="hu-HU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5364088" y="2137211"/>
              <a:ext cx="792088" cy="2880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src1</a:t>
              </a:r>
              <a:endParaRPr lang="hu-HU" dirty="0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6156176" y="2137211"/>
              <a:ext cx="792088" cy="2880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src2</a:t>
              </a:r>
              <a:endParaRPr lang="hu-HU" dirty="0"/>
            </a:p>
          </p:txBody>
        </p:sp>
      </p:grpSp>
      <p:sp>
        <p:nvSpPr>
          <p:cNvPr id="24" name="Lekerekített téglalap 23"/>
          <p:cNvSpPr/>
          <p:nvPr/>
        </p:nvSpPr>
        <p:spPr>
          <a:xfrm>
            <a:off x="628650" y="4021227"/>
            <a:ext cx="7886700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5292080" y="4082603"/>
            <a:ext cx="3019214" cy="604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Immediate values</a:t>
            </a:r>
            <a:endParaRPr lang="en-US" sz="2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123428" y="4092652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/>
              <a:t>≔</a:t>
            </a:r>
            <a:r>
              <a:rPr lang="hu-HU" sz="3200" dirty="0" smtClean="0">
                <a:latin typeface="+mj-lt"/>
              </a:rPr>
              <a:t> </a:t>
            </a:r>
            <a:r>
              <a:rPr lang="hu-HU" sz="3200" dirty="0" err="1" smtClean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+ 42</a:t>
            </a:r>
            <a:endParaRPr lang="hu-HU" sz="3200" dirty="0">
              <a:latin typeface="+mj-lt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1366810" y="5008251"/>
            <a:ext cx="198534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i="1" dirty="0" err="1">
                <a:latin typeface="+mj-lt"/>
              </a:rPr>
              <a:t>m</a:t>
            </a:r>
            <a:r>
              <a:rPr lang="hu-HU" sz="3200" i="1" dirty="0" err="1" smtClean="0">
                <a:latin typeface="+mj-lt"/>
              </a:rPr>
              <a:t>ove</a:t>
            </a:r>
            <a:r>
              <a:rPr lang="hu-HU" sz="3200" dirty="0" smtClean="0">
                <a:latin typeface="+mj-lt"/>
              </a:rPr>
              <a:t> b 42</a:t>
            </a:r>
          </a:p>
          <a:p>
            <a:pPr algn="ctr"/>
            <a:r>
              <a:rPr lang="hu-HU" sz="3200" i="1" dirty="0">
                <a:latin typeface="+mj-lt"/>
              </a:rPr>
              <a:t>a</a:t>
            </a:r>
            <a:r>
              <a:rPr lang="hu-HU" sz="3200" i="1" dirty="0" smtClean="0">
                <a:latin typeface="+mj-lt"/>
              </a:rPr>
              <a:t>dd</a:t>
            </a:r>
            <a:r>
              <a:rPr lang="hu-HU" sz="3200" dirty="0" smtClean="0">
                <a:latin typeface="+mj-lt"/>
              </a:rPr>
              <a:t> a </a:t>
            </a:r>
            <a:r>
              <a:rPr lang="hu-HU" sz="3200" dirty="0" err="1" smtClean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b</a:t>
            </a:r>
            <a:endParaRPr lang="hu-HU" sz="3200" dirty="0">
              <a:latin typeface="+mj-lt"/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4476871" y="4785768"/>
            <a:ext cx="2829061" cy="5857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i="1" dirty="0" err="1" smtClean="0">
                <a:latin typeface="+mj-lt"/>
              </a:rPr>
              <a:t>add.imm</a:t>
            </a:r>
            <a:r>
              <a:rPr lang="hu-HU" sz="3200" dirty="0" smtClean="0">
                <a:latin typeface="+mj-lt"/>
              </a:rPr>
              <a:t> a </a:t>
            </a:r>
            <a:r>
              <a:rPr lang="hu-HU" sz="3200" dirty="0" err="1" smtClean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42</a:t>
            </a:r>
            <a:endParaRPr lang="hu-HU" sz="3200" dirty="0">
              <a:latin typeface="+mj-lt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476871" y="5530240"/>
            <a:ext cx="3235619" cy="56451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i="1" dirty="0" err="1" smtClean="0">
                <a:latin typeface="+mj-lt"/>
              </a:rPr>
              <a:t>add.upd.imm</a:t>
            </a:r>
            <a:r>
              <a:rPr lang="hu-HU" sz="3200" dirty="0" smtClean="0">
                <a:latin typeface="+mj-lt"/>
              </a:rPr>
              <a:t> a 42</a:t>
            </a:r>
            <a:endParaRPr lang="hu-HU" sz="3200" dirty="0">
              <a:latin typeface="+mj-lt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1366810" y="2492570"/>
            <a:ext cx="1962974" cy="5857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i="1" dirty="0" smtClean="0">
                <a:latin typeface="+mj-lt"/>
              </a:rPr>
              <a:t>add</a:t>
            </a:r>
            <a:r>
              <a:rPr lang="hu-HU" sz="3200" dirty="0" smtClean="0">
                <a:latin typeface="+mj-lt"/>
              </a:rPr>
              <a:t> a </a:t>
            </a:r>
            <a:r>
              <a:rPr lang="hu-HU" sz="3200" dirty="0" err="1" smtClean="0">
                <a:latin typeface="+mj-lt"/>
              </a:rPr>
              <a:t>a</a:t>
            </a:r>
            <a:r>
              <a:rPr lang="hu-HU" sz="3200" dirty="0" smtClean="0">
                <a:latin typeface="+mj-lt"/>
              </a:rPr>
              <a:t> b</a:t>
            </a:r>
            <a:endParaRPr lang="hu-HU" sz="3200" dirty="0">
              <a:latin typeface="+mj-lt"/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1370478" y="3216409"/>
            <a:ext cx="2206356" cy="5857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i="1" dirty="0" err="1" smtClean="0">
                <a:latin typeface="+mj-lt"/>
              </a:rPr>
              <a:t>add.upd</a:t>
            </a:r>
            <a:r>
              <a:rPr lang="hu-HU" sz="3200" dirty="0" smtClean="0">
                <a:latin typeface="+mj-lt"/>
              </a:rPr>
              <a:t> a b</a:t>
            </a:r>
            <a:endParaRPr lang="hu-HU" sz="3200" dirty="0">
              <a:latin typeface="+mj-lt"/>
            </a:endParaRPr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6409"/>
            <a:ext cx="559260" cy="5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09003"/>
            <a:ext cx="559260" cy="5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7" grpId="0" animBg="1"/>
      <p:bldP spid="24" grpId="0" animBg="1"/>
      <p:bldP spid="25" grpId="0" animBg="1"/>
      <p:bldP spid="28" grpId="0"/>
      <p:bldP spid="30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96AE61D-D288-4E0D-9A51-1EBA60FB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</a:t>
            </a:r>
            <a:br>
              <a:rPr lang="en-US" dirty="0"/>
            </a:br>
            <a:r>
              <a:rPr lang="en-US" dirty="0"/>
              <a:t>Binary Representation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9818FE1F-BB19-4A94-B6E7-EB0FB048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402B7953-621B-4ED3-A331-358885D1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CC17467E-8DB5-4672-AAEE-2429ED62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347620048"/>
              </p:ext>
            </p:extLst>
          </p:nvPr>
        </p:nvGraphicFramePr>
        <p:xfrm>
          <a:off x="-252536" y="1989000"/>
          <a:ext cx="6257478" cy="436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églalap 39"/>
          <p:cNvSpPr/>
          <p:nvPr/>
        </p:nvSpPr>
        <p:spPr>
          <a:xfrm>
            <a:off x="5484392" y="5521148"/>
            <a:ext cx="30309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Variable-length</a:t>
            </a:r>
            <a:r>
              <a:rPr lang="hu-HU" sz="3600" b="0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hu-HU" sz="3600" b="0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Instructions</a:t>
            </a:r>
            <a:endParaRPr lang="en-US" sz="36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Felhő 40"/>
          <p:cNvSpPr/>
          <p:nvPr/>
        </p:nvSpPr>
        <p:spPr>
          <a:xfrm>
            <a:off x="5563022" y="1262556"/>
            <a:ext cx="2952328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Maximize Code Density</a:t>
            </a:r>
            <a:endParaRPr lang="en-US" sz="2400" dirty="0"/>
          </a:p>
        </p:txBody>
      </p:sp>
      <p:sp>
        <p:nvSpPr>
          <p:cNvPr id="42" name="Felhő 41"/>
          <p:cNvSpPr/>
          <p:nvPr/>
        </p:nvSpPr>
        <p:spPr>
          <a:xfrm>
            <a:off x="5877631" y="2733740"/>
            <a:ext cx="3168352" cy="115604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Optimize Microcode Size</a:t>
            </a:r>
            <a:endParaRPr lang="en-US" sz="2400" dirty="0"/>
          </a:p>
        </p:txBody>
      </p:sp>
      <p:sp>
        <p:nvSpPr>
          <p:cNvPr id="43" name="Felhő 42"/>
          <p:cNvSpPr/>
          <p:nvPr/>
        </p:nvSpPr>
        <p:spPr>
          <a:xfrm>
            <a:off x="5563022" y="4280848"/>
            <a:ext cx="3291714" cy="117662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Minimize Execution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7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40" grpId="0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778367"/>
              </p:ext>
            </p:extLst>
          </p:nvPr>
        </p:nvGraphicFramePr>
        <p:xfrm>
          <a:off x="628650" y="1412777"/>
          <a:ext cx="78867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4</a:t>
            </a:r>
            <a:r>
              <a:rPr lang="en-US" smtClean="0"/>
              <a:t>/</a:t>
            </a:r>
            <a:r>
              <a:rPr lang="hu-HU" smtClean="0"/>
              <a:t>2</a:t>
            </a:r>
            <a:r>
              <a:rPr lang="en-US" smtClean="0"/>
              <a:t>/201</a:t>
            </a:r>
            <a:r>
              <a:rPr lang="hu-HU" smtClean="0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22</a:t>
            </a:fld>
            <a:endParaRPr lang="sv-SE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047806" cy="1502049"/>
          </a:xfrm>
        </p:spPr>
        <p:txBody>
          <a:bodyPr/>
          <a:lstStyle/>
          <a:p>
            <a:r>
              <a:rPr lang="en-US" dirty="0" smtClean="0"/>
              <a:t>Average Binary Size of TI Suite</a:t>
            </a:r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7314" y="5805265"/>
            <a:ext cx="876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ARM Cortex requires 35%+ more, Intel 80%+ more program memory.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" y="5505739"/>
            <a:ext cx="1313157" cy="707788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59" y="1748868"/>
            <a:ext cx="1912115" cy="1901552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23</a:t>
            </a:fld>
            <a:endParaRPr lang="sv-SE"/>
          </a:p>
        </p:txBody>
      </p:sp>
      <p:sp>
        <p:nvSpPr>
          <p:cNvPr id="7" name="Alcím 6"/>
          <p:cNvSpPr txBox="1">
            <a:spLocks/>
          </p:cNvSpPr>
          <p:nvPr/>
        </p:nvSpPr>
        <p:spPr>
          <a:xfrm>
            <a:off x="4572000" y="5648343"/>
            <a:ext cx="4437112" cy="90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dirty="0" smtClean="0"/>
              <a:t>Dávid Juhász</a:t>
            </a:r>
            <a:br>
              <a:rPr lang="hu-HU" dirty="0" smtClean="0"/>
            </a:br>
            <a:r>
              <a:rPr lang="hu-HU" dirty="0" err="1" smtClean="0">
                <a:latin typeface="+mj-lt"/>
              </a:rPr>
              <a:t>david.juhasz</a:t>
            </a:r>
            <a:r>
              <a:rPr lang="hu-HU" dirty="0" smtClean="0">
                <a:latin typeface="+mj-lt"/>
              </a:rPr>
              <a:t>@</a:t>
            </a:r>
            <a:r>
              <a:rPr lang="hu-HU" dirty="0" err="1" smtClean="0">
                <a:latin typeface="+mj-lt"/>
              </a:rPr>
              <a:t>imsystech.com</a:t>
            </a:r>
            <a:endParaRPr lang="hu-HU" dirty="0">
              <a:latin typeface="+mj-lt"/>
            </a:endParaRPr>
          </a:p>
        </p:txBody>
      </p:sp>
      <p:sp>
        <p:nvSpPr>
          <p:cNvPr id="15" name="Rektangel: rundade hörn 19">
            <a:extLst>
              <a:ext uri="{FF2B5EF4-FFF2-40B4-BE49-F238E27FC236}">
                <a16:creationId xmlns="" xmlns:a16="http://schemas.microsoft.com/office/drawing/2014/main" id="{1A18FDFC-C8BD-4DB6-AC1B-D787CC7F74D1}"/>
              </a:ext>
            </a:extLst>
          </p:cNvPr>
          <p:cNvSpPr/>
          <p:nvPr/>
        </p:nvSpPr>
        <p:spPr>
          <a:xfrm>
            <a:off x="796442" y="2689616"/>
            <a:ext cx="38524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ISAL</a:t>
            </a:r>
            <a:endParaRPr lang="en-US" sz="3200" dirty="0"/>
          </a:p>
        </p:txBody>
      </p:sp>
      <p:sp>
        <p:nvSpPr>
          <p:cNvPr id="16" name="Rektangel: rundade hörn 6">
            <a:extLst>
              <a:ext uri="{FF2B5EF4-FFF2-40B4-BE49-F238E27FC236}">
                <a16:creationId xmlns="" xmlns:a16="http://schemas.microsoft.com/office/drawing/2014/main" id="{FA2B9FB6-FB29-49AE-B2F5-EB6E66EF74CA}"/>
              </a:ext>
            </a:extLst>
          </p:cNvPr>
          <p:cNvSpPr/>
          <p:nvPr/>
        </p:nvSpPr>
        <p:spPr>
          <a:xfrm>
            <a:off x="179512" y="3814296"/>
            <a:ext cx="5086289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Imsys Processor Core</a:t>
            </a:r>
            <a:endParaRPr lang="en-US" sz="3200" dirty="0"/>
          </a:p>
        </p:txBody>
      </p:sp>
      <p:sp>
        <p:nvSpPr>
          <p:cNvPr id="25" name="Rektangel: rundade hörn 6">
            <a:extLst>
              <a:ext uri="{FF2B5EF4-FFF2-40B4-BE49-F238E27FC236}">
                <a16:creationId xmlns="" xmlns:a16="http://schemas.microsoft.com/office/drawing/2014/main" id="{FA2B9FB6-FB29-49AE-B2F5-EB6E66EF74CA}"/>
              </a:ext>
            </a:extLst>
          </p:cNvPr>
          <p:cNvSpPr/>
          <p:nvPr/>
        </p:nvSpPr>
        <p:spPr>
          <a:xfrm>
            <a:off x="179512" y="3238232"/>
            <a:ext cx="5086289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Imsys Firmware</a:t>
            </a:r>
            <a:endParaRPr lang="en-US" sz="3200" dirty="0"/>
          </a:p>
        </p:txBody>
      </p:sp>
      <p:sp>
        <p:nvSpPr>
          <p:cNvPr id="26" name="Téglalap 25"/>
          <p:cNvSpPr/>
          <p:nvPr/>
        </p:nvSpPr>
        <p:spPr>
          <a:xfrm>
            <a:off x="338766" y="4383570"/>
            <a:ext cx="4767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Imsys Lean Processing</a:t>
            </a:r>
            <a:r>
              <a:rPr lang="hu-HU" sz="40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hu-HU" sz="40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Technology</a:t>
            </a:r>
            <a:endParaRPr lang="en-US" sz="40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ktangel: rundade hörn 19">
            <a:extLst>
              <a:ext uri="{FF2B5EF4-FFF2-40B4-BE49-F238E27FC236}">
                <a16:creationId xmlns="" xmlns:a16="http://schemas.microsoft.com/office/drawing/2014/main" id="{1A18FDFC-C8BD-4DB6-AC1B-D787CC7F74D1}"/>
              </a:ext>
            </a:extLst>
          </p:cNvPr>
          <p:cNvSpPr/>
          <p:nvPr/>
        </p:nvSpPr>
        <p:spPr>
          <a:xfrm>
            <a:off x="796442" y="188640"/>
            <a:ext cx="38524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LLVM Assembly</a:t>
            </a:r>
            <a:endParaRPr lang="en-US" sz="3200" dirty="0"/>
          </a:p>
        </p:txBody>
      </p:sp>
      <p:sp>
        <p:nvSpPr>
          <p:cNvPr id="28" name="Balra-jobbra nyíl 27"/>
          <p:cNvSpPr/>
          <p:nvPr/>
        </p:nvSpPr>
        <p:spPr>
          <a:xfrm rot="5400000">
            <a:off x="226397" y="1474690"/>
            <a:ext cx="1925802" cy="50405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1460792" y="768161"/>
            <a:ext cx="2523728" cy="1925799"/>
            <a:chOff x="2686050" y="2564904"/>
            <a:chExt cx="2523728" cy="2719061"/>
          </a:xfrm>
        </p:grpSpPr>
        <p:sp>
          <p:nvSpPr>
            <p:cNvPr id="30" name="Téglalap 29"/>
            <p:cNvSpPr/>
            <p:nvPr/>
          </p:nvSpPr>
          <p:spPr>
            <a:xfrm>
              <a:off x="3723640" y="2564904"/>
              <a:ext cx="454659" cy="5760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Lefelé nyílbuborék 30"/>
            <p:cNvSpPr/>
            <p:nvPr/>
          </p:nvSpPr>
          <p:spPr>
            <a:xfrm>
              <a:off x="2686050" y="3051717"/>
              <a:ext cx="2523728" cy="2232248"/>
            </a:xfrm>
            <a:prstGeom prst="downArrowCallout">
              <a:avLst>
                <a:gd name="adj1" fmla="val 20547"/>
                <a:gd name="adj2" fmla="val 25000"/>
                <a:gd name="adj3" fmla="val 19657"/>
                <a:gd name="adj4" fmla="val 6497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LLVM back-end for ISAL</a:t>
              </a:r>
              <a:endParaRPr lang="en-US" sz="2800" dirty="0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3731895" y="2920880"/>
              <a:ext cx="441960" cy="436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" name="Téglalap 32"/>
          <p:cNvSpPr/>
          <p:nvPr/>
        </p:nvSpPr>
        <p:spPr>
          <a:xfrm>
            <a:off x="4520680" y="978766"/>
            <a:ext cx="2434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Imsys ISA for LLVM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5522352" y="3814296"/>
            <a:ext cx="2115809" cy="1558333"/>
            <a:chOff x="1614506" y="5526826"/>
            <a:chExt cx="1639430" cy="1229573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1614506" y="5526826"/>
              <a:ext cx="1639430" cy="1229573"/>
              <a:chOff x="1543228" y="5597825"/>
              <a:chExt cx="1117233" cy="837925"/>
            </a:xfrm>
          </p:grpSpPr>
          <p:pic>
            <p:nvPicPr>
              <p:cNvPr id="37" name="Picture 6" descr="http://www.nobadfaith.com/wp-content/uploads/sites/2/2016/09/Roadblock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21900" y1="15200" x2="33000" y2="12533"/>
                            <a14:foregroundMark x1="24800" y1="84000" x2="22500" y2="84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228" y="5597825"/>
                <a:ext cx="1117233" cy="837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cdnd.icons8.com/wp-content/uploads/2015/06/under-construction-1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1995" y="5822121"/>
                <a:ext cx="360000" cy="29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Ötágú csillag 35"/>
            <p:cNvSpPr/>
            <p:nvPr/>
          </p:nvSpPr>
          <p:spPr>
            <a:xfrm>
              <a:off x="2885440" y="5969000"/>
              <a:ext cx="73046" cy="45719"/>
            </a:xfrm>
            <a:prstGeom prst="star5">
              <a:avLst/>
            </a:prstGeom>
            <a:solidFill>
              <a:schemeClr val="accent2">
                <a:alpha val="29000"/>
              </a:schemeClr>
            </a:solidFill>
            <a:ln cap="rnd">
              <a:solidFill>
                <a:schemeClr val="accent2">
                  <a:alpha val="50000"/>
                </a:schemeClr>
              </a:solidFill>
              <a:rou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" name="Téglalap 38"/>
          <p:cNvSpPr/>
          <p:nvPr/>
        </p:nvSpPr>
        <p:spPr>
          <a:xfrm>
            <a:off x="5915491" y="3108637"/>
            <a:ext cx="31909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Imsys EMBLA with ISAL</a:t>
            </a:r>
            <a:endParaRPr lang="en-US" sz="4000" b="0" cap="none" spc="0" dirty="0">
              <a:ln w="0"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17097" y="6034402"/>
            <a:ext cx="27126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6600C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Leaner is Meaner</a:t>
            </a:r>
            <a:endParaRPr lang="en-US" sz="2800" b="0" cap="none" spc="0" dirty="0">
              <a:ln w="0"/>
              <a:solidFill>
                <a:srgbClr val="6600C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5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25" grpId="0" animBg="1"/>
      <p:bldP spid="26" grpId="0"/>
      <p:bldP spid="27" grpId="0" animBg="1"/>
      <p:bldP spid="28" grpId="0" animBg="1"/>
      <p:bldP spid="33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535639" cy="1325563"/>
          </a:xfrm>
        </p:spPr>
        <p:txBody>
          <a:bodyPr>
            <a:normAutofit/>
          </a:bodyPr>
          <a:lstStyle/>
          <a:p>
            <a:r>
              <a:rPr lang="en-US" dirty="0"/>
              <a:t>Improving Efficiency</a:t>
            </a:r>
            <a:br>
              <a:rPr lang="en-US" dirty="0"/>
            </a:br>
            <a:r>
              <a:rPr lang="en-US" dirty="0"/>
              <a:t>by Lifting Target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1EC0A81-945F-4537-8A1E-E0299DE349A0}" type="slidenum">
              <a:rPr lang="sv-SE" smtClean="0"/>
              <a:t>3</a:t>
            </a:fld>
            <a:endParaRPr lang="sv-SE"/>
          </a:p>
        </p:txBody>
      </p:sp>
      <p:sp>
        <p:nvSpPr>
          <p:cNvPr id="48" name="Pil: nedåt 15">
            <a:extLst>
              <a:ext uri="{FF2B5EF4-FFF2-40B4-BE49-F238E27FC236}">
                <a16:creationId xmlns="" xmlns:a16="http://schemas.microsoft.com/office/drawing/2014/main" id="{8A0F5A61-95EE-4A75-A9EA-BADEB7F228BD}"/>
              </a:ext>
            </a:extLst>
          </p:cNvPr>
          <p:cNvSpPr/>
          <p:nvPr/>
        </p:nvSpPr>
        <p:spPr>
          <a:xfrm>
            <a:off x="4067944" y="2084007"/>
            <a:ext cx="648072" cy="3649251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14">
            <a:extLst>
              <a:ext uri="{FF2B5EF4-FFF2-40B4-BE49-F238E27FC236}">
                <a16:creationId xmlns="" xmlns:a16="http://schemas.microsoft.com/office/drawing/2014/main" id="{03C1374B-720B-442D-8650-45548952AA32}"/>
              </a:ext>
            </a:extLst>
          </p:cNvPr>
          <p:cNvSpPr/>
          <p:nvPr/>
        </p:nvSpPr>
        <p:spPr>
          <a:xfrm>
            <a:off x="2627784" y="2348884"/>
            <a:ext cx="6192688" cy="29517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hu-HU" sz="3600" dirty="0"/>
              <a:t>LLVM</a:t>
            </a:r>
            <a:endParaRPr lang="sv-SE" dirty="0"/>
          </a:p>
        </p:txBody>
      </p:sp>
      <p:sp>
        <p:nvSpPr>
          <p:cNvPr id="50" name="Rektangel 32">
            <a:extLst>
              <a:ext uri="{FF2B5EF4-FFF2-40B4-BE49-F238E27FC236}">
                <a16:creationId xmlns="" xmlns:a16="http://schemas.microsoft.com/office/drawing/2014/main" id="{C79EFD81-22F0-4D29-B166-D6A505556620}"/>
              </a:ext>
            </a:extLst>
          </p:cNvPr>
          <p:cNvSpPr/>
          <p:nvPr/>
        </p:nvSpPr>
        <p:spPr>
          <a:xfrm>
            <a:off x="5436096" y="4293099"/>
            <a:ext cx="3384376" cy="1007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Pil: vänsterböjd 12">
            <a:extLst>
              <a:ext uri="{FF2B5EF4-FFF2-40B4-BE49-F238E27FC236}">
                <a16:creationId xmlns="" xmlns:a16="http://schemas.microsoft.com/office/drawing/2014/main" id="{0EAC67B7-07E9-49A9-8408-94410777F618}"/>
              </a:ext>
            </a:extLst>
          </p:cNvPr>
          <p:cNvSpPr/>
          <p:nvPr/>
        </p:nvSpPr>
        <p:spPr>
          <a:xfrm>
            <a:off x="5868144" y="3507456"/>
            <a:ext cx="1800200" cy="71951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2" name="Pil: böjd 31">
            <a:extLst>
              <a:ext uri="{FF2B5EF4-FFF2-40B4-BE49-F238E27FC236}">
                <a16:creationId xmlns="" xmlns:a16="http://schemas.microsoft.com/office/drawing/2014/main" id="{704022D7-33FD-4EFE-97A6-6BF198C67C9C}"/>
              </a:ext>
            </a:extLst>
          </p:cNvPr>
          <p:cNvSpPr/>
          <p:nvPr/>
        </p:nvSpPr>
        <p:spPr>
          <a:xfrm flipV="1">
            <a:off x="4229101" y="4179250"/>
            <a:ext cx="1495028" cy="798517"/>
          </a:xfrm>
          <a:prstGeom prst="bentArrow">
            <a:avLst>
              <a:gd name="adj1" fmla="val 40295"/>
              <a:gd name="adj2" fmla="val 32619"/>
              <a:gd name="adj3" fmla="val 22159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3" name="Pil: nedåt 11">
            <a:extLst>
              <a:ext uri="{FF2B5EF4-FFF2-40B4-BE49-F238E27FC236}">
                <a16:creationId xmlns="" xmlns:a16="http://schemas.microsoft.com/office/drawing/2014/main" id="{DD987998-A23D-4117-9B55-5D3E64B75E43}"/>
              </a:ext>
            </a:extLst>
          </p:cNvPr>
          <p:cNvSpPr/>
          <p:nvPr/>
        </p:nvSpPr>
        <p:spPr>
          <a:xfrm>
            <a:off x="4067944" y="4179253"/>
            <a:ext cx="648072" cy="1554004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Pil: nedåt 10">
            <a:extLst>
              <a:ext uri="{FF2B5EF4-FFF2-40B4-BE49-F238E27FC236}">
                <a16:creationId xmlns="" xmlns:a16="http://schemas.microsoft.com/office/drawing/2014/main" id="{747DAFC6-23DF-4AE1-8260-C3358E047E73}"/>
              </a:ext>
            </a:extLst>
          </p:cNvPr>
          <p:cNvSpPr/>
          <p:nvPr/>
        </p:nvSpPr>
        <p:spPr>
          <a:xfrm>
            <a:off x="4067944" y="2272179"/>
            <a:ext cx="648072" cy="1212688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ktangel: rundade hörn 4">
            <a:extLst>
              <a:ext uri="{FF2B5EF4-FFF2-40B4-BE49-F238E27FC236}">
                <a16:creationId xmlns="" xmlns:a16="http://schemas.microsoft.com/office/drawing/2014/main" id="{3F901D17-E5FA-42FD-BE52-C3608A6378EB}"/>
              </a:ext>
            </a:extLst>
          </p:cNvPr>
          <p:cNvSpPr/>
          <p:nvPr/>
        </p:nvSpPr>
        <p:spPr>
          <a:xfrm>
            <a:off x="2915816" y="1622970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High-Level Programming Language</a:t>
            </a:r>
            <a:endParaRPr lang="sv-SE" dirty="0"/>
          </a:p>
        </p:txBody>
      </p:sp>
      <p:sp>
        <p:nvSpPr>
          <p:cNvPr id="56" name="Rektangel: rundade hörn 5">
            <a:extLst>
              <a:ext uri="{FF2B5EF4-FFF2-40B4-BE49-F238E27FC236}">
                <a16:creationId xmlns="" xmlns:a16="http://schemas.microsoft.com/office/drawing/2014/main" id="{7A3529F6-377F-4B8F-82EB-469A10DDA28D}"/>
              </a:ext>
            </a:extLst>
          </p:cNvPr>
          <p:cNvSpPr/>
          <p:nvPr/>
        </p:nvSpPr>
        <p:spPr>
          <a:xfrm>
            <a:off x="2915816" y="3507455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Assembly / IR</a:t>
            </a:r>
            <a:endParaRPr lang="sv-SE" dirty="0"/>
          </a:p>
        </p:txBody>
      </p:sp>
      <p:sp>
        <p:nvSpPr>
          <p:cNvPr id="57" name="Rektangel: rundade hörn 6">
            <a:extLst>
              <a:ext uri="{FF2B5EF4-FFF2-40B4-BE49-F238E27FC236}">
                <a16:creationId xmlns="" xmlns:a16="http://schemas.microsoft.com/office/drawing/2014/main" id="{98711B0E-DD38-47EC-9678-DFFEC89EB08D}"/>
              </a:ext>
            </a:extLst>
          </p:cNvPr>
          <p:cNvSpPr/>
          <p:nvPr/>
        </p:nvSpPr>
        <p:spPr>
          <a:xfrm>
            <a:off x="2915816" y="5733258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Your Typical Target ISA</a:t>
            </a:r>
            <a:endParaRPr lang="sv-SE" dirty="0"/>
          </a:p>
        </p:txBody>
      </p:sp>
      <p:sp>
        <p:nvSpPr>
          <p:cNvPr id="58" name="Rektangel 7">
            <a:extLst>
              <a:ext uri="{FF2B5EF4-FFF2-40B4-BE49-F238E27FC236}">
                <a16:creationId xmlns="" xmlns:a16="http://schemas.microsoft.com/office/drawing/2014/main" id="{DC9B7FAD-AE42-4B3F-A458-0DDDA15CDDC8}"/>
              </a:ext>
            </a:extLst>
          </p:cNvPr>
          <p:cNvSpPr/>
          <p:nvPr/>
        </p:nvSpPr>
        <p:spPr>
          <a:xfrm>
            <a:off x="3419872" y="2516624"/>
            <a:ext cx="1944216" cy="5582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Front-end</a:t>
            </a:r>
            <a:endParaRPr lang="sv-SE" dirty="0"/>
          </a:p>
        </p:txBody>
      </p:sp>
      <p:sp>
        <p:nvSpPr>
          <p:cNvPr id="59" name="Rektangel 8">
            <a:extLst>
              <a:ext uri="{FF2B5EF4-FFF2-40B4-BE49-F238E27FC236}">
                <a16:creationId xmlns="" xmlns:a16="http://schemas.microsoft.com/office/drawing/2014/main" id="{547740CD-61C2-4BAB-AD1D-8E91B8CECDC0}"/>
              </a:ext>
            </a:extLst>
          </p:cNvPr>
          <p:cNvSpPr/>
          <p:nvPr/>
        </p:nvSpPr>
        <p:spPr>
          <a:xfrm>
            <a:off x="3419872" y="4455534"/>
            <a:ext cx="1944216" cy="557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Back-end</a:t>
            </a:r>
            <a:endParaRPr lang="sv-SE" dirty="0"/>
          </a:p>
        </p:txBody>
      </p:sp>
      <p:sp>
        <p:nvSpPr>
          <p:cNvPr id="60" name="Rektangel 9">
            <a:extLst>
              <a:ext uri="{FF2B5EF4-FFF2-40B4-BE49-F238E27FC236}">
                <a16:creationId xmlns="" xmlns:a16="http://schemas.microsoft.com/office/drawing/2014/main" id="{AB611EB3-D080-4748-9744-6F24A26EB8CF}"/>
              </a:ext>
            </a:extLst>
          </p:cNvPr>
          <p:cNvSpPr/>
          <p:nvPr/>
        </p:nvSpPr>
        <p:spPr>
          <a:xfrm>
            <a:off x="6588224" y="3578896"/>
            <a:ext cx="1944216" cy="503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Middle-end</a:t>
            </a:r>
            <a:endParaRPr lang="sv-SE" dirty="0"/>
          </a:p>
        </p:txBody>
      </p:sp>
      <p:cxnSp>
        <p:nvCxnSpPr>
          <p:cNvPr id="61" name="Rak koppling 17">
            <a:extLst>
              <a:ext uri="{FF2B5EF4-FFF2-40B4-BE49-F238E27FC236}">
                <a16:creationId xmlns="" xmlns:a16="http://schemas.microsoft.com/office/drawing/2014/main" id="{3024D1AA-4677-4FA9-9D24-1EC4532B691F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1115616" y="3832059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ak koppling 19">
            <a:extLst>
              <a:ext uri="{FF2B5EF4-FFF2-40B4-BE49-F238E27FC236}">
                <a16:creationId xmlns="" xmlns:a16="http://schemas.microsoft.com/office/drawing/2014/main" id="{592C19BB-15F2-4302-B418-44724283801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1115616" y="605786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Rak pilkoppling 23">
            <a:extLst>
              <a:ext uri="{FF2B5EF4-FFF2-40B4-BE49-F238E27FC236}">
                <a16:creationId xmlns="" xmlns:a16="http://schemas.microsoft.com/office/drawing/2014/main" id="{DF9359FB-8AB4-4DF6-B98A-90A4B135713B}"/>
              </a:ext>
            </a:extLst>
          </p:cNvPr>
          <p:cNvCxnSpPr>
            <a:cxnSpLocks/>
          </p:cNvCxnSpPr>
          <p:nvPr/>
        </p:nvCxnSpPr>
        <p:spPr>
          <a:xfrm>
            <a:off x="1547664" y="3832061"/>
            <a:ext cx="0" cy="222580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ektangel: rundade hörn 25">
            <a:extLst>
              <a:ext uri="{FF2B5EF4-FFF2-40B4-BE49-F238E27FC236}">
                <a16:creationId xmlns="" xmlns:a16="http://schemas.microsoft.com/office/drawing/2014/main" id="{AE75B59E-90D3-4ACD-8AEE-360DCB9AB9D0}"/>
              </a:ext>
            </a:extLst>
          </p:cNvPr>
          <p:cNvSpPr/>
          <p:nvPr/>
        </p:nvSpPr>
        <p:spPr>
          <a:xfrm>
            <a:off x="5724128" y="4387741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Imsys ISA for LLVM</a:t>
            </a:r>
            <a:endParaRPr lang="sv-SE" dirty="0"/>
          </a:p>
        </p:txBody>
      </p:sp>
      <p:cxnSp>
        <p:nvCxnSpPr>
          <p:cNvPr id="65" name="Rak koppling 26">
            <a:extLst>
              <a:ext uri="{FF2B5EF4-FFF2-40B4-BE49-F238E27FC236}">
                <a16:creationId xmlns="" xmlns:a16="http://schemas.microsoft.com/office/drawing/2014/main" id="{92EF4382-6946-4A80-8F3E-15854CF9D9A2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5868144" y="6057861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Pil: uppåt 30">
            <a:extLst>
              <a:ext uri="{FF2B5EF4-FFF2-40B4-BE49-F238E27FC236}">
                <a16:creationId xmlns="" xmlns:a16="http://schemas.microsoft.com/office/drawing/2014/main" id="{434F1010-6F00-47E3-AB31-61A8C4653835}"/>
              </a:ext>
            </a:extLst>
          </p:cNvPr>
          <p:cNvSpPr/>
          <p:nvPr/>
        </p:nvSpPr>
        <p:spPr>
          <a:xfrm>
            <a:off x="6984267" y="5021259"/>
            <a:ext cx="504056" cy="1020912"/>
          </a:xfrm>
          <a:prstGeom prst="upArrow">
            <a:avLst/>
          </a:prstGeom>
          <a:gradFill>
            <a:gsLst>
              <a:gs pos="0">
                <a:schemeClr val="accent3">
                  <a:lumMod val="98000"/>
                  <a:lumOff val="2000"/>
                </a:schemeClr>
              </a:gs>
              <a:gs pos="50000">
                <a:schemeClr val="accent3"/>
              </a:gs>
              <a:gs pos="100000">
                <a:schemeClr val="accent3">
                  <a:lumMod val="9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33">
            <a:extLst>
              <a:ext uri="{FF2B5EF4-FFF2-40B4-BE49-F238E27FC236}">
                <a16:creationId xmlns="" xmlns:a16="http://schemas.microsoft.com/office/drawing/2014/main" id="{ECC3E19A-2FB1-4CB7-9427-779481246718}"/>
              </a:ext>
            </a:extLst>
          </p:cNvPr>
          <p:cNvSpPr/>
          <p:nvPr/>
        </p:nvSpPr>
        <p:spPr>
          <a:xfrm rot="20326989">
            <a:off x="244333" y="4467909"/>
            <a:ext cx="31814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Big gap</a:t>
            </a:r>
            <a:b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</a:br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Complex translation</a:t>
            </a:r>
            <a:endParaRPr lang="sv-SE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3"/>
                </a:outerShdw>
              </a:effectLst>
            </a:endParaRPr>
          </a:p>
        </p:txBody>
      </p:sp>
      <p:sp>
        <p:nvSpPr>
          <p:cNvPr id="68" name="Rektangel 34">
            <a:extLst>
              <a:ext uri="{FF2B5EF4-FFF2-40B4-BE49-F238E27FC236}">
                <a16:creationId xmlns="" xmlns:a16="http://schemas.microsoft.com/office/drawing/2014/main" id="{3E8D1B6F-9899-4D84-91C4-A1E80D9D2D45}"/>
              </a:ext>
            </a:extLst>
          </p:cNvPr>
          <p:cNvSpPr/>
          <p:nvPr/>
        </p:nvSpPr>
        <p:spPr>
          <a:xfrm rot="20573987">
            <a:off x="5885759" y="5218779"/>
            <a:ext cx="2744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Reducing the gap</a:t>
            </a:r>
          </a:p>
        </p:txBody>
      </p:sp>
    </p:spTree>
    <p:extLst>
      <p:ext uri="{BB962C8B-B14F-4D97-AF65-F5344CB8AC3E}">
        <p14:creationId xmlns:p14="http://schemas.microsoft.com/office/powerpoint/2010/main" val="39586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2" grpId="0" animBg="1"/>
      <p:bldP spid="64" grpId="0" animBg="1"/>
      <p:bldP spid="66" grpId="0" animBg="1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en-US" dirty="0"/>
              <a:t>Imsys Company and the IoT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/>
              <a:t>Imsys Lean Processing Technology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/>
              <a:t>Imsys ISA for LLVM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FOSDEM 2018 LLVM </a:t>
            </a:r>
            <a:r>
              <a:rPr lang="en-US" dirty="0" err="1"/>
              <a:t>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3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52804" t="8404" r="26968" b="10082"/>
          <a:stretch/>
        </p:blipFill>
        <p:spPr>
          <a:xfrm>
            <a:off x="-36512" y="0"/>
            <a:ext cx="3230955" cy="69847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75857" y="1"/>
            <a:ext cx="5239495" cy="1690688"/>
          </a:xfrm>
        </p:spPr>
        <p:txBody>
          <a:bodyPr/>
          <a:lstStyle/>
          <a:p>
            <a:r>
              <a:rPr lang="hu-HU" dirty="0"/>
              <a:t>Imsys AB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FOSDEM 2018 LLVM </a:t>
            </a:r>
            <a:r>
              <a:rPr lang="en-US" dirty="0" err="1"/>
              <a:t>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5</a:t>
            </a:fld>
            <a:endParaRPr lang="sv-SE"/>
          </a:p>
        </p:txBody>
      </p:sp>
      <p:sp>
        <p:nvSpPr>
          <p:cNvPr id="8" name="Callout: Line 13">
            <a:extLst>
              <a:ext uri="{FF2B5EF4-FFF2-40B4-BE49-F238E27FC236}">
                <a16:creationId xmlns="" xmlns:a16="http://schemas.microsoft.com/office/drawing/2014/main" id="{FE0B4ED6-43AB-4A84-A332-1D5B9CC6EFC9}"/>
              </a:ext>
            </a:extLst>
          </p:cNvPr>
          <p:cNvSpPr/>
          <p:nvPr/>
        </p:nvSpPr>
        <p:spPr>
          <a:xfrm>
            <a:off x="4710895" y="1412779"/>
            <a:ext cx="2808312" cy="1906879"/>
          </a:xfrm>
          <a:prstGeom prst="borderCallout1">
            <a:avLst>
              <a:gd name="adj1" fmla="val 49060"/>
              <a:gd name="adj2" fmla="val 307"/>
              <a:gd name="adj3" fmla="val 77592"/>
              <a:gd name="adj4" fmla="val -101186"/>
            </a:avLst>
          </a:prstGeom>
          <a:solidFill>
            <a:srgbClr val="EA4335"/>
          </a:solidFill>
          <a:ln>
            <a:solidFill>
              <a:srgbClr val="EA4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86C312C-7B32-4099-AB39-97C718A8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5" y="1412779"/>
            <a:ext cx="2808312" cy="19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1">
            <a:extLst>
              <a:ext uri="{FF2B5EF4-FFF2-40B4-BE49-F238E27FC236}">
                <a16:creationId xmlns="" xmlns:a16="http://schemas.microsoft.com/office/drawing/2014/main" id="{157EBEAC-CEFE-43BC-BE07-18BA71A56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5167250"/>
            <a:ext cx="1224136" cy="1240457"/>
          </a:xfrm>
          <a:prstGeom prst="rect">
            <a:avLst/>
          </a:prstGeom>
        </p:spPr>
      </p:pic>
      <p:pic>
        <p:nvPicPr>
          <p:cNvPr id="12" name="Bildobjekt 10">
            <a:extLst>
              <a:ext uri="{FF2B5EF4-FFF2-40B4-BE49-F238E27FC236}">
                <a16:creationId xmlns="" xmlns:a16="http://schemas.microsoft.com/office/drawing/2014/main" id="{EEBCD157-239A-489C-8A10-DD6F57E6ED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781819"/>
            <a:ext cx="1512168" cy="119840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051" y="3098420"/>
            <a:ext cx="1912115" cy="1901552"/>
          </a:xfrm>
          <a:prstGeom prst="rect">
            <a:avLst/>
          </a:prstGeom>
        </p:spPr>
      </p:pic>
      <p:pic>
        <p:nvPicPr>
          <p:cNvPr id="15" name="Bildobjekt 12" descr="file%20clipart">
            <a:extLst>
              <a:ext uri="{FF2B5EF4-FFF2-40B4-BE49-F238E27FC236}">
                <a16:creationId xmlns="" xmlns:a16="http://schemas.microsoft.com/office/drawing/2014/main" id="{754D4332-F7D7-4664-B6A5-F4F9F80DF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34" y="5191534"/>
            <a:ext cx="666253" cy="128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zövegdoboz 15"/>
          <p:cNvSpPr txBox="1"/>
          <p:nvPr/>
        </p:nvSpPr>
        <p:spPr>
          <a:xfrm>
            <a:off x="3787007" y="4714277"/>
            <a:ext cx="88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Device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513078" y="470440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Module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788131" y="6362603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IC</a:t>
            </a:r>
            <a:endParaRPr lang="en-US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541561" y="6341259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CBA99102-999D-48B7-B3F7-6D54D5580A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66519" y="1092855"/>
            <a:ext cx="1099479" cy="9288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3" y="116633"/>
            <a:ext cx="8335839" cy="1574056"/>
          </a:xfrm>
        </p:spPr>
        <p:txBody>
          <a:bodyPr/>
          <a:lstStyle/>
          <a:p>
            <a:r>
              <a:rPr lang="en-US" dirty="0"/>
              <a:t>Networked Embedded</a:t>
            </a:r>
            <a:br>
              <a:rPr lang="en-US" dirty="0"/>
            </a:br>
            <a:r>
              <a:rPr lang="en-US" dirty="0"/>
              <a:t>Controllers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FOSDEM 2018 LLVM </a:t>
            </a:r>
            <a:r>
              <a:rPr lang="en-US" dirty="0" err="1"/>
              <a:t>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6</a:t>
            </a:fld>
            <a:endParaRPr lang="sv-SE"/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503D4651-2C84-43BD-88FB-D733344333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0406" y="3781553"/>
            <a:ext cx="864585" cy="853599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B0FFFDEB-367D-4C74-9BA2-1D03E1C04F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53240" y="1551619"/>
            <a:ext cx="1891247" cy="83900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BE9D3895-D49A-4F93-801C-D821B3C15CD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440665" y="2390621"/>
            <a:ext cx="1403072" cy="1822543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83ABE0C7-1D8C-401F-864C-2A4AF53B8A7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79647" y="2400881"/>
            <a:ext cx="2157992" cy="1066999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5A5C409C-2358-45B2-97A2-59E3166D4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/>
          <a:stretch/>
        </p:blipFill>
        <p:spPr bwMode="auto">
          <a:xfrm>
            <a:off x="1643319" y="5449260"/>
            <a:ext cx="2317788" cy="7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="" xmlns:a16="http://schemas.microsoft.com/office/drawing/2014/main" id="{FFC139C8-4FB6-4A84-8A59-420DFFF5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31" y="4948653"/>
            <a:ext cx="1816439" cy="93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EE8F0880-8B06-4FB8-B308-C77889415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"/>
          <a:stretch/>
        </p:blipFill>
        <p:spPr bwMode="auto">
          <a:xfrm>
            <a:off x="4092848" y="3873102"/>
            <a:ext cx="1198237" cy="7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1">
            <a:extLst>
              <a:ext uri="{FF2B5EF4-FFF2-40B4-BE49-F238E27FC236}">
                <a16:creationId xmlns="" xmlns:a16="http://schemas.microsoft.com/office/drawing/2014/main" id="{723CB87F-233B-44C3-A2CF-31F79A257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5965" y="1196752"/>
            <a:ext cx="5992077" cy="52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63F575F6-285A-42E1-81DC-B3F29C34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16" y="1574594"/>
            <a:ext cx="3540775" cy="514464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B9CC74A7-AC17-4EF5-B98F-D67F0CA0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678" y="1581785"/>
            <a:ext cx="4074644" cy="51505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Imsys EMBLA</a:t>
            </a:r>
            <a:br>
              <a:rPr lang="en-US" dirty="0"/>
            </a:br>
            <a:r>
              <a:rPr lang="en-US" dirty="0"/>
              <a:t>Single Controller Solution for the IoT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FOSDEM 2018 LLVM </a:t>
            </a:r>
            <a:r>
              <a:rPr lang="en-US" dirty="0" err="1"/>
              <a:t>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7</a:t>
            </a:fld>
            <a:endParaRPr lang="sv-SE"/>
          </a:p>
        </p:txBody>
      </p:sp>
      <p:pic>
        <p:nvPicPr>
          <p:cNvPr id="9" name="Picture 2" descr="A circuit board&#10;&#10;Description generated with high confidence">
            <a:extLst>
              <a:ext uri="{FF2B5EF4-FFF2-40B4-BE49-F238E27FC236}">
                <a16:creationId xmlns="" xmlns:a16="http://schemas.microsoft.com/office/drawing/2014/main" id="{E4D22026-3206-4C0C-92CA-F7D89407BB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000" r="21970"/>
          <a:stretch/>
        </p:blipFill>
        <p:spPr>
          <a:xfrm>
            <a:off x="2184661" y="1627792"/>
            <a:ext cx="4774683" cy="35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1" y="91486"/>
            <a:ext cx="7886700" cy="1599204"/>
          </a:xfrm>
        </p:spPr>
        <p:txBody>
          <a:bodyPr/>
          <a:lstStyle/>
          <a:p>
            <a:r>
              <a:rPr lang="en-US" dirty="0"/>
              <a:t>High-Level Software Platform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2</a:t>
            </a:r>
            <a:r>
              <a:rPr lang="en-US" dirty="0"/>
              <a:t>/201</a:t>
            </a:r>
            <a:r>
              <a:rPr lang="hu-HU" dirty="0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8</a:t>
            </a:fld>
            <a:endParaRPr lang="sv-SE"/>
          </a:p>
        </p:txBody>
      </p:sp>
      <p:sp>
        <p:nvSpPr>
          <p:cNvPr id="7" name="Lekerekített téglalap 6"/>
          <p:cNvSpPr/>
          <p:nvPr/>
        </p:nvSpPr>
        <p:spPr>
          <a:xfrm>
            <a:off x="539552" y="1286903"/>
            <a:ext cx="7776864" cy="42484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4571"/>
            <a:ext cx="2304256" cy="54134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03" y="5281091"/>
            <a:ext cx="2858255" cy="1650436"/>
          </a:xfrm>
          <a:prstGeom prst="rect">
            <a:avLst/>
          </a:prstGeom>
        </p:spPr>
      </p:pic>
      <p:sp>
        <p:nvSpPr>
          <p:cNvPr id="11" name="Vágott nyíl jobbra 10"/>
          <p:cNvSpPr/>
          <p:nvPr/>
        </p:nvSpPr>
        <p:spPr>
          <a:xfrm rot="5400000">
            <a:off x="3388198" y="3129769"/>
            <a:ext cx="2590547" cy="1101831"/>
          </a:xfrm>
          <a:prstGeom prst="notchedRightArrow">
            <a:avLst>
              <a:gd name="adj1" fmla="val 50000"/>
              <a:gd name="adj2" fmla="val 62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Vágott nyíl jobbra 11"/>
          <p:cNvSpPr/>
          <p:nvPr/>
        </p:nvSpPr>
        <p:spPr>
          <a:xfrm rot="5400000">
            <a:off x="741203" y="3131449"/>
            <a:ext cx="2590547" cy="1101831"/>
          </a:xfrm>
          <a:prstGeom prst="notchedRightArrow">
            <a:avLst>
              <a:gd name="adj1" fmla="val 50000"/>
              <a:gd name="adj2" fmla="val 62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4" descr="https://upload.wikimedia.org/wikipedia/commons/d/de/%D0%9B%D0%BE%D0%B3%D0%BE_%D0%B6%D0%B0%D0%B2%D0%B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8"/>
          <a:stretch/>
        </p:blipFill>
        <p:spPr bwMode="auto">
          <a:xfrm>
            <a:off x="4142629" y="2982523"/>
            <a:ext cx="1080120" cy="10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llvm.org/img/DragonFu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65" y="2655057"/>
            <a:ext cx="1369823" cy="13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971604" y="1487636"/>
            <a:ext cx="7002391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670391" y="1588679"/>
            <a:ext cx="230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Code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388401" y="1635941"/>
            <a:ext cx="1296144" cy="39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C/C++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034617" y="1635941"/>
            <a:ext cx="1296144" cy="39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Java</a:t>
            </a:r>
            <a:endParaRPr lang="en-US" sz="2400" dirty="0"/>
          </a:p>
        </p:txBody>
      </p:sp>
      <p:sp>
        <p:nvSpPr>
          <p:cNvPr id="19" name="Téglalap 18"/>
          <p:cNvSpPr/>
          <p:nvPr/>
        </p:nvSpPr>
        <p:spPr>
          <a:xfrm>
            <a:off x="1351566" y="4975958"/>
            <a:ext cx="4012525" cy="37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Executable Binary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600297" y="388781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LLVM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084168" y="2727065"/>
            <a:ext cx="187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0670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Efficiency</a:t>
            </a:r>
            <a:br>
              <a:rPr lang="en-US" dirty="0"/>
            </a:br>
            <a:r>
              <a:rPr lang="en-US" dirty="0"/>
              <a:t>by Reducing the ISA Gap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4</a:t>
            </a:r>
            <a:r>
              <a:rPr lang="en-US"/>
              <a:t>/</a:t>
            </a:r>
            <a:r>
              <a:rPr lang="hu-HU"/>
              <a:t>2</a:t>
            </a:r>
            <a:r>
              <a:rPr lang="en-US"/>
              <a:t>/201</a:t>
            </a:r>
            <a:r>
              <a:rPr lang="hu-HU"/>
              <a:t>8</a:t>
            </a:r>
            <a:endParaRPr lang="sv-SE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FOSDEM 2018 LLVM devroom</a:t>
            </a:r>
            <a:endParaRPr lang="sv-S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0A81-945F-4537-8A1E-E0299DE349A0}" type="slidenum">
              <a:rPr lang="sv-SE" smtClean="0"/>
              <a:t>9</a:t>
            </a:fld>
            <a:endParaRPr lang="sv-SE"/>
          </a:p>
        </p:txBody>
      </p:sp>
      <p:sp>
        <p:nvSpPr>
          <p:cNvPr id="48" name="Pil: nedåt 15">
            <a:extLst>
              <a:ext uri="{FF2B5EF4-FFF2-40B4-BE49-F238E27FC236}">
                <a16:creationId xmlns="" xmlns:a16="http://schemas.microsoft.com/office/drawing/2014/main" id="{8A0F5A61-95EE-4A75-A9EA-BADEB7F228BD}"/>
              </a:ext>
            </a:extLst>
          </p:cNvPr>
          <p:cNvSpPr/>
          <p:nvPr/>
        </p:nvSpPr>
        <p:spPr>
          <a:xfrm>
            <a:off x="4067944" y="2084007"/>
            <a:ext cx="648072" cy="3649251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14">
            <a:extLst>
              <a:ext uri="{FF2B5EF4-FFF2-40B4-BE49-F238E27FC236}">
                <a16:creationId xmlns="" xmlns:a16="http://schemas.microsoft.com/office/drawing/2014/main" id="{03C1374B-720B-442D-8650-45548952AA32}"/>
              </a:ext>
            </a:extLst>
          </p:cNvPr>
          <p:cNvSpPr/>
          <p:nvPr/>
        </p:nvSpPr>
        <p:spPr>
          <a:xfrm>
            <a:off x="2627784" y="2348884"/>
            <a:ext cx="6192688" cy="29517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hu-HU" sz="3600" dirty="0"/>
              <a:t>LLVM</a:t>
            </a:r>
            <a:endParaRPr lang="sv-SE" dirty="0"/>
          </a:p>
        </p:txBody>
      </p:sp>
      <p:sp>
        <p:nvSpPr>
          <p:cNvPr id="50" name="Rektangel 32">
            <a:extLst>
              <a:ext uri="{FF2B5EF4-FFF2-40B4-BE49-F238E27FC236}">
                <a16:creationId xmlns="" xmlns:a16="http://schemas.microsoft.com/office/drawing/2014/main" id="{C79EFD81-22F0-4D29-B166-D6A505556620}"/>
              </a:ext>
            </a:extLst>
          </p:cNvPr>
          <p:cNvSpPr/>
          <p:nvPr/>
        </p:nvSpPr>
        <p:spPr>
          <a:xfrm>
            <a:off x="5436096" y="4293099"/>
            <a:ext cx="3384376" cy="1007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Pil: vänsterböjd 12">
            <a:extLst>
              <a:ext uri="{FF2B5EF4-FFF2-40B4-BE49-F238E27FC236}">
                <a16:creationId xmlns="" xmlns:a16="http://schemas.microsoft.com/office/drawing/2014/main" id="{0EAC67B7-07E9-49A9-8408-94410777F618}"/>
              </a:ext>
            </a:extLst>
          </p:cNvPr>
          <p:cNvSpPr/>
          <p:nvPr/>
        </p:nvSpPr>
        <p:spPr>
          <a:xfrm>
            <a:off x="5868144" y="3507456"/>
            <a:ext cx="1800200" cy="71951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2" name="Pil: böjd 31">
            <a:extLst>
              <a:ext uri="{FF2B5EF4-FFF2-40B4-BE49-F238E27FC236}">
                <a16:creationId xmlns="" xmlns:a16="http://schemas.microsoft.com/office/drawing/2014/main" id="{704022D7-33FD-4EFE-97A6-6BF198C67C9C}"/>
              </a:ext>
            </a:extLst>
          </p:cNvPr>
          <p:cNvSpPr/>
          <p:nvPr/>
        </p:nvSpPr>
        <p:spPr>
          <a:xfrm flipV="1">
            <a:off x="4229101" y="4179250"/>
            <a:ext cx="1495028" cy="798517"/>
          </a:xfrm>
          <a:prstGeom prst="bentArrow">
            <a:avLst>
              <a:gd name="adj1" fmla="val 40295"/>
              <a:gd name="adj2" fmla="val 32619"/>
              <a:gd name="adj3" fmla="val 22159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3" name="Pil: nedåt 11">
            <a:extLst>
              <a:ext uri="{FF2B5EF4-FFF2-40B4-BE49-F238E27FC236}">
                <a16:creationId xmlns="" xmlns:a16="http://schemas.microsoft.com/office/drawing/2014/main" id="{DD987998-A23D-4117-9B55-5D3E64B75E43}"/>
              </a:ext>
            </a:extLst>
          </p:cNvPr>
          <p:cNvSpPr/>
          <p:nvPr/>
        </p:nvSpPr>
        <p:spPr>
          <a:xfrm>
            <a:off x="4067944" y="4179253"/>
            <a:ext cx="648072" cy="1554004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Pil: nedåt 10">
            <a:extLst>
              <a:ext uri="{FF2B5EF4-FFF2-40B4-BE49-F238E27FC236}">
                <a16:creationId xmlns="" xmlns:a16="http://schemas.microsoft.com/office/drawing/2014/main" id="{747DAFC6-23DF-4AE1-8260-C3358E047E73}"/>
              </a:ext>
            </a:extLst>
          </p:cNvPr>
          <p:cNvSpPr/>
          <p:nvPr/>
        </p:nvSpPr>
        <p:spPr>
          <a:xfrm>
            <a:off x="4067944" y="2272179"/>
            <a:ext cx="648072" cy="1212688"/>
          </a:xfrm>
          <a:prstGeom prst="downArrow">
            <a:avLst>
              <a:gd name="adj1" fmla="val 50000"/>
              <a:gd name="adj2" fmla="val 344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ktangel: rundade hörn 4">
            <a:extLst>
              <a:ext uri="{FF2B5EF4-FFF2-40B4-BE49-F238E27FC236}">
                <a16:creationId xmlns="" xmlns:a16="http://schemas.microsoft.com/office/drawing/2014/main" id="{3F901D17-E5FA-42FD-BE52-C3608A6378EB}"/>
              </a:ext>
            </a:extLst>
          </p:cNvPr>
          <p:cNvSpPr/>
          <p:nvPr/>
        </p:nvSpPr>
        <p:spPr>
          <a:xfrm>
            <a:off x="2915816" y="1622970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High-Level Programming Language</a:t>
            </a:r>
            <a:endParaRPr lang="sv-SE" dirty="0"/>
          </a:p>
        </p:txBody>
      </p:sp>
      <p:sp>
        <p:nvSpPr>
          <p:cNvPr id="56" name="Rektangel: rundade hörn 5">
            <a:extLst>
              <a:ext uri="{FF2B5EF4-FFF2-40B4-BE49-F238E27FC236}">
                <a16:creationId xmlns="" xmlns:a16="http://schemas.microsoft.com/office/drawing/2014/main" id="{7A3529F6-377F-4B8F-82EB-469A10DDA28D}"/>
              </a:ext>
            </a:extLst>
          </p:cNvPr>
          <p:cNvSpPr/>
          <p:nvPr/>
        </p:nvSpPr>
        <p:spPr>
          <a:xfrm>
            <a:off x="2915816" y="3507455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Assembly / IR</a:t>
            </a:r>
            <a:endParaRPr lang="sv-SE" dirty="0"/>
          </a:p>
        </p:txBody>
      </p:sp>
      <p:sp>
        <p:nvSpPr>
          <p:cNvPr id="57" name="Rektangel: rundade hörn 6">
            <a:extLst>
              <a:ext uri="{FF2B5EF4-FFF2-40B4-BE49-F238E27FC236}">
                <a16:creationId xmlns="" xmlns:a16="http://schemas.microsoft.com/office/drawing/2014/main" id="{98711B0E-DD38-47EC-9678-DFFEC89EB08D}"/>
              </a:ext>
            </a:extLst>
          </p:cNvPr>
          <p:cNvSpPr/>
          <p:nvPr/>
        </p:nvSpPr>
        <p:spPr>
          <a:xfrm>
            <a:off x="2915816" y="5733258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Your Typical Target ISA</a:t>
            </a:r>
            <a:endParaRPr lang="sv-SE" dirty="0"/>
          </a:p>
        </p:txBody>
      </p:sp>
      <p:sp>
        <p:nvSpPr>
          <p:cNvPr id="58" name="Rektangel 7">
            <a:extLst>
              <a:ext uri="{FF2B5EF4-FFF2-40B4-BE49-F238E27FC236}">
                <a16:creationId xmlns="" xmlns:a16="http://schemas.microsoft.com/office/drawing/2014/main" id="{DC9B7FAD-AE42-4B3F-A458-0DDDA15CDDC8}"/>
              </a:ext>
            </a:extLst>
          </p:cNvPr>
          <p:cNvSpPr/>
          <p:nvPr/>
        </p:nvSpPr>
        <p:spPr>
          <a:xfrm>
            <a:off x="3419872" y="2516624"/>
            <a:ext cx="1944216" cy="5582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Front-end</a:t>
            </a:r>
            <a:endParaRPr lang="sv-SE" dirty="0"/>
          </a:p>
        </p:txBody>
      </p:sp>
      <p:sp>
        <p:nvSpPr>
          <p:cNvPr id="59" name="Rektangel 8">
            <a:extLst>
              <a:ext uri="{FF2B5EF4-FFF2-40B4-BE49-F238E27FC236}">
                <a16:creationId xmlns="" xmlns:a16="http://schemas.microsoft.com/office/drawing/2014/main" id="{547740CD-61C2-4BAB-AD1D-8E91B8CECDC0}"/>
              </a:ext>
            </a:extLst>
          </p:cNvPr>
          <p:cNvSpPr/>
          <p:nvPr/>
        </p:nvSpPr>
        <p:spPr>
          <a:xfrm>
            <a:off x="3419872" y="4455534"/>
            <a:ext cx="1944216" cy="557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Back-end</a:t>
            </a:r>
            <a:endParaRPr lang="sv-SE" dirty="0"/>
          </a:p>
        </p:txBody>
      </p:sp>
      <p:sp>
        <p:nvSpPr>
          <p:cNvPr id="60" name="Rektangel 9">
            <a:extLst>
              <a:ext uri="{FF2B5EF4-FFF2-40B4-BE49-F238E27FC236}">
                <a16:creationId xmlns="" xmlns:a16="http://schemas.microsoft.com/office/drawing/2014/main" id="{AB611EB3-D080-4748-9744-6F24A26EB8CF}"/>
              </a:ext>
            </a:extLst>
          </p:cNvPr>
          <p:cNvSpPr/>
          <p:nvPr/>
        </p:nvSpPr>
        <p:spPr>
          <a:xfrm>
            <a:off x="6588224" y="3578896"/>
            <a:ext cx="1944216" cy="503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LLVM Middle-end</a:t>
            </a:r>
            <a:endParaRPr lang="sv-SE" dirty="0"/>
          </a:p>
        </p:txBody>
      </p:sp>
      <p:cxnSp>
        <p:nvCxnSpPr>
          <p:cNvPr id="61" name="Rak koppling 17">
            <a:extLst>
              <a:ext uri="{FF2B5EF4-FFF2-40B4-BE49-F238E27FC236}">
                <a16:creationId xmlns="" xmlns:a16="http://schemas.microsoft.com/office/drawing/2014/main" id="{3024D1AA-4677-4FA9-9D24-1EC4532B691F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1115616" y="3832059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ak koppling 19">
            <a:extLst>
              <a:ext uri="{FF2B5EF4-FFF2-40B4-BE49-F238E27FC236}">
                <a16:creationId xmlns="" xmlns:a16="http://schemas.microsoft.com/office/drawing/2014/main" id="{592C19BB-15F2-4302-B418-44724283801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1115616" y="605786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Rak pilkoppling 23">
            <a:extLst>
              <a:ext uri="{FF2B5EF4-FFF2-40B4-BE49-F238E27FC236}">
                <a16:creationId xmlns="" xmlns:a16="http://schemas.microsoft.com/office/drawing/2014/main" id="{DF9359FB-8AB4-4DF6-B98A-90A4B135713B}"/>
              </a:ext>
            </a:extLst>
          </p:cNvPr>
          <p:cNvCxnSpPr>
            <a:cxnSpLocks/>
          </p:cNvCxnSpPr>
          <p:nvPr/>
        </p:nvCxnSpPr>
        <p:spPr>
          <a:xfrm>
            <a:off x="1547664" y="3832061"/>
            <a:ext cx="0" cy="222580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ektangel: rundade hörn 25">
            <a:extLst>
              <a:ext uri="{FF2B5EF4-FFF2-40B4-BE49-F238E27FC236}">
                <a16:creationId xmlns="" xmlns:a16="http://schemas.microsoft.com/office/drawing/2014/main" id="{AE75B59E-90D3-4ACD-8AEE-360DCB9AB9D0}"/>
              </a:ext>
            </a:extLst>
          </p:cNvPr>
          <p:cNvSpPr/>
          <p:nvPr/>
        </p:nvSpPr>
        <p:spPr>
          <a:xfrm>
            <a:off x="5724128" y="4387741"/>
            <a:ext cx="2952328" cy="64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Imsys ISA for LLVM</a:t>
            </a:r>
            <a:endParaRPr lang="sv-SE" dirty="0"/>
          </a:p>
        </p:txBody>
      </p:sp>
      <p:cxnSp>
        <p:nvCxnSpPr>
          <p:cNvPr id="65" name="Rak koppling 26">
            <a:extLst>
              <a:ext uri="{FF2B5EF4-FFF2-40B4-BE49-F238E27FC236}">
                <a16:creationId xmlns="" xmlns:a16="http://schemas.microsoft.com/office/drawing/2014/main" id="{92EF4382-6946-4A80-8F3E-15854CF9D9A2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5868144" y="6057861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Pil: uppåt 30">
            <a:extLst>
              <a:ext uri="{FF2B5EF4-FFF2-40B4-BE49-F238E27FC236}">
                <a16:creationId xmlns="" xmlns:a16="http://schemas.microsoft.com/office/drawing/2014/main" id="{434F1010-6F00-47E3-AB31-61A8C4653835}"/>
              </a:ext>
            </a:extLst>
          </p:cNvPr>
          <p:cNvSpPr/>
          <p:nvPr/>
        </p:nvSpPr>
        <p:spPr>
          <a:xfrm>
            <a:off x="6984267" y="5021259"/>
            <a:ext cx="504056" cy="1020912"/>
          </a:xfrm>
          <a:prstGeom prst="upArrow">
            <a:avLst/>
          </a:prstGeom>
          <a:gradFill>
            <a:gsLst>
              <a:gs pos="0">
                <a:schemeClr val="accent3">
                  <a:lumMod val="98000"/>
                  <a:lumOff val="2000"/>
                </a:schemeClr>
              </a:gs>
              <a:gs pos="50000">
                <a:schemeClr val="accent3"/>
              </a:gs>
              <a:gs pos="100000">
                <a:schemeClr val="accent3">
                  <a:lumMod val="9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ktangel 33">
            <a:extLst>
              <a:ext uri="{FF2B5EF4-FFF2-40B4-BE49-F238E27FC236}">
                <a16:creationId xmlns="" xmlns:a16="http://schemas.microsoft.com/office/drawing/2014/main" id="{ECC3E19A-2FB1-4CB7-9427-779481246718}"/>
              </a:ext>
            </a:extLst>
          </p:cNvPr>
          <p:cNvSpPr/>
          <p:nvPr/>
        </p:nvSpPr>
        <p:spPr>
          <a:xfrm rot="20326989">
            <a:off x="244333" y="4467909"/>
            <a:ext cx="31814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Big gap</a:t>
            </a:r>
            <a:b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</a:br>
            <a:r>
              <a:rPr lang="hu-HU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Complex translation</a:t>
            </a:r>
            <a:endParaRPr lang="sv-SE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3"/>
                </a:outerShdw>
              </a:effectLst>
            </a:endParaRPr>
          </a:p>
        </p:txBody>
      </p:sp>
      <p:sp>
        <p:nvSpPr>
          <p:cNvPr id="68" name="Rektangel 34">
            <a:extLst>
              <a:ext uri="{FF2B5EF4-FFF2-40B4-BE49-F238E27FC236}">
                <a16:creationId xmlns="" xmlns:a16="http://schemas.microsoft.com/office/drawing/2014/main" id="{3E8D1B6F-9899-4D84-91C4-A1E80D9D2D45}"/>
              </a:ext>
            </a:extLst>
          </p:cNvPr>
          <p:cNvSpPr/>
          <p:nvPr/>
        </p:nvSpPr>
        <p:spPr>
          <a:xfrm rot="20573987">
            <a:off x="5885759" y="5218779"/>
            <a:ext cx="2744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3"/>
                  </a:outerShdw>
                </a:effectLst>
              </a:rPr>
              <a:t>Reducing the gap</a:t>
            </a:r>
          </a:p>
        </p:txBody>
      </p:sp>
      <p:sp>
        <p:nvSpPr>
          <p:cNvPr id="28" name="Freeform 502"/>
          <p:cNvSpPr>
            <a:spLocks noEditPoints="1"/>
          </p:cNvSpPr>
          <p:nvPr/>
        </p:nvSpPr>
        <p:spPr bwMode="auto">
          <a:xfrm rot="20740159">
            <a:off x="5259978" y="4493523"/>
            <a:ext cx="3882709" cy="19131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57107</TotalTime>
  <Words>1804</Words>
  <Application>Microsoft Office PowerPoint</Application>
  <PresentationFormat>Diavetítés a képernyőre (4:3 oldalarány)</PresentationFormat>
  <Paragraphs>411</Paragraphs>
  <Slides>23</Slides>
  <Notes>23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2_Anpassad formgivning</vt:lpstr>
      <vt:lpstr>Anpassad formgivning</vt:lpstr>
      <vt:lpstr>1_Anpassad formgivning</vt:lpstr>
      <vt:lpstr>A unique processor architecture meeting LLVM IR and the IoT</vt:lpstr>
      <vt:lpstr>Compiling with LLVM</vt:lpstr>
      <vt:lpstr>Improving Efficiency by Lifting Target</vt:lpstr>
      <vt:lpstr>Agenda</vt:lpstr>
      <vt:lpstr>Imsys AB</vt:lpstr>
      <vt:lpstr>Networked Embedded Controllers</vt:lpstr>
      <vt:lpstr>Imsys EMBLA Single Controller Solution for the IoT</vt:lpstr>
      <vt:lpstr>High-Level Software Platform</vt:lpstr>
      <vt:lpstr>Improving Efficiency by Reducing the ISA Gap</vt:lpstr>
      <vt:lpstr>Abstraction Layers</vt:lpstr>
      <vt:lpstr>A Forgotten Layer of Abstraction</vt:lpstr>
      <vt:lpstr>The Processor Architect’s Best Friend</vt:lpstr>
      <vt:lpstr>PowerPoint bemutató</vt:lpstr>
      <vt:lpstr>Abstraction Layers Revisited</vt:lpstr>
      <vt:lpstr>A Unique Balance between Hardware and Software</vt:lpstr>
      <vt:lpstr>Improving Efficiency by Matching LLVM Assembly</vt:lpstr>
      <vt:lpstr>Matching LLVM Assembly</vt:lpstr>
      <vt:lpstr>Meeting a Constrained Reality</vt:lpstr>
      <vt:lpstr>Meeting a Constrained Reality</vt:lpstr>
      <vt:lpstr>Optimized Operation Sequences</vt:lpstr>
      <vt:lpstr>Optimized Binary Representation</vt:lpstr>
      <vt:lpstr>Average Binary Size of TI Suite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Karlberg</dc:creator>
  <cp:lastModifiedBy>Juhász Dávid</cp:lastModifiedBy>
  <cp:revision>804</cp:revision>
  <dcterms:created xsi:type="dcterms:W3CDTF">2015-01-08T07:49:47Z</dcterms:created>
  <dcterms:modified xsi:type="dcterms:W3CDTF">2018-02-03T22:41:58Z</dcterms:modified>
</cp:coreProperties>
</file>