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43"/>
  </p:normalViewPr>
  <p:slideViewPr>
    <p:cSldViewPr snapToGrid="0" snapToObjects="1">
      <p:cViewPr varScale="1">
        <p:scale>
          <a:sx n="160" d="100"/>
          <a:sy n="160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te.readthedocs.io/en/latest/functions.html#function-plugi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grafana/grafana/pull/10505" TargetMode="External"/><Relationship Id="rId4" Type="http://schemas.openxmlformats.org/officeDocument/2006/relationships/hyperlink" Target="https://graphite.readthedocs.io/en/latest/functions.html#function-ap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edata.stanford.edu/asap/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hyperlink" Target="http://www.iamsysadmin.ninja/2018/01/asap-smoothing-in-graphite.html" TargetMode="External"/><Relationship Id="rId4" Type="http://schemas.openxmlformats.org/officeDocument/2006/relationships/hyperlink" Target="http://futuredata.stanford.edu/asa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fana.com/blog/2016/03/03/25-graphite-grafana-and-statsd-gotchas/#runtime.consolid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aphite-projec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nswers.launchpad.net/graphite" TargetMode="External"/><Relationship Id="rId4" Type="http://schemas.openxmlformats.org/officeDocument/2006/relationships/hyperlink" Target="https://webchat.freenode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github.com/deniszh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hyperlink" Target="http://www.iamsysadmin.ninja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teapp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rafana.com/" TargetMode="External"/><Relationship Id="rId13" Type="http://schemas.openxmlformats.org/officeDocument/2006/relationships/hyperlink" Target="https://github.com/graphite-ng/carbon-relay-ng" TargetMode="External"/><Relationship Id="rId18" Type="http://schemas.openxmlformats.org/officeDocument/2006/relationships/hyperlink" Target="https://github.com/lomik/go-carbon" TargetMode="External"/><Relationship Id="rId3" Type="http://schemas.openxmlformats.org/officeDocument/2006/relationships/hyperlink" Target="https://graphite.readthedocs.io/en/latest/tools.html" TargetMode="External"/><Relationship Id="rId21" Type="http://schemas.openxmlformats.org/officeDocument/2006/relationships/hyperlink" Target="https://github.com/go-graphite/carbonapi" TargetMode="External"/><Relationship Id="rId7" Type="http://schemas.openxmlformats.org/officeDocument/2006/relationships/hyperlink" Target="http://joemiller.me/2011/09/21/list-of-statsd-server-implementations/" TargetMode="External"/><Relationship Id="rId12" Type="http://schemas.openxmlformats.org/officeDocument/2006/relationships/hyperlink" Target="https://github.com/grobian/carbon-c-relay" TargetMode="External"/><Relationship Id="rId17" Type="http://schemas.openxmlformats.org/officeDocument/2006/relationships/hyperlink" Target="https://github.com/grafana/metrictank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github.com/criteo/biggraphite" TargetMode="External"/><Relationship Id="rId20" Type="http://schemas.openxmlformats.org/officeDocument/2006/relationships/hyperlink" Target="https://github.com/yandex/graphou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influxdata/telegraf" TargetMode="External"/><Relationship Id="rId11" Type="http://schemas.openxmlformats.org/officeDocument/2006/relationships/hyperlink" Target="https://github.com/arachnys/cabot" TargetMode="External"/><Relationship Id="rId5" Type="http://schemas.openxmlformats.org/officeDocument/2006/relationships/hyperlink" Target="https://diamond.readthedocs.io/en/latest/" TargetMode="External"/><Relationship Id="rId15" Type="http://schemas.openxmlformats.org/officeDocument/2006/relationships/hyperlink" Target="https://github.com/outbrain/gruffalo" TargetMode="External"/><Relationship Id="rId10" Type="http://schemas.openxmlformats.org/officeDocument/2006/relationships/hyperlink" Target="https://github.com/scobal/seyren" TargetMode="External"/><Relationship Id="rId19" Type="http://schemas.openxmlformats.org/officeDocument/2006/relationships/hyperlink" Target="https://github.com/lomik/carbon-clickhouse" TargetMode="External"/><Relationship Id="rId4" Type="http://schemas.openxmlformats.org/officeDocument/2006/relationships/hyperlink" Target="http://collectd.org/" TargetMode="External"/><Relationship Id="rId9" Type="http://schemas.openxmlformats.org/officeDocument/2006/relationships/hyperlink" Target="http://moira.readthedocs.io/" TargetMode="External"/><Relationship Id="rId14" Type="http://schemas.openxmlformats.org/officeDocument/2006/relationships/hyperlink" Target="https://github.com/leoleovich/grafsy" TargetMode="External"/><Relationship Id="rId22" Type="http://schemas.openxmlformats.org/officeDocument/2006/relationships/hyperlink" Target="https://github.com/brutasse/graphite-ap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te.readthedocs.io/en/latest/tag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raphite-project/graphite-web/pull/2195" TargetMode="External"/><Relationship Id="rId3" Type="http://schemas.openxmlformats.org/officeDocument/2006/relationships/hyperlink" Target="https://github.com/grafana/grafana/issues/9230" TargetMode="External"/><Relationship Id="rId7" Type="http://schemas.openxmlformats.org/officeDocument/2006/relationships/hyperlink" Target="https://github.com/criteo/graphite-remote-adapt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prometheus/prometheus/pull/3635" TargetMode="External"/><Relationship Id="rId5" Type="http://schemas.openxmlformats.org/officeDocument/2006/relationships/hyperlink" Target="https://github.com/prometheus/prometheus/pull/3533" TargetMode="External"/><Relationship Id="rId4" Type="http://schemas.openxmlformats.org/officeDocument/2006/relationships/hyperlink" Target="https://github.com/grafana/grafana/issues/9911" TargetMode="External"/><Relationship Id="rId9" Type="http://schemas.openxmlformats.org/officeDocument/2006/relationships/hyperlink" Target="https://github.com/graphite-project/carbon/pull/73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727950" y="12290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What's new in Graphite 1.1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727950" y="3100225"/>
            <a:ext cx="76881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                                                                                                            </a:t>
            </a:r>
            <a:r>
              <a:rPr lang="ru" sz="1800" dirty="0"/>
              <a:t>Denys Zhdanov</a:t>
            </a:r>
            <a:br>
              <a:rPr lang="en-US" sz="1800" dirty="0"/>
            </a:br>
            <a:r>
              <a:rPr lang="en-US" sz="1800" dirty="0"/>
              <a:t>@</a:t>
            </a:r>
            <a:r>
              <a:rPr lang="en-US" sz="1800" dirty="0" err="1"/>
              <a:t>deniszh</a:t>
            </a:r>
            <a:endParaRPr sz="1800" dirty="0"/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/>
              <a:t>                                                                                                   FOSDEM 2018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Custom (user defined) functions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u="sng">
                <a:solidFill>
                  <a:schemeClr val="hlink"/>
                </a:solidFill>
                <a:hlinkClick r:id="rId3"/>
              </a:rPr>
              <a:t>Pluggable functions, finally!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600"/>
              <a:t>Put your function in </a:t>
            </a:r>
            <a:r>
              <a:rPr lang="ru" sz="1600" b="1">
                <a:latin typeface="Courier New"/>
                <a:ea typeface="Courier New"/>
                <a:cs typeface="Courier New"/>
                <a:sym typeface="Courier New"/>
              </a:rPr>
              <a:t>/opt/graphite/webapp/graphite/functions/custom</a:t>
            </a:r>
            <a:r>
              <a:rPr lang="ru" sz="1600"/>
              <a:t> </a:t>
            </a:r>
            <a:br>
              <a:rPr lang="ru" sz="1600"/>
            </a:br>
            <a:r>
              <a:rPr lang="ru" sz="1600"/>
              <a:t>or use </a:t>
            </a:r>
            <a:r>
              <a:rPr lang="ru" sz="1600" b="1">
                <a:solidFill>
                  <a:srgbClr val="33333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FUNCTION_PLUGINS</a:t>
            </a:r>
            <a:r>
              <a:rPr lang="ru" sz="1600" b="1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[ </a:t>
            </a:r>
            <a:r>
              <a:rPr lang="ru" sz="1600" b="1">
                <a:solidFill>
                  <a:srgbClr val="DD1144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'some.function_plugin'</a:t>
            </a:r>
            <a:r>
              <a:rPr lang="ru" sz="1600" b="1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]</a:t>
            </a:r>
            <a:endParaRPr sz="1600" b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600" u="sng">
                <a:solidFill>
                  <a:schemeClr val="hlink"/>
                </a:solidFill>
                <a:hlinkClick r:id="rId4"/>
              </a:rPr>
              <a:t>Functions API</a:t>
            </a:r>
            <a:r>
              <a:rPr lang="ru" sz="1600"/>
              <a:t> </a:t>
            </a:r>
            <a:br>
              <a:rPr lang="ru" sz="1600"/>
            </a:br>
            <a:r>
              <a:rPr lang="ru" sz="1600" b="1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curl -s "http://graphite/functions?pretty=1"</a:t>
            </a:r>
            <a:br>
              <a:rPr lang="ru" sz="1600"/>
            </a:br>
            <a:r>
              <a:rPr lang="ru" sz="1600"/>
              <a:t>(Support in Grafana planned - </a:t>
            </a:r>
            <a:r>
              <a:rPr lang="ru" sz="1600" u="sng">
                <a:solidFill>
                  <a:schemeClr val="hlink"/>
                </a:solidFill>
                <a:hlinkClick r:id="rId5"/>
              </a:rPr>
              <a:t>PR#10505</a:t>
            </a:r>
            <a:r>
              <a:rPr lang="ru" sz="1600"/>
              <a:t>, will be in Grafana 5.0b1)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Custom function example: </a:t>
            </a:r>
            <a:r>
              <a:rPr lang="ru" u="sng">
                <a:solidFill>
                  <a:schemeClr val="hlink"/>
                </a:solidFill>
                <a:hlinkClick r:id="rId3"/>
              </a:rPr>
              <a:t>ASAP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9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ASAP: Prioritizing Attention via Time Series Smoothing 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http://futuredata.stanford.edu/asap</a:t>
            </a:r>
            <a:br>
              <a:rPr lang="ru"/>
            </a:br>
            <a:r>
              <a:rPr lang="ru"/>
              <a:t>Please see details in </a:t>
            </a:r>
            <a:r>
              <a:rPr lang="ru" u="sng">
                <a:solidFill>
                  <a:schemeClr val="hlink"/>
                </a:solidFill>
                <a:hlinkClick r:id="rId5"/>
              </a:rPr>
              <a:t>http://www.iamsysadmin.ninja/2018/01/asap-smoothing-in-graphite.html</a:t>
            </a:r>
            <a:br>
              <a:rPr lang="ru"/>
            </a:br>
            <a:br>
              <a:rPr lang="ru"/>
            </a:b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451" y="2544000"/>
            <a:ext cx="6505949" cy="11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450" y="3691375"/>
            <a:ext cx="6505949" cy="11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New clustering code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Pros</a:t>
            </a:r>
            <a:r>
              <a:rPr lang="ru" sz="1800"/>
              <a:t>: Local (whisper) and remote (cluster) calls are parallelized now.</a:t>
            </a:r>
            <a:br>
              <a:rPr lang="ru" sz="1800"/>
            </a:br>
            <a:r>
              <a:rPr lang="ru" sz="1800"/>
              <a:t>          </a:t>
            </a:r>
            <a:r>
              <a:rPr lang="ru" sz="1800" b="1"/>
              <a:t>seriesByTag()</a:t>
            </a:r>
            <a:r>
              <a:rPr lang="ru" sz="1800"/>
              <a:t> calls will propagate to cluster members.</a:t>
            </a:r>
            <a:br>
              <a:rPr lang="ru" sz="1800"/>
            </a:br>
            <a:r>
              <a:rPr lang="ru" sz="1800"/>
              <a:t>          </a:t>
            </a:r>
            <a:r>
              <a:rPr lang="ru" sz="1400" b="1"/>
              <a:t>http://cluster/render?target=xxx&amp;target=xxx&amp;target=seriesByTag(...)</a:t>
            </a:r>
            <a:br>
              <a:rPr lang="ru" sz="1400"/>
            </a:br>
            <a:r>
              <a:rPr lang="ru" sz="1800"/>
              <a:t>          Easier way to write 3rd party finders.</a:t>
            </a:r>
            <a:br>
              <a:rPr lang="ru" sz="1800"/>
            </a:br>
            <a:r>
              <a:rPr lang="ru" sz="1800" b="1"/>
              <a:t>Cons</a:t>
            </a:r>
            <a:r>
              <a:rPr lang="ru" sz="1800"/>
              <a:t>: Beware of changes: some of 3rd party tools not ready yet, e.g. </a:t>
            </a:r>
            <a:br>
              <a:rPr lang="ru" sz="1800"/>
            </a:br>
            <a:r>
              <a:rPr lang="ru" sz="1800"/>
              <a:t>           - go-carbon (supported in master, but no tags yet)</a:t>
            </a:r>
            <a:br>
              <a:rPr lang="ru" sz="1800"/>
            </a:br>
            <a:r>
              <a:rPr lang="ru" sz="1800"/>
              <a:t>           - graphite-clickhouse (supported in master, but no tags yet)</a:t>
            </a:r>
            <a:br>
              <a:rPr lang="ru" sz="1800"/>
            </a:br>
            <a:r>
              <a:rPr lang="ru" sz="1800"/>
              <a:t>           - graphouse (doesn’t support 1.1.x yet)</a:t>
            </a:r>
            <a:br>
              <a:rPr lang="ru" sz="1800"/>
            </a:br>
            <a:br>
              <a:rPr lang="ru" sz="1800"/>
            </a:br>
            <a:endParaRPr sz="1800" b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Pipe chaining for functions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27650" y="2060475"/>
            <a:ext cx="7688700" cy="28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alias(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movingAverage(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scaleToSeconds(</a:t>
            </a: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sumSeries(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stats_global.production.counters.api.requests.*.count</a:t>
            </a: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60)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30)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'api.avg')</a:t>
            </a:r>
            <a:br>
              <a:rPr lang="ru"/>
            </a:br>
            <a:r>
              <a:rPr lang="ru"/>
              <a:t>is really</a:t>
            </a:r>
            <a:br>
              <a:rPr lang="ru"/>
            </a:b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alias(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movingAverage(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scaleToSeconds(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          </a:t>
            </a:r>
            <a:r>
              <a:rPr lang="ru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sumSeries(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stats_global.production.counters.api.requests.*.count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          </a:t>
            </a:r>
            <a:r>
              <a:rPr lang="ru">
                <a:solidFill>
                  <a:srgbClr val="93C47D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,60)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,30)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,'api.avg')</a:t>
            </a:r>
            <a:endParaRPr>
              <a:solidFill>
                <a:srgbClr val="98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Pipe chaining for functions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27650" y="2078875"/>
            <a:ext cx="7688700" cy="26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alias(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movingAverage(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scaleToSeconds(</a:t>
            </a: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sumSeries(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stats_global.production.counters.api.requests.*.count</a:t>
            </a: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60)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30)</a:t>
            </a:r>
            <a:r>
              <a:rPr lang="ru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ru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'api.avg')</a:t>
            </a:r>
            <a:endParaRPr b="1">
              <a:solidFill>
                <a:srgbClr val="38761D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now can be written as</a:t>
            </a:r>
            <a:br>
              <a:rPr lang="ru"/>
            </a:b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sumSeries(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stats_global.production.counters.api.requests.*.count</a:t>
            </a:r>
            <a:r>
              <a:rPr lang="ru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scaleToSeconds(60)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movingAverage(30)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ru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alias('api.avg')</a:t>
            </a:r>
            <a:br>
              <a:rPr lang="ru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/>
              <a:t>or even</a:t>
            </a:r>
            <a:br>
              <a:rPr lang="ru"/>
            </a:b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stats_global.production.counters.api.requests.*.count|</a:t>
            </a:r>
            <a:r>
              <a:rPr lang="ru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sumSeries()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ru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scaleToSeconds(60)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ru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movingAverage(30)</a:t>
            </a:r>
            <a:r>
              <a:rPr lang="ru" b="1"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ru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alias('api.avg')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Aggregation functions and xFilesFactor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Consistent aggregations’ list:</a:t>
            </a:r>
            <a:b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</a:b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average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median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diff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stddev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,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multiply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 and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last.</a:t>
            </a:r>
            <a:b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New aggregation functions</a:t>
            </a:r>
            <a:b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aggregate, aggregateWithWildcards, movingWindow, filterSeries, highest, lowest 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and</a:t>
            </a: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 sortBy.</a:t>
            </a:r>
            <a:b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Old functions are aliases for new ones e.g.</a:t>
            </a:r>
            <a:b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  <a:t>sumSeries(some.metric.*) -&gt; aggregate(some.metric.*, 'sum')</a:t>
            </a:r>
            <a:br>
              <a:rPr lang="ru" sz="1200">
                <a:solidFill>
                  <a:srgbClr val="404040"/>
                </a:solidFill>
                <a:highlight>
                  <a:srgbClr val="FCFCFC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ru" sz="1200">
                <a:solidFill>
                  <a:srgbClr val="404040"/>
                </a:solidFill>
                <a:highlight>
                  <a:srgbClr val="FCFCFC"/>
                </a:highlight>
              </a:rPr>
            </a:br>
            <a:r>
              <a:rPr lang="ru" sz="1400">
                <a:solidFill>
                  <a:srgbClr val="404040"/>
                </a:solidFill>
                <a:highlight>
                  <a:srgbClr val="FCFCFC"/>
                </a:highlight>
              </a:rPr>
              <a:t>xFilesFactor value to specify how many points in the window must be non-null for the output to be considered valid.</a:t>
            </a:r>
            <a:br>
              <a:rPr lang="ru"/>
            </a:br>
            <a:r>
              <a:rPr lang="ru" u="sng">
                <a:solidFill>
                  <a:schemeClr val="hlink"/>
                </a:solidFill>
                <a:hlinkClick r:id="rId3"/>
              </a:rPr>
              <a:t>https://grafana.com/blog/2016/03/03/25-graphite-grafana-and-statsd-gotchas/#runtime.consolidation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What’s next: beyond 1.1.x</a:t>
            </a: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Remove Django, but keep metric tree explorer and dashboard view as separate (optional) components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Fix for “new metric propagation delay” bug (workarounds are exists, e.g. Graphite-Clickhouse as cache)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/>
              <a:t>Separate TagDB server (probably even in Go?)  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Thank You!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Questions? issues? Contributions?</a:t>
            </a:r>
            <a:endParaRPr sz="18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ru" sz="1800" u="sng">
                <a:solidFill>
                  <a:schemeClr val="hlink"/>
                </a:solidFill>
                <a:hlinkClick r:id="rId3"/>
              </a:rPr>
              <a:t>https://github.com/graphite-project</a:t>
            </a:r>
            <a:r>
              <a:rPr lang="ru" sz="1800"/>
              <a:t> 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IRC: #graphite on </a:t>
            </a:r>
            <a:r>
              <a:rPr lang="ru" sz="1800" u="sng">
                <a:solidFill>
                  <a:schemeClr val="hlink"/>
                </a:solidFill>
                <a:hlinkClick r:id="rId4"/>
              </a:rPr>
              <a:t>FreeNode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 u="sng">
                <a:solidFill>
                  <a:schemeClr val="hlink"/>
                </a:solidFill>
                <a:hlinkClick r:id="rId5"/>
              </a:rPr>
              <a:t>https://answers.launchpad.net/graphite</a:t>
            </a:r>
            <a:r>
              <a:rPr lang="ru" sz="1800"/>
              <a:t> / graphite@librelist.com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Who am I</a:t>
            </a: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5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Denys Zhdanov</a:t>
            </a:r>
            <a:br>
              <a:rPr lang="ru" sz="1800"/>
            </a:br>
            <a:r>
              <a:rPr lang="ru" sz="1800"/>
              <a:t>System engineer @ eCG / Marktplaats.nl</a:t>
            </a:r>
            <a:br>
              <a:rPr lang="ru" sz="1800"/>
            </a:br>
            <a:r>
              <a:rPr lang="ru" sz="1800"/>
              <a:t>Twitter / Github: </a:t>
            </a:r>
            <a:r>
              <a:rPr lang="ru" sz="1800" u="sng">
                <a:solidFill>
                  <a:schemeClr val="hlink"/>
                </a:solidFill>
                <a:hlinkClick r:id="rId3"/>
              </a:rPr>
              <a:t>@deniszh</a:t>
            </a:r>
            <a:br>
              <a:rPr lang="ru" sz="1800"/>
            </a:br>
            <a:r>
              <a:rPr lang="ru" sz="1800" u="sng">
                <a:solidFill>
                  <a:schemeClr val="hlink"/>
                </a:solidFill>
                <a:hlinkClick r:id="rId4"/>
              </a:rPr>
              <a:t>Sysadmin Ninja</a:t>
            </a:r>
            <a:r>
              <a:rPr lang="ru" sz="1800"/>
              <a:t> </a:t>
            </a:r>
            <a:br>
              <a:rPr lang="ru" sz="1800"/>
            </a:br>
            <a:r>
              <a:rPr lang="ru" sz="1800"/>
              <a:t>Graphite co-maintainer  </a:t>
            </a:r>
            <a:br>
              <a:rPr lang="ru" sz="1800"/>
            </a:br>
            <a:r>
              <a:rPr lang="ru" sz="1800"/>
              <a:t>Data geek  </a:t>
            </a:r>
            <a:br>
              <a:rPr lang="ru" sz="1800"/>
            </a:br>
            <a:r>
              <a:rPr lang="ru" sz="1800"/>
              <a:t>Pythonista </a:t>
            </a:r>
            <a:br>
              <a:rPr lang="ru" sz="1800"/>
            </a:br>
            <a:r>
              <a:rPr lang="ru" sz="1800"/>
              <a:t>Gopher </a:t>
            </a:r>
            <a:br>
              <a:rPr lang="ru" sz="1800"/>
            </a:br>
            <a:endParaRPr sz="1800"/>
          </a:p>
        </p:txBody>
      </p:sp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9375" y="2054262"/>
            <a:ext cx="2616925" cy="26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8825" y="3446475"/>
            <a:ext cx="270850" cy="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8750" y="3115175"/>
            <a:ext cx="270850" cy="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0450" y="3115175"/>
            <a:ext cx="270850" cy="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6400" y="3717325"/>
            <a:ext cx="270850" cy="2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6625" y="3988175"/>
            <a:ext cx="335275" cy="3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1350" y="4323450"/>
            <a:ext cx="335275" cy="3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39600" y="3115175"/>
            <a:ext cx="270850" cy="2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What? Graphite?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Stores Time-Series data</a:t>
            </a:r>
            <a:endParaRPr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/>
              <a:t>Renders it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http://graphiteapp.org/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950" y="1603650"/>
            <a:ext cx="4239542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450" y="3535138"/>
            <a:ext cx="3504924" cy="9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5625" y="2491325"/>
            <a:ext cx="1773250" cy="23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Why do we need Graphite in 2018?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/>
              <a:t>Great ecosystem: 80+ 3rd party tools on </a:t>
            </a:r>
            <a:r>
              <a:rPr lang="ru" sz="1600" u="sng">
                <a:solidFill>
                  <a:schemeClr val="hlink"/>
                </a:solidFill>
                <a:hlinkClick r:id="rId3"/>
              </a:rPr>
              <a:t>Tools page</a:t>
            </a:r>
            <a:r>
              <a:rPr lang="ru" sz="1600"/>
              <a:t>!</a:t>
            </a:r>
            <a:br>
              <a:rPr lang="ru" sz="1600"/>
            </a:br>
            <a:br>
              <a:rPr lang="ru" sz="1600"/>
            </a:br>
            <a:r>
              <a:rPr lang="ru" sz="1600"/>
              <a:t>- Collectors (for system and components): </a:t>
            </a:r>
            <a:r>
              <a:rPr lang="ru" sz="1600" u="sng">
                <a:solidFill>
                  <a:schemeClr val="hlink"/>
                </a:solidFill>
                <a:hlinkClick r:id="rId4"/>
              </a:rPr>
              <a:t>collectd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5"/>
              </a:rPr>
              <a:t>diamond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6"/>
              </a:rPr>
              <a:t>telegraf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7"/>
              </a:rPr>
              <a:t>statsd</a:t>
            </a:r>
            <a:r>
              <a:rPr lang="ru" sz="1600"/>
              <a:t> </a:t>
            </a:r>
            <a:br>
              <a:rPr lang="ru" sz="1600"/>
            </a:br>
            <a:r>
              <a:rPr lang="ru" sz="1600"/>
              <a:t>- Dashboards: (mostly </a:t>
            </a:r>
            <a:r>
              <a:rPr lang="ru" sz="1600" u="sng">
                <a:solidFill>
                  <a:schemeClr val="hlink"/>
                </a:solidFill>
                <a:hlinkClick r:id="rId8"/>
              </a:rPr>
              <a:t>Grafana</a:t>
            </a:r>
            <a:r>
              <a:rPr lang="ru" sz="1600"/>
              <a:t> now but also 20+ others)</a:t>
            </a:r>
            <a:br>
              <a:rPr lang="ru" sz="1600"/>
            </a:br>
            <a:r>
              <a:rPr lang="ru" sz="1600"/>
              <a:t>- Monitoring/Alerting: </a:t>
            </a:r>
            <a:r>
              <a:rPr lang="ru" sz="1600" u="sng">
                <a:solidFill>
                  <a:schemeClr val="hlink"/>
                </a:solidFill>
                <a:hlinkClick r:id="rId9"/>
              </a:rPr>
              <a:t>Moira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0"/>
              </a:rPr>
              <a:t>Seyren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1"/>
              </a:rPr>
              <a:t>Cabot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8"/>
              </a:rPr>
              <a:t>Grafana</a:t>
            </a:r>
            <a:r>
              <a:rPr lang="ru" sz="1600"/>
              <a:t> etc.</a:t>
            </a:r>
            <a:br>
              <a:rPr lang="ru" sz="1600"/>
            </a:br>
            <a:r>
              <a:rPr lang="ru" sz="1600"/>
              <a:t>- Compatible components:</a:t>
            </a:r>
            <a:br>
              <a:rPr lang="ru" sz="1600"/>
            </a:br>
            <a:r>
              <a:rPr lang="ru" sz="1600"/>
              <a:t>  - relay/proxy: </a:t>
            </a:r>
            <a:r>
              <a:rPr lang="ru" sz="1600" u="sng">
                <a:solidFill>
                  <a:schemeClr val="hlink"/>
                </a:solidFill>
                <a:hlinkClick r:id="rId12"/>
              </a:rPr>
              <a:t>carbon-c-relay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3"/>
              </a:rPr>
              <a:t>carbon-relay-ng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4"/>
              </a:rPr>
              <a:t>grafsy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5"/>
              </a:rPr>
              <a:t>gruffalo</a:t>
            </a:r>
            <a:br>
              <a:rPr lang="ru" sz="1600"/>
            </a:br>
            <a:r>
              <a:rPr lang="ru" sz="1600"/>
              <a:t>  - storage: </a:t>
            </a:r>
            <a:r>
              <a:rPr lang="ru" sz="1600" u="sng">
                <a:solidFill>
                  <a:schemeClr val="hlink"/>
                </a:solidFill>
                <a:hlinkClick r:id="rId16"/>
              </a:rPr>
              <a:t>BigGraphite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7"/>
              </a:rPr>
              <a:t>metrictank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8"/>
              </a:rPr>
              <a:t>go-carbon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19"/>
              </a:rPr>
              <a:t>carbon-clickhouse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20"/>
              </a:rPr>
              <a:t>graphouse</a:t>
            </a:r>
            <a:br>
              <a:rPr lang="ru" sz="1600"/>
            </a:br>
            <a:r>
              <a:rPr lang="ru" sz="1600"/>
              <a:t>  - rendering: </a:t>
            </a:r>
            <a:r>
              <a:rPr lang="ru" sz="1600" u="sng">
                <a:solidFill>
                  <a:schemeClr val="hlink"/>
                </a:solidFill>
                <a:hlinkClick r:id="rId21"/>
              </a:rPr>
              <a:t>carbon-api</a:t>
            </a:r>
            <a:r>
              <a:rPr lang="ru" sz="1600"/>
              <a:t> / </a:t>
            </a:r>
            <a:r>
              <a:rPr lang="ru" sz="1600" u="sng">
                <a:solidFill>
                  <a:schemeClr val="hlink"/>
                </a:solidFill>
                <a:hlinkClick r:id="rId22"/>
              </a:rPr>
              <a:t>graphite-api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good, the bad and ...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9450" y="1993975"/>
            <a:ext cx="4092000" cy="22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 Pros:</a:t>
            </a:r>
            <a:br>
              <a:rPr lang="ru" sz="1800"/>
            </a:br>
            <a:r>
              <a:rPr lang="ru" sz="1800"/>
              <a:t> - simple metric format</a:t>
            </a:r>
            <a:br>
              <a:rPr lang="ru" sz="1800"/>
            </a:br>
            <a:r>
              <a:rPr lang="ru" sz="1800" b="1">
                <a:latin typeface="Courier New"/>
                <a:ea typeface="Courier New"/>
                <a:cs typeface="Courier New"/>
                <a:sym typeface="Courier New"/>
              </a:rPr>
              <a:t>&lt;name&gt; &lt;value&gt; &lt;timestamp&gt;\n</a:t>
            </a:r>
            <a:r>
              <a:rPr lang="ru" sz="1800"/>
              <a:t>   </a:t>
            </a:r>
            <a:br>
              <a:rPr lang="ru" sz="1800"/>
            </a:br>
            <a:r>
              <a:rPr lang="ru" sz="1800"/>
              <a:t> - push model</a:t>
            </a:r>
            <a:br>
              <a:rPr lang="ru" sz="1800"/>
            </a:br>
            <a:r>
              <a:rPr lang="ru" sz="1800"/>
              <a:t> - rich ecosystem</a:t>
            </a:r>
            <a:br>
              <a:rPr lang="ru" sz="1800"/>
            </a:br>
            <a:r>
              <a:rPr lang="ru" sz="1800"/>
              <a:t> 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123" name="Shape 123"/>
          <p:cNvSpPr txBox="1"/>
          <p:nvPr/>
        </p:nvSpPr>
        <p:spPr>
          <a:xfrm>
            <a:off x="4821450" y="1993975"/>
            <a:ext cx="3514800" cy="25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Cons:</a:t>
            </a:r>
            <a:b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no tags!</a:t>
            </a:r>
            <a:b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speed </a:t>
            </a:r>
            <a:r>
              <a:rPr lang="ru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(use pypy or alternative backends)</a:t>
            </a:r>
            <a:b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scalability </a:t>
            </a:r>
            <a:r>
              <a:rPr lang="ru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(use alternative backends)</a:t>
            </a:r>
            <a:br>
              <a:rPr lang="ru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ru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hard to install </a:t>
            </a:r>
            <a:r>
              <a:rPr lang="ru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(docker installation)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Tags, tags, tags AKA Dimensions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 b="1">
                <a:latin typeface="Courier New"/>
                <a:ea typeface="Courier New"/>
                <a:cs typeface="Courier New"/>
                <a:sym typeface="Courier New"/>
              </a:rPr>
              <a:t>metric.name;tag1=value1;tag2=value2</a:t>
            </a:r>
            <a:r>
              <a:rPr lang="ru" sz="1800"/>
              <a:t> - compatible with Carbon format and Graphite tooling.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Writing path:</a:t>
            </a:r>
            <a:br>
              <a:rPr lang="ru" sz="1800"/>
            </a:br>
            <a:r>
              <a:rPr lang="ru" sz="1800"/>
              <a:t>Normalization -&gt; </a:t>
            </a:r>
            <a:r>
              <a:rPr lang="ru" sz="1800" b="1"/>
              <a:t>_tagged/</a:t>
            </a:r>
            <a:r>
              <a:rPr lang="ru" sz="1800" b="1" i="1"/>
              <a:t>xxxx/yyyy</a:t>
            </a:r>
            <a:r>
              <a:rPr lang="ru" sz="1800" b="1"/>
              <a:t>/metric;tag=value.wsp</a:t>
            </a:r>
            <a:r>
              <a:rPr lang="ru" sz="18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" sz="1800"/>
              <a:t>-&gt; update TagDB</a:t>
            </a:r>
            <a:endParaRPr sz="18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 sz="1800"/>
              <a:t>TagDB and Tag API documentation - </a:t>
            </a:r>
            <a:r>
              <a:rPr lang="ru" sz="1800" u="sng">
                <a:solidFill>
                  <a:schemeClr val="hlink"/>
                </a:solidFill>
                <a:hlinkClick r:id="rId3"/>
              </a:rPr>
              <a:t>https://graphite.readthedocs.io/en/latest/tags.html</a:t>
            </a:r>
            <a:br>
              <a:rPr lang="ru" sz="1800"/>
            </a:br>
            <a:r>
              <a:rPr lang="ru" sz="1800"/>
              <a:t>Redis or Django-supported databases (SQLite / MySQL / Postgres)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Tags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Querying:</a:t>
            </a:r>
            <a:br>
              <a:rPr lang="ru" sz="1400"/>
            </a:b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seriesByTag('tag=value')</a:t>
            </a:r>
            <a:b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seriesByTag('name=~cpu\..*', 'tag1!=value1') - </a:t>
            </a: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</a:rPr>
              <a:t>PCRE regex is supported!</a:t>
            </a:r>
            <a:endParaRPr sz="14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groupByTags - </a:t>
            </a: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</a:rPr>
              <a:t>same as  </a:t>
            </a: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groupByNode</a:t>
            </a:r>
            <a:b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1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seriesByTag('name=disk.used', 'server=~web.*') | groupByTags('sumSeries', 'datacenter')</a:t>
            </a:r>
            <a:br>
              <a:rPr lang="ru" sz="9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aliasByTags - </a:t>
            </a: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</a:rPr>
              <a:t>same as</a:t>
            </a:r>
            <a: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aliasByNode</a:t>
            </a:r>
            <a:br>
              <a:rPr lang="ru" sz="14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ru" sz="1200">
                <a:solidFill>
                  <a:srgbClr val="40404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seriesByTag('name=disk.used','datacenter=dc1') | aliasByTags('server', 'name')</a:t>
            </a:r>
            <a:endParaRPr sz="120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40404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Tags: external integrations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Grafana: Tag support </a:t>
            </a:r>
            <a:r>
              <a:rPr lang="ru" sz="1800" u="sng">
                <a:solidFill>
                  <a:schemeClr val="hlink"/>
                </a:solidFill>
                <a:hlinkClick r:id="rId3"/>
              </a:rPr>
              <a:t>PR#9230</a:t>
            </a:r>
            <a:r>
              <a:rPr lang="ru" sz="1800"/>
              <a:t> (Grafana 4.7.0) </a:t>
            </a:r>
            <a:br>
              <a:rPr lang="ru" sz="1800"/>
            </a:br>
            <a:r>
              <a:rPr lang="ru" sz="1800"/>
              <a:t>                Auto-completion API for tags and values (Grafana 4.7.0)</a:t>
            </a:r>
            <a:br>
              <a:rPr lang="ru" sz="1800"/>
            </a:br>
            <a:r>
              <a:rPr lang="ru" sz="1800"/>
              <a:t>                </a:t>
            </a:r>
            <a:r>
              <a:rPr lang="ru" sz="1400"/>
              <a:t>Tag value regex filtering &amp; multi valued template variables</a:t>
            </a:r>
            <a:r>
              <a:rPr lang="ru" sz="1800"/>
              <a:t> </a:t>
            </a:r>
            <a:r>
              <a:rPr lang="ru" sz="1800" u="sng">
                <a:solidFill>
                  <a:schemeClr val="hlink"/>
                </a:solidFill>
                <a:hlinkClick r:id="rId4"/>
              </a:rPr>
              <a:t>PR#9911</a:t>
            </a:r>
            <a:r>
              <a:rPr lang="ru" sz="1800"/>
              <a:t> (5.x)</a:t>
            </a:r>
            <a:br>
              <a:rPr lang="ru" sz="1800"/>
            </a:br>
            <a:r>
              <a:rPr lang="ru" sz="1800"/>
              <a:t>Prometheus: Remote read / write</a:t>
            </a:r>
            <a:br>
              <a:rPr lang="ru" sz="1800"/>
            </a:br>
            <a:r>
              <a:rPr lang="ru" sz="1800"/>
              <a:t> - </a:t>
            </a:r>
            <a:r>
              <a:rPr lang="ru" sz="1800" u="sng">
                <a:solidFill>
                  <a:schemeClr val="hlink"/>
                </a:solidFill>
                <a:hlinkClick r:id="rId5"/>
              </a:rPr>
              <a:t>PR#3533</a:t>
            </a:r>
            <a:r>
              <a:rPr lang="ru" sz="1800"/>
              <a:t> / </a:t>
            </a:r>
            <a:r>
              <a:rPr lang="ru" sz="1800" u="sng">
                <a:solidFill>
                  <a:schemeClr val="hlink"/>
                </a:solidFill>
                <a:hlinkClick r:id="rId6"/>
              </a:rPr>
              <a:t>PR#3635</a:t>
            </a:r>
            <a:r>
              <a:rPr lang="ru" sz="1800"/>
              <a:t> (based on example adapter)</a:t>
            </a:r>
            <a:br>
              <a:rPr lang="ru" sz="1800"/>
            </a:br>
            <a:r>
              <a:rPr lang="ru" sz="1800"/>
              <a:t> - </a:t>
            </a:r>
            <a:r>
              <a:rPr lang="ru" sz="1800" u="sng">
                <a:solidFill>
                  <a:schemeClr val="hlink"/>
                </a:solidFill>
                <a:hlinkClick r:id="rId7"/>
              </a:rPr>
              <a:t>Criteo’s Graphite-Remote-Adapter</a:t>
            </a:r>
            <a:r>
              <a:rPr lang="ru" sz="1800"/>
              <a:t> (including tags support now)</a:t>
            </a:r>
            <a:br>
              <a:rPr lang="ru" sz="1800"/>
            </a:br>
            <a:r>
              <a:rPr lang="ru" sz="1800"/>
              <a:t> - Prometheus read/write api in Graphite (WIP) - </a:t>
            </a:r>
            <a:r>
              <a:rPr lang="ru" sz="1800" u="sng">
                <a:solidFill>
                  <a:schemeClr val="hlink"/>
                </a:solidFill>
                <a:hlinkClick r:id="rId8"/>
              </a:rPr>
              <a:t>PR#2195</a:t>
            </a:r>
            <a:r>
              <a:rPr lang="ru" sz="1800"/>
              <a:t> / </a:t>
            </a:r>
            <a:r>
              <a:rPr lang="ru" sz="1800" u="sng">
                <a:solidFill>
                  <a:schemeClr val="hlink"/>
                </a:solidFill>
                <a:hlinkClick r:id="rId9"/>
              </a:rPr>
              <a:t>PR#735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Python 3, finally 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Python 3 finally supported in all 3 major components - whisper, carbon and graphite-web.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Should work with Python 2.7, 3.4, 3.5, 3.6 and PyPy.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/>
              <a:t>Graphite-web is running on Django 1.11 LTS (supported up to 2020) .</a:t>
            </a:r>
            <a:br>
              <a:rPr lang="ru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398</Words>
  <Application>Microsoft Macintosh PowerPoint</Application>
  <PresentationFormat>On-screen Show (16:9)</PresentationFormat>
  <Paragraphs>51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Raleway</vt:lpstr>
      <vt:lpstr>Lato</vt:lpstr>
      <vt:lpstr>Streamline</vt:lpstr>
      <vt:lpstr>What's new in Graphite 1.1</vt:lpstr>
      <vt:lpstr>Who am I</vt:lpstr>
      <vt:lpstr>What? Graphite?</vt:lpstr>
      <vt:lpstr>Why do we need Graphite in 2018?</vt:lpstr>
      <vt:lpstr>The good, the bad and ...</vt:lpstr>
      <vt:lpstr>Tags, tags, tags AKA Dimensions</vt:lpstr>
      <vt:lpstr>Tags</vt:lpstr>
      <vt:lpstr>Tags: external integrations</vt:lpstr>
      <vt:lpstr>Python 3, finally </vt:lpstr>
      <vt:lpstr>Custom (user defined) functions</vt:lpstr>
      <vt:lpstr>Custom function example: ASAP</vt:lpstr>
      <vt:lpstr>New clustering code</vt:lpstr>
      <vt:lpstr>Pipe chaining for functions</vt:lpstr>
      <vt:lpstr>Pipe chaining for functions</vt:lpstr>
      <vt:lpstr>Aggregation functions and xFilesFactor</vt:lpstr>
      <vt:lpstr>What’s next: beyond 1.1.x</vt:lpstr>
      <vt:lpstr>Thank You!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Graphite 1.1</dc:title>
  <cp:lastModifiedBy>Zhdanov, Denys</cp:lastModifiedBy>
  <cp:revision>3</cp:revision>
  <dcterms:modified xsi:type="dcterms:W3CDTF">2018-02-03T16:44:51Z</dcterms:modified>
</cp:coreProperties>
</file>