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40" r:id="rId2"/>
    <p:sldId id="598" r:id="rId3"/>
    <p:sldId id="594" r:id="rId4"/>
    <p:sldId id="595" r:id="rId5"/>
    <p:sldId id="609" r:id="rId6"/>
    <p:sldId id="610" r:id="rId7"/>
    <p:sldId id="603" r:id="rId8"/>
    <p:sldId id="604" r:id="rId9"/>
    <p:sldId id="605" r:id="rId10"/>
    <p:sldId id="606" r:id="rId11"/>
    <p:sldId id="607" r:id="rId12"/>
    <p:sldId id="608" r:id="rId13"/>
    <p:sldId id="601" r:id="rId14"/>
    <p:sldId id="611" r:id="rId15"/>
    <p:sldId id="614" r:id="rId16"/>
    <p:sldId id="612" r:id="rId17"/>
    <p:sldId id="613" r:id="rId18"/>
    <p:sldId id="618" r:id="rId19"/>
    <p:sldId id="619" r:id="rId20"/>
    <p:sldId id="620" r:id="rId21"/>
    <p:sldId id="616" r:id="rId22"/>
    <p:sldId id="615" r:id="rId23"/>
    <p:sldId id="602" r:id="rId24"/>
    <p:sldId id="61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EDEDE"/>
    <a:srgbClr val="002B49"/>
    <a:srgbClr val="9C240F"/>
    <a:srgbClr val="CB460F"/>
    <a:srgbClr val="FA5B36"/>
    <a:srgbClr val="0E4B91"/>
    <a:srgbClr val="18548A"/>
    <a:srgbClr val="15538C"/>
    <a:srgbClr val="0B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9" autoAdjust="0"/>
    <p:restoredTop sz="94345" autoAdjust="0"/>
  </p:normalViewPr>
  <p:slideViewPr>
    <p:cSldViewPr snapToGrid="0" snapToObjects="1">
      <p:cViewPr varScale="1">
        <p:scale>
          <a:sx n="168" d="100"/>
          <a:sy n="168" d="100"/>
        </p:scale>
        <p:origin x="2104" y="200"/>
      </p:cViewPr>
      <p:guideLst>
        <p:guide orient="horz" pos="14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13CC-A6A6-524A-A0F8-DAB9B298E3B6}" type="datetimeFigureOut">
              <a:rPr lang="en-US" smtClean="0"/>
              <a:t>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D518-EFD6-E34B-989E-6B6564A75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00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614CD-FA73-DF49-AA13-A5EF746D725A}" type="datetimeFigureOut">
              <a:rPr lang="en-US" smtClean="0"/>
              <a:t>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2FF9-4628-B146-9948-95257A430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99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://www.facebook.com/icannorg" TargetMode="External"/><Relationship Id="rId17" Type="http://schemas.openxmlformats.org/officeDocument/2006/relationships/hyperlink" Target="http://www.youtube.com/icannnews" TargetMode="External"/><Relationship Id="rId2" Type="http://schemas.openxmlformats.org/officeDocument/2006/relationships/image" Target="../media/image19.emf"/><Relationship Id="rId16" Type="http://schemas.openxmlformats.org/officeDocument/2006/relationships/image" Target="../media/image24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5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twitter.com/icann" TargetMode="External"/><Relationship Id="rId1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09600" y="1470212"/>
            <a:ext cx="7907338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7213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34" name="Oval 3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2422" y="749729"/>
            <a:ext cx="9144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3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34" name="Oval 3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97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" y="608083"/>
            <a:ext cx="9141417" cy="57191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824754"/>
            <a:ext cx="7932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208308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833718"/>
            <a:ext cx="7932000" cy="1759349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194869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88894"/>
            <a:ext cx="7932000" cy="180417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347577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97860"/>
            <a:ext cx="7932000" cy="179520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343341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97860"/>
            <a:ext cx="7932000" cy="179520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15859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70966"/>
            <a:ext cx="7932000" cy="1822102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238446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49883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0726" y="0"/>
            <a:ext cx="7744845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0726" y="3562904"/>
            <a:ext cx="8119206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726" y="4252817"/>
            <a:ext cx="8119206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10726" y="4553317"/>
            <a:ext cx="8119206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999" y="5507609"/>
            <a:ext cx="1189827" cy="949200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0726" y="2854692"/>
            <a:ext cx="8119206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264802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61300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387118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2623942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933220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666325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988230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382714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152553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0387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89108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0724" y="0"/>
            <a:ext cx="7744845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0723" y="3562904"/>
            <a:ext cx="811987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723" y="4252817"/>
            <a:ext cx="8119872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10723" y="4544352"/>
            <a:ext cx="8119872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92" y="5512926"/>
            <a:ext cx="1193800" cy="952500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0723" y="2854692"/>
            <a:ext cx="811987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3425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521157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44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9617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1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4087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043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411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115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0097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Arc 39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9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110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67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8387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811695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0" y="6124511"/>
            <a:ext cx="1790417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878697" y="6124511"/>
            <a:ext cx="66934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flipH="1">
            <a:off x="8610117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8610117" y="347037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834554" y="3552825"/>
            <a:ext cx="0" cy="252996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16200000">
            <a:off x="1834554" y="3494144"/>
            <a:ext cx="121764" cy="121764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895439" y="3494144"/>
            <a:ext cx="6691671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6" y="4878249"/>
            <a:ext cx="1189829" cy="949200"/>
          </a:xfrm>
          <a:prstGeom prst="rect">
            <a:avLst/>
          </a:prstGeom>
        </p:spPr>
      </p:pic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>
          <a:xfrm>
            <a:off x="2061883" y="761997"/>
            <a:ext cx="6382512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0848" y="4593844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0848" y="5301687"/>
            <a:ext cx="6382512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70848" y="5584257"/>
            <a:ext cx="6382512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070848" y="3652549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01667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967478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551784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112139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657388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015020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122431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623868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313656" y="685224"/>
            <a:ext cx="6830343" cy="186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2543489" y="1552703"/>
            <a:ext cx="6600509" cy="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 dirty="0" err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  <a:endParaRPr lang="en-US" sz="20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2543489" y="1049144"/>
            <a:ext cx="5230690" cy="3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700" b="1" dirty="0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" y="685224"/>
            <a:ext cx="2232955" cy="1864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solidFill>
                <a:prstClr val="white"/>
              </a:solidFill>
              <a:cs typeface="Arial"/>
            </a:endParaRPr>
          </a:p>
        </p:txBody>
      </p:sp>
      <p:pic>
        <p:nvPicPr>
          <p:cNvPr id="7" name="Picture 6" descr="ICANN_Logo_W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82" y="871077"/>
            <a:ext cx="1962493" cy="152317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2543489" y="1865312"/>
            <a:ext cx="597344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 dirty="0"/>
              <a:t>Email: email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Engage with ICANN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2543489" y="4228306"/>
            <a:ext cx="3416667" cy="365760"/>
            <a:chOff x="5325979" y="4715893"/>
            <a:chExt cx="3416667" cy="365760"/>
          </a:xfrm>
        </p:grpSpPr>
        <p:sp>
          <p:nvSpPr>
            <p:cNvPr id="33" name="Text Placeholder 32"/>
            <p:cNvSpPr txBox="1">
              <a:spLocks/>
            </p:cNvSpPr>
            <p:nvPr/>
          </p:nvSpPr>
          <p:spPr>
            <a:xfrm>
              <a:off x="5793339" y="4734885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34" name="Picture 33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4715893"/>
              <a:ext cx="365760" cy="36576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 userDrawn="1"/>
        </p:nvGrpSpPr>
        <p:grpSpPr>
          <a:xfrm>
            <a:off x="2543489" y="4726326"/>
            <a:ext cx="3636602" cy="365760"/>
            <a:chOff x="1235726" y="5571713"/>
            <a:chExt cx="3636602" cy="365760"/>
          </a:xfrm>
        </p:grpSpPr>
        <p:sp>
          <p:nvSpPr>
            <p:cNvPr id="36" name="Text Placeholder 32"/>
            <p:cNvSpPr txBox="1">
              <a:spLocks/>
            </p:cNvSpPr>
            <p:nvPr/>
          </p:nvSpPr>
          <p:spPr>
            <a:xfrm>
              <a:off x="1703086" y="5592033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/company/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37" name="Picture 36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5571713"/>
              <a:ext cx="365760" cy="36576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 userDrawn="1"/>
        </p:nvGrpSpPr>
        <p:grpSpPr>
          <a:xfrm>
            <a:off x="2543489" y="2734246"/>
            <a:ext cx="2809587" cy="365760"/>
            <a:chOff x="1235726" y="3073176"/>
            <a:chExt cx="2809587" cy="365760"/>
          </a:xfrm>
        </p:grpSpPr>
        <p:sp>
          <p:nvSpPr>
            <p:cNvPr id="39" name="Text Placeholder 32"/>
            <p:cNvSpPr txBox="1">
              <a:spLocks/>
            </p:cNvSpPr>
            <p:nvPr/>
          </p:nvSpPr>
          <p:spPr>
            <a:xfrm>
              <a:off x="1703087" y="3093496"/>
              <a:ext cx="2342226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40" name="Picture 39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 userDrawn="1"/>
        </p:nvGrpSpPr>
        <p:grpSpPr>
          <a:xfrm>
            <a:off x="2543489" y="3232266"/>
            <a:ext cx="3730320" cy="365760"/>
            <a:chOff x="1235727" y="3892739"/>
            <a:chExt cx="3730320" cy="365760"/>
          </a:xfrm>
        </p:grpSpPr>
        <p:sp>
          <p:nvSpPr>
            <p:cNvPr id="42" name="Text Placeholder 32"/>
            <p:cNvSpPr txBox="1">
              <a:spLocks/>
            </p:cNvSpPr>
            <p:nvPr/>
          </p:nvSpPr>
          <p:spPr>
            <a:xfrm>
              <a:off x="1703086" y="3913059"/>
              <a:ext cx="3262961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icannorg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 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43" name="Picture 42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7" y="3892739"/>
              <a:ext cx="365760" cy="3657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 userDrawn="1"/>
        </p:nvGrpSpPr>
        <p:grpSpPr>
          <a:xfrm>
            <a:off x="2543489" y="3730286"/>
            <a:ext cx="3636602" cy="365760"/>
            <a:chOff x="1235726" y="4721075"/>
            <a:chExt cx="3636602" cy="365760"/>
          </a:xfrm>
        </p:grpSpPr>
        <p:pic>
          <p:nvPicPr>
            <p:cNvPr id="45" name="Picture 44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4721075"/>
              <a:ext cx="365760" cy="365760"/>
            </a:xfrm>
            <a:prstGeom prst="rect">
              <a:avLst/>
            </a:prstGeom>
          </p:spPr>
        </p:pic>
        <p:sp>
          <p:nvSpPr>
            <p:cNvPr id="46" name="Text Placeholder 32"/>
            <p:cNvSpPr txBox="1">
              <a:spLocks/>
            </p:cNvSpPr>
            <p:nvPr/>
          </p:nvSpPr>
          <p:spPr>
            <a:xfrm>
              <a:off x="1703086" y="4734885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icannnews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2543489" y="5722367"/>
            <a:ext cx="2586167" cy="365760"/>
            <a:chOff x="5325979" y="3073176"/>
            <a:chExt cx="2586167" cy="365760"/>
          </a:xfrm>
        </p:grpSpPr>
        <p:sp>
          <p:nvSpPr>
            <p:cNvPr id="48" name="Text Placeholder 32"/>
            <p:cNvSpPr txBox="1">
              <a:spLocks/>
            </p:cNvSpPr>
            <p:nvPr/>
          </p:nvSpPr>
          <p:spPr>
            <a:xfrm>
              <a:off x="5793339" y="3093496"/>
              <a:ext cx="21188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 userDrawn="1"/>
        </p:nvGrpSpPr>
        <p:grpSpPr>
          <a:xfrm>
            <a:off x="2543489" y="5224346"/>
            <a:ext cx="3416667" cy="365760"/>
            <a:chOff x="5325979" y="5571713"/>
            <a:chExt cx="3416667" cy="365760"/>
          </a:xfrm>
        </p:grpSpPr>
        <p:sp>
          <p:nvSpPr>
            <p:cNvPr id="51" name="Text Placeholder 32"/>
            <p:cNvSpPr txBox="1">
              <a:spLocks/>
            </p:cNvSpPr>
            <p:nvPr/>
          </p:nvSpPr>
          <p:spPr>
            <a:xfrm>
              <a:off x="5793339" y="5592033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icannpresentations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2" name="Picture 51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557171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696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32"/>
          <p:cNvSpPr txBox="1">
            <a:spLocks/>
          </p:cNvSpPr>
          <p:nvPr userDrawn="1"/>
        </p:nvSpPr>
        <p:spPr bwMode="auto">
          <a:xfrm>
            <a:off x="2191310" y="2425013"/>
            <a:ext cx="6330715" cy="3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  <a:endParaRPr lang="en-US" sz="15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31" name="Text Placeholder 33"/>
          <p:cNvSpPr txBox="1">
            <a:spLocks/>
          </p:cNvSpPr>
          <p:nvPr userDrawn="1"/>
        </p:nvSpPr>
        <p:spPr bwMode="auto">
          <a:xfrm>
            <a:off x="374212" y="862601"/>
            <a:ext cx="7403218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en-AU" sz="2700" b="1" dirty="0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9799" y="1039938"/>
            <a:ext cx="4287549" cy="760694"/>
          </a:xfrm>
          <a:prstGeom prst="rect">
            <a:avLst/>
          </a:prstGeom>
        </p:spPr>
      </p:pic>
      <p:sp>
        <p:nvSpPr>
          <p:cNvPr id="37" name="Oval 36"/>
          <p:cNvSpPr/>
          <p:nvPr userDrawn="1"/>
        </p:nvSpPr>
        <p:spPr>
          <a:xfrm>
            <a:off x="1811695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0" y="6320453"/>
            <a:ext cx="17904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878697" y="6320453"/>
            <a:ext cx="66934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8610117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 flipH="1">
            <a:off x="8610117" y="219667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2" name="Straight Connector 41"/>
          <p:cNvCxnSpPr>
            <a:endCxn id="43" idx="0"/>
          </p:cNvCxnSpPr>
          <p:nvPr userDrawn="1"/>
        </p:nvCxnSpPr>
        <p:spPr>
          <a:xfrm flipV="1">
            <a:off x="1834554" y="2281331"/>
            <a:ext cx="0" cy="39974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 userDrawn="1"/>
        </p:nvSpPr>
        <p:spPr>
          <a:xfrm rot="16200000">
            <a:off x="1834554" y="2220449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4" name="Straight Connector 43"/>
          <p:cNvCxnSpPr/>
          <p:nvPr userDrawn="1"/>
        </p:nvCxnSpPr>
        <p:spPr>
          <a:xfrm flipH="1">
            <a:off x="1895439" y="2220449"/>
            <a:ext cx="669167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>
            <a:off x="8686803" y="6320453"/>
            <a:ext cx="45719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8678063" y="2219538"/>
            <a:ext cx="46593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2578" y="2842544"/>
            <a:ext cx="3149229" cy="3236708"/>
          </a:xfrm>
          <a:prstGeom prst="rect">
            <a:avLst/>
          </a:prstGeom>
        </p:spPr>
      </p:pic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8856010" cy="531346"/>
          </a:xfrm>
          <a:prstGeom prst="rect">
            <a:avLst/>
          </a:prstGeom>
        </p:spPr>
        <p:txBody>
          <a:bodyPr lIns="0" rIns="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Engage with ICANN – </a:t>
            </a:r>
            <a:r>
              <a:rPr lang="en-US" dirty="0">
                <a:solidFill>
                  <a:schemeClr val="bg1"/>
                </a:solidFill>
                <a:latin typeface="+mn-lt"/>
                <a:ea typeface="Segoe UI" charset="0"/>
              </a:rPr>
              <a:t>Thank You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0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811695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0" y="6124511"/>
            <a:ext cx="17904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878697" y="6124511"/>
            <a:ext cx="66934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 flipH="1">
            <a:off x="8610117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 flipH="1">
            <a:off x="8610117" y="347037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834554" y="3552825"/>
            <a:ext cx="0" cy="252996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 userDrawn="1"/>
        </p:nvSpPr>
        <p:spPr>
          <a:xfrm rot="16200000">
            <a:off x="1834554" y="3494144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1895439" y="3494144"/>
            <a:ext cx="669167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05" y="4878249"/>
            <a:ext cx="1193800" cy="952500"/>
          </a:xfrm>
          <a:prstGeom prst="rect">
            <a:avLst/>
          </a:prstGeom>
        </p:spPr>
      </p:pic>
      <p:sp>
        <p:nvSpPr>
          <p:cNvPr id="22" name="Title 2"/>
          <p:cNvSpPr>
            <a:spLocks noGrp="1"/>
          </p:cNvSpPr>
          <p:nvPr>
            <p:ph type="title" hasCustomPrompt="1"/>
          </p:nvPr>
        </p:nvSpPr>
        <p:spPr>
          <a:xfrm>
            <a:off x="2061883" y="761997"/>
            <a:ext cx="6382512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0848" y="4593844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0848" y="5301687"/>
            <a:ext cx="6382512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70848" y="5584257"/>
            <a:ext cx="6382512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070848" y="3652549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6203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8288" y="615707"/>
            <a:ext cx="9180576" cy="570585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7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8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943"/>
            <a:ext cx="9144000" cy="52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23477"/>
            <a:ext cx="4598988" cy="56876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237744" y="6460580"/>
            <a:ext cx="368520" cy="293992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2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1" r:id="rId3"/>
    <p:sldLayoutId id="2147483672" r:id="rId4"/>
    <p:sldLayoutId id="2147483649" r:id="rId5"/>
    <p:sldLayoutId id="2147483673" r:id="rId6"/>
    <p:sldLayoutId id="2147483751" r:id="rId7"/>
    <p:sldLayoutId id="2147483752" r:id="rId8"/>
    <p:sldLayoutId id="2147483715" r:id="rId9"/>
    <p:sldLayoutId id="2147483660" r:id="rId10"/>
    <p:sldLayoutId id="2147483676" r:id="rId11"/>
    <p:sldLayoutId id="2147483675" r:id="rId12"/>
    <p:sldLayoutId id="2147483651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5" r:id="rId19"/>
    <p:sldLayoutId id="2147483718" r:id="rId20"/>
    <p:sldLayoutId id="2147483719" r:id="rId21"/>
    <p:sldLayoutId id="2147483753" r:id="rId22"/>
    <p:sldLayoutId id="2147483679" r:id="rId23"/>
    <p:sldLayoutId id="2147483727" r:id="rId24"/>
    <p:sldLayoutId id="2147483728" r:id="rId25"/>
    <p:sldLayoutId id="2147483730" r:id="rId26"/>
    <p:sldLayoutId id="2147483731" r:id="rId27"/>
    <p:sldLayoutId id="2147483732" r:id="rId28"/>
    <p:sldLayoutId id="2147483729" r:id="rId29"/>
    <p:sldLayoutId id="2147483734" r:id="rId30"/>
    <p:sldLayoutId id="2147483688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50" r:id="rId38"/>
    <p:sldLayoutId id="2147483687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2" r:id="rId46"/>
    <p:sldLayoutId id="2147483755" r:id="rId47"/>
    <p:sldLayoutId id="2147483717" r:id="rId48"/>
  </p:sldLayoutIdLst>
  <p:hf hdr="0"/>
  <p:txStyles>
    <p:titleStyle>
      <a:lvl1pPr marL="0" indent="0" algn="l" defTabSz="457200" rtl="0" eaLnBrk="1" latinLnBrk="0" hangingPunct="1">
        <a:spcBef>
          <a:spcPct val="0"/>
        </a:spcBef>
        <a:buNone/>
        <a:defRPr lang="en-US" sz="2800" b="1" i="0" kern="1200" baseline="0" smtClean="0">
          <a:solidFill>
            <a:schemeClr val="accent6">
              <a:lumMod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365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260" userDrawn="1">
          <p15:clr>
            <a:srgbClr val="F26B43"/>
          </p15:clr>
        </p15:guide>
        <p15:guide id="6" orient="horz" pos="384" userDrawn="1">
          <p15:clr>
            <a:srgbClr val="F26B43"/>
          </p15:clr>
        </p15:guide>
        <p15:guide id="7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cax.com/content/news/Consolidated-Communications-scrambles-to-fix-Vt-internet-outage-497030071.html" TargetMode="External"/><Relationship Id="rId2" Type="http://schemas.openxmlformats.org/officeDocument/2006/relationships/hyperlink" Target="https://www.rte.ie/news/2018/1013/1002966-eir-outage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Root Zone KSK Rollover update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36CEA-1440-DD41-A2F0-0F14800BC0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Roy Arends</a:t>
            </a:r>
          </a:p>
          <a:p>
            <a:r>
              <a:rPr lang="en-US" dirty="0"/>
              <a:t>Principal Research Scientist, Office of the CTO, ICANN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BF4DBF-7BA1-8142-9951-F8487F59F7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FOSDEM 2019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76701F-876C-2C4E-8DB5-C4D0BCD0D6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3 February 2019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01611F-97C4-AB45-A83F-65D7DE2023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75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3217D3-2F3F-4546-B651-816E0266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Resolvers per order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7B0DE-E991-2945-B5CE-0AABFB127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6" y="918581"/>
            <a:ext cx="8850580" cy="486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1A4E71-B606-444D-8B2C-6DBFFFC92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Resolvers per order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E84BC-9301-1D4A-8503-FA284E6130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414457"/>
            <a:ext cx="7907338" cy="4571813"/>
          </a:xfrm>
        </p:spPr>
        <p:txBody>
          <a:bodyPr/>
          <a:lstStyle/>
          <a:p>
            <a:r>
              <a:rPr lang="en-US" sz="1800"/>
              <a:t>The X axis represents buckets of “volume order change”</a:t>
            </a:r>
          </a:p>
          <a:p>
            <a:r>
              <a:rPr lang="en-US" sz="1800"/>
              <a:t>The Y axis represents the number of resolvers in a bucket</a:t>
            </a:r>
          </a:p>
          <a:p>
            <a:r>
              <a:rPr lang="en-US" sz="1800"/>
              <a:t>The bulk of resolvers lie between -1 and 1</a:t>
            </a:r>
          </a:p>
          <a:p>
            <a:pPr lvl="1"/>
            <a:r>
              <a:rPr lang="en-US" sz="1800"/>
              <a:t>Less than an order of magnitude change in the number of queries issued</a:t>
            </a:r>
          </a:p>
          <a:p>
            <a:pPr lvl="1"/>
            <a:endParaRPr lang="en-US" sz="1800"/>
          </a:p>
          <a:p>
            <a:r>
              <a:rPr lang="en-US" sz="1800"/>
              <a:t>Between -1 and 1: 148,502 resolvers or 95.7% of the total observed</a:t>
            </a:r>
          </a:p>
          <a:p>
            <a:pPr lvl="1"/>
            <a:r>
              <a:rPr lang="en-US" sz="1800"/>
              <a:t>Relatively little change in volume</a:t>
            </a:r>
          </a:p>
          <a:p>
            <a:r>
              <a:rPr lang="en-US" sz="1800"/>
              <a:t>Great than 1: 2,084 resolvers or 1.34% of the total observed</a:t>
            </a:r>
          </a:p>
          <a:p>
            <a:pPr lvl="1"/>
            <a:r>
              <a:rPr lang="en-US" sz="1800"/>
              <a:t>They see their volume increase significantly</a:t>
            </a:r>
          </a:p>
          <a:p>
            <a:r>
              <a:rPr lang="en-US" sz="1800"/>
              <a:t>Less than -1: 4,531 or 2.92% of the total observed</a:t>
            </a:r>
          </a:p>
          <a:p>
            <a:pPr lvl="1"/>
            <a:r>
              <a:rPr lang="en-US" sz="1800"/>
              <a:t>They see their volume decrease significantly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55999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3C3E-4485-2842-BB34-E33AA76E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root-trust-anchor-reports.research.icann.org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BD4C0-D38F-D047-B76B-BF457274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297"/>
            <a:ext cx="914400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8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issues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A537C3-4B29-8B4D-A22A-1E5E57E0B8A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Only one very minor report of trouble to ICANN</a:t>
            </a: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small number of reports of issues (&lt;10) via Twitter, mailing lists and operational forums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Mostly individual administrators relating minor issues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 reports of significant number of issues affected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Two outages may potentially be the result of the KSK rollover. We are trying to reach the ISPs involved to get more information.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eir (Irish ISP): 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hlinkClick r:id="rId2"/>
              </a:rPr>
              <a:t>https://www.rte.ie/news/2018/1013/1002966-eir-outage/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Consolidated Communications (Vermont, US ISP): 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hlinkClick r:id="rId3"/>
              </a:rPr>
              <a:t>https://www.wcax.com/content/news/Consolidated-Communications-scrambles-to-fix-Vt-internet-outage-497030071.html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6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The KSK revoke has happened!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4904" y="1277795"/>
            <a:ext cx="8301045" cy="5493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The KSK rollover occurred on time as planned at</a:t>
            </a:r>
            <a:br>
              <a:rPr lang="en-US" sz="2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1600 UTC on 11 October 2018 with the publication of a root zone with KSK-2017 signing the root zone DNSKEY RRset for the first time.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/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/>
              <a:t>The KSK revoke occurred on time as planned at</a:t>
            </a:r>
            <a:br>
              <a:rPr lang="en-US" sz="2400" dirty="0"/>
            </a:br>
            <a:r>
              <a:rPr lang="en-US" sz="2400" dirty="0"/>
              <a:t>1400 UTC on 11 January 2019 with the publication of a root zone with KSK-2010 marked as revoked.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/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95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1318-E65F-924D-B0B4-70451F36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Monitoring: ./IN/DNSKEY queries at the root (48 hours after the revoke)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EAE57-21F0-5745-A5FE-4D930FED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625585"/>
            <a:ext cx="7756635" cy="5655879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FBB8815E-BCA4-6E4E-BDF1-738B506272D1}"/>
              </a:ext>
            </a:extLst>
          </p:cNvPr>
          <p:cNvSpPr/>
          <p:nvPr/>
        </p:nvSpPr>
        <p:spPr>
          <a:xfrm>
            <a:off x="210207" y="882869"/>
            <a:ext cx="472965" cy="21020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58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8434D-37A5-AE4B-8708-6C82B3B9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DNSKEY queries (14 October vs. 14 January)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8F69B-082D-1C40-A6D0-243D1397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77" y="613410"/>
            <a:ext cx="5652403" cy="56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52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8434D-37A5-AE4B-8708-6C82B3B9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DNSKEY queries (11 October vs. 14 January)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7122A-79C8-A94B-A987-C729737E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09" y="613673"/>
            <a:ext cx="5651981" cy="563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86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8434D-37A5-AE4B-8708-6C82B3B9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DNSKEY queries (10 January vs. 14 January)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7122A-79C8-A94B-A987-C729737E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09" y="617264"/>
            <a:ext cx="5651981" cy="56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3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8434D-37A5-AE4B-8708-6C82B3B9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DNSKEY queries (10 January vs. 14 January)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7122A-79C8-A94B-A987-C729737E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09" y="617264"/>
            <a:ext cx="5651980" cy="56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The KSK rollover has happened!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4904" y="1277795"/>
            <a:ext cx="8301045" cy="5493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/>
              <a:t>The KSK rollover occurred on time as planned at</a:t>
            </a:r>
            <a:br>
              <a:rPr lang="en-US" sz="2400" dirty="0"/>
            </a:br>
            <a:r>
              <a:rPr lang="en-US" sz="2400" dirty="0"/>
              <a:t>1600 UTC on 11 October 2018 with the publication of a root zone with KSK-2017 signing the root zone DNSKEY RRset for the first time.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55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1318-E65F-924D-B0B4-70451F36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Monitoring: ./IN/DNSKEY queries at the root (48 hours after the revoke)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EAE57-21F0-5745-A5FE-4D930FED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625585"/>
            <a:ext cx="7756635" cy="5655879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FBB8815E-BCA4-6E4E-BDF1-738B506272D1}"/>
              </a:ext>
            </a:extLst>
          </p:cNvPr>
          <p:cNvSpPr/>
          <p:nvPr/>
        </p:nvSpPr>
        <p:spPr>
          <a:xfrm>
            <a:off x="210207" y="882869"/>
            <a:ext cx="472965" cy="21020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66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1318-E65F-924D-B0B4-70451F36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Monitoring: ./IN/DNSKEY queries at the root (now)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EAE57-21F0-5745-A5FE-4D930FED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625585"/>
            <a:ext cx="7756634" cy="5655879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FBB8815E-BCA4-6E4E-BDF1-738B506272D1}"/>
              </a:ext>
            </a:extLst>
          </p:cNvPr>
          <p:cNvSpPr/>
          <p:nvPr/>
        </p:nvSpPr>
        <p:spPr>
          <a:xfrm>
            <a:off x="210207" y="882869"/>
            <a:ext cx="472965" cy="21020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82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3C3E-4485-2842-BB34-E33AA76E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root-trust-anchor-reports.research.icann.org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BD4C0-D38F-D047-B76B-BF457274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297"/>
            <a:ext cx="914400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7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milestones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A537C3-4B29-8B4D-A22A-1E5E57E0B8A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Q4 Root KSK Ceremony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Signatures are generated in advance that, when published, will revoke KSK-2010 via the RFC 5011 automated update protocol</a:t>
            </a: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11 January 2019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root zone is published with the RFC 5011 revoke bit set on KSK-2010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22 March 2019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root zone is published without KSK-2010 for the first time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Only KSK-2017 remains published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Q3 Root KSK Ceremony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KSK-2010 is deleted from the HSMs in the U.S. East Coast Key Management Facility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Q4 Root KSK Ceremony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KSK-2010 is deleted from the HSMs in the U.S. West Coast Key Management Facility</a:t>
            </a: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16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maintenance is needed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A537C3-4B29-8B4D-A22A-1E5E57E0B8A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community has highlighted the desire to roll the key regularly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Extremes are: every three months … only when there is a need.</a:t>
            </a: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community has highlighted the desire for a standby-key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This makes sure that DNSSEC deployment follows RFC5011 spec.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community has highlighted the desire for an algorithm rollover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We need to know how to do it, in case RSA becomes weak.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All of the above are related, and each is a significant amount of work.</a:t>
            </a:r>
          </a:p>
          <a:p>
            <a:pPr marL="741363" lvl="1" indent="-285750">
              <a:spcBef>
                <a:spcPts val="0"/>
              </a:spcBef>
              <a:buFont typeface="Wingdings" charset="2"/>
              <a:buChar char="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We are listening, tell us your thoughts and join the discussions at </a:t>
            </a:r>
          </a:p>
          <a:p>
            <a:pPr marL="1714500" lvl="4" indent="0">
              <a:spcBef>
                <a:spcPts val="0"/>
              </a:spcBef>
              <a:buNone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		</a:t>
            </a:r>
          </a:p>
          <a:p>
            <a:pPr marL="1714500" lvl="4" indent="0">
              <a:spcBef>
                <a:spcPts val="0"/>
              </a:spcBef>
              <a:buNone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714500" lvl="4" indent="0">
              <a:spcBef>
                <a:spcPts val="0"/>
              </a:spcBef>
              <a:buNone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ksk-rollover@icann.org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455613" lvl="1" indent="0">
              <a:spcBef>
                <a:spcPts val="0"/>
              </a:spcBef>
              <a:buNone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8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Timeline of events (UTC)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29D3F-1820-3743-9B4B-7D8F884D2A3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600"/>
              <a:t>13:00	Root Zone Management Partners join conference bridge</a:t>
            </a:r>
          </a:p>
          <a:p>
            <a:r>
              <a:rPr lang="en-US" sz="1600"/>
              <a:t>13:00	Verisign generates root zone file</a:t>
            </a:r>
          </a:p>
          <a:p>
            <a:r>
              <a:rPr lang="en-US" sz="1600"/>
              <a:t>13:15	Verisign inspects root zone file</a:t>
            </a:r>
          </a:p>
          <a:p>
            <a:r>
              <a:rPr lang="en-US" sz="1600"/>
              <a:t>13:30	Verisign sends root zone file to ICANN</a:t>
            </a:r>
          </a:p>
          <a:p>
            <a:r>
              <a:rPr lang="en-US" sz="1600"/>
              <a:t>13:30	ICANN inspects root zone file</a:t>
            </a:r>
          </a:p>
          <a:p>
            <a:r>
              <a:rPr lang="en-US" sz="1600"/>
              <a:t>15:30 	ICANN Go/No-go call</a:t>
            </a:r>
          </a:p>
          <a:p>
            <a:r>
              <a:rPr lang="en-US" sz="1600"/>
              <a:t>15:45	ICANN approves the zone for publication</a:t>
            </a:r>
          </a:p>
          <a:p>
            <a:r>
              <a:rPr lang="en-US" sz="1600"/>
              <a:t>15:45 	Verisign reminds root server operators of scheduled zone push</a:t>
            </a:r>
          </a:p>
          <a:p>
            <a:r>
              <a:rPr lang="en-US" sz="1600" b="1"/>
              <a:t>16:00	Verisign approves root zone file push</a:t>
            </a:r>
          </a:p>
          <a:p>
            <a:r>
              <a:rPr lang="en-US" sz="1600"/>
              <a:t>16:05	Verisign informs root server operators zone file has pushed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7160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Amsterdam team</a:t>
            </a:r>
            <a:endParaRPr lang="en-US" dirty="0"/>
          </a:p>
        </p:txBody>
      </p:sp>
      <p:pic>
        <p:nvPicPr>
          <p:cNvPr id="3" name="Picture 2" descr="0142-key.eps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20184">
            <a:off x="1758514" y="89079"/>
            <a:ext cx="5700138" cy="58097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4904" y="1277795"/>
            <a:ext cx="8301045" cy="5493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0EB48-1368-8B41-8494-A5545862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180"/>
            <a:ext cx="9144000" cy="269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FDD8B-9D3D-9A49-82F3-26322B2B7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491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1318-E65F-924D-B0B4-70451F36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Monitoring: ./IN/DNSKEY queries at the root (just before the roll)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86A89-1459-9945-B7F2-7C07370E6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2" y="633466"/>
            <a:ext cx="7767144" cy="5663543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168BD51-327F-D543-8B5C-DE235B76C51F}"/>
              </a:ext>
            </a:extLst>
          </p:cNvPr>
          <p:cNvSpPr/>
          <p:nvPr/>
        </p:nvSpPr>
        <p:spPr>
          <a:xfrm>
            <a:off x="241738" y="1114097"/>
            <a:ext cx="357352" cy="178675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E095B16-007B-C548-AE40-7673D6653B67}"/>
              </a:ext>
            </a:extLst>
          </p:cNvPr>
          <p:cNvSpPr/>
          <p:nvPr/>
        </p:nvSpPr>
        <p:spPr>
          <a:xfrm>
            <a:off x="210207" y="882869"/>
            <a:ext cx="472965" cy="21020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5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1318-E65F-924D-B0B4-70451F36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Monitoring: ./IN/DNSKEY queries at the root (48 hours after the roll)</a:t>
            </a: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EAE57-21F0-5745-A5FE-4D930FED6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625585"/>
            <a:ext cx="7756635" cy="565588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FBB8815E-BCA4-6E4E-BDF1-738B506272D1}"/>
              </a:ext>
            </a:extLst>
          </p:cNvPr>
          <p:cNvSpPr/>
          <p:nvPr/>
        </p:nvSpPr>
        <p:spPr>
          <a:xfrm>
            <a:off x="210207" y="882869"/>
            <a:ext cx="472965" cy="21020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7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9E6211-7813-D34B-AAB7-D67B6073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 of DNSKEY queries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A0675E-1ABA-BF4F-9B71-E1B8DC9521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800"/>
              <a:t>Testing proved that stale trust anchors cause an increase in DNSKEY queries</a:t>
            </a:r>
          </a:p>
          <a:p>
            <a:r>
              <a:rPr lang="en-US" sz="1800"/>
              <a:t>OCTO compared DNSKEY query behavior before and after the roll</a:t>
            </a:r>
          </a:p>
          <a:p>
            <a:pPr lvl="1"/>
            <a:r>
              <a:rPr lang="en-US" sz="1800"/>
              <a:t>October 10 and 14 </a:t>
            </a:r>
          </a:p>
          <a:p>
            <a:r>
              <a:rPr lang="en-US" sz="1800"/>
              <a:t>We’ve observed a total of 1,091,215 unique resolvers asking for a DNSKEY over four days</a:t>
            </a:r>
          </a:p>
          <a:p>
            <a:r>
              <a:rPr lang="en-US" sz="1800"/>
              <a:t>155,117 unique resolvers observed on both 10 October and 14 October</a:t>
            </a:r>
          </a:p>
          <a:p>
            <a:pPr lvl="1"/>
            <a:r>
              <a:rPr lang="en-US" sz="1800"/>
              <a:t>85,531 resolvers sent a DNSKEY request at least once a day between the 10 October and 14 October</a:t>
            </a:r>
          </a:p>
          <a:p>
            <a:pPr lvl="1"/>
            <a:r>
              <a:rPr lang="en-US" sz="1800"/>
              <a:t>Vantage point was IMRS/L-root</a:t>
            </a:r>
          </a:p>
          <a:p>
            <a:pPr lvl="1"/>
            <a:r>
              <a:rPr lang="en-US" sz="1800"/>
              <a:t>Resolvers might talk to other root letters</a:t>
            </a:r>
          </a:p>
          <a:p>
            <a:r>
              <a:rPr lang="en-US" sz="1800"/>
              <a:t>OCTO tracked each of the 155,117 resolvers for change in query behavior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4931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8434D-37A5-AE4B-8708-6C82B3B9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DNSKEY queries (10 October vs. 14 October)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D5A584-D75E-ED4F-A808-5F82BC8A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57" y="735980"/>
            <a:ext cx="5543173" cy="55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7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7D0399-6960-6C4F-81F1-750316A9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DNSKEY scatter plot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BAA81-49FD-534B-869D-AAAC7961E2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The X axis represents query volume on 10 October in log scale</a:t>
            </a:r>
          </a:p>
          <a:p>
            <a:r>
              <a:rPr lang="en-US"/>
              <a:t>The Y axis represents query volume on 14 October in log scale</a:t>
            </a:r>
          </a:p>
          <a:p>
            <a:r>
              <a:rPr lang="en-US"/>
              <a:t>Each blue dot represents an observed resolver, plotted (X,Y) on the graph</a:t>
            </a:r>
          </a:p>
          <a:p>
            <a:r>
              <a:rPr lang="en-US"/>
              <a:t>Expected behavior is in the green diagonal band, showing changes within the same order</a:t>
            </a:r>
          </a:p>
          <a:p>
            <a:r>
              <a:rPr lang="en-US"/>
              <a:t>Anything above the green band is O(1) increased query volume</a:t>
            </a:r>
          </a:p>
          <a:p>
            <a:r>
              <a:rPr lang="en-US"/>
              <a:t>Anything below the green band is O(1) decreased query volume</a:t>
            </a:r>
          </a:p>
          <a:p>
            <a:r>
              <a:rPr lang="en-US"/>
              <a:t>The red represents an unexpected clustering that we’re actively investigating</a:t>
            </a:r>
          </a:p>
        </p:txBody>
      </p:sp>
    </p:spTree>
    <p:extLst>
      <p:ext uri="{BB962C8B-B14F-4D97-AF65-F5344CB8AC3E}">
        <p14:creationId xmlns:p14="http://schemas.microsoft.com/office/powerpoint/2010/main" val="3044007743"/>
      </p:ext>
    </p:extLst>
  </p:cSld>
  <p:clrMapOvr>
    <a:masterClrMapping/>
  </p:clrMapOvr>
</p:sld>
</file>

<file path=ppt/theme/theme1.xml><?xml version="1.0" encoding="utf-8"?>
<a:theme xmlns:a="http://schemas.openxmlformats.org/drawingml/2006/main" name="ICANNPPT_Arial_4x3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PPT Template 4x3 20170607 (2).potx" id="{F2E86674-818B-4AF6-B9A5-625A3A795F51}" vid="{F6BB203E-BAFC-494B-A50F-57F1DB9FFF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PPT Template 4x3 20170620</Template>
  <TotalTime>2104</TotalTime>
  <Words>823</Words>
  <Application>Microsoft Macintosh PowerPoint</Application>
  <PresentationFormat>On-screen Show (4:3)</PresentationFormat>
  <Paragraphs>119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ICANNPPT_Arial_4x3_June 2017_potx</vt:lpstr>
      <vt:lpstr>Root Zone KSK Rollover update</vt:lpstr>
      <vt:lpstr>The KSK rollover has happened!</vt:lpstr>
      <vt:lpstr>Timeline of events (UTC)</vt:lpstr>
      <vt:lpstr>Amsterdam team</vt:lpstr>
      <vt:lpstr>Monitoring: ./IN/DNSKEY queries at the root (just before the roll)</vt:lpstr>
      <vt:lpstr>Monitoring: ./IN/DNSKEY queries at the root (48 hours after the roll)</vt:lpstr>
      <vt:lpstr>Analysis of DNSKEY queries</vt:lpstr>
      <vt:lpstr>DNSKEY queries (10 October vs. 14 October)</vt:lpstr>
      <vt:lpstr>DNSKEY scatter plot</vt:lpstr>
      <vt:lpstr>Resolvers per order change</vt:lpstr>
      <vt:lpstr>Resolvers per order change</vt:lpstr>
      <vt:lpstr>root-trust-anchor-reports.research.icann.org</vt:lpstr>
      <vt:lpstr>Known issues</vt:lpstr>
      <vt:lpstr>The KSK revoke has happened!</vt:lpstr>
      <vt:lpstr>Monitoring: ./IN/DNSKEY queries at the root (48 hours after the revoke)</vt:lpstr>
      <vt:lpstr>DNSKEY queries (14 October vs. 14 January)</vt:lpstr>
      <vt:lpstr>DNSKEY queries (11 October vs. 14 January)</vt:lpstr>
      <vt:lpstr>DNSKEY queries (10 January vs. 14 January)</vt:lpstr>
      <vt:lpstr>DNSKEY queries (10 January vs. 14 January)</vt:lpstr>
      <vt:lpstr>Monitoring: ./IN/DNSKEY queries at the root (48 hours after the revoke)</vt:lpstr>
      <vt:lpstr>Monitoring: ./IN/DNSKEY queries at the root (now)</vt:lpstr>
      <vt:lpstr>root-trust-anchor-reports.research.icann.org</vt:lpstr>
      <vt:lpstr>Upcoming milestones</vt:lpstr>
      <vt:lpstr>More maintenance is needed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DNSSEC: Important Update</dc:title>
  <dc:creator>Audrey Fery-Forgues</dc:creator>
  <cp:lastModifiedBy>Roy Arends</cp:lastModifiedBy>
  <cp:revision>65</cp:revision>
  <cp:lastPrinted>2018-10-13T10:22:22Z</cp:lastPrinted>
  <dcterms:created xsi:type="dcterms:W3CDTF">2017-08-18T16:55:55Z</dcterms:created>
  <dcterms:modified xsi:type="dcterms:W3CDTF">2019-02-03T13:00:19Z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VersionGuid">
    <vt:lpwstr>3b4c65c1-a187-4ff0-b28f-f4e7ff6b3ac4</vt:lpwstr>
  </property>
  <property fmtid="{D5CDD505-2E9C-101B-9397-08002B2CF9AE}" pid="3" name="Offisync_ProviderInitializationData">
    <vt:lpwstr>https://wecann.icann.org</vt:lpwstr>
  </property>
  <property fmtid="{D5CDD505-2E9C-101B-9397-08002B2CF9AE}" pid="4" name="Offisync_UniqueId">
    <vt:lpwstr>27977</vt:lpwstr>
  </property>
  <property fmtid="{D5CDD505-2E9C-101B-9397-08002B2CF9AE}" pid="5" name="Jive_LatestUserAccountName">
    <vt:lpwstr>alexandra.dans@icann.org</vt:lpwstr>
  </property>
  <property fmtid="{D5CDD505-2E9C-101B-9397-08002B2CF9AE}" pid="6" name="Offisync_UpdateToken">
    <vt:lpwstr>1</vt:lpwstr>
  </property>
  <property fmtid="{D5CDD505-2E9C-101B-9397-08002B2CF9AE}" pid="7" name="Offisync_ServerID">
    <vt:lpwstr>f1a3e59a-4990-4d5e-9ace-4d146556dde0</vt:lpwstr>
  </property>
</Properties>
</file>