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8" r:id="rId4"/>
    <p:sldId id="280" r:id="rId5"/>
    <p:sldId id="285" r:id="rId6"/>
    <p:sldId id="284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237" autoAdjust="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DCE4E-8B04-429B-8900-BC432B2CFB8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2189F-77E0-406B-A4A4-76E5C4DF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189F-77E0-406B-A4A4-76E5C4DF9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189F-77E0-406B-A4A4-76E5C4DF9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189F-77E0-406B-A4A4-76E5C4DF9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189F-77E0-406B-A4A4-76E5C4DF9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189F-77E0-406B-A4A4-76E5C4DF9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6524689-BD04-48A7-9C88-B030395212A6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5DB-0410-41B3-85BC-036578A2FBFF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A37-2BB4-42D9-9B4E-D2D864526227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32BA-06E3-44B7-9945-B110F3718F3C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812B-0B58-4F87-B742-6FC7F5B270FC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6E59-1882-483C-808D-96CA3231C21A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AE86BD7-2C41-4CE8-8C09-BBC9114C2A0E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784BB56-6674-48FB-88AE-0C2D5BFBB2C1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235-6774-4229-8B44-21F442F01A9F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DF1C-B3F0-4D5C-BE32-F90BBA75E58D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AAA5-4100-4A61-A777-FEF2E259E57D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7E3-B8EA-4355-A66A-D46AD37729DD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43D2-71F1-4964-9FDD-5DB4EBA60CA9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C88E-81E6-41BB-81E3-C72A75BD3F8C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71A5-699D-48DC-82C2-C6B8D8DC030C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8A94-1BFE-4B92-BFA1-EF4720DD250B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493776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86AA64-EB01-46A2-BD40-6ECD9FD58DFE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5" y="525957"/>
            <a:ext cx="2749408" cy="720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7" r:id="rId9"/>
    <p:sldLayoutId id="2147483661" r:id="rId10"/>
    <p:sldLayoutId id="2147483672" r:id="rId11"/>
    <p:sldLayoutId id="2147483662" r:id="rId12"/>
    <p:sldLayoutId id="2147483669" r:id="rId13"/>
    <p:sldLayoutId id="2147483670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Geometria Medium" panose="020B0603020204020204" pitchFamily="34" charset="0"/>
          <a:ea typeface="Geometria" panose="020B050302020402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dpdk.org/guides/nics/softnic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svinder.singh@intel.com" TargetMode="External"/><Relationship Id="rId2" Type="http://schemas.openxmlformats.org/officeDocument/2006/relationships/hyperlink" Target="mailto:cristian.dumitrescu@inte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evin.Laatz@intel.com" TargetMode="External"/><Relationship Id="rId4" Type="http://schemas.openxmlformats.org/officeDocument/2006/relationships/hyperlink" Target="mailto:Reshma.pattan@inte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434815"/>
            <a:ext cx="9205197" cy="1916773"/>
          </a:xfrm>
        </p:spPr>
        <p:txBody>
          <a:bodyPr anchor="t"/>
          <a:lstStyle/>
          <a:p>
            <a:r>
              <a:rPr lang="en-US" dirty="0"/>
              <a:t>Enrich your NIC's capabilities with DPDK </a:t>
            </a:r>
            <a:r>
              <a:rPr lang="en-US" dirty="0" smtClean="0"/>
              <a:t>Soft 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739" y="4635795"/>
            <a:ext cx="8825658" cy="1436759"/>
          </a:xfrm>
        </p:spPr>
        <p:txBody>
          <a:bodyPr>
            <a:normAutofit fontScale="70000" lnSpcReduction="20000"/>
          </a:bodyPr>
          <a:lstStyle/>
          <a:p>
            <a:r>
              <a:rPr lang="en-GB" sz="3200" cap="none" dirty="0" smtClean="0"/>
              <a:t>Cristian Dumitrescu, Jasvinder Singh, Reshma Pattan &amp; Kevin Laatz</a:t>
            </a:r>
          </a:p>
          <a:p>
            <a:r>
              <a:rPr lang="en-GB" sz="3200" cap="none" dirty="0" smtClean="0"/>
              <a:t>Intel</a:t>
            </a:r>
          </a:p>
          <a:p>
            <a:endParaRPr lang="en-GB" cap="none" dirty="0"/>
          </a:p>
          <a:p>
            <a:r>
              <a:rPr lang="en-GB" sz="2300" cap="none" dirty="0" smtClean="0"/>
              <a:t>FOSDEM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634206"/>
            <a:ext cx="3588961" cy="9410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Soft 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2118986"/>
            <a:ext cx="10839516" cy="43008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DPDK, we have:</a:t>
            </a:r>
          </a:p>
          <a:p>
            <a:pPr lvl="1"/>
            <a:r>
              <a:rPr lang="en-GB" dirty="0" smtClean="0"/>
              <a:t>Many ethdev APIs.</a:t>
            </a:r>
          </a:p>
          <a:p>
            <a:pPr lvl="1"/>
            <a:r>
              <a:rPr lang="en-GB" dirty="0" smtClean="0"/>
              <a:t>Lots of NIC vendors.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all NICs support the same </a:t>
            </a:r>
            <a:r>
              <a:rPr lang="en-GB" dirty="0" smtClean="0"/>
              <a:t>features.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Soft NIC provides a solution for this by providing </a:t>
            </a:r>
            <a:r>
              <a:rPr lang="en-GB" dirty="0"/>
              <a:t>a software fallback for </a:t>
            </a:r>
            <a:r>
              <a:rPr lang="en-GB" dirty="0" smtClean="0"/>
              <a:t>physical </a:t>
            </a:r>
            <a:r>
              <a:rPr lang="en-GB" dirty="0"/>
              <a:t>NICs by augmenting </a:t>
            </a:r>
            <a:r>
              <a:rPr lang="en-GB" dirty="0" smtClean="0"/>
              <a:t>missing features!</a:t>
            </a:r>
          </a:p>
          <a:p>
            <a:endParaRPr lang="en-GB" dirty="0"/>
          </a:p>
          <a:p>
            <a:r>
              <a:rPr lang="en-GB" dirty="0" smtClean="0"/>
              <a:t>Benefits</a:t>
            </a:r>
          </a:p>
          <a:p>
            <a:pPr lvl="1"/>
            <a:r>
              <a:rPr lang="en-US" sz="2100" dirty="0"/>
              <a:t>Usability: Allows </a:t>
            </a:r>
            <a:r>
              <a:rPr lang="en-US" sz="2100" dirty="0"/>
              <a:t>consumption of advanced DPDK features without application redesign</a:t>
            </a:r>
            <a:r>
              <a:rPr lang="en-US" sz="2100" dirty="0"/>
              <a:t>.</a:t>
            </a:r>
            <a:endParaRPr lang="en-US" sz="2100" dirty="0"/>
          </a:p>
          <a:p>
            <a:pPr lvl="1"/>
            <a:r>
              <a:rPr lang="en-US" sz="2100" dirty="0"/>
              <a:t>Performance: Allows </a:t>
            </a:r>
            <a:r>
              <a:rPr lang="en-US" sz="2100" dirty="0"/>
              <a:t>performance boost of DPDK consumers apps. </a:t>
            </a:r>
            <a:endParaRPr lang="en-IE" sz="2100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0945" y="6488668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0342" y="2111934"/>
            <a:ext cx="11494182" cy="3681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 NIC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481" y="1927696"/>
            <a:ext cx="9583381" cy="40503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20945" y="6488668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Soft NIC Internals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2" y="1866900"/>
            <a:ext cx="5862644" cy="4587063"/>
          </a:xfrm>
        </p:spPr>
        <p:txBody>
          <a:bodyPr>
            <a:normAutofit fontScale="85000" lnSpcReduction="20000"/>
          </a:bodyPr>
          <a:lstStyle/>
          <a:p>
            <a:r>
              <a:rPr lang="en-IE" sz="3200" dirty="0" smtClean="0"/>
              <a:t>Configuration Script</a:t>
            </a:r>
          </a:p>
          <a:p>
            <a:pPr lvl="1"/>
            <a:r>
              <a:rPr lang="en-IE" sz="2100" dirty="0"/>
              <a:t>Provision </a:t>
            </a:r>
            <a:r>
              <a:rPr lang="en-IE" sz="2100" dirty="0" smtClean="0"/>
              <a:t>resources.</a:t>
            </a:r>
            <a:endParaRPr lang="en-IE" sz="2100" dirty="0"/>
          </a:p>
          <a:p>
            <a:pPr lvl="1"/>
            <a:r>
              <a:rPr lang="en-IE" sz="2100" dirty="0"/>
              <a:t>Create and configure </a:t>
            </a:r>
            <a:r>
              <a:rPr lang="en-IE" sz="2100" dirty="0" smtClean="0"/>
              <a:t>pipelines.</a:t>
            </a:r>
            <a:endParaRPr lang="en-IE" sz="2100" dirty="0"/>
          </a:p>
          <a:p>
            <a:pPr marL="457200" lvl="1" indent="0">
              <a:buNone/>
            </a:pPr>
            <a:endParaRPr lang="en-IE" sz="1800" dirty="0"/>
          </a:p>
          <a:p>
            <a:r>
              <a:rPr lang="en-IE" sz="3200" dirty="0" smtClean="0"/>
              <a:t>Application Thread / Service Cores</a:t>
            </a:r>
          </a:p>
          <a:p>
            <a:pPr lvl="1"/>
            <a:r>
              <a:rPr lang="en-IE" sz="2100" dirty="0" smtClean="0"/>
              <a:t>Configure </a:t>
            </a:r>
            <a:r>
              <a:rPr lang="en-IE" sz="2100" dirty="0"/>
              <a:t>Soft NIC. </a:t>
            </a:r>
          </a:p>
          <a:p>
            <a:pPr lvl="1"/>
            <a:r>
              <a:rPr lang="en-IE" sz="2100" dirty="0" smtClean="0"/>
              <a:t>Read packets from/write packets </a:t>
            </a:r>
            <a:r>
              <a:rPr lang="en-IE" sz="2100" dirty="0"/>
              <a:t>to Soft NIC queues.</a:t>
            </a:r>
          </a:p>
          <a:p>
            <a:pPr lvl="1"/>
            <a:r>
              <a:rPr lang="en-IE" sz="2100" dirty="0" smtClean="0"/>
              <a:t>Update </a:t>
            </a:r>
            <a:r>
              <a:rPr lang="en-IE" sz="2100" dirty="0"/>
              <a:t>Soft NIC: Flow, QoS, Security.</a:t>
            </a:r>
          </a:p>
          <a:p>
            <a:pPr marL="457200" lvl="1" indent="0">
              <a:buNone/>
            </a:pPr>
            <a:endParaRPr lang="en-IE" sz="1800" dirty="0" smtClean="0"/>
          </a:p>
          <a:p>
            <a:r>
              <a:rPr lang="en-IE" sz="3200" dirty="0" smtClean="0"/>
              <a:t>Soft NIC </a:t>
            </a:r>
            <a:r>
              <a:rPr lang="en-IE" sz="3200" dirty="0"/>
              <a:t>Threads </a:t>
            </a:r>
          </a:p>
          <a:p>
            <a:pPr lvl="1"/>
            <a:r>
              <a:rPr lang="en-IE" sz="2100" dirty="0"/>
              <a:t>Call the </a:t>
            </a:r>
            <a:r>
              <a:rPr lang="en-IE" sz="2100" dirty="0" smtClean="0"/>
              <a:t>Soft NIC </a:t>
            </a:r>
            <a:r>
              <a:rPr lang="en-IE" sz="2100" dirty="0"/>
              <a:t>run API to execute the pipelines assigned to current thread.</a:t>
            </a:r>
          </a:p>
          <a:p>
            <a:pPr lvl="3"/>
            <a:endParaRPr lang="en-IE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20945" y="6488668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39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215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323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377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4432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98" y="1853373"/>
            <a:ext cx="5001680" cy="44411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50860" y="2179681"/>
            <a:ext cx="5336339" cy="1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72126" y="2790666"/>
            <a:ext cx="5336339" cy="1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45121" y="3695126"/>
            <a:ext cx="5336339" cy="1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50859" y="4272988"/>
            <a:ext cx="5336339" cy="1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18195" y="4905656"/>
            <a:ext cx="5336339" cy="1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18194" y="5512466"/>
            <a:ext cx="5336339" cy="1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18194" y="6153300"/>
            <a:ext cx="5336339" cy="15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Soft NIC Use </a:t>
            </a:r>
            <a:r>
              <a:rPr lang="en-IE" dirty="0"/>
              <a:t>C</a:t>
            </a:r>
            <a:r>
              <a:rPr lang="en-IE" dirty="0" smtClean="0"/>
              <a:t>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1"/>
            <a:ext cx="9583381" cy="2468880"/>
          </a:xfrm>
        </p:spPr>
        <p:txBody>
          <a:bodyPr>
            <a:normAutofit/>
          </a:bodyPr>
          <a:lstStyle/>
          <a:p>
            <a:r>
              <a:rPr lang="en-GB" dirty="0" smtClean="0"/>
              <a:t>L2 Fwd (Switching).</a:t>
            </a:r>
          </a:p>
          <a:p>
            <a:r>
              <a:rPr lang="en-GB" dirty="0" smtClean="0"/>
              <a:t>L3 Fwd (Routing).</a:t>
            </a:r>
          </a:p>
          <a:p>
            <a:r>
              <a:rPr lang="en-GB" dirty="0" smtClean="0"/>
              <a:t>Flow classification (Firewall, encap, NAT).</a:t>
            </a:r>
          </a:p>
          <a:p>
            <a:r>
              <a:rPr lang="en-GB" dirty="0" smtClean="0"/>
              <a:t>Traffic management (</a:t>
            </a:r>
            <a:r>
              <a:rPr lang="en-GB" dirty="0"/>
              <a:t>M</a:t>
            </a:r>
            <a:r>
              <a:rPr lang="en-GB" dirty="0" smtClean="0"/>
              <a:t>etering and Policing, QoS Scheduler).</a:t>
            </a:r>
            <a:endParaRPr lang="en-GB" dirty="0"/>
          </a:p>
          <a:p>
            <a:r>
              <a:rPr lang="en-GB" dirty="0" smtClean="0"/>
              <a:t>Packet processing pipelines of complex work loads (vBNG/vBRAS).</a:t>
            </a:r>
            <a:endParaRPr lang="en-GB" dirty="0"/>
          </a:p>
          <a:p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5494858" y="4749624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ACL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481994" y="4759069"/>
            <a:ext cx="1021380" cy="6512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Flow </a:t>
            </a:r>
            <a:r>
              <a:rPr lang="en-GB" sz="950" dirty="0" smtClean="0"/>
              <a:t>Classification</a:t>
            </a:r>
            <a:endParaRPr lang="en-US" sz="950" dirty="0"/>
          </a:p>
        </p:txBody>
      </p:sp>
      <p:sp>
        <p:nvSpPr>
          <p:cNvPr id="19" name="Rounded Rectangle 18"/>
          <p:cNvSpPr/>
          <p:nvPr/>
        </p:nvSpPr>
        <p:spPr>
          <a:xfrm>
            <a:off x="7594744" y="4759069"/>
            <a:ext cx="900381" cy="6512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Metering/ Policing</a:t>
            </a:r>
            <a:endParaRPr lang="en-US" sz="1100" dirty="0"/>
          </a:p>
        </p:txBody>
      </p:sp>
      <p:sp>
        <p:nvSpPr>
          <p:cNvPr id="20" name="Rounded Rectangle 19"/>
          <p:cNvSpPr/>
          <p:nvPr/>
        </p:nvSpPr>
        <p:spPr>
          <a:xfrm>
            <a:off x="8586496" y="4749624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Routing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9573631" y="4749624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Packet TX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1535030" y="4753527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Packet RX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2533193" y="4761685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Routing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3529697" y="4753527"/>
            <a:ext cx="900381" cy="6512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HQoS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4517064" y="4761685"/>
            <a:ext cx="900381" cy="6512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</a:t>
            </a:r>
          </a:p>
          <a:p>
            <a:pPr algn="ctr"/>
            <a:r>
              <a:rPr lang="en-GB" sz="1200" dirty="0"/>
              <a:t>(CPU)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3492" y="5609735"/>
            <a:ext cx="76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860A8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Soft NIC</a:t>
            </a:r>
            <a:endParaRPr lang="en-US" sz="1200" b="1" dirty="0">
              <a:solidFill>
                <a:srgbClr val="0860A8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6379" y="6434367"/>
            <a:ext cx="2600392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3730" algn="ctr">
              <a:lnSpc>
                <a:spcPts val="11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860A8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Downlink </a:t>
            </a:r>
            <a:r>
              <a:rPr lang="en-US" sz="1200" b="1" dirty="0">
                <a:solidFill>
                  <a:srgbClr val="0860A8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Blocks</a:t>
            </a:r>
            <a:endParaRPr lang="en-IE" sz="1200" b="1" dirty="0">
              <a:solidFill>
                <a:srgbClr val="0860A8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95846" y="6430910"/>
            <a:ext cx="3086867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3730" algn="ctr">
              <a:lnSpc>
                <a:spcPts val="11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0860A8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Uplink </a:t>
            </a:r>
            <a:r>
              <a:rPr lang="en-US" sz="1200" b="1" dirty="0">
                <a:solidFill>
                  <a:srgbClr val="0860A8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Blocks</a:t>
            </a:r>
            <a:endParaRPr lang="en-IE" sz="1200" b="1" dirty="0">
              <a:solidFill>
                <a:srgbClr val="0860A8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08710" y="5600290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ACL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6495846" y="5609735"/>
            <a:ext cx="1021380" cy="65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Flow </a:t>
            </a:r>
            <a:r>
              <a:rPr lang="en-GB" sz="950" dirty="0" smtClean="0"/>
              <a:t>Classification</a:t>
            </a:r>
            <a:endParaRPr lang="en-US" sz="950" dirty="0"/>
          </a:p>
        </p:txBody>
      </p:sp>
      <p:sp>
        <p:nvSpPr>
          <p:cNvPr id="31" name="Rounded Rectangle 30"/>
          <p:cNvSpPr/>
          <p:nvPr/>
        </p:nvSpPr>
        <p:spPr>
          <a:xfrm>
            <a:off x="7608596" y="5609735"/>
            <a:ext cx="900381" cy="65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Metering/ Policing</a:t>
            </a:r>
            <a:endParaRPr lang="en-US" sz="1100" dirty="0"/>
          </a:p>
        </p:txBody>
      </p:sp>
      <p:sp>
        <p:nvSpPr>
          <p:cNvPr id="32" name="Rounded Rectangle 31"/>
          <p:cNvSpPr/>
          <p:nvPr/>
        </p:nvSpPr>
        <p:spPr>
          <a:xfrm>
            <a:off x="8600348" y="5600290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Routing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9587483" y="5600290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Packet TX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1548882" y="5604193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Packet RX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2547045" y="5612351"/>
            <a:ext cx="900381" cy="6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Routing</a:t>
            </a:r>
            <a:endParaRPr lang="en-US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3543549" y="5604193"/>
            <a:ext cx="900381" cy="65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HQoS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4530916" y="5612351"/>
            <a:ext cx="900381" cy="6512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</a:t>
            </a:r>
          </a:p>
          <a:p>
            <a:pPr algn="ctr"/>
            <a:r>
              <a:rPr lang="en-GB" sz="1200" dirty="0" smtClean="0"/>
              <a:t>(CPU)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708965" y="4786656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860A8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NIC only</a:t>
            </a:r>
            <a:endParaRPr lang="en-US" sz="1200" b="1" dirty="0">
              <a:solidFill>
                <a:srgbClr val="0860A8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 flipV="1">
            <a:off x="2922202" y="4964314"/>
            <a:ext cx="145029" cy="2852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 flipV="1">
            <a:off x="7927079" y="3899616"/>
            <a:ext cx="142414" cy="49791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720945" y="6488668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19968" y="1942344"/>
            <a:ext cx="350875" cy="157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319968" y="2274593"/>
            <a:ext cx="350875" cy="1574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ounded Rectangle 41"/>
          <p:cNvSpPr/>
          <p:nvPr/>
        </p:nvSpPr>
        <p:spPr>
          <a:xfrm>
            <a:off x="9319968" y="2631493"/>
            <a:ext cx="350875" cy="1574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/>
          <p:cNvSpPr txBox="1"/>
          <p:nvPr/>
        </p:nvSpPr>
        <p:spPr>
          <a:xfrm>
            <a:off x="9715464" y="1830272"/>
            <a:ext cx="208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Available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feature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15790" y="2152575"/>
            <a:ext cx="208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Missing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feature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06280" y="2474877"/>
            <a:ext cx="208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Application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&amp;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10080439" cy="4050323"/>
          </a:xfrm>
        </p:spPr>
        <p:txBody>
          <a:bodyPr>
            <a:normAutofit/>
          </a:bodyPr>
          <a:lstStyle/>
          <a:p>
            <a:r>
              <a:rPr lang="en-GB" dirty="0" smtClean="0"/>
              <a:t>Key take </a:t>
            </a:r>
            <a:r>
              <a:rPr lang="en-GB" dirty="0" err="1" smtClean="0"/>
              <a:t>aways</a:t>
            </a:r>
            <a:endParaRPr lang="en-GB" dirty="0" smtClean="0"/>
          </a:p>
          <a:p>
            <a:pPr lvl="1"/>
            <a:r>
              <a:rPr lang="en-GB" dirty="0" smtClean="0"/>
              <a:t>Soft NIC provides a software fallback for physical NICs.</a:t>
            </a:r>
          </a:p>
          <a:p>
            <a:pPr lvl="1"/>
            <a:r>
              <a:rPr lang="en-GB" dirty="0" smtClean="0"/>
              <a:t>Consume advanced DPDK features without application redesign.</a:t>
            </a:r>
          </a:p>
          <a:p>
            <a:pPr lvl="1"/>
            <a:r>
              <a:rPr lang="en-GB" dirty="0" smtClean="0"/>
              <a:t>Potential performance improvement for consumer applications.</a:t>
            </a:r>
          </a:p>
          <a:p>
            <a:pPr lvl="1"/>
            <a:r>
              <a:rPr lang="en-GB" dirty="0" smtClean="0"/>
              <a:t>Many use cases – From simple forwarding to complex work loads.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DPDK Soft NIC documentation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doc.dpdk.org/guides/nics/softnic.html</a:t>
            </a:r>
            <a:r>
              <a:rPr lang="en-US" dirty="0" smtClean="0"/>
              <a:t>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0945" y="6488668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84" y="2301064"/>
            <a:ext cx="4351025" cy="2283824"/>
          </a:xfrm>
        </p:spPr>
        <p:txBody>
          <a:bodyPr/>
          <a:lstStyle/>
          <a:p>
            <a:r>
              <a:rPr lang="en-GB" dirty="0" smtClean="0"/>
              <a:t>Thank you</a:t>
            </a:r>
            <a:r>
              <a:rPr lang="en-GB" dirty="0"/>
              <a:t>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594" y="756746"/>
            <a:ext cx="5212080" cy="5372460"/>
          </a:xfrm>
        </p:spPr>
        <p:txBody>
          <a:bodyPr>
            <a:normAutofit fontScale="92500" lnSpcReduction="10000"/>
          </a:bodyPr>
          <a:lstStyle/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</a:rPr>
              <a:t>Cristian Dumitrescu</a:t>
            </a: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cristian.dumitrescu@intel.com</a:t>
            </a:r>
            <a:endParaRPr lang="en-GB" sz="2800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cap="non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</a:rPr>
              <a:t>Jasvinder Singh</a:t>
            </a: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jasvinder.singh@intel.com</a:t>
            </a:r>
            <a:endParaRPr lang="en-GB" sz="2800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cap="non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</a:rPr>
              <a:t>Reshma Pattan</a:t>
            </a: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reshma.pattan@intel.com</a:t>
            </a:r>
            <a:endParaRPr lang="en-GB" sz="2800" cap="non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</a:rPr>
              <a:t>Kevin Laatz</a:t>
            </a:r>
          </a:p>
          <a:p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kevin.laatz@intel.com</a:t>
            </a:r>
            <a:r>
              <a:rPr lang="en-GB" sz="2800" cap="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28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0945" y="6488668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2298</TotalTime>
  <Words>328</Words>
  <Application>Microsoft Office PowerPoint</Application>
  <PresentationFormat>Widescreen</PresentationFormat>
  <Paragraphs>102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Geometria</vt:lpstr>
      <vt:lpstr>Geometria Medium</vt:lpstr>
      <vt:lpstr>Times New Roman</vt:lpstr>
      <vt:lpstr>Verdana</vt:lpstr>
      <vt:lpstr>Wingdings 3</vt:lpstr>
      <vt:lpstr>Ion Boardroom</vt:lpstr>
      <vt:lpstr>Enrich your NIC's capabilities with DPDK Soft NIC</vt:lpstr>
      <vt:lpstr>Why Soft NIC?</vt:lpstr>
      <vt:lpstr>Soft NIC Overview</vt:lpstr>
      <vt:lpstr>Soft NIC Internals</vt:lpstr>
      <vt:lpstr>Soft NIC Use Cases</vt:lpstr>
      <vt:lpstr>Recap &amp; References</vt:lpstr>
      <vt:lpstr>Thank you!  Questions?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Mcnamara, John</dc:creator>
  <cp:keywords>CTPClassification=CTP_PUBLIC:VisualMarkings=, CTPClassification=CTP_NT</cp:keywords>
  <cp:lastModifiedBy>Laatz, Kevin</cp:lastModifiedBy>
  <cp:revision>236</cp:revision>
  <dcterms:created xsi:type="dcterms:W3CDTF">2016-08-01T15:01:13Z</dcterms:created>
  <dcterms:modified xsi:type="dcterms:W3CDTF">2019-01-31T19:38:47Z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00575900-e2f9-444a-8f06-1e5ec7b893bb</vt:lpwstr>
  </property>
  <property fmtid="{D5CDD505-2E9C-101B-9397-08002B2CF9AE}" pid="3" name="CTP_TimeStamp">
    <vt:lpwstr>2019-01-31 19:38:47Z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