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75" r:id="rId3"/>
    <p:sldId id="258" r:id="rId4"/>
    <p:sldId id="262" r:id="rId5"/>
    <p:sldId id="264" r:id="rId6"/>
    <p:sldId id="263" r:id="rId7"/>
    <p:sldId id="265" r:id="rId8"/>
    <p:sldId id="266" r:id="rId9"/>
    <p:sldId id="267" r:id="rId10"/>
    <p:sldId id="268" r:id="rId11"/>
    <p:sldId id="270" r:id="rId12"/>
    <p:sldId id="271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4" autoAdjust="0"/>
    <p:restoredTop sz="88235" autoAdjust="0"/>
  </p:normalViewPr>
  <p:slideViewPr>
    <p:cSldViewPr snapToGrid="0">
      <p:cViewPr varScale="1">
        <p:scale>
          <a:sx n="74" d="100"/>
          <a:sy n="74" d="100"/>
        </p:scale>
        <p:origin x="-946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556A-7DAF-4E60-82D2-E1DE6145689F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A1B1C-3D11-4DC4-9834-8E7D526FD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19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Hello! I am </a:t>
            </a:r>
            <a:r>
              <a:rPr lang="en-US" dirty="0" smtClean="0"/>
              <a:t>Kai.</a:t>
            </a:r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A1B1C-3D11-4DC4-9834-8E7D526FD04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909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A1B1C-3D11-4DC4-9834-8E7D526FD04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12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03.02.2018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Roll your own compiler | Kai Nacke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658D-EE43-4646-9BC9-9584854D8CB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8568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03.02.2018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Roll your own compiler | Kai Nacke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658D-EE43-4646-9BC9-9584854D8CB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855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03.02.2018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Roll your own compiler | Kai Nacke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658D-EE43-4646-9BC9-9584854D8CB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326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03.02.2018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Roll your own compiler | Kai Nacke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658D-EE43-4646-9BC9-9584854D8CB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3319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03.02.2018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Roll your own compiler | Kai Nacke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658D-EE43-4646-9BC9-9584854D8CB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482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03.02.2018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Roll your own compiler | Kai Nacke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658D-EE43-4646-9BC9-9584854D8CB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161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03.02.2018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Roll your own compiler | Kai Nacke</a:t>
            </a: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658D-EE43-4646-9BC9-9584854D8CB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3814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03.02.2018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Roll your own compiler | Kai Nacke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658D-EE43-4646-9BC9-9584854D8CB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451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03.02.2018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Roll your own compiler | Kai Nacke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658D-EE43-4646-9BC9-9584854D8CB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4934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03.02.2018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Roll your own compiler | Kai Nacke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658D-EE43-4646-9BC9-9584854D8CB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7698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03.02.2018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Roll your own compiler | Kai Nacke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658D-EE43-4646-9BC9-9584854D8CB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267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03.02.2018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Roll your own compiler | Kai Nacke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1658D-EE43-4646-9BC9-9584854D8CB1}" type="slidenum">
              <a:rPr lang="de-DE" smtClean="0"/>
              <a:t>‹#›</a:t>
            </a:fld>
            <a:endParaRPr lang="de-DE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0254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755451"/>
            <a:ext cx="12192000" cy="10254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 rot="19403119">
            <a:off x="-180576" y="-17094"/>
            <a:ext cx="492181" cy="23928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 rot="19403119">
            <a:off x="11884661" y="6635810"/>
            <a:ext cx="492181" cy="23928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055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redstar/m2la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Roll your own compiler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357328"/>
          </a:xfrm>
        </p:spPr>
        <p:txBody>
          <a:bodyPr>
            <a:normAutofit/>
          </a:bodyPr>
          <a:lstStyle/>
          <a:p>
            <a:r>
              <a:rPr lang="en-US" dirty="0" smtClean="0"/>
              <a:t>Easy IR generation</a:t>
            </a:r>
          </a:p>
          <a:p>
            <a:endParaRPr lang="en-US" dirty="0" smtClean="0"/>
          </a:p>
          <a:p>
            <a:r>
              <a:rPr lang="en-US" dirty="0" smtClean="0"/>
              <a:t>Kai </a:t>
            </a:r>
            <a:r>
              <a:rPr lang="en-US" dirty="0" err="1" smtClean="0"/>
              <a:t>Nacke</a:t>
            </a:r>
            <a:endParaRPr lang="en-US" dirty="0" smtClean="0"/>
          </a:p>
          <a:p>
            <a:r>
              <a:rPr lang="en-US" dirty="0" smtClean="0"/>
              <a:t>3 February 2019</a:t>
            </a:r>
          </a:p>
          <a:p>
            <a:r>
              <a:rPr lang="en-US" dirty="0" smtClean="0"/>
              <a:t>LLVM dev room @ FOSDEM‘</a:t>
            </a:r>
            <a:r>
              <a:rPr lang="en-US" baseline="30000" dirty="0" smtClean="0"/>
              <a:t>19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414667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30801B-6A96-4B96-BFCC-00B3DC74C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 AST into high-level CFG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3C607A-842E-4FE4-BD6F-013F8F17E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 is to transform the AST into a representation closer to a CFG</a:t>
            </a:r>
          </a:p>
          <a:p>
            <a:r>
              <a:rPr lang="en-US" dirty="0" smtClean="0"/>
              <a:t>Lower high-level constructs in low-level constructs</a:t>
            </a:r>
          </a:p>
          <a:p>
            <a:pPr lvl="1"/>
            <a:r>
              <a:rPr lang="en-US" dirty="0" smtClean="0"/>
              <a:t>Replace FOR, WHILE, REPEAT with LOOP/EXIT</a:t>
            </a:r>
          </a:p>
          <a:p>
            <a:pPr lvl="1"/>
            <a:r>
              <a:rPr lang="en-US" dirty="0" smtClean="0"/>
              <a:t>Replace AND/OR with nested IF</a:t>
            </a:r>
          </a:p>
          <a:p>
            <a:r>
              <a:rPr lang="en-US" dirty="0" smtClean="0"/>
              <a:t>Introduce GOTO</a:t>
            </a:r>
          </a:p>
          <a:p>
            <a:pPr lvl="1"/>
            <a:r>
              <a:rPr lang="en-US" dirty="0" smtClean="0"/>
              <a:t>Lowering every implicit jump into a GOTO creates a CFG</a:t>
            </a:r>
          </a:p>
          <a:p>
            <a:r>
              <a:rPr lang="en-US" dirty="0" smtClean="0"/>
              <a:t>Think how to preserve debug metadata!</a:t>
            </a:r>
          </a:p>
          <a:p>
            <a:r>
              <a:rPr lang="en-US" dirty="0" smtClean="0"/>
              <a:t>You now have created your own IR!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B6BB347-4168-4C1E-9F81-DF109EDF4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03.02.2018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8E68B26-5000-4019-B9EB-F41B18620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Roll your own compiler | Kai Nacke</a:t>
            </a:r>
            <a:endParaRPr lang="de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51E82E-2C30-4675-B6D3-EBF77E932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658D-EE43-4646-9BC9-9584854D8CB1}" type="slidenum">
              <a:rPr lang="de-DE" smtClean="0"/>
              <a:t>10</a:t>
            </a:fld>
            <a:endParaRPr lang="de-DE"/>
          </a:p>
        </p:txBody>
      </p:sp>
      <p:sp>
        <p:nvSpPr>
          <p:cNvPr id="7" name="TextBox 6"/>
          <p:cNvSpPr txBox="1"/>
          <p:nvPr/>
        </p:nvSpPr>
        <p:spPr>
          <a:xfrm>
            <a:off x="9625319" y="3644631"/>
            <a:ext cx="1795684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LOOP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IF a &gt; b THEN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EXIT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END;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(*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Stmts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*)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679020" y="2402732"/>
            <a:ext cx="1688283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a &gt; b DO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(*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Stmts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*)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10340502" y="3239311"/>
            <a:ext cx="282102" cy="330740"/>
          </a:xfrm>
          <a:prstGeom prst="down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1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ECDAF8-C31A-46E4-A730-B918E241A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another IR needed?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E35C2C-D283-460A-A72F-EA92DC85E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Creating another IR can be helpful</a:t>
            </a:r>
          </a:p>
          <a:p>
            <a:pPr lvl="1"/>
            <a:r>
              <a:rPr lang="en-US" dirty="0" smtClean="0"/>
              <a:t>Elaborate type checking</a:t>
            </a:r>
          </a:p>
          <a:p>
            <a:pPr lvl="1"/>
            <a:r>
              <a:rPr lang="en-US" dirty="0" smtClean="0"/>
              <a:t>Scope checking</a:t>
            </a:r>
          </a:p>
          <a:p>
            <a:pPr lvl="1"/>
            <a:r>
              <a:rPr lang="en-US" dirty="0" smtClean="0"/>
              <a:t>Generating synthetic code (e.g. cleanup handlers)</a:t>
            </a:r>
          </a:p>
          <a:p>
            <a:endParaRPr lang="en-US" dirty="0" smtClean="0"/>
          </a:p>
          <a:p>
            <a:r>
              <a:rPr lang="en-US" dirty="0" smtClean="0"/>
              <a:t>Do only when needed</a:t>
            </a:r>
          </a:p>
          <a:p>
            <a:pPr lvl="1"/>
            <a:r>
              <a:rPr lang="en-US" dirty="0" smtClean="0"/>
              <a:t>Modula-2 seems to be simple enough to go without new IR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Be careful</a:t>
            </a:r>
          </a:p>
          <a:p>
            <a:pPr lvl="1"/>
            <a:r>
              <a:rPr lang="en-US" dirty="0" smtClean="0"/>
              <a:t>Do not replicate LLVM functionality at a higher level</a:t>
            </a:r>
          </a:p>
          <a:p>
            <a:pPr lvl="1"/>
            <a:r>
              <a:rPr lang="en-US" dirty="0" smtClean="0"/>
              <a:t>Consider adding a new LLVM pass instead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FC24D84-E375-4171-8ACE-3CA6D085B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03.02.2018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14F83F4-4259-4EB7-83DA-A3EE18153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Roll your own compiler | Kai Nacke</a:t>
            </a:r>
            <a:endParaRPr lang="de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CCB0365-E05E-40BB-B6AD-2EF5FBB9C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658D-EE43-4646-9BC9-9584854D8CB1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426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4D2679-25EA-4267-B244-54EF33B04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03.02.2018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7950531-228F-4FEA-9FA7-4849974F4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Roll your own compiler | Kai </a:t>
            </a:r>
            <a:r>
              <a:rPr lang="en-US" dirty="0" err="1" smtClean="0"/>
              <a:t>Nacke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CEBE814-6F48-451A-B1C0-93AE889A3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658D-EE43-4646-9BC9-9584854D8CB1}" type="slidenum">
              <a:rPr lang="de-DE" smtClean="0"/>
              <a:t>12</a:t>
            </a:fld>
            <a:endParaRPr lang="de-DE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5999FC9-E366-4A5A-8943-A22D9DD93BCD}"/>
              </a:ext>
            </a:extLst>
          </p:cNvPr>
          <p:cNvSpPr txBox="1"/>
          <p:nvPr/>
        </p:nvSpPr>
        <p:spPr>
          <a:xfrm>
            <a:off x="3686141" y="2105561"/>
            <a:ext cx="481971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Thank you!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85542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9013" y="3184770"/>
            <a:ext cx="10515600" cy="7684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What are the obstacles of IR generation?</a:t>
            </a:r>
            <a:endParaRPr lang="en-US" sz="4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03.02.2018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Roll your own compiler | Kai Nacke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658D-EE43-4646-9BC9-9584854D8CB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051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Modula-2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implementation in 1979 for the PDP-11</a:t>
            </a:r>
          </a:p>
          <a:p>
            <a:r>
              <a:rPr lang="en-US" dirty="0"/>
              <a:t>Complete language</a:t>
            </a:r>
          </a:p>
          <a:p>
            <a:pPr lvl="1"/>
            <a:r>
              <a:rPr lang="en-US" dirty="0"/>
              <a:t>Carefully designed syntax</a:t>
            </a:r>
          </a:p>
          <a:p>
            <a:pPr lvl="1"/>
            <a:r>
              <a:rPr lang="en-US" dirty="0"/>
              <a:t>Module concept</a:t>
            </a:r>
          </a:p>
          <a:p>
            <a:pPr lvl="1"/>
            <a:r>
              <a:rPr lang="en-US" dirty="0"/>
              <a:t>Low-level facilities and procedure types</a:t>
            </a:r>
          </a:p>
          <a:p>
            <a:r>
              <a:rPr lang="en-US" dirty="0"/>
              <a:t>Large code base available</a:t>
            </a:r>
          </a:p>
          <a:p>
            <a:pPr lvl="1"/>
            <a:r>
              <a:rPr lang="en-US" dirty="0"/>
              <a:t>The Lilith operating system</a:t>
            </a:r>
          </a:p>
          <a:p>
            <a:pPr lvl="1"/>
            <a:r>
              <a:rPr lang="en-US" dirty="0"/>
              <a:t>The GMD compiler </a:t>
            </a:r>
            <a:r>
              <a:rPr lang="en-US" dirty="0" smtClean="0"/>
              <a:t>toolbox (“cocktail”)</a:t>
            </a:r>
          </a:p>
          <a:p>
            <a:r>
              <a:rPr lang="en-US" dirty="0"/>
              <a:t>Later </a:t>
            </a:r>
            <a:r>
              <a:rPr lang="en-US" dirty="0" smtClean="0"/>
              <a:t>standardized as ISO 10514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03.02.2018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Roll your own compiler | Kai Nacke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658D-EE43-4646-9BC9-9584854D8CB1}" type="slidenum">
              <a:rPr lang="de-DE" smtClean="0"/>
              <a:t>3</a:t>
            </a:fld>
            <a:endParaRPr lang="de-DE"/>
          </a:p>
        </p:txBody>
      </p:sp>
      <p:sp>
        <p:nvSpPr>
          <p:cNvPr id="7" name="TextBox 6"/>
          <p:cNvSpPr txBox="1"/>
          <p:nvPr/>
        </p:nvSpPr>
        <p:spPr>
          <a:xfrm>
            <a:off x="6994188" y="2568101"/>
            <a:ext cx="4926349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(* Taken from PIM4, page 25. *)</a:t>
            </a:r>
          </a:p>
          <a:p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gcdlcm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InOut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IMPORT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ReadInt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WriteString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WriteInt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VAR x, y, u, v: INTEGER;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WriteString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("x = ");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ReadInt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WriteString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("y = ");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ReadInt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u := x; v := y;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WHILE x # y DO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x &gt; y THEN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x := x - y; u := u + v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y := y - x; v := v + u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END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END;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WriteInt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(x, 6);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WriteInt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u+v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DIV 2, 6);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gcdlcm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097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D75A64-3602-461F-A0B3-E56FD70ED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m2lang – The LLVM-based Modula-2 compiler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CB353A9-2412-4890-A1F6-7CD88346D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03.02.2018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EFAB015-3C97-42DA-A873-7F3D63177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Roll your own compiler | Kai Nacke</a:t>
            </a: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C3DB85D-D4F8-4F14-A0F4-6C55DB5C1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658D-EE43-4646-9BC9-9584854D8CB1}" type="slidenum">
              <a:rPr lang="de-DE" smtClean="0"/>
              <a:t>4</a:t>
            </a:fld>
            <a:endParaRPr lang="de-DE"/>
          </a:p>
        </p:txBody>
      </p:sp>
      <p:sp>
        <p:nvSpPr>
          <p:cNvPr id="7" name="Rectangle: Folded Corner 6">
            <a:extLst>
              <a:ext uri="{FF2B5EF4-FFF2-40B4-BE49-F238E27FC236}">
                <a16:creationId xmlns:a16="http://schemas.microsoft.com/office/drawing/2014/main" xmlns="" id="{44C3A1FD-DE6A-4DF7-8C87-DB15C3C2213D}"/>
              </a:ext>
            </a:extLst>
          </p:cNvPr>
          <p:cNvSpPr/>
          <p:nvPr/>
        </p:nvSpPr>
        <p:spPr>
          <a:xfrm>
            <a:off x="1226127" y="2369127"/>
            <a:ext cx="914400" cy="914400"/>
          </a:xfrm>
          <a:prstGeom prst="foldedCorne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7AD874F-11D7-4B14-941F-79C15F36065D}"/>
              </a:ext>
            </a:extLst>
          </p:cNvPr>
          <p:cNvSpPr txBox="1"/>
          <p:nvPr/>
        </p:nvSpPr>
        <p:spPr>
          <a:xfrm>
            <a:off x="1411457" y="2673101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.m2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D261569E-70FE-4A78-AFC1-6B8DDFB56929}"/>
              </a:ext>
            </a:extLst>
          </p:cNvPr>
          <p:cNvSpPr/>
          <p:nvPr/>
        </p:nvSpPr>
        <p:spPr>
          <a:xfrm>
            <a:off x="3737264" y="1863651"/>
            <a:ext cx="263236" cy="2389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624EC82F-8A8B-47E7-89F9-676CEC2CFC21}"/>
              </a:ext>
            </a:extLst>
          </p:cNvPr>
          <p:cNvCxnSpPr>
            <a:stCxn id="9" idx="4"/>
          </p:cNvCxnSpPr>
          <p:nvPr/>
        </p:nvCxnSpPr>
        <p:spPr>
          <a:xfrm flipH="1">
            <a:off x="3581400" y="2102642"/>
            <a:ext cx="287482" cy="570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ED28B6ED-5063-4AC7-A395-B7AC86035C24}"/>
              </a:ext>
            </a:extLst>
          </p:cNvPr>
          <p:cNvCxnSpPr>
            <a:cxnSpLocks/>
            <a:stCxn id="9" idx="4"/>
          </p:cNvCxnSpPr>
          <p:nvPr/>
        </p:nvCxnSpPr>
        <p:spPr>
          <a:xfrm>
            <a:off x="3868882" y="2102642"/>
            <a:ext cx="360218" cy="570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6ADF649F-E639-4F78-8936-9FB532CD5494}"/>
              </a:ext>
            </a:extLst>
          </p:cNvPr>
          <p:cNvSpPr/>
          <p:nvPr/>
        </p:nvSpPr>
        <p:spPr>
          <a:xfrm>
            <a:off x="4097484" y="2494036"/>
            <a:ext cx="263236" cy="2389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0929E1BA-3652-478A-9A6F-FE6D4237AEDB}"/>
              </a:ext>
            </a:extLst>
          </p:cNvPr>
          <p:cNvCxnSpPr>
            <a:stCxn id="14" idx="4"/>
          </p:cNvCxnSpPr>
          <p:nvPr/>
        </p:nvCxnSpPr>
        <p:spPr>
          <a:xfrm flipH="1">
            <a:off x="3941620" y="2733027"/>
            <a:ext cx="287482" cy="570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6312CFF6-31A6-4720-A6AF-84C1948B9B24}"/>
              </a:ext>
            </a:extLst>
          </p:cNvPr>
          <p:cNvCxnSpPr>
            <a:stCxn id="14" idx="4"/>
          </p:cNvCxnSpPr>
          <p:nvPr/>
        </p:nvCxnSpPr>
        <p:spPr>
          <a:xfrm>
            <a:off x="4229102" y="2733027"/>
            <a:ext cx="360218" cy="570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F0D80E0E-E0D5-4D1E-AA60-B62AB5A05B98}"/>
              </a:ext>
            </a:extLst>
          </p:cNvPr>
          <p:cNvCxnSpPr/>
          <p:nvPr/>
        </p:nvCxnSpPr>
        <p:spPr>
          <a:xfrm>
            <a:off x="2421082" y="2826327"/>
            <a:ext cx="9247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B2FADD8C-3E13-44AD-901A-A9E0ACE05F65}"/>
              </a:ext>
            </a:extLst>
          </p:cNvPr>
          <p:cNvSpPr txBox="1"/>
          <p:nvPr/>
        </p:nvSpPr>
        <p:spPr>
          <a:xfrm>
            <a:off x="3674559" y="4043877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AST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F4832ABA-45A9-4367-B55A-DC8866ADCE75}"/>
              </a:ext>
            </a:extLst>
          </p:cNvPr>
          <p:cNvSpPr txBox="1"/>
          <p:nvPr/>
        </p:nvSpPr>
        <p:spPr>
          <a:xfrm>
            <a:off x="1243445" y="4043877"/>
            <a:ext cx="824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B7D7303C-58BF-4CFC-93D0-5D51BAF6E20A}"/>
              </a:ext>
            </a:extLst>
          </p:cNvPr>
          <p:cNvSpPr txBox="1"/>
          <p:nvPr/>
        </p:nvSpPr>
        <p:spPr>
          <a:xfrm>
            <a:off x="2497422" y="2402093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ANTLR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5BAA4EDF-7259-4712-B765-F1B55BA18631}"/>
              </a:ext>
            </a:extLst>
          </p:cNvPr>
          <p:cNvSpPr/>
          <p:nvPr/>
        </p:nvSpPr>
        <p:spPr>
          <a:xfrm>
            <a:off x="5947061" y="1901750"/>
            <a:ext cx="263236" cy="2389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463A3174-D03B-478E-A745-436F2D2F8DAD}"/>
              </a:ext>
            </a:extLst>
          </p:cNvPr>
          <p:cNvCxnSpPr>
            <a:stCxn id="23" idx="4"/>
          </p:cNvCxnSpPr>
          <p:nvPr/>
        </p:nvCxnSpPr>
        <p:spPr>
          <a:xfrm flipH="1">
            <a:off x="5791197" y="2140741"/>
            <a:ext cx="287482" cy="570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920A2AD7-7C4F-4E42-9B9D-114DE212302A}"/>
              </a:ext>
            </a:extLst>
          </p:cNvPr>
          <p:cNvCxnSpPr>
            <a:cxnSpLocks/>
            <a:stCxn id="23" idx="4"/>
          </p:cNvCxnSpPr>
          <p:nvPr/>
        </p:nvCxnSpPr>
        <p:spPr>
          <a:xfrm>
            <a:off x="6078679" y="2140741"/>
            <a:ext cx="360218" cy="570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xmlns="" id="{8154CB61-0ABD-406D-8E39-35EDDCF36006}"/>
              </a:ext>
            </a:extLst>
          </p:cNvPr>
          <p:cNvSpPr/>
          <p:nvPr/>
        </p:nvSpPr>
        <p:spPr>
          <a:xfrm>
            <a:off x="6307281" y="2532135"/>
            <a:ext cx="263236" cy="2389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xmlns="" id="{2F99E364-F30A-471B-A841-10C58B9EBBCE}"/>
              </a:ext>
            </a:extLst>
          </p:cNvPr>
          <p:cNvCxnSpPr>
            <a:stCxn id="26" idx="4"/>
          </p:cNvCxnSpPr>
          <p:nvPr/>
        </p:nvCxnSpPr>
        <p:spPr>
          <a:xfrm flipH="1">
            <a:off x="6151417" y="2771126"/>
            <a:ext cx="287482" cy="570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xmlns="" id="{DE78253A-97B1-4B2D-8E19-CE7010175834}"/>
              </a:ext>
            </a:extLst>
          </p:cNvPr>
          <p:cNvCxnSpPr>
            <a:stCxn id="26" idx="4"/>
          </p:cNvCxnSpPr>
          <p:nvPr/>
        </p:nvCxnSpPr>
        <p:spPr>
          <a:xfrm>
            <a:off x="6438899" y="2771126"/>
            <a:ext cx="360218" cy="570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xmlns="" id="{FE9E50C7-4611-44AF-9990-3A0BBE3DA4F7}"/>
              </a:ext>
            </a:extLst>
          </p:cNvPr>
          <p:cNvCxnSpPr/>
          <p:nvPr/>
        </p:nvCxnSpPr>
        <p:spPr>
          <a:xfrm>
            <a:off x="4630879" y="2826327"/>
            <a:ext cx="9247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FB8E11FD-BC39-4A1A-AFA0-CFF420CA5808}"/>
              </a:ext>
            </a:extLst>
          </p:cNvPr>
          <p:cNvSpPr txBox="1"/>
          <p:nvPr/>
        </p:nvSpPr>
        <p:spPr>
          <a:xfrm>
            <a:off x="5873476" y="4043877"/>
            <a:ext cx="11560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Decorated</a:t>
            </a:r>
            <a:br>
              <a:rPr lang="en-US" dirty="0" smtClean="0"/>
            </a:br>
            <a:r>
              <a:rPr lang="en-US" dirty="0" smtClean="0"/>
              <a:t>AST</a:t>
            </a:r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412B3D5D-ED45-43FD-AB49-CFDA607A3884}"/>
              </a:ext>
            </a:extLst>
          </p:cNvPr>
          <p:cNvSpPr txBox="1"/>
          <p:nvPr/>
        </p:nvSpPr>
        <p:spPr>
          <a:xfrm>
            <a:off x="4589320" y="2402093"/>
            <a:ext cx="10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Semantic</a:t>
            </a:r>
            <a:endParaRPr lang="en-US" dirty="0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xmlns="" id="{56608766-627F-430C-9DE5-1C1F349F5E59}"/>
              </a:ext>
            </a:extLst>
          </p:cNvPr>
          <p:cNvCxnSpPr/>
          <p:nvPr/>
        </p:nvCxnSpPr>
        <p:spPr>
          <a:xfrm>
            <a:off x="6986150" y="2826327"/>
            <a:ext cx="9247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C3BBE841-DF0B-495B-9A4F-1B8E9B9CFCFF}"/>
              </a:ext>
            </a:extLst>
          </p:cNvPr>
          <p:cNvSpPr txBox="1"/>
          <p:nvPr/>
        </p:nvSpPr>
        <p:spPr>
          <a:xfrm>
            <a:off x="6903034" y="2402093"/>
            <a:ext cx="1011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Codegen</a:t>
            </a:r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6ED3090F-DF34-49A0-B6BC-1C9BEDC30BA6}"/>
              </a:ext>
            </a:extLst>
          </p:cNvPr>
          <p:cNvSpPr/>
          <p:nvPr/>
        </p:nvSpPr>
        <p:spPr>
          <a:xfrm flipV="1">
            <a:off x="9299844" y="3211928"/>
            <a:ext cx="696191" cy="4341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DCD14B27-0019-42C9-9D34-4E8EA1E7E8A3}"/>
              </a:ext>
            </a:extLst>
          </p:cNvPr>
          <p:cNvSpPr/>
          <p:nvPr/>
        </p:nvSpPr>
        <p:spPr>
          <a:xfrm>
            <a:off x="8262504" y="1886163"/>
            <a:ext cx="696191" cy="3913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F9BEF8A0-38E4-4949-AB9C-ECFBE3722F05}"/>
              </a:ext>
            </a:extLst>
          </p:cNvPr>
          <p:cNvSpPr/>
          <p:nvPr/>
        </p:nvSpPr>
        <p:spPr>
          <a:xfrm flipV="1">
            <a:off x="9300610" y="2423919"/>
            <a:ext cx="696191" cy="4018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578CE40D-72CD-4002-B4AC-503598E4519A}"/>
              </a:ext>
            </a:extLst>
          </p:cNvPr>
          <p:cNvSpPr txBox="1"/>
          <p:nvPr/>
        </p:nvSpPr>
        <p:spPr>
          <a:xfrm>
            <a:off x="8660767" y="4043877"/>
            <a:ext cx="927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LLVM IR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xmlns="" id="{0EF48787-307B-4E4A-990F-4F57E7C74872}"/>
              </a:ext>
            </a:extLst>
          </p:cNvPr>
          <p:cNvCxnSpPr>
            <a:stCxn id="36" idx="0"/>
            <a:endCxn id="34" idx="2"/>
          </p:cNvCxnSpPr>
          <p:nvPr/>
        </p:nvCxnSpPr>
        <p:spPr>
          <a:xfrm flipH="1">
            <a:off x="9647940" y="2825796"/>
            <a:ext cx="766" cy="3861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or: Elbow 42">
            <a:extLst>
              <a:ext uri="{FF2B5EF4-FFF2-40B4-BE49-F238E27FC236}">
                <a16:creationId xmlns:a16="http://schemas.microsoft.com/office/drawing/2014/main" xmlns="" id="{321AACA3-6316-4752-86EC-8FB9892554A0}"/>
              </a:ext>
            </a:extLst>
          </p:cNvPr>
          <p:cNvCxnSpPr>
            <a:stCxn id="34" idx="0"/>
            <a:endCxn id="35" idx="2"/>
          </p:cNvCxnSpPr>
          <p:nvPr/>
        </p:nvCxnSpPr>
        <p:spPr>
          <a:xfrm rot="5400000" flipH="1">
            <a:off x="8445013" y="2443144"/>
            <a:ext cx="1368514" cy="1037340"/>
          </a:xfrm>
          <a:prstGeom prst="bentConnector3">
            <a:avLst>
              <a:gd name="adj1" fmla="val -1670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or: Elbow 44">
            <a:extLst>
              <a:ext uri="{FF2B5EF4-FFF2-40B4-BE49-F238E27FC236}">
                <a16:creationId xmlns:a16="http://schemas.microsoft.com/office/drawing/2014/main" xmlns="" id="{9B28FFB8-BD8F-4B16-93DC-A20213C6101B}"/>
              </a:ext>
            </a:extLst>
          </p:cNvPr>
          <p:cNvCxnSpPr>
            <a:stCxn id="35" idx="3"/>
            <a:endCxn id="36" idx="2"/>
          </p:cNvCxnSpPr>
          <p:nvPr/>
        </p:nvCxnSpPr>
        <p:spPr>
          <a:xfrm>
            <a:off x="8958695" y="2081860"/>
            <a:ext cx="690011" cy="34205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9F1F3264-C95F-4A9D-89A5-A7DCFA642ECA}"/>
              </a:ext>
            </a:extLst>
          </p:cNvPr>
          <p:cNvSpPr txBox="1"/>
          <p:nvPr/>
        </p:nvSpPr>
        <p:spPr>
          <a:xfrm>
            <a:off x="949830" y="5075339"/>
            <a:ext cx="48381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Modula-2 grammar provided by ANTLR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Semantic phase and IR generation hand-coded</a:t>
            </a:r>
            <a:endParaRPr lang="en-US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62EBF299-0363-461D-B22B-5509A1E450E5}"/>
              </a:ext>
            </a:extLst>
          </p:cNvPr>
          <p:cNvSpPr txBox="1"/>
          <p:nvPr/>
        </p:nvSpPr>
        <p:spPr>
          <a:xfrm>
            <a:off x="6307281" y="5075339"/>
            <a:ext cx="3997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Semantic phase uses hand-coded AST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Goal: replace ANTLR with RD-parser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49830" y="5887092"/>
            <a:ext cx="6386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 will be </a:t>
            </a:r>
            <a:r>
              <a:rPr lang="en-US" dirty="0"/>
              <a:t>published here: </a:t>
            </a:r>
            <a:r>
              <a:rPr lang="en-US" dirty="0">
                <a:hlinkClick r:id="rId2"/>
              </a:rPr>
              <a:t>https://github.com/redstar/m2lang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75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81F49B-9015-4712-A451-A9E992D8D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Basic </a:t>
            </a:r>
            <a:r>
              <a:rPr lang="de-DE" dirty="0" err="1"/>
              <a:t>blocks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B6CF351-ABB4-4C38-A340-2A7C53F2B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 instructions go into a basic block</a:t>
            </a:r>
          </a:p>
          <a:p>
            <a:r>
              <a:rPr lang="en-US" dirty="0" smtClean="0"/>
              <a:t>A basic block is a single entry single exit section of code</a:t>
            </a:r>
          </a:p>
          <a:p>
            <a:pPr lvl="1"/>
            <a:r>
              <a:rPr lang="en-US" dirty="0" smtClean="0"/>
              <a:t>Entry is with first instruction, usually marked with a label</a:t>
            </a:r>
          </a:p>
          <a:p>
            <a:pPr lvl="1"/>
            <a:r>
              <a:rPr lang="en-US" dirty="0" smtClean="0"/>
              <a:t>Ends with a terminating instruction, e.g. conditionally/unconditionally branch, return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Optimization is usually applied to basic blocks</a:t>
            </a:r>
          </a:p>
          <a:p>
            <a:r>
              <a:rPr lang="en-US" dirty="0" smtClean="0"/>
              <a:t>All basic blocks of a function form a control flow graph (CFG)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27CCAFD-7DF5-4F90-9CFA-58CBDF44C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03.02.2018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CE5DA7-AB93-497D-A951-63E8ED79E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Roll your own compiler | Kai Nacke</a:t>
            </a: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A8180A6-3935-43B8-9E83-D09E89820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658D-EE43-4646-9BC9-9584854D8CB1}" type="slidenum">
              <a:rPr lang="de-DE" smtClean="0"/>
              <a:t>5</a:t>
            </a:fld>
            <a:endParaRPr lang="de-DE"/>
          </a:p>
        </p:txBody>
      </p:sp>
      <p:sp>
        <p:nvSpPr>
          <p:cNvPr id="7" name="TextBox 6"/>
          <p:cNvSpPr txBox="1"/>
          <p:nvPr/>
        </p:nvSpPr>
        <p:spPr>
          <a:xfrm>
            <a:off x="3706240" y="3832702"/>
            <a:ext cx="4051109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if: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%6 = load i32, i32* %3, align 4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%7 = load i32, i32* %4, align 4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%8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icmp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ne i32 %6, %7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i1 %8, label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%then,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label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%else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77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C81C48-6FEF-4837-A068-E20CE4347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naive approach to IR generation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DC14122-317F-45AF-9323-001D3C8BB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a visitor holding pointer to current basic block</a:t>
            </a:r>
          </a:p>
          <a:p>
            <a:r>
              <a:rPr lang="en-US" dirty="0" smtClean="0"/>
              <a:t>Traverse the AST and generate IR</a:t>
            </a:r>
          </a:p>
          <a:p>
            <a:pPr lvl="1"/>
            <a:r>
              <a:rPr lang="en-US" dirty="0" smtClean="0"/>
              <a:t>Create a new basic block if needed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1CDA903-1E82-4AA9-9D5B-345D83B80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03.02.2018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82620E6-88D3-4091-88E4-8E93FDD01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Roll your own compiler | Kai Nacke</a:t>
            </a: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2A06D82-5B52-4AB5-AEE8-352D53A38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658D-EE43-4646-9BC9-9584854D8CB1}" type="slidenum">
              <a:rPr lang="de-DE" smtClean="0"/>
              <a:t>6</a:t>
            </a:fld>
            <a:endParaRPr lang="de-DE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542" y="3862084"/>
            <a:ext cx="3114675" cy="1952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150" y="3247721"/>
            <a:ext cx="6915150" cy="3181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227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089797-3CEE-4D0B-8B75-9A48EDF3C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trouble with naive approach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956CEB-A374-44C0-A19A-09B219BF4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159885" cy="4351338"/>
          </a:xfrm>
        </p:spPr>
        <p:txBody>
          <a:bodyPr/>
          <a:lstStyle/>
          <a:p>
            <a:r>
              <a:rPr lang="en-US" dirty="0" smtClean="0"/>
              <a:t>Naive approach works well with simple arithmetic</a:t>
            </a:r>
          </a:p>
          <a:p>
            <a:r>
              <a:rPr lang="en-US" dirty="0" smtClean="0"/>
              <a:t>Now consider nested IF-THEN-ELSE-END structures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71222CB-0490-492D-807F-AA5106337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03.02.2018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77090F6-8B97-4A86-953C-93E584361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Roll your own compiler | Kai Nacke</a:t>
            </a:r>
            <a:endParaRPr lang="de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0E59BDD-DEA3-4FBC-81C5-62577B884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658D-EE43-4646-9BC9-9584854D8CB1}" type="slidenum">
              <a:rPr lang="de-DE" smtClean="0"/>
              <a:t>7</a:t>
            </a:fld>
            <a:endParaRPr lang="de-DE"/>
          </a:p>
        </p:txBody>
      </p:sp>
      <p:grpSp>
        <p:nvGrpSpPr>
          <p:cNvPr id="11" name="Group 10"/>
          <p:cNvGrpSpPr/>
          <p:nvPr/>
        </p:nvGrpSpPr>
        <p:grpSpPr>
          <a:xfrm>
            <a:off x="1110721" y="2983441"/>
            <a:ext cx="6609501" cy="2684432"/>
            <a:chOff x="1809346" y="2976665"/>
            <a:chExt cx="6609501" cy="2684432"/>
          </a:xfrm>
        </p:grpSpPr>
        <p:sp>
          <p:nvSpPr>
            <p:cNvPr id="7" name="TextBox 6"/>
            <p:cNvSpPr txBox="1"/>
            <p:nvPr/>
          </p:nvSpPr>
          <p:spPr>
            <a:xfrm>
              <a:off x="1809346" y="2976665"/>
              <a:ext cx="2252540" cy="2585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IF a &gt; 0 THEN</a:t>
              </a:r>
            </a:p>
            <a:p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IF b &gt; c THEN</a:t>
              </a:r>
            </a:p>
            <a:p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(* ... *)</a:t>
              </a:r>
            </a:p>
            <a:p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ELSE</a:t>
              </a:r>
            </a:p>
            <a:p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(* ... *)</a:t>
              </a:r>
            </a:p>
            <a:p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END</a:t>
              </a:r>
              <a:endParaRPr lang="en-US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ELSE</a:t>
              </a:r>
            </a:p>
            <a:p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(* ... *)</a:t>
              </a:r>
            </a:p>
            <a:p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END</a:t>
              </a:r>
              <a:endParaRPr lang="en-US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515762" y="2983441"/>
              <a:ext cx="1903085" cy="26776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; …</a:t>
              </a:r>
            </a:p>
            <a:p>
              <a:r>
                <a:rPr lang="en-US" sz="1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4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br</a:t>
              </a:r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label %</a:t>
              </a:r>
              <a:r>
                <a:rPr lang="en-US" sz="1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end4</a:t>
              </a:r>
            </a:p>
            <a:p>
              <a:endPara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1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; …</a:t>
              </a:r>
            </a:p>
            <a:p>
              <a:endPara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end4</a:t>
              </a:r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:</a:t>
              </a:r>
            </a:p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en-US" sz="14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br</a:t>
              </a:r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label %</a:t>
              </a:r>
              <a:r>
                <a:rPr lang="en-US" sz="1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end5</a:t>
              </a:r>
            </a:p>
            <a:p>
              <a:endParaRPr lang="en-US" sz="1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;…</a:t>
              </a:r>
            </a:p>
            <a:p>
              <a:endParaRPr lang="en-US" sz="1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4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end5:</a:t>
              </a:r>
              <a:endParaRPr lang="en-US" sz="1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10" name="Elbow Connector 9"/>
            <p:cNvCxnSpPr/>
            <p:nvPr/>
          </p:nvCxnSpPr>
          <p:spPr>
            <a:xfrm flipV="1">
              <a:off x="2694562" y="3356043"/>
              <a:ext cx="3821200" cy="500100"/>
            </a:xfrm>
            <a:prstGeom prst="bentConnector3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lbow Connector 11"/>
            <p:cNvCxnSpPr/>
            <p:nvPr/>
          </p:nvCxnSpPr>
          <p:spPr>
            <a:xfrm flipV="1">
              <a:off x="2548647" y="4445541"/>
              <a:ext cx="3967115" cy="214008"/>
            </a:xfrm>
            <a:prstGeom prst="bentConnector3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/>
            <p:nvPr/>
          </p:nvCxnSpPr>
          <p:spPr>
            <a:xfrm>
              <a:off x="2315183" y="5441005"/>
              <a:ext cx="4200579" cy="127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8599251" y="2898045"/>
            <a:ext cx="322958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Current block can be empty (“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2800" dirty="0" smtClean="0"/>
              <a:t>”)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Generates blocks with branch instruction only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0421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5A5C63-FD9D-4913-A291-2D9FD84B2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gap between AST and LLVM IR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94ECD7-A1BB-482C-A6CA-E3843994F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AST is more closely to the textual representation</a:t>
            </a:r>
          </a:p>
          <a:p>
            <a:r>
              <a:rPr lang="en-US" dirty="0" smtClean="0"/>
              <a:t>The basic blocks form a control flow graph</a:t>
            </a:r>
          </a:p>
          <a:p>
            <a:r>
              <a:rPr lang="en-US" dirty="0" smtClean="0"/>
              <a:t>Generation of „branch only“ basic blocks is result of this mismatch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A1E54CC-1AEB-4FAE-A3E0-CAFDF5AEE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03.02.2018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A9A75D-805A-42EE-B248-2D453C698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Roll your own compiler | Kai Nacke</a:t>
            </a:r>
            <a:endParaRPr lang="de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05E35B-467D-4005-B4C8-79D16155B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658D-EE43-4646-9BC9-9584854D8CB1}" type="slidenum">
              <a:rPr lang="de-DE" smtClean="0"/>
              <a:t>8</a:t>
            </a:fld>
            <a:endParaRPr lang="de-DE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5BAA4EDF-7259-4712-B765-F1B55BA18631}"/>
              </a:ext>
            </a:extLst>
          </p:cNvPr>
          <p:cNvSpPr/>
          <p:nvPr/>
        </p:nvSpPr>
        <p:spPr>
          <a:xfrm>
            <a:off x="2950837" y="4148918"/>
            <a:ext cx="263236" cy="2389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463A3174-D03B-478E-A745-436F2D2F8DAD}"/>
              </a:ext>
            </a:extLst>
          </p:cNvPr>
          <p:cNvCxnSpPr>
            <a:stCxn id="7" idx="4"/>
          </p:cNvCxnSpPr>
          <p:nvPr/>
        </p:nvCxnSpPr>
        <p:spPr>
          <a:xfrm flipH="1">
            <a:off x="2794973" y="4387909"/>
            <a:ext cx="287482" cy="570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920A2AD7-7C4F-4E42-9B9D-114DE212302A}"/>
              </a:ext>
            </a:extLst>
          </p:cNvPr>
          <p:cNvCxnSpPr>
            <a:cxnSpLocks/>
            <a:stCxn id="7" idx="4"/>
          </p:cNvCxnSpPr>
          <p:nvPr/>
        </p:nvCxnSpPr>
        <p:spPr>
          <a:xfrm>
            <a:off x="3082455" y="4387909"/>
            <a:ext cx="360218" cy="570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8154CB61-0ABD-406D-8E39-35EDDCF36006}"/>
              </a:ext>
            </a:extLst>
          </p:cNvPr>
          <p:cNvSpPr/>
          <p:nvPr/>
        </p:nvSpPr>
        <p:spPr>
          <a:xfrm>
            <a:off x="3311057" y="4779303"/>
            <a:ext cx="263236" cy="2389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2F99E364-F30A-471B-A841-10C58B9EBBCE}"/>
              </a:ext>
            </a:extLst>
          </p:cNvPr>
          <p:cNvCxnSpPr>
            <a:stCxn id="10" idx="4"/>
          </p:cNvCxnSpPr>
          <p:nvPr/>
        </p:nvCxnSpPr>
        <p:spPr>
          <a:xfrm flipH="1">
            <a:off x="3155193" y="5018294"/>
            <a:ext cx="287482" cy="570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DE78253A-97B1-4B2D-8E19-CE7010175834}"/>
              </a:ext>
            </a:extLst>
          </p:cNvPr>
          <p:cNvCxnSpPr>
            <a:stCxn id="10" idx="4"/>
          </p:cNvCxnSpPr>
          <p:nvPr/>
        </p:nvCxnSpPr>
        <p:spPr>
          <a:xfrm>
            <a:off x="3442675" y="5018294"/>
            <a:ext cx="360218" cy="570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ED3090F-DF34-49A0-B6BC-1C9BEDC30BA6}"/>
              </a:ext>
            </a:extLst>
          </p:cNvPr>
          <p:cNvSpPr/>
          <p:nvPr/>
        </p:nvSpPr>
        <p:spPr>
          <a:xfrm flipV="1">
            <a:off x="7393156" y="5031064"/>
            <a:ext cx="696191" cy="434143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DCD14B27-0019-42C9-9D34-4E8EA1E7E8A3}"/>
              </a:ext>
            </a:extLst>
          </p:cNvPr>
          <p:cNvSpPr/>
          <p:nvPr/>
        </p:nvSpPr>
        <p:spPr>
          <a:xfrm>
            <a:off x="6355816" y="3705299"/>
            <a:ext cx="696191" cy="391394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F9BEF8A0-38E4-4949-AB9C-ECFBE3722F05}"/>
              </a:ext>
            </a:extLst>
          </p:cNvPr>
          <p:cNvSpPr/>
          <p:nvPr/>
        </p:nvSpPr>
        <p:spPr>
          <a:xfrm flipV="1">
            <a:off x="7393922" y="4243055"/>
            <a:ext cx="696191" cy="401877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0EF48787-307B-4E4A-990F-4F57E7C74872}"/>
              </a:ext>
            </a:extLst>
          </p:cNvPr>
          <p:cNvCxnSpPr>
            <a:stCxn id="18" idx="0"/>
            <a:endCxn id="16" idx="2"/>
          </p:cNvCxnSpPr>
          <p:nvPr/>
        </p:nvCxnSpPr>
        <p:spPr>
          <a:xfrm flipH="1">
            <a:off x="7741252" y="4644932"/>
            <a:ext cx="766" cy="38613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Elbow 42">
            <a:extLst>
              <a:ext uri="{FF2B5EF4-FFF2-40B4-BE49-F238E27FC236}">
                <a16:creationId xmlns:a16="http://schemas.microsoft.com/office/drawing/2014/main" xmlns="" id="{321AACA3-6316-4752-86EC-8FB9892554A0}"/>
              </a:ext>
            </a:extLst>
          </p:cNvPr>
          <p:cNvCxnSpPr>
            <a:stCxn id="16" idx="0"/>
            <a:endCxn id="17" idx="2"/>
          </p:cNvCxnSpPr>
          <p:nvPr/>
        </p:nvCxnSpPr>
        <p:spPr>
          <a:xfrm rot="5400000" flipH="1">
            <a:off x="6538325" y="4262280"/>
            <a:ext cx="1368514" cy="1037340"/>
          </a:xfrm>
          <a:prstGeom prst="bentConnector3">
            <a:avLst>
              <a:gd name="adj1" fmla="val -16704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or: Elbow 44">
            <a:extLst>
              <a:ext uri="{FF2B5EF4-FFF2-40B4-BE49-F238E27FC236}">
                <a16:creationId xmlns:a16="http://schemas.microsoft.com/office/drawing/2014/main" xmlns="" id="{9B28FFB8-BD8F-4B16-93DC-A20213C6101B}"/>
              </a:ext>
            </a:extLst>
          </p:cNvPr>
          <p:cNvCxnSpPr>
            <a:stCxn id="17" idx="3"/>
            <a:endCxn id="18" idx="2"/>
          </p:cNvCxnSpPr>
          <p:nvPr/>
        </p:nvCxnSpPr>
        <p:spPr>
          <a:xfrm>
            <a:off x="7052007" y="3900996"/>
            <a:ext cx="690011" cy="342059"/>
          </a:xfrm>
          <a:prstGeom prst="bentConnector2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Left-Right Arrow 22"/>
          <p:cNvSpPr/>
          <p:nvPr/>
        </p:nvSpPr>
        <p:spPr>
          <a:xfrm>
            <a:off x="4902739" y="4443993"/>
            <a:ext cx="826851" cy="376357"/>
          </a:xfrm>
          <a:prstGeom prst="left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950837" y="5934032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AST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413089" y="5934032"/>
            <a:ext cx="196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CFG of basic blocks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08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DF2E0D-9118-4C07-87FD-552C2679D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resolve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DE6CFE-FB08-42B0-8A9D-ECAE9D976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care – let LLVM optimize it away</a:t>
            </a:r>
          </a:p>
          <a:p>
            <a:pPr lvl="1"/>
            <a:r>
              <a:rPr lang="en-US" dirty="0" smtClean="0"/>
              <a:t>Simple </a:t>
            </a:r>
          </a:p>
          <a:p>
            <a:endParaRPr lang="en-US" dirty="0" smtClean="0"/>
          </a:p>
          <a:p>
            <a:r>
              <a:rPr lang="en-US" dirty="0" smtClean="0"/>
              <a:t>Induce the CFG on the AST</a:t>
            </a:r>
          </a:p>
          <a:p>
            <a:pPr lvl="1"/>
            <a:r>
              <a:rPr lang="en-US" dirty="0" smtClean="0"/>
              <a:t>Just adds a pointer to the AST („next basic block“)</a:t>
            </a:r>
          </a:p>
          <a:p>
            <a:pPr lvl="1"/>
            <a:r>
              <a:rPr lang="en-US" dirty="0" smtClean="0"/>
              <a:t>Can be constructed very fast with recursive visitor</a:t>
            </a:r>
          </a:p>
          <a:p>
            <a:endParaRPr lang="en-US" dirty="0" smtClean="0"/>
          </a:p>
          <a:p>
            <a:r>
              <a:rPr lang="en-US" dirty="0" smtClean="0"/>
              <a:t>Explicitly construct the CFG</a:t>
            </a:r>
          </a:p>
          <a:p>
            <a:pPr lvl="1"/>
            <a:r>
              <a:rPr lang="en-US" dirty="0" smtClean="0"/>
              <a:t>Costly if only done for construction of IR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1D4236B-F594-45AC-8EED-7D73A9983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03.02.2018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B3C1E63-C429-41C7-A20A-5CABFFC77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Roll your own compiler | Kai Nacke</a:t>
            </a:r>
            <a:endParaRPr lang="de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BA835C-180C-4C58-B6F3-6290C3D95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658D-EE43-4646-9BC9-9584854D8CB1}" type="slidenum">
              <a:rPr lang="de-DE" smtClean="0"/>
              <a:t>9</a:t>
            </a:fld>
            <a:endParaRPr lang="de-DE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6849" y="3752444"/>
            <a:ext cx="2295525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703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816</Words>
  <Application>Microsoft Office PowerPoint</Application>
  <PresentationFormat>Custom</PresentationFormat>
  <Paragraphs>177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Roll your own compiler</vt:lpstr>
      <vt:lpstr>PowerPoint Presentation</vt:lpstr>
      <vt:lpstr>Modula-2</vt:lpstr>
      <vt:lpstr>m2lang – The LLVM-based Modula-2 compiler</vt:lpstr>
      <vt:lpstr>Basic blocks</vt:lpstr>
      <vt:lpstr>The naive approach to IR generation</vt:lpstr>
      <vt:lpstr>The trouble with naive approach</vt:lpstr>
      <vt:lpstr>The gap between AST and LLVM IR</vt:lpstr>
      <vt:lpstr>How to resolve</vt:lpstr>
      <vt:lpstr>Transform AST into high-level CFG</vt:lpstr>
      <vt:lpstr>When is another IR needed?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Roll your own compiler</dc:title>
  <dc:creator>knacke</dc:creator>
  <cp:lastModifiedBy>Kai</cp:lastModifiedBy>
  <cp:revision>428</cp:revision>
  <dcterms:created xsi:type="dcterms:W3CDTF">2017-01-29T12:37:39Z</dcterms:created>
  <dcterms:modified xsi:type="dcterms:W3CDTF">2019-02-02T21:12:57Z</dcterms:modified>
  <cp:category>FOSDEM</cp:category>
</cp:coreProperties>
</file>