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Raleway"/>
      <p:regular r:id="rId20"/>
      <p:bold r:id="rId21"/>
      <p:italic r:id="rId22"/>
      <p:boldItalic r:id="rId23"/>
    </p:embeddedFont>
    <p:embeddedFont>
      <p:font typeface="Lato"/>
      <p:regular r:id="rId24"/>
      <p:bold r:id="rId25"/>
      <p:italic r:id="rId26"/>
      <p:boldItalic r:id="rId27"/>
    </p:embeddedFont>
    <p:embeddedFont>
      <p:font typeface="Source Code Pro"/>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aleway-regular.fntdata"/><Relationship Id="rId22" Type="http://schemas.openxmlformats.org/officeDocument/2006/relationships/font" Target="fonts/Raleway-italic.fntdata"/><Relationship Id="rId21" Type="http://schemas.openxmlformats.org/officeDocument/2006/relationships/font" Target="fonts/Raleway-bold.fntdata"/><Relationship Id="rId24" Type="http://schemas.openxmlformats.org/officeDocument/2006/relationships/font" Target="fonts/Lato-regular.fntdata"/><Relationship Id="rId23" Type="http://schemas.openxmlformats.org/officeDocument/2006/relationships/font" Target="fonts/Raleway-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Lato-italic.fntdata"/><Relationship Id="rId25" Type="http://schemas.openxmlformats.org/officeDocument/2006/relationships/font" Target="fonts/Lato-bold.fntdata"/><Relationship Id="rId28" Type="http://schemas.openxmlformats.org/officeDocument/2006/relationships/font" Target="fonts/SourceCodePro-regular.fntdata"/><Relationship Id="rId27" Type="http://schemas.openxmlformats.org/officeDocument/2006/relationships/font" Target="fonts/Lato-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SourceCodePro-bold.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I’m Zach Corleissen, lead technical writer at the Linux Foundation and one of the co-chairs for Kubernetes SIG Docs. SIG stands for special interest group; special interest groups, or SIGs, are how Kubernetes functionality is developed.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Today let’s talk about multilingual support for Kubernetes documentation, and the toolchain and workflows that drive our multilingual support.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df9190dbd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df9190dbd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We store content in a GitHub repo: kubernetes/website, or k/website for short. I’m not going to explore its contents or file structure, that would take too long. I do encourage you to explore for yourself: github.com/kubernetes/website</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rPr lang="en"/>
              <a:t>The Kubernetes project uses a custom CI tool: Prow, in keeping with the nautical pilot theme of Kubernetes.</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rPr lang="en"/>
              <a:t>We also use Netlify to preview and publish builds.</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rPr lang="en"/>
              <a:t>For both Prow and Netlify, we use GitHub webhooks to automate CI and publishing.</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4df9190dbd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4df9190dbd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4df9190dbd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4df9190db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4df9190dbd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4df9190dbd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Prow: permissions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4df9f7c0c8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4df9f7c0c8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Prow: sorting</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4df9f7c0c8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4df9f7c0c8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4df9f7c0c8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4df9f7c0c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But first, let’s be clear about what this talk is and isn’t.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We’re here to talk about doc tooling, specifically the Kubernetes website toolchain, and how our docs evolved to provide multilingual support.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talk is not about Kubernetes functionality. That’s a different and very extensive series of talks!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Likewise, this talk is not about how to localize documentation. From a docs tools perspective, our concern is solely for the output of localization, not localization itself.</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Onward!</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df9190dbd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df9190dbd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awesome!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Native multilingual support represents a big pivot in our tooling and workflow made in less than one year. It would have taken less time, but...</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df9190dbd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df9190dbd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When we first opened Kubernetes docs for multilingual content, w</a:t>
            </a:r>
            <a:r>
              <a:rPr lang="en"/>
              <a:t>e weren’t prepared. None of us had ever done internationalization before.</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Our workflow was not scalable.</a:t>
            </a:r>
            <a:endParaRPr/>
          </a:p>
          <a:p>
            <a:pPr indent="-298450" lvl="0" marL="457200" rtl="0" algn="l">
              <a:lnSpc>
                <a:spcPct val="115000"/>
              </a:lnSpc>
              <a:spcBef>
                <a:spcPts val="0"/>
              </a:spcBef>
              <a:spcAft>
                <a:spcPts val="0"/>
              </a:spcAft>
              <a:buSzPts val="1100"/>
              <a:buChar char="-"/>
            </a:pPr>
            <a:r>
              <a:rPr lang="en"/>
              <a:t>We were suddenly flooded by a significantly greater number of pull requests that we could not meaningfully review because we lacked fluency. As you can guess, requiring fluency from all reviewers for all supported languages isn’t a scalable workflow.</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Our tooling was fragile.</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We responded to the overload of PRs by creating separate repos for each language project.</a:t>
            </a:r>
            <a:endParaRPr/>
          </a:p>
          <a:p>
            <a:pPr indent="-298450" lvl="0" marL="457200" rtl="0" algn="l">
              <a:lnSpc>
                <a:spcPct val="115000"/>
              </a:lnSpc>
              <a:spcBef>
                <a:spcPts val="0"/>
              </a:spcBef>
              <a:spcAft>
                <a:spcPts val="0"/>
              </a:spcAft>
              <a:buSzPts val="1100"/>
              <a:buChar char="-"/>
            </a:pPr>
            <a:r>
              <a:rPr lang="en"/>
              <a:t>...but we didn’t create the new repos by forking the existing one, which made upstream contributions impossible.</a:t>
            </a:r>
            <a:endParaRPr/>
          </a:p>
          <a:p>
            <a:pPr indent="-298450" lvl="0" marL="457200" rtl="0" algn="l">
              <a:lnSpc>
                <a:spcPct val="115000"/>
              </a:lnSpc>
              <a:spcBef>
                <a:spcPts val="0"/>
              </a:spcBef>
              <a:spcAft>
                <a:spcPts val="0"/>
              </a:spcAft>
              <a:buSzPts val="1100"/>
              <a:buChar char="-"/>
            </a:pPr>
            <a:r>
              <a:rPr lang="en"/>
              <a:t>And of course, more repos means more repo-level maintenance.</a:t>
            </a:r>
            <a:endParaRPr/>
          </a:p>
          <a:p>
            <a:pPr indent="-298450" lvl="0" marL="457200" rtl="0" algn="l">
              <a:lnSpc>
                <a:spcPct val="115000"/>
              </a:lnSpc>
              <a:spcBef>
                <a:spcPts val="0"/>
              </a:spcBef>
              <a:spcAft>
                <a:spcPts val="0"/>
              </a:spcAft>
              <a:buSzPts val="1100"/>
              <a:buChar char="-"/>
            </a:pPr>
            <a:r>
              <a:rPr lang="en"/>
              <a:t>And we hadn’t yet</a:t>
            </a:r>
            <a:r>
              <a:rPr lang="en"/>
              <a:t> solved the question of how would we publish multilingual content in Jekyll.</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Jekyll does not easily support multilingual content.</a:t>
            </a:r>
            <a:endParaRPr/>
          </a:p>
          <a:p>
            <a:pPr indent="-298450" lvl="0" marL="457200" rtl="0" algn="l">
              <a:lnSpc>
                <a:spcPct val="115000"/>
              </a:lnSpc>
              <a:spcBef>
                <a:spcPts val="0"/>
              </a:spcBef>
              <a:spcAft>
                <a:spcPts val="0"/>
              </a:spcAft>
              <a:buSzPts val="1100"/>
              <a:buChar char="-"/>
            </a:pPr>
            <a:r>
              <a:rPr lang="en"/>
              <a:t>When we looked at multilingual support in Jekyll, we found a number of plugins, but they all appeared defunct--the freshest plugin had last received an update two years prior.</a:t>
            </a:r>
            <a:endParaRPr/>
          </a:p>
          <a:p>
            <a:pPr indent="-298450" lvl="0" marL="457200" rtl="0" algn="l">
              <a:lnSpc>
                <a:spcPct val="115000"/>
              </a:lnSpc>
              <a:spcBef>
                <a:spcPts val="0"/>
              </a:spcBef>
              <a:spcAft>
                <a:spcPts val="0"/>
              </a:spcAft>
              <a:buSzPts val="1100"/>
              <a:buChar char="-"/>
            </a:pPr>
            <a:r>
              <a:rPr lang="en"/>
              <a:t>If we kept trying to publish multilingual content with Jekyll, our tool chain was going to become increasingly brittle.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4df9190dbd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df9190dbd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Good tooling choices:</a:t>
            </a:r>
            <a:endParaRPr/>
          </a:p>
          <a:p>
            <a:pPr indent="-298450" lvl="0" marL="457200" rtl="0" algn="l">
              <a:spcBef>
                <a:spcPts val="0"/>
              </a:spcBef>
              <a:spcAft>
                <a:spcPts val="0"/>
              </a:spcAft>
              <a:buSzPts val="1100"/>
              <a:buChar char="-"/>
            </a:pPr>
            <a:r>
              <a:rPr lang="en"/>
              <a:t>After considering the increasing technical debt associated with Jekyll, not only for multilingual content but for build times as well (Jekyll build times begin slowing significantly for sites with &gt;100 pages), we decided to change our static site generator.</a:t>
            </a:r>
            <a:endParaRPr/>
          </a:p>
          <a:p>
            <a:pPr indent="-298450" lvl="1" marL="914400" rtl="0" algn="l">
              <a:spcBef>
                <a:spcPts val="0"/>
              </a:spcBef>
              <a:spcAft>
                <a:spcPts val="0"/>
              </a:spcAft>
              <a:buSzPts val="1100"/>
              <a:buChar char="-"/>
            </a:pPr>
            <a:r>
              <a:rPr lang="en"/>
              <a:t>We migrated from Jekyll to Hugo.</a:t>
            </a:r>
            <a:endParaRPr/>
          </a:p>
          <a:p>
            <a:pPr indent="-298450" lvl="1" marL="914400" rtl="0" algn="l">
              <a:spcBef>
                <a:spcPts val="0"/>
              </a:spcBef>
              <a:spcAft>
                <a:spcPts val="0"/>
              </a:spcAft>
              <a:buSzPts val="1100"/>
              <a:buChar char="-"/>
            </a:pPr>
            <a:r>
              <a:rPr lang="en"/>
              <a:t>This ended up being one of our best choices overall. We resolved a lot of technical debt.</a:t>
            </a:r>
            <a:endParaRPr/>
          </a:p>
          <a:p>
            <a:pPr indent="-298450" lvl="0" marL="457200" rtl="0" algn="l">
              <a:spcBef>
                <a:spcPts val="0"/>
              </a:spcBef>
              <a:spcAft>
                <a:spcPts val="0"/>
              </a:spcAft>
              <a:buSzPts val="1100"/>
              <a:buChar char="-"/>
            </a:pPr>
            <a:r>
              <a:rPr lang="en"/>
              <a:t>We also solved for process fragility. We figured out how to use the Kubernetes CI to handle review permissions and language filtering.</a:t>
            </a:r>
            <a:endParaRPr/>
          </a:p>
          <a:p>
            <a:pPr indent="-298450" lvl="1" marL="914400" rtl="0" algn="l">
              <a:spcBef>
                <a:spcPts val="0"/>
              </a:spcBef>
              <a:spcAft>
                <a:spcPts val="0"/>
              </a:spcAft>
              <a:buSzPts val="1100"/>
              <a:buChar char="-"/>
            </a:pPr>
            <a:r>
              <a:rPr lang="en"/>
              <a:t>Kubernetes as a project uses a custom CI: Prow. We’ll talk more about Prow in a few minutes; for now, just hold in mind that we used our CI to create a scalable workflow for multilingual docs.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Good process choices:</a:t>
            </a:r>
            <a:endParaRPr/>
          </a:p>
          <a:p>
            <a:pPr indent="-298450" lvl="0" marL="457200" rtl="0" algn="l">
              <a:spcBef>
                <a:spcPts val="0"/>
              </a:spcBef>
              <a:spcAft>
                <a:spcPts val="0"/>
              </a:spcAft>
              <a:buSzPts val="1100"/>
              <a:buChar char="-"/>
            </a:pPr>
            <a:r>
              <a:rPr lang="en"/>
              <a:t>Inviting localization teams into tooling discussions</a:t>
            </a:r>
            <a:endParaRPr/>
          </a:p>
          <a:p>
            <a:pPr indent="-298450" lvl="1" marL="914400" rtl="0" algn="l">
              <a:spcBef>
                <a:spcPts val="0"/>
              </a:spcBef>
              <a:spcAft>
                <a:spcPts val="0"/>
              </a:spcAft>
              <a:buSzPts val="1100"/>
              <a:buChar char="-"/>
            </a:pPr>
            <a:r>
              <a:rPr lang="en"/>
              <a:t>This may seem obvious, but inviting stakeholders to collaborate on their tooling process widened and deepened our pool of expertise. This has yielded significant rewards at several stages of the journey: </a:t>
            </a:r>
            <a:endParaRPr/>
          </a:p>
          <a:p>
            <a:pPr indent="-298450" lvl="2" marL="1371600" rtl="0" algn="l">
              <a:spcBef>
                <a:spcPts val="0"/>
              </a:spcBef>
              <a:spcAft>
                <a:spcPts val="0"/>
              </a:spcAft>
              <a:buSzPts val="1100"/>
              <a:buChar char="-"/>
            </a:pPr>
            <a:r>
              <a:rPr lang="en"/>
              <a:t>The Korean team very politely shot our initial branching strategy full of holes and helped clarify concretely the ways in which our i18n process simply was not working.</a:t>
            </a:r>
            <a:endParaRPr/>
          </a:p>
          <a:p>
            <a:pPr indent="-298450" lvl="2" marL="1371600" rtl="0" algn="l">
              <a:spcBef>
                <a:spcPts val="0"/>
              </a:spcBef>
              <a:spcAft>
                <a:spcPts val="0"/>
              </a:spcAft>
              <a:buSzPts val="1100"/>
              <a:buChar char="-"/>
            </a:pPr>
            <a:r>
              <a:rPr lang="en"/>
              <a:t>The Chinese team has helped refine numerous functional bits of the publishing process.</a:t>
            </a:r>
            <a:endParaRPr/>
          </a:p>
          <a:p>
            <a:pPr indent="-298450" lvl="1" marL="914400" rtl="0" algn="l">
              <a:spcBef>
                <a:spcPts val="0"/>
              </a:spcBef>
              <a:spcAft>
                <a:spcPts val="0"/>
              </a:spcAft>
              <a:buSzPts val="1100"/>
              <a:buChar char="-"/>
            </a:pPr>
            <a:r>
              <a:rPr lang="en"/>
              <a:t>This was our absolute best choice: inviting stakeholders to be equal collaborators. We evolved as a SIG from thinking of ourselves as gatekeepers of tooling to being signal boosters of good tooling.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4df9190db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df9190db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It’s not as if the slate of available choices was static, and we just haphazardly made some good choices and some poor ones. For example, when we started solving for multilingual docs, Prow had not yet been implemented. Hugo was still in its relative infancy.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started working with one team, from China, with a high language barrier, then started working with other teams over the course of the project.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point is that our decision-making remained open. As other possibilities arose, we considered and implemented them with a high degree of flexibility. We made the best choices we could at any given time, then we made better choices when better options became available. And that’s an attitude that we maintain going forward: intentional openness to better tooling and workflows, and the willingness to revisit our decisions.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4df9190dbd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df9190dbd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permissions, I mean the ability of localization teams to create, review, and merge their own content without requiring approval from non-fluent speakers. And that’s a scalable solution.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By filtering, I mean the ability to sort issues and pull requests by language. Filtering by language is a critical piece of a sustainable docs review cycle.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Fortunately, Prow allows us to set permissions and create language labels for issues and pull requests using CI functionality.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4df9190dbd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df9190dbd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Migrating from Jekyll to Hugo broke a lot of our docs--mainly because Jekyll and Hugo support different flavors of Markdown (Kramdown vs. Black Friday) and their respective parsers are differently strict. Changing parsers exposed some bad Markdown habits in legacy docs created before our style guide.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Black Friday had at least one glaring bug in nested ordered lists.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While we love Hugo as a site generator, it is not perfect. One of the largest pain points we experience is with page weights. </a:t>
            </a:r>
            <a:endParaRPr/>
          </a:p>
          <a:p>
            <a:pPr indent="-298450" lvl="0" marL="457200" rtl="0" algn="l">
              <a:spcBef>
                <a:spcPts val="0"/>
              </a:spcBef>
              <a:spcAft>
                <a:spcPts val="0"/>
              </a:spcAft>
              <a:buSzPts val="1100"/>
              <a:buChar char="-"/>
            </a:pPr>
            <a:r>
              <a:rPr lang="en"/>
              <a:t>Jekyll allows (requires) you to specify page ordering in a single YAML file.</a:t>
            </a:r>
            <a:endParaRPr/>
          </a:p>
          <a:p>
            <a:pPr indent="-298450" lvl="0" marL="457200" rtl="0" algn="l">
              <a:spcBef>
                <a:spcPts val="0"/>
              </a:spcBef>
              <a:spcAft>
                <a:spcPts val="0"/>
              </a:spcAft>
              <a:buSzPts val="1100"/>
              <a:buChar char="-"/>
            </a:pPr>
            <a:r>
              <a:rPr lang="en"/>
              <a:t>Hugo requires page weights in the front matter of each individual Markdown file. For a site with hundreds of Markdown files, that’s unsustainable.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4df9f7c0c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4df9f7c0c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that’s visible on our site today.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witter.com/zachorsarah" TargetMode="External"/><Relationship Id="rId4" Type="http://schemas.openxmlformats.org/officeDocument/2006/relationships/hyperlink" Target="mailto:zcorleissen@linuxfoundation.org" TargetMode="External"/><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s://kubernetes.io/docs/" TargetMode="External"/><Relationship Id="rId5" Type="http://schemas.openxmlformats.org/officeDocument/2006/relationships/hyperlink" Target="https://github.com/kubernetes/websi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Multilingual Kubernetes</a:t>
            </a:r>
            <a:endParaRPr/>
          </a:p>
        </p:txBody>
      </p:sp>
      <p:sp>
        <p:nvSpPr>
          <p:cNvPr id="87" name="Google Shape;87;p13"/>
          <p:cNvSpPr txBox="1"/>
          <p:nvPr>
            <p:ph idx="1" type="subTitle"/>
          </p:nvPr>
        </p:nvSpPr>
        <p:spPr>
          <a:xfrm>
            <a:off x="729625" y="3172900"/>
            <a:ext cx="7688100" cy="21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FOSDEM 2019</a:t>
            </a:r>
            <a:endParaRPr/>
          </a:p>
          <a:p>
            <a:pPr indent="0" lvl="0" marL="0" rtl="0" algn="l">
              <a:spcBef>
                <a:spcPts val="0"/>
              </a:spcBef>
              <a:spcAft>
                <a:spcPts val="0"/>
              </a:spcAft>
              <a:buNone/>
            </a:pPr>
            <a:r>
              <a:rPr lang="en"/>
              <a:t>Zach Corleissen</a:t>
            </a:r>
            <a:endParaRPr/>
          </a:p>
          <a:p>
            <a:pPr indent="0" lvl="0" marL="0" rtl="0" algn="l">
              <a:spcBef>
                <a:spcPts val="0"/>
              </a:spcBef>
              <a:spcAft>
                <a:spcPts val="0"/>
              </a:spcAft>
              <a:buNone/>
            </a:pPr>
            <a:r>
              <a:rPr lang="en"/>
              <a:t>Lead Technical Writer, Linux Foundation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r>
              <a:rPr lang="en" u="sng">
                <a:solidFill>
                  <a:schemeClr val="hlink"/>
                </a:solidFill>
                <a:hlinkClick r:id="rId3"/>
              </a:rPr>
              <a:t>@zachorsarah</a:t>
            </a:r>
            <a:endParaRPr/>
          </a:p>
          <a:p>
            <a:pPr indent="0" lvl="0" marL="0" rtl="0" algn="l">
              <a:spcBef>
                <a:spcPts val="0"/>
              </a:spcBef>
              <a:spcAft>
                <a:spcPts val="0"/>
              </a:spcAft>
              <a:buNone/>
            </a:pPr>
            <a:r>
              <a:rPr lang="en" u="sng">
                <a:solidFill>
                  <a:schemeClr val="hlink"/>
                </a:solidFill>
                <a:hlinkClick r:id="rId4"/>
              </a:rPr>
              <a:t>zcorleissen@linuxfoundation.org</a:t>
            </a:r>
            <a:endParaRPr/>
          </a:p>
          <a:p>
            <a:pPr indent="0" lvl="0" marL="0" rtl="0" algn="l">
              <a:spcBef>
                <a:spcPts val="0"/>
              </a:spcBef>
              <a:spcAft>
                <a:spcPts val="0"/>
              </a:spcAft>
              <a:buNone/>
            </a:pPr>
            <a:r>
              <a:t/>
            </a:r>
            <a:endParaRPr/>
          </a:p>
        </p:txBody>
      </p:sp>
      <p:pic>
        <p:nvPicPr>
          <p:cNvPr id="88" name="Google Shape;88;p13"/>
          <p:cNvPicPr preferRelativeResize="0"/>
          <p:nvPr/>
        </p:nvPicPr>
        <p:blipFill>
          <a:blip r:embed="rId5">
            <a:alphaModFix/>
          </a:blip>
          <a:stretch>
            <a:fillRect/>
          </a:stretch>
        </p:blipFill>
        <p:spPr>
          <a:xfrm>
            <a:off x="729626" y="4201125"/>
            <a:ext cx="320576" cy="2607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kubernetes.io stack</a:t>
            </a:r>
            <a:endParaRPr/>
          </a:p>
        </p:txBody>
      </p:sp>
      <p:sp>
        <p:nvSpPr>
          <p:cNvPr id="135" name="Google Shape;135;p22"/>
          <p:cNvSpPr/>
          <p:nvPr/>
        </p:nvSpPr>
        <p:spPr>
          <a:xfrm>
            <a:off x="6152250" y="2115650"/>
            <a:ext cx="2265900" cy="2095500"/>
          </a:xfrm>
          <a:prstGeom prst="heptagon">
            <a:avLst>
              <a:gd fmla="val 102572" name="hf"/>
              <a:gd fmla="val 105210" name="vf"/>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FFFFFF"/>
                </a:solidFill>
              </a:rPr>
              <a:t>https://kubernetes.io</a:t>
            </a:r>
            <a:endParaRPr>
              <a:solidFill>
                <a:srgbClr val="FFFFFF"/>
              </a:solidFill>
            </a:endParaRPr>
          </a:p>
        </p:txBody>
      </p:sp>
      <p:sp>
        <p:nvSpPr>
          <p:cNvPr id="136" name="Google Shape;136;p22"/>
          <p:cNvSpPr/>
          <p:nvPr/>
        </p:nvSpPr>
        <p:spPr>
          <a:xfrm>
            <a:off x="3872750" y="2299075"/>
            <a:ext cx="1398492" cy="1075788"/>
          </a:xfrm>
          <a:prstGeom prst="cloud">
            <a:avLst/>
          </a:prstGeom>
          <a:solidFill>
            <a:srgbClr val="CCCC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Netlify</a:t>
            </a:r>
            <a:endParaRPr/>
          </a:p>
        </p:txBody>
      </p:sp>
      <p:sp>
        <p:nvSpPr>
          <p:cNvPr id="137" name="Google Shape;137;p22"/>
          <p:cNvSpPr/>
          <p:nvPr/>
        </p:nvSpPr>
        <p:spPr>
          <a:xfrm>
            <a:off x="3570200" y="3526563"/>
            <a:ext cx="1819800" cy="1248264"/>
          </a:xfrm>
          <a:prstGeom prst="cloud">
            <a:avLst/>
          </a:prstGeom>
          <a:solidFill>
            <a:srgbClr val="CCCC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Kubernetes CI: Prow</a:t>
            </a:r>
            <a:endParaRPr/>
          </a:p>
        </p:txBody>
      </p:sp>
      <p:sp>
        <p:nvSpPr>
          <p:cNvPr id="138" name="Google Shape;138;p22"/>
          <p:cNvSpPr/>
          <p:nvPr/>
        </p:nvSpPr>
        <p:spPr>
          <a:xfrm>
            <a:off x="739600" y="3820100"/>
            <a:ext cx="1546500" cy="661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GitHub repo:</a:t>
            </a:r>
            <a:endParaRPr/>
          </a:p>
          <a:p>
            <a:pPr indent="0" lvl="0" marL="0" rtl="0" algn="ctr">
              <a:spcBef>
                <a:spcPts val="0"/>
              </a:spcBef>
              <a:spcAft>
                <a:spcPts val="0"/>
              </a:spcAft>
              <a:buNone/>
            </a:pPr>
            <a:r>
              <a:rPr lang="en"/>
              <a:t>k/test-infra/prow</a:t>
            </a:r>
            <a:endParaRPr/>
          </a:p>
        </p:txBody>
      </p:sp>
      <p:sp>
        <p:nvSpPr>
          <p:cNvPr id="139" name="Google Shape;139;p22"/>
          <p:cNvSpPr/>
          <p:nvPr/>
        </p:nvSpPr>
        <p:spPr>
          <a:xfrm>
            <a:off x="739600" y="2506375"/>
            <a:ext cx="1546500" cy="661200"/>
          </a:xfrm>
          <a:prstGeom prst="rect">
            <a:avLst/>
          </a:prstGeom>
          <a:solidFill>
            <a:srgbClr val="4A86E8"/>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rPr>
              <a:t>GitHub repo:</a:t>
            </a:r>
            <a:endParaRPr>
              <a:solidFill>
                <a:srgbClr val="FFFFFF"/>
              </a:solidFill>
            </a:endParaRPr>
          </a:p>
          <a:p>
            <a:pPr indent="0" lvl="0" marL="0" rtl="0" algn="ctr">
              <a:spcBef>
                <a:spcPts val="0"/>
              </a:spcBef>
              <a:spcAft>
                <a:spcPts val="0"/>
              </a:spcAft>
              <a:buNone/>
            </a:pPr>
            <a:r>
              <a:rPr lang="en">
                <a:solidFill>
                  <a:srgbClr val="FFFFFF"/>
                </a:solidFill>
              </a:rPr>
              <a:t>k/website</a:t>
            </a:r>
            <a:endParaRPr>
              <a:solidFill>
                <a:srgbClr val="FFFFFF"/>
              </a:solidFill>
            </a:endParaRPr>
          </a:p>
        </p:txBody>
      </p:sp>
      <p:cxnSp>
        <p:nvCxnSpPr>
          <p:cNvPr id="140" name="Google Shape;140;p22"/>
          <p:cNvCxnSpPr>
            <a:stCxn id="139" idx="3"/>
            <a:endCxn id="136" idx="2"/>
          </p:cNvCxnSpPr>
          <p:nvPr/>
        </p:nvCxnSpPr>
        <p:spPr>
          <a:xfrm>
            <a:off x="2286100" y="2836975"/>
            <a:ext cx="1590900" cy="0"/>
          </a:xfrm>
          <a:prstGeom prst="straightConnector1">
            <a:avLst/>
          </a:prstGeom>
          <a:noFill/>
          <a:ln cap="flat" cmpd="sng" w="9525">
            <a:solidFill>
              <a:schemeClr val="dk2"/>
            </a:solidFill>
            <a:prstDash val="solid"/>
            <a:round/>
            <a:headEnd len="med" w="med" type="triangle"/>
            <a:tailEnd len="med" w="med" type="triangle"/>
          </a:ln>
        </p:spPr>
      </p:cxnSp>
      <p:cxnSp>
        <p:nvCxnSpPr>
          <p:cNvPr id="141" name="Google Shape;141;p22"/>
          <p:cNvCxnSpPr>
            <a:stCxn id="138" idx="3"/>
            <a:endCxn id="137" idx="2"/>
          </p:cNvCxnSpPr>
          <p:nvPr/>
        </p:nvCxnSpPr>
        <p:spPr>
          <a:xfrm>
            <a:off x="2286100" y="4150700"/>
            <a:ext cx="1289700" cy="0"/>
          </a:xfrm>
          <a:prstGeom prst="straightConnector1">
            <a:avLst/>
          </a:prstGeom>
          <a:noFill/>
          <a:ln cap="flat" cmpd="sng" w="9525">
            <a:solidFill>
              <a:schemeClr val="dk2"/>
            </a:solidFill>
            <a:prstDash val="solid"/>
            <a:round/>
            <a:headEnd len="med" w="med" type="none"/>
            <a:tailEnd len="med" w="med" type="triangle"/>
          </a:ln>
        </p:spPr>
      </p:cxnSp>
      <p:cxnSp>
        <p:nvCxnSpPr>
          <p:cNvPr id="142" name="Google Shape;142;p22"/>
          <p:cNvCxnSpPr/>
          <p:nvPr/>
        </p:nvCxnSpPr>
        <p:spPr>
          <a:xfrm>
            <a:off x="2286000" y="3146600"/>
            <a:ext cx="1546500" cy="582600"/>
          </a:xfrm>
          <a:prstGeom prst="straightConnector1">
            <a:avLst/>
          </a:prstGeom>
          <a:noFill/>
          <a:ln cap="flat" cmpd="sng" w="9525">
            <a:solidFill>
              <a:schemeClr val="dk2"/>
            </a:solidFill>
            <a:prstDash val="solid"/>
            <a:round/>
            <a:headEnd len="med" w="med" type="triangle"/>
            <a:tailEnd len="med" w="med" type="triangle"/>
          </a:ln>
        </p:spPr>
      </p:cxnSp>
      <p:cxnSp>
        <p:nvCxnSpPr>
          <p:cNvPr id="143" name="Google Shape;143;p22"/>
          <p:cNvCxnSpPr>
            <a:stCxn id="136" idx="0"/>
          </p:cNvCxnSpPr>
          <p:nvPr/>
        </p:nvCxnSpPr>
        <p:spPr>
          <a:xfrm>
            <a:off x="5270077" y="2836969"/>
            <a:ext cx="1016400" cy="1863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2" presetSubtype="2">
                                  <p:stCondLst>
                                    <p:cond delay="0"/>
                                  </p:stCondLst>
                                  <p:childTnLst>
                                    <p:anim calcmode="lin" valueType="num">
                                      <p:cBhvr additive="base">
                                        <p:cTn dur="1000"/>
                                        <p:tgtEl>
                                          <p:spTgt spid="139"/>
                                        </p:tgtEl>
                                        <p:attrNameLst>
                                          <p:attrName>ppt_x</p:attrName>
                                        </p:attrNameLst>
                                      </p:cBhvr>
                                      <p:tavLst>
                                        <p:tav fmla="" tm="0">
                                          <p:val>
                                            <p:strVal val="#ppt_x"/>
                                          </p:val>
                                        </p:tav>
                                        <p:tav fmla="" tm="100000">
                                          <p:val>
                                            <p:strVal val="#ppt_x+1"/>
                                          </p:val>
                                        </p:tav>
                                      </p:tavLst>
                                    </p:anim>
                                    <p:set>
                                      <p:cBhvr>
                                        <p:cTn dur="1" fill="hold">
                                          <p:stCondLst>
                                            <p:cond delay="1000"/>
                                          </p:stCondLst>
                                        </p:cTn>
                                        <p:tgtEl>
                                          <p:spTgt spid="139"/>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GitHub: k/website</a:t>
            </a:r>
            <a:endParaRPr/>
          </a:p>
        </p:txBody>
      </p:sp>
      <p:cxnSp>
        <p:nvCxnSpPr>
          <p:cNvPr id="149" name="Google Shape;149;p23"/>
          <p:cNvCxnSpPr/>
          <p:nvPr/>
        </p:nvCxnSpPr>
        <p:spPr>
          <a:xfrm flipH="1" rot="10800000">
            <a:off x="4623038" y="2645425"/>
            <a:ext cx="675900" cy="334500"/>
          </a:xfrm>
          <a:prstGeom prst="straightConnector1">
            <a:avLst/>
          </a:prstGeom>
          <a:noFill/>
          <a:ln cap="flat" cmpd="sng" w="38100">
            <a:solidFill>
              <a:srgbClr val="3C78D8"/>
            </a:solidFill>
            <a:prstDash val="solid"/>
            <a:round/>
            <a:headEnd len="med" w="med" type="none"/>
            <a:tailEnd len="med" w="med" type="none"/>
          </a:ln>
        </p:spPr>
      </p:cxnSp>
      <p:cxnSp>
        <p:nvCxnSpPr>
          <p:cNvPr id="150" name="Google Shape;150;p23"/>
          <p:cNvCxnSpPr/>
          <p:nvPr/>
        </p:nvCxnSpPr>
        <p:spPr>
          <a:xfrm flipH="1" rot="10800000">
            <a:off x="3905038" y="4087100"/>
            <a:ext cx="652500" cy="323400"/>
          </a:xfrm>
          <a:prstGeom prst="straightConnector1">
            <a:avLst/>
          </a:prstGeom>
          <a:noFill/>
          <a:ln cap="flat" cmpd="sng" w="38100">
            <a:solidFill>
              <a:srgbClr val="666666"/>
            </a:solidFill>
            <a:prstDash val="solid"/>
            <a:round/>
            <a:headEnd len="med" w="med" type="none"/>
            <a:tailEnd len="med" w="med" type="none"/>
          </a:ln>
        </p:spPr>
      </p:cxnSp>
      <p:cxnSp>
        <p:nvCxnSpPr>
          <p:cNvPr id="151" name="Google Shape;151;p23"/>
          <p:cNvCxnSpPr/>
          <p:nvPr/>
        </p:nvCxnSpPr>
        <p:spPr>
          <a:xfrm rot="10800000">
            <a:off x="3835288" y="3012150"/>
            <a:ext cx="723000" cy="475200"/>
          </a:xfrm>
          <a:prstGeom prst="straightConnector1">
            <a:avLst/>
          </a:prstGeom>
          <a:noFill/>
          <a:ln cap="flat" cmpd="sng" w="38100">
            <a:solidFill>
              <a:srgbClr val="666666"/>
            </a:solidFill>
            <a:prstDash val="solid"/>
            <a:round/>
            <a:headEnd len="med" w="med" type="none"/>
            <a:tailEnd len="med" w="med" type="none"/>
          </a:ln>
        </p:spPr>
      </p:cxnSp>
      <p:cxnSp>
        <p:nvCxnSpPr>
          <p:cNvPr id="152" name="Google Shape;152;p23"/>
          <p:cNvCxnSpPr>
            <a:endCxn id="153" idx="0"/>
          </p:cNvCxnSpPr>
          <p:nvPr/>
        </p:nvCxnSpPr>
        <p:spPr>
          <a:xfrm rot="10800000">
            <a:off x="3835288" y="4350050"/>
            <a:ext cx="4200" cy="264600"/>
          </a:xfrm>
          <a:prstGeom prst="straightConnector1">
            <a:avLst/>
          </a:prstGeom>
          <a:noFill/>
          <a:ln cap="flat" cmpd="sng" w="38100">
            <a:solidFill>
              <a:srgbClr val="666666"/>
            </a:solidFill>
            <a:prstDash val="solid"/>
            <a:round/>
            <a:headEnd len="med" w="med" type="none"/>
            <a:tailEnd len="med" w="med" type="none"/>
          </a:ln>
        </p:spPr>
      </p:cxnSp>
      <p:cxnSp>
        <p:nvCxnSpPr>
          <p:cNvPr id="154" name="Google Shape;154;p23"/>
          <p:cNvCxnSpPr/>
          <p:nvPr/>
        </p:nvCxnSpPr>
        <p:spPr>
          <a:xfrm rot="10800000">
            <a:off x="4623925" y="4410500"/>
            <a:ext cx="6900" cy="356400"/>
          </a:xfrm>
          <a:prstGeom prst="straightConnector1">
            <a:avLst/>
          </a:prstGeom>
          <a:noFill/>
          <a:ln cap="flat" cmpd="sng" w="38100">
            <a:solidFill>
              <a:srgbClr val="3C78D8"/>
            </a:solidFill>
            <a:prstDash val="solid"/>
            <a:round/>
            <a:headEnd len="med" w="med" type="none"/>
            <a:tailEnd len="med" w="med" type="none"/>
          </a:ln>
        </p:spPr>
      </p:cxnSp>
      <p:cxnSp>
        <p:nvCxnSpPr>
          <p:cNvPr id="155" name="Google Shape;155;p23"/>
          <p:cNvCxnSpPr/>
          <p:nvPr/>
        </p:nvCxnSpPr>
        <p:spPr>
          <a:xfrm flipH="1" rot="10800000">
            <a:off x="4633363" y="3714225"/>
            <a:ext cx="675900" cy="334500"/>
          </a:xfrm>
          <a:prstGeom prst="straightConnector1">
            <a:avLst/>
          </a:prstGeom>
          <a:noFill/>
          <a:ln cap="flat" cmpd="sng" w="38100">
            <a:solidFill>
              <a:srgbClr val="CC4125"/>
            </a:solidFill>
            <a:prstDash val="solid"/>
            <a:round/>
            <a:headEnd len="med" w="med" type="none"/>
            <a:tailEnd len="med" w="med" type="none"/>
          </a:ln>
        </p:spPr>
      </p:cxnSp>
      <p:cxnSp>
        <p:nvCxnSpPr>
          <p:cNvPr id="156" name="Google Shape;156;p23"/>
          <p:cNvCxnSpPr/>
          <p:nvPr/>
        </p:nvCxnSpPr>
        <p:spPr>
          <a:xfrm>
            <a:off x="4623038" y="2903150"/>
            <a:ext cx="2700" cy="1761000"/>
          </a:xfrm>
          <a:prstGeom prst="straightConnector1">
            <a:avLst/>
          </a:prstGeom>
          <a:noFill/>
          <a:ln cap="flat" cmpd="sng" w="38100">
            <a:solidFill>
              <a:srgbClr val="3C78D8"/>
            </a:solidFill>
            <a:prstDash val="solid"/>
            <a:round/>
            <a:headEnd len="med" w="med" type="oval"/>
            <a:tailEnd len="med" w="med" type="oval"/>
          </a:ln>
        </p:spPr>
      </p:cxnSp>
      <p:sp>
        <p:nvSpPr>
          <p:cNvPr id="157" name="Google Shape;157;p23"/>
          <p:cNvSpPr/>
          <p:nvPr/>
        </p:nvSpPr>
        <p:spPr>
          <a:xfrm>
            <a:off x="4544888" y="3436250"/>
            <a:ext cx="161700" cy="161700"/>
          </a:xfrm>
          <a:prstGeom prst="ellipse">
            <a:avLst/>
          </a:prstGeom>
          <a:solidFill>
            <a:srgbClr val="3C78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3"/>
          <p:cNvSpPr/>
          <p:nvPr/>
        </p:nvSpPr>
        <p:spPr>
          <a:xfrm>
            <a:off x="4544888" y="3969350"/>
            <a:ext cx="161700" cy="161700"/>
          </a:xfrm>
          <a:prstGeom prst="ellipse">
            <a:avLst/>
          </a:prstGeom>
          <a:solidFill>
            <a:srgbClr val="3C78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3"/>
          <p:cNvSpPr txBox="1"/>
          <p:nvPr/>
        </p:nvSpPr>
        <p:spPr>
          <a:xfrm>
            <a:off x="4241425" y="2561800"/>
            <a:ext cx="771900" cy="2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000">
                <a:latin typeface="Source Code Pro"/>
                <a:ea typeface="Source Code Pro"/>
                <a:cs typeface="Source Code Pro"/>
                <a:sym typeface="Source Code Pro"/>
              </a:rPr>
              <a:t>master</a:t>
            </a:r>
            <a:endParaRPr b="1" sz="1000">
              <a:latin typeface="Source Code Pro"/>
              <a:ea typeface="Source Code Pro"/>
              <a:cs typeface="Source Code Pro"/>
              <a:sym typeface="Source Code Pro"/>
            </a:endParaRPr>
          </a:p>
        </p:txBody>
      </p:sp>
      <p:cxnSp>
        <p:nvCxnSpPr>
          <p:cNvPr id="160" name="Google Shape;160;p23"/>
          <p:cNvCxnSpPr/>
          <p:nvPr/>
        </p:nvCxnSpPr>
        <p:spPr>
          <a:xfrm>
            <a:off x="5302063" y="2028700"/>
            <a:ext cx="7200" cy="1765500"/>
          </a:xfrm>
          <a:prstGeom prst="straightConnector1">
            <a:avLst/>
          </a:prstGeom>
          <a:noFill/>
          <a:ln cap="flat" cmpd="sng" w="38100">
            <a:solidFill>
              <a:srgbClr val="CC4125"/>
            </a:solidFill>
            <a:prstDash val="solid"/>
            <a:round/>
            <a:headEnd len="med" w="med" type="oval"/>
            <a:tailEnd len="med" w="med" type="oval"/>
          </a:ln>
        </p:spPr>
      </p:cxnSp>
      <p:sp>
        <p:nvSpPr>
          <p:cNvPr id="161" name="Google Shape;161;p23"/>
          <p:cNvSpPr/>
          <p:nvPr/>
        </p:nvSpPr>
        <p:spPr>
          <a:xfrm>
            <a:off x="5223913" y="2561800"/>
            <a:ext cx="161700" cy="161700"/>
          </a:xfrm>
          <a:prstGeom prst="ellipse">
            <a:avLst/>
          </a:prstGeom>
          <a:solidFill>
            <a:srgbClr val="CC412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3"/>
          <p:cNvSpPr/>
          <p:nvPr/>
        </p:nvSpPr>
        <p:spPr>
          <a:xfrm>
            <a:off x="3754438" y="4350050"/>
            <a:ext cx="161700" cy="161700"/>
          </a:xfrm>
          <a:prstGeom prst="ellipse">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62" name="Google Shape;162;p23"/>
          <p:cNvCxnSpPr/>
          <p:nvPr/>
        </p:nvCxnSpPr>
        <p:spPr>
          <a:xfrm>
            <a:off x="3838938" y="2782200"/>
            <a:ext cx="600" cy="1729500"/>
          </a:xfrm>
          <a:prstGeom prst="straightConnector1">
            <a:avLst/>
          </a:prstGeom>
          <a:noFill/>
          <a:ln cap="flat" cmpd="sng" w="38100">
            <a:solidFill>
              <a:srgbClr val="666666"/>
            </a:solidFill>
            <a:prstDash val="solid"/>
            <a:round/>
            <a:headEnd len="med" w="med" type="none"/>
            <a:tailEnd len="med" w="med" type="oval"/>
          </a:ln>
        </p:spPr>
      </p:cxnSp>
      <p:sp>
        <p:nvSpPr>
          <p:cNvPr id="163" name="Google Shape;163;p23"/>
          <p:cNvSpPr txBox="1"/>
          <p:nvPr/>
        </p:nvSpPr>
        <p:spPr>
          <a:xfrm>
            <a:off x="4544902" y="1706250"/>
            <a:ext cx="1460400" cy="2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000">
                <a:latin typeface="Source Code Pro"/>
                <a:ea typeface="Source Code Pro"/>
                <a:cs typeface="Source Code Pro"/>
                <a:sym typeface="Source Code Pro"/>
              </a:rPr>
              <a:t>release-1.&lt;next&gt;</a:t>
            </a:r>
            <a:endParaRPr b="1" sz="1000">
              <a:latin typeface="Source Code Pro"/>
              <a:ea typeface="Source Code Pro"/>
              <a:cs typeface="Source Code Pro"/>
              <a:sym typeface="Source Code Pro"/>
            </a:endParaRPr>
          </a:p>
        </p:txBody>
      </p:sp>
      <p:sp>
        <p:nvSpPr>
          <p:cNvPr id="164" name="Google Shape;164;p23"/>
          <p:cNvSpPr txBox="1"/>
          <p:nvPr/>
        </p:nvSpPr>
        <p:spPr>
          <a:xfrm>
            <a:off x="3008200" y="4645650"/>
            <a:ext cx="1654200" cy="2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000">
                <a:latin typeface="Source Code Pro"/>
                <a:ea typeface="Source Code Pro"/>
                <a:cs typeface="Source Code Pro"/>
                <a:sym typeface="Source Code Pro"/>
              </a:rPr>
              <a:t>release-1.&lt;current&gt;</a:t>
            </a:r>
            <a:endParaRPr b="1" sz="1000">
              <a:latin typeface="Source Code Pro"/>
              <a:ea typeface="Source Code Pro"/>
              <a:cs typeface="Source Code Pro"/>
              <a:sym typeface="Source Code Pro"/>
            </a:endParaRPr>
          </a:p>
        </p:txBody>
      </p:sp>
      <p:sp>
        <p:nvSpPr>
          <p:cNvPr id="165" name="Google Shape;165;p23"/>
          <p:cNvSpPr/>
          <p:nvPr/>
        </p:nvSpPr>
        <p:spPr>
          <a:xfrm>
            <a:off x="2205750" y="2903150"/>
            <a:ext cx="1293600" cy="475200"/>
          </a:xfrm>
          <a:prstGeom prst="wedgeRectCallout">
            <a:avLst>
              <a:gd fmla="val 71447" name="adj1"/>
              <a:gd fmla="val -27254" name="adj2"/>
            </a:avLst>
          </a:prstGeom>
          <a:solidFill>
            <a:srgbClr val="FFF2CC"/>
          </a:solidFill>
          <a:ln cap="flat" cmpd="sng" w="9525">
            <a:solidFill>
              <a:srgbClr val="1A1A1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Master merged into previous release to refresh snapshot</a:t>
            </a:r>
            <a:endParaRPr sz="1000"/>
          </a:p>
        </p:txBody>
      </p:sp>
      <p:sp>
        <p:nvSpPr>
          <p:cNvPr id="166" name="Google Shape;166;p23"/>
          <p:cNvSpPr/>
          <p:nvPr/>
        </p:nvSpPr>
        <p:spPr>
          <a:xfrm>
            <a:off x="5731875" y="2257938"/>
            <a:ext cx="1167300" cy="475200"/>
          </a:xfrm>
          <a:prstGeom prst="wedgeRectCallout">
            <a:avLst>
              <a:gd fmla="val -74672" name="adj1"/>
              <a:gd fmla="val 30116" name="adj2"/>
            </a:avLst>
          </a:prstGeom>
          <a:solidFill>
            <a:srgbClr val="FFF2CC"/>
          </a:solidFill>
          <a:ln cap="flat" cmpd="sng" w="9525">
            <a:solidFill>
              <a:srgbClr val="1A1A1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Changes from master merged into next release</a:t>
            </a:r>
            <a:endParaRPr sz="1000"/>
          </a:p>
        </p:txBody>
      </p:sp>
      <p:sp>
        <p:nvSpPr>
          <p:cNvPr id="167" name="Google Shape;167;p23"/>
          <p:cNvSpPr/>
          <p:nvPr/>
        </p:nvSpPr>
        <p:spPr>
          <a:xfrm>
            <a:off x="5224813" y="3119275"/>
            <a:ext cx="161700" cy="161700"/>
          </a:xfrm>
          <a:prstGeom prst="ellipse">
            <a:avLst/>
          </a:prstGeom>
          <a:solidFill>
            <a:srgbClr val="CC412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3"/>
          <p:cNvSpPr/>
          <p:nvPr/>
        </p:nvSpPr>
        <p:spPr>
          <a:xfrm>
            <a:off x="5731875" y="3409338"/>
            <a:ext cx="1167300" cy="475200"/>
          </a:xfrm>
          <a:prstGeom prst="wedgeRectCallout">
            <a:avLst>
              <a:gd fmla="val -71029" name="adj1"/>
              <a:gd fmla="val -2233" name="adj2"/>
            </a:avLst>
          </a:prstGeom>
          <a:solidFill>
            <a:srgbClr val="FFF2CC"/>
          </a:solidFill>
          <a:ln cap="flat" cmpd="sng" w="9525">
            <a:solidFill>
              <a:srgbClr val="1A1A1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Next release branched from master</a:t>
            </a:r>
            <a:endParaRPr sz="1000"/>
          </a:p>
        </p:txBody>
      </p:sp>
      <p:sp>
        <p:nvSpPr>
          <p:cNvPr id="169" name="Google Shape;169;p23"/>
          <p:cNvSpPr/>
          <p:nvPr/>
        </p:nvSpPr>
        <p:spPr>
          <a:xfrm>
            <a:off x="5013325" y="4410488"/>
            <a:ext cx="1167300" cy="475200"/>
          </a:xfrm>
          <a:prstGeom prst="wedgeRectCallout">
            <a:avLst>
              <a:gd fmla="val -72244" name="adj1"/>
              <a:gd fmla="val -17522" name="adj2"/>
            </a:avLst>
          </a:prstGeom>
          <a:solidFill>
            <a:srgbClr val="FFF2CC"/>
          </a:solidFill>
          <a:ln cap="flat" cmpd="sng" w="9525">
            <a:solidFill>
              <a:srgbClr val="1A1A1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Master is default repo branch</a:t>
            </a:r>
            <a:endParaRPr sz="1000"/>
          </a:p>
        </p:txBody>
      </p:sp>
      <p:cxnSp>
        <p:nvCxnSpPr>
          <p:cNvPr id="170" name="Google Shape;170;p23"/>
          <p:cNvCxnSpPr/>
          <p:nvPr/>
        </p:nvCxnSpPr>
        <p:spPr>
          <a:xfrm>
            <a:off x="3055100" y="4040375"/>
            <a:ext cx="751200" cy="1500"/>
          </a:xfrm>
          <a:prstGeom prst="straightConnector1">
            <a:avLst/>
          </a:prstGeom>
          <a:noFill/>
          <a:ln cap="flat" cmpd="sng" w="19050">
            <a:solidFill>
              <a:srgbClr val="B7B7B7"/>
            </a:solidFill>
            <a:prstDash val="lgDash"/>
            <a:round/>
            <a:headEnd len="med" w="med" type="none"/>
            <a:tailEnd len="med" w="med" type="none"/>
          </a:ln>
        </p:spPr>
      </p:cxnSp>
      <p:sp>
        <p:nvSpPr>
          <p:cNvPr id="171" name="Google Shape;171;p23"/>
          <p:cNvSpPr txBox="1"/>
          <p:nvPr/>
        </p:nvSpPr>
        <p:spPr>
          <a:xfrm>
            <a:off x="2134425" y="3873875"/>
            <a:ext cx="966000" cy="334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v1.&lt;current&gt;</a:t>
            </a:r>
            <a:br>
              <a:rPr lang="en" sz="1000"/>
            </a:br>
            <a:r>
              <a:rPr lang="en" sz="1000"/>
              <a:t>released</a:t>
            </a:r>
            <a:endParaRPr sz="1000"/>
          </a:p>
        </p:txBody>
      </p:sp>
      <p:cxnSp>
        <p:nvCxnSpPr>
          <p:cNvPr id="172" name="Google Shape;172;p23"/>
          <p:cNvCxnSpPr/>
          <p:nvPr/>
        </p:nvCxnSpPr>
        <p:spPr>
          <a:xfrm>
            <a:off x="4766350" y="4043175"/>
            <a:ext cx="2067000" cy="300"/>
          </a:xfrm>
          <a:prstGeom prst="straightConnector1">
            <a:avLst/>
          </a:prstGeom>
          <a:noFill/>
          <a:ln cap="flat" cmpd="sng" w="19050">
            <a:solidFill>
              <a:srgbClr val="B7B7B7"/>
            </a:solidFill>
            <a:prstDash val="lgDash"/>
            <a:round/>
            <a:headEnd len="med" w="med" type="none"/>
            <a:tailEnd len="med" w="med" type="none"/>
          </a:ln>
        </p:spPr>
      </p:cxnSp>
      <p:cxnSp>
        <p:nvCxnSpPr>
          <p:cNvPr id="173" name="Google Shape;173;p23"/>
          <p:cNvCxnSpPr/>
          <p:nvPr/>
        </p:nvCxnSpPr>
        <p:spPr>
          <a:xfrm>
            <a:off x="3903475" y="4043313"/>
            <a:ext cx="577500" cy="2700"/>
          </a:xfrm>
          <a:prstGeom prst="straightConnector1">
            <a:avLst/>
          </a:prstGeom>
          <a:noFill/>
          <a:ln cap="flat" cmpd="sng" w="19050">
            <a:solidFill>
              <a:srgbClr val="B7B7B7"/>
            </a:solidFill>
            <a:prstDash val="lgDash"/>
            <a:round/>
            <a:headEnd len="med" w="med" type="none"/>
            <a:tailEnd len="med" w="med" type="none"/>
          </a:ln>
        </p:spPr>
      </p:cxnSp>
    </p:spTree>
  </p:cSld>
  <p:clrMapOvr>
    <a:masterClrMapping/>
  </p:clrMapOvr>
  <mc:AlternateContent>
    <mc:Choice Requires="p14">
      <p:transition spd="slow" p14:dur="1000">
        <p:push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Netlify</a:t>
            </a:r>
            <a:endParaRPr/>
          </a:p>
        </p:txBody>
      </p:sp>
      <p:sp>
        <p:nvSpPr>
          <p:cNvPr id="179" name="Google Shape;179;p24"/>
          <p:cNvSpPr/>
          <p:nvPr/>
        </p:nvSpPr>
        <p:spPr>
          <a:xfrm>
            <a:off x="5792275" y="2669425"/>
            <a:ext cx="2475468" cy="896508"/>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release-1.&lt;current+0&gt;</a:t>
            </a:r>
            <a:endParaRPr sz="1000"/>
          </a:p>
        </p:txBody>
      </p:sp>
      <p:sp>
        <p:nvSpPr>
          <p:cNvPr id="180" name="Google Shape;180;p24"/>
          <p:cNvSpPr/>
          <p:nvPr/>
        </p:nvSpPr>
        <p:spPr>
          <a:xfrm>
            <a:off x="478425" y="2021550"/>
            <a:ext cx="2475468" cy="896508"/>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release-1.&lt;current+1&gt;</a:t>
            </a:r>
            <a:endParaRPr sz="1000"/>
          </a:p>
        </p:txBody>
      </p:sp>
      <p:sp>
        <p:nvSpPr>
          <p:cNvPr id="181" name="Google Shape;181;p24"/>
          <p:cNvSpPr/>
          <p:nvPr/>
        </p:nvSpPr>
        <p:spPr>
          <a:xfrm>
            <a:off x="478425" y="3229750"/>
            <a:ext cx="2569536" cy="896508"/>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release-1.&lt;current+2&gt;</a:t>
            </a:r>
            <a:endParaRPr sz="1000"/>
          </a:p>
        </p:txBody>
      </p:sp>
      <p:sp>
        <p:nvSpPr>
          <p:cNvPr id="182" name="Google Shape;182;p24"/>
          <p:cNvSpPr/>
          <p:nvPr/>
        </p:nvSpPr>
        <p:spPr>
          <a:xfrm>
            <a:off x="3114050" y="3771900"/>
            <a:ext cx="2475468" cy="896508"/>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release-1.&lt;current+3</a:t>
            </a:r>
            <a:endParaRPr sz="1000"/>
          </a:p>
          <a:p>
            <a:pPr indent="0" lvl="0" marL="0" rtl="0" algn="ctr">
              <a:spcBef>
                <a:spcPts val="0"/>
              </a:spcBef>
              <a:spcAft>
                <a:spcPts val="0"/>
              </a:spcAft>
              <a:buNone/>
            </a:pPr>
            <a:r>
              <a:rPr lang="en" sz="1000"/>
              <a:t>&gt;</a:t>
            </a:r>
            <a:endParaRPr sz="1000"/>
          </a:p>
        </p:txBody>
      </p:sp>
      <p:sp>
        <p:nvSpPr>
          <p:cNvPr id="183" name="Google Shape;183;p24"/>
          <p:cNvSpPr/>
          <p:nvPr/>
        </p:nvSpPr>
        <p:spPr>
          <a:xfrm>
            <a:off x="5942675" y="3771900"/>
            <a:ext cx="2475468" cy="896508"/>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release-1.&lt;current+4&gt;</a:t>
            </a:r>
            <a:endParaRPr sz="1000"/>
          </a:p>
        </p:txBody>
      </p:sp>
      <p:sp>
        <p:nvSpPr>
          <p:cNvPr id="184" name="Google Shape;184;p24"/>
          <p:cNvSpPr/>
          <p:nvPr/>
        </p:nvSpPr>
        <p:spPr>
          <a:xfrm>
            <a:off x="3135350" y="2669425"/>
            <a:ext cx="2475468" cy="896508"/>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master</a:t>
            </a:r>
            <a:endParaRPr sz="1000"/>
          </a:p>
        </p:txBody>
      </p:sp>
      <p:sp>
        <p:nvSpPr>
          <p:cNvPr id="185" name="Google Shape;185;p24"/>
          <p:cNvSpPr/>
          <p:nvPr/>
        </p:nvSpPr>
        <p:spPr>
          <a:xfrm>
            <a:off x="3467200" y="1510750"/>
            <a:ext cx="2475468" cy="896508"/>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dev-1</a:t>
            </a:r>
            <a:r>
              <a:rPr lang="en" sz="1000"/>
              <a:t>.&lt;next&gt;</a:t>
            </a:r>
            <a:endParaRPr sz="1000"/>
          </a:p>
        </p:txBody>
      </p:sp>
      <p:sp>
        <p:nvSpPr>
          <p:cNvPr id="186" name="Google Shape;186;p24"/>
          <p:cNvSpPr/>
          <p:nvPr/>
        </p:nvSpPr>
        <p:spPr>
          <a:xfrm>
            <a:off x="6318925" y="1510750"/>
            <a:ext cx="2475468" cy="896508"/>
          </a:xfrm>
          <a:prstGeom prst="cloud">
            <a:avLst/>
          </a:prstGeom>
          <a:solidFill>
            <a:srgbClr val="F4CC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000"/>
              <a:t>dev-1.&lt;version&gt;-&lt;lang&gt;</a:t>
            </a:r>
            <a:endParaRPr b="1" sz="1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1000"/>
                                        <p:tgtEl>
                                          <p:spTgt spid="1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pic>
        <p:nvPicPr>
          <p:cNvPr id="191" name="Google Shape;191;p25"/>
          <p:cNvPicPr preferRelativeResize="0"/>
          <p:nvPr/>
        </p:nvPicPr>
        <p:blipFill>
          <a:blip r:embed="rId3">
            <a:alphaModFix/>
          </a:blip>
          <a:stretch>
            <a:fillRect/>
          </a:stretch>
        </p:blipFill>
        <p:spPr>
          <a:xfrm>
            <a:off x="1029769" y="152400"/>
            <a:ext cx="7084462" cy="48386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pic>
        <p:nvPicPr>
          <p:cNvPr id="196" name="Google Shape;196;p26"/>
          <p:cNvPicPr preferRelativeResize="0"/>
          <p:nvPr/>
        </p:nvPicPr>
        <p:blipFill>
          <a:blip r:embed="rId3">
            <a:alphaModFix/>
          </a:blip>
          <a:stretch>
            <a:fillRect/>
          </a:stretch>
        </p:blipFill>
        <p:spPr>
          <a:xfrm>
            <a:off x="1751728" y="152400"/>
            <a:ext cx="5640544" cy="483870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27"/>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pic>
        <p:nvPicPr>
          <p:cNvPr id="93" name="Google Shape;93;p14"/>
          <p:cNvPicPr preferRelativeResize="0"/>
          <p:nvPr/>
        </p:nvPicPr>
        <p:blipFill>
          <a:blip r:embed="rId3">
            <a:alphaModFix/>
          </a:blip>
          <a:stretch>
            <a:fillRect/>
          </a:stretch>
        </p:blipFill>
        <p:spPr>
          <a:xfrm>
            <a:off x="3200675" y="666750"/>
            <a:ext cx="2742650" cy="2742650"/>
          </a:xfrm>
          <a:prstGeom prst="rect">
            <a:avLst/>
          </a:prstGeom>
          <a:noFill/>
          <a:ln>
            <a:noFill/>
          </a:ln>
        </p:spPr>
      </p:pic>
      <p:sp>
        <p:nvSpPr>
          <p:cNvPr id="94" name="Google Shape;94;p14"/>
          <p:cNvSpPr txBox="1"/>
          <p:nvPr/>
        </p:nvSpPr>
        <p:spPr>
          <a:xfrm>
            <a:off x="1069500" y="3556350"/>
            <a:ext cx="7005000" cy="108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u="sng">
                <a:solidFill>
                  <a:schemeClr val="hlink"/>
                </a:solidFill>
                <a:latin typeface="Raleway"/>
                <a:ea typeface="Raleway"/>
                <a:cs typeface="Raleway"/>
                <a:sym typeface="Raleway"/>
                <a:hlinkClick r:id="rId4"/>
              </a:rPr>
              <a:t>https://kubernetes.io/docs/</a:t>
            </a:r>
            <a:endParaRPr b="1" sz="2400">
              <a:latin typeface="Raleway"/>
              <a:ea typeface="Raleway"/>
              <a:cs typeface="Raleway"/>
              <a:sym typeface="Raleway"/>
            </a:endParaRPr>
          </a:p>
          <a:p>
            <a:pPr indent="0" lvl="0" marL="0" rtl="0" algn="ctr">
              <a:spcBef>
                <a:spcPts val="0"/>
              </a:spcBef>
              <a:spcAft>
                <a:spcPts val="0"/>
              </a:spcAft>
              <a:buNone/>
            </a:pPr>
            <a:r>
              <a:rPr b="1" lang="en" sz="2400" u="sng">
                <a:solidFill>
                  <a:schemeClr val="hlink"/>
                </a:solidFill>
                <a:latin typeface="Raleway"/>
                <a:ea typeface="Raleway"/>
                <a:cs typeface="Raleway"/>
                <a:sym typeface="Raleway"/>
                <a:hlinkClick r:id="rId5"/>
              </a:rPr>
              <a:t>https://github.com/kubernetes/website</a:t>
            </a:r>
            <a:endParaRPr b="1" sz="2400">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5"/>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Kubernetes docs natively support multilingual content.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We made a lot of mistakes.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We also made good choices!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We kept making choices over time.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Permissions and filtering were the most difficult pieces to solve.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0"/>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The process wasn’t easy.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...But we achieved a scalable, sustainable workflow for multilingual documentation.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