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xml" ContentType="application/vnd.openxmlformats-officedocument.presentationml.tag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sldIdLst>
    <p:sldId id="267" r:id="rId2"/>
    <p:sldId id="268" r:id="rId3"/>
    <p:sldId id="298" r:id="rId4"/>
    <p:sldId id="264" r:id="rId5"/>
    <p:sldId id="272" r:id="rId6"/>
    <p:sldId id="307" r:id="rId7"/>
    <p:sldId id="271" r:id="rId8"/>
    <p:sldId id="303" r:id="rId9"/>
    <p:sldId id="304" r:id="rId10"/>
    <p:sldId id="305" r:id="rId11"/>
    <p:sldId id="306" r:id="rId12"/>
    <p:sldId id="288" r:id="rId13"/>
    <p:sldId id="294" r:id="rId14"/>
    <p:sldId id="276" r:id="rId15"/>
    <p:sldId id="278" r:id="rId16"/>
    <p:sldId id="296" r:id="rId17"/>
    <p:sldId id="302" r:id="rId18"/>
    <p:sldId id="30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1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82" autoAdjust="0"/>
    <p:restoredTop sz="75110" autoAdjust="0"/>
  </p:normalViewPr>
  <p:slideViewPr>
    <p:cSldViewPr snapToGrid="0">
      <p:cViewPr varScale="1">
        <p:scale>
          <a:sx n="63" d="100"/>
          <a:sy n="63" d="100"/>
        </p:scale>
        <p:origin x="426" y="66"/>
      </p:cViewPr>
      <p:guideLst/>
    </p:cSldViewPr>
  </p:slideViewPr>
  <p:outlineViewPr>
    <p:cViewPr>
      <p:scale>
        <a:sx n="33" d="100"/>
        <a:sy n="33" d="100"/>
      </p:scale>
      <p:origin x="0" y="-410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DF258D-CBAC-4E01-8F33-8678A20E0BB9}" type="datetimeFigureOut">
              <a:rPr lang="en-GB" smtClean="0"/>
              <a:t>31/01/2019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8CD1E8-5DD4-4141-95DE-8A8FBEF00260}" type="slidenum">
              <a:rPr lang="en-GB" smtClean="0"/>
              <a:t>‹#›</a:t>
            </a:fld>
            <a:endParaRPr lang="en-GB"/>
          </a:p>
        </p:txBody>
      </p:sp>
    </p:spTree>
    <p:extLst>
      <p:ext uri="{BB962C8B-B14F-4D97-AF65-F5344CB8AC3E}">
        <p14:creationId xmlns:p14="http://schemas.microsoft.com/office/powerpoint/2010/main" val="3449082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4C8CD1E8-5DD4-4141-95DE-8A8FBEF00260}" type="slidenum">
              <a:rPr lang="en-GB" smtClean="0"/>
              <a:t>1</a:t>
            </a:fld>
            <a:endParaRPr lang="en-GB"/>
          </a:p>
        </p:txBody>
      </p:sp>
    </p:spTree>
    <p:extLst>
      <p:ext uri="{BB962C8B-B14F-4D97-AF65-F5344CB8AC3E}">
        <p14:creationId xmlns:p14="http://schemas.microsoft.com/office/powerpoint/2010/main" val="28101314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8CD1E8-5DD4-4141-95DE-8A8FBEF00260}" type="slidenum">
              <a:rPr lang="en-GB" smtClean="0"/>
              <a:t>11</a:t>
            </a:fld>
            <a:endParaRPr lang="en-GB"/>
          </a:p>
        </p:txBody>
      </p:sp>
    </p:spTree>
    <p:extLst>
      <p:ext uri="{BB962C8B-B14F-4D97-AF65-F5344CB8AC3E}">
        <p14:creationId xmlns:p14="http://schemas.microsoft.com/office/powerpoint/2010/main" val="30940614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IE" dirty="0"/>
          </a:p>
        </p:txBody>
      </p:sp>
      <p:sp>
        <p:nvSpPr>
          <p:cNvPr id="4" name="Slide Number Placeholder 3"/>
          <p:cNvSpPr>
            <a:spLocks noGrp="1"/>
          </p:cNvSpPr>
          <p:nvPr>
            <p:ph type="sldNum" sz="quarter" idx="10"/>
          </p:nvPr>
        </p:nvSpPr>
        <p:spPr/>
        <p:txBody>
          <a:bodyPr/>
          <a:lstStyle/>
          <a:p>
            <a:fld id="{4C8CD1E8-5DD4-4141-95DE-8A8FBEF00260}" type="slidenum">
              <a:rPr lang="en-GB" smtClean="0"/>
              <a:t>12</a:t>
            </a:fld>
            <a:endParaRPr lang="en-GB"/>
          </a:p>
        </p:txBody>
      </p:sp>
    </p:spTree>
    <p:extLst>
      <p:ext uri="{BB962C8B-B14F-4D97-AF65-F5344CB8AC3E}">
        <p14:creationId xmlns:p14="http://schemas.microsoft.com/office/powerpoint/2010/main" val="170524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dirty="0"/>
          </a:p>
        </p:txBody>
      </p:sp>
      <p:sp>
        <p:nvSpPr>
          <p:cNvPr id="4" name="Slide Number Placeholder 3"/>
          <p:cNvSpPr>
            <a:spLocks noGrp="1"/>
          </p:cNvSpPr>
          <p:nvPr>
            <p:ph type="sldNum" sz="quarter" idx="10"/>
          </p:nvPr>
        </p:nvSpPr>
        <p:spPr/>
        <p:txBody>
          <a:bodyPr/>
          <a:lstStyle/>
          <a:p>
            <a:fld id="{4C8CD1E8-5DD4-4141-95DE-8A8FBEF00260}" type="slidenum">
              <a:rPr lang="en-GB" smtClean="0"/>
              <a:t>13</a:t>
            </a:fld>
            <a:endParaRPr lang="en-GB"/>
          </a:p>
        </p:txBody>
      </p:sp>
    </p:spTree>
    <p:extLst>
      <p:ext uri="{BB962C8B-B14F-4D97-AF65-F5344CB8AC3E}">
        <p14:creationId xmlns:p14="http://schemas.microsoft.com/office/powerpoint/2010/main" val="1526433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1FED64-7658-4679-A31C-0AAB7E3B705D}" type="slidenum">
              <a:rPr lang="en-US" smtClean="0"/>
              <a:t>18</a:t>
            </a:fld>
            <a:endParaRPr lang="en-US"/>
          </a:p>
        </p:txBody>
      </p:sp>
    </p:spTree>
    <p:extLst>
      <p:ext uri="{BB962C8B-B14F-4D97-AF65-F5344CB8AC3E}">
        <p14:creationId xmlns:p14="http://schemas.microsoft.com/office/powerpoint/2010/main" val="24697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8CD1E8-5DD4-4141-95DE-8A8FBEF00260}" type="slidenum">
              <a:rPr lang="en-GB" smtClean="0"/>
              <a:t>3</a:t>
            </a:fld>
            <a:endParaRPr lang="en-GB"/>
          </a:p>
        </p:txBody>
      </p:sp>
    </p:spTree>
    <p:extLst>
      <p:ext uri="{BB962C8B-B14F-4D97-AF65-F5344CB8AC3E}">
        <p14:creationId xmlns:p14="http://schemas.microsoft.com/office/powerpoint/2010/main" val="3421607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IE" dirty="0"/>
          </a:p>
        </p:txBody>
      </p:sp>
      <p:sp>
        <p:nvSpPr>
          <p:cNvPr id="4" name="Slide Number Placeholder 3"/>
          <p:cNvSpPr>
            <a:spLocks noGrp="1"/>
          </p:cNvSpPr>
          <p:nvPr>
            <p:ph type="sldNum" sz="quarter" idx="10"/>
          </p:nvPr>
        </p:nvSpPr>
        <p:spPr/>
        <p:txBody>
          <a:bodyPr/>
          <a:lstStyle/>
          <a:p>
            <a:fld id="{4C8CD1E8-5DD4-4141-95DE-8A8FBEF00260}" type="slidenum">
              <a:rPr lang="en-GB" smtClean="0"/>
              <a:t>4</a:t>
            </a:fld>
            <a:endParaRPr lang="en-GB"/>
          </a:p>
        </p:txBody>
      </p:sp>
    </p:spTree>
    <p:extLst>
      <p:ext uri="{BB962C8B-B14F-4D97-AF65-F5344CB8AC3E}">
        <p14:creationId xmlns:p14="http://schemas.microsoft.com/office/powerpoint/2010/main" val="3772859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8CD1E8-5DD4-4141-95DE-8A8FBEF00260}" type="slidenum">
              <a:rPr lang="en-GB" smtClean="0"/>
              <a:t>5</a:t>
            </a:fld>
            <a:endParaRPr lang="en-GB"/>
          </a:p>
        </p:txBody>
      </p:sp>
    </p:spTree>
    <p:extLst>
      <p:ext uri="{BB962C8B-B14F-4D97-AF65-F5344CB8AC3E}">
        <p14:creationId xmlns:p14="http://schemas.microsoft.com/office/powerpoint/2010/main" val="1059076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8CD1E8-5DD4-4141-95DE-8A8FBEF00260}" type="slidenum">
              <a:rPr lang="en-GB" smtClean="0"/>
              <a:t>6</a:t>
            </a:fld>
            <a:endParaRPr lang="en-GB"/>
          </a:p>
        </p:txBody>
      </p:sp>
    </p:spTree>
    <p:extLst>
      <p:ext uri="{BB962C8B-B14F-4D97-AF65-F5344CB8AC3E}">
        <p14:creationId xmlns:p14="http://schemas.microsoft.com/office/powerpoint/2010/main" val="2202345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8CD1E8-5DD4-4141-95DE-8A8FBEF00260}" type="slidenum">
              <a:rPr lang="en-GB" smtClean="0"/>
              <a:t>7</a:t>
            </a:fld>
            <a:endParaRPr lang="en-GB"/>
          </a:p>
        </p:txBody>
      </p:sp>
    </p:spTree>
    <p:extLst>
      <p:ext uri="{BB962C8B-B14F-4D97-AF65-F5344CB8AC3E}">
        <p14:creationId xmlns:p14="http://schemas.microsoft.com/office/powerpoint/2010/main" val="2393416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8CD1E8-5DD4-4141-95DE-8A8FBEF00260}" type="slidenum">
              <a:rPr lang="en-GB" smtClean="0"/>
              <a:t>8</a:t>
            </a:fld>
            <a:endParaRPr lang="en-GB"/>
          </a:p>
        </p:txBody>
      </p:sp>
    </p:spTree>
    <p:extLst>
      <p:ext uri="{BB962C8B-B14F-4D97-AF65-F5344CB8AC3E}">
        <p14:creationId xmlns:p14="http://schemas.microsoft.com/office/powerpoint/2010/main" val="2888015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8CD1E8-5DD4-4141-95DE-8A8FBEF00260}" type="slidenum">
              <a:rPr lang="en-GB" smtClean="0"/>
              <a:t>9</a:t>
            </a:fld>
            <a:endParaRPr lang="en-GB"/>
          </a:p>
        </p:txBody>
      </p:sp>
    </p:spTree>
    <p:extLst>
      <p:ext uri="{BB962C8B-B14F-4D97-AF65-F5344CB8AC3E}">
        <p14:creationId xmlns:p14="http://schemas.microsoft.com/office/powerpoint/2010/main" val="29776436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8CD1E8-5DD4-4141-95DE-8A8FBEF00260}" type="slidenum">
              <a:rPr lang="en-GB" smtClean="0"/>
              <a:t>10</a:t>
            </a:fld>
            <a:endParaRPr lang="en-GB"/>
          </a:p>
        </p:txBody>
      </p:sp>
    </p:spTree>
    <p:extLst>
      <p:ext uri="{BB962C8B-B14F-4D97-AF65-F5344CB8AC3E}">
        <p14:creationId xmlns:p14="http://schemas.microsoft.com/office/powerpoint/2010/main" val="39729909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2_Title Slide with Linear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92916" y="3305897"/>
            <a:ext cx="10950515" cy="1470025"/>
          </a:xfrm>
        </p:spPr>
        <p:txBody>
          <a:bodyPr lIns="0" rIns="0" anchor="b" anchorCtr="0">
            <a:noAutofit/>
          </a:bodyPr>
          <a:lstStyle>
            <a:lvl1pPr>
              <a:lnSpc>
                <a:spcPct val="80000"/>
              </a:lnSpc>
              <a:defRPr sz="8666" b="0" spc="0" baseline="0">
                <a:solidFill>
                  <a:schemeClr val="bg1">
                    <a:alpha val="90000"/>
                  </a:schemeClr>
                </a:solidFill>
                <a:latin typeface="Intel Clear Pro" panose="020B0804020202060201" pitchFamily="34" charset="0"/>
                <a:cs typeface="Intel Clear Pro" panose="020B0804020202060201" pitchFamily="34" charset="0"/>
              </a:defRPr>
            </a:lvl1pPr>
          </a:lstStyle>
          <a:p>
            <a:r>
              <a:rPr lang="en-US" dirty="0" smtClean="0"/>
              <a:t>65pt Intel Clear pro Title</a:t>
            </a:r>
            <a:br>
              <a:rPr lang="en-US" dirty="0" smtClean="0"/>
            </a:br>
            <a:r>
              <a:rPr lang="en-US" dirty="0" smtClean="0"/>
              <a:t>with Linear gradient</a:t>
            </a:r>
            <a:endParaRPr lang="en-US" dirty="0"/>
          </a:p>
        </p:txBody>
      </p:sp>
      <p:sp>
        <p:nvSpPr>
          <p:cNvPr id="3" name="Subtitle 2"/>
          <p:cNvSpPr>
            <a:spLocks noGrp="1"/>
          </p:cNvSpPr>
          <p:nvPr>
            <p:ph type="subTitle" idx="1" hasCustomPrompt="1"/>
          </p:nvPr>
        </p:nvSpPr>
        <p:spPr>
          <a:xfrm>
            <a:off x="607484" y="4657344"/>
            <a:ext cx="8440283" cy="1233813"/>
          </a:xfrm>
        </p:spPr>
        <p:txBody>
          <a:bodyPr lIns="0" rIns="0">
            <a:noAutofit/>
          </a:bodyPr>
          <a:lstStyle>
            <a:lvl1pPr marL="0" indent="0" algn="l">
              <a:buNone/>
              <a:defRPr sz="2133" b="0" i="0" baseline="0">
                <a:solidFill>
                  <a:schemeClr val="accent3"/>
                </a:solidFill>
                <a:latin typeface="Intel Clear"/>
                <a:cs typeface="Intel Clear"/>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smtClean="0"/>
              <a:t>16pt Intel Clear Subhead, Date, Etc.</a:t>
            </a:r>
            <a:endParaRPr lang="en-US"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02397" y="510892"/>
            <a:ext cx="1664065" cy="110646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827077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 and Right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6237818" y="2"/>
            <a:ext cx="5954183" cy="6358465"/>
          </a:xfrm>
          <a:solidFill>
            <a:schemeClr val="bg2">
              <a:lumMod val="60000"/>
              <a:lumOff val="40000"/>
            </a:schemeClr>
          </a:solidFill>
        </p:spPr>
        <p:txBody>
          <a:bodyPr/>
          <a:lstStyle>
            <a:lvl1pPr>
              <a:defRPr baseline="0"/>
            </a:lvl1pPr>
          </a:lstStyle>
          <a:p>
            <a:r>
              <a:rPr lang="en-US" dirty="0" smtClean="0"/>
              <a:t>Insert photo here. Drag picture to placeholder or click icon to add.</a:t>
            </a:r>
            <a:endParaRPr lang="en-US" dirty="0"/>
          </a:p>
        </p:txBody>
      </p:sp>
      <p:sp>
        <p:nvSpPr>
          <p:cNvPr id="2" name="Title 1"/>
          <p:cNvSpPr>
            <a:spLocks noGrp="1"/>
          </p:cNvSpPr>
          <p:nvPr>
            <p:ph type="title" hasCustomPrompt="1"/>
          </p:nvPr>
        </p:nvSpPr>
        <p:spPr>
          <a:xfrm>
            <a:off x="607484" y="411797"/>
            <a:ext cx="5342467" cy="1158240"/>
          </a:xfrm>
        </p:spPr>
        <p:txBody>
          <a:bodyPr>
            <a:noAutofit/>
          </a:bodyPr>
          <a:lstStyle>
            <a:lvl1pPr>
              <a:defRPr sz="3733" b="0" i="0" baseline="0">
                <a:solidFill>
                  <a:schemeClr val="tx2"/>
                </a:solidFill>
                <a:latin typeface="Intel Clear"/>
                <a:cs typeface="Intel Clear"/>
              </a:defRPr>
            </a:lvl1pPr>
          </a:lstStyle>
          <a:p>
            <a:r>
              <a:rPr lang="en-US" dirty="0" smtClean="0"/>
              <a:t>28pt Intel Clear Headline</a:t>
            </a:r>
            <a:endParaRPr lang="en-US" dirty="0"/>
          </a:p>
        </p:txBody>
      </p:sp>
      <p:sp>
        <p:nvSpPr>
          <p:cNvPr id="6" name="Slide Number Placeholder 5"/>
          <p:cNvSpPr>
            <a:spLocks noGrp="1"/>
          </p:cNvSpPr>
          <p:nvPr>
            <p:ph type="sldNum" sz="quarter" idx="12"/>
          </p:nvPr>
        </p:nvSpPr>
        <p:spPr>
          <a:xfrm>
            <a:off x="9163136" y="6432516"/>
            <a:ext cx="2844800" cy="365125"/>
          </a:xfrm>
        </p:spPr>
        <p:txBody>
          <a:bodyPr/>
          <a:lstStyle/>
          <a:p>
            <a:fld id="{4337A876-64B8-4603-ABE3-F2971D6DA053}" type="slidenum">
              <a:rPr lang="en-GB" smtClean="0"/>
              <a:t>‹#›</a:t>
            </a:fld>
            <a:endParaRPr lang="en-GB"/>
          </a:p>
        </p:txBody>
      </p:sp>
      <p:sp>
        <p:nvSpPr>
          <p:cNvPr id="17" name="Content Placeholder 2"/>
          <p:cNvSpPr>
            <a:spLocks noGrp="1"/>
          </p:cNvSpPr>
          <p:nvPr>
            <p:ph sz="half" idx="1" hasCustomPrompt="1"/>
          </p:nvPr>
        </p:nvSpPr>
        <p:spPr>
          <a:xfrm>
            <a:off x="607485" y="1766992"/>
            <a:ext cx="5342467" cy="4567767"/>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867" dirty="0" smtClean="0">
                <a:solidFill>
                  <a:schemeClr val="tx2"/>
                </a:solidFill>
              </a:defRPr>
            </a:lvl3pPr>
            <a:lvl4pPr>
              <a:defRPr lang="en-US" sz="1600" dirty="0" smtClean="0">
                <a:solidFill>
                  <a:schemeClr val="tx2"/>
                </a:solidFill>
              </a:defRPr>
            </a:lvl4pPr>
            <a:lvl5pPr>
              <a:defRPr lang="en-US" sz="1600" dirty="0">
                <a:solidFill>
                  <a:schemeClr val="tx2"/>
                </a:solidFill>
              </a:defRPr>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Tree>
    <p:extLst>
      <p:ext uri="{BB962C8B-B14F-4D97-AF65-F5344CB8AC3E}">
        <p14:creationId xmlns:p14="http://schemas.microsoft.com/office/powerpoint/2010/main" val="134460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White Section Brea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7484" y="2810749"/>
            <a:ext cx="10363200" cy="1362075"/>
          </a:xfrm>
        </p:spPr>
        <p:txBody>
          <a:bodyPr anchor="b" anchorCtr="0">
            <a:noAutofit/>
          </a:bodyPr>
          <a:lstStyle>
            <a:lvl1pPr algn="l">
              <a:lnSpc>
                <a:spcPct val="80000"/>
              </a:lnSpc>
              <a:defRPr sz="7200" b="0" cap="none" spc="0" baseline="0">
                <a:solidFill>
                  <a:schemeClr val="tx2">
                    <a:alpha val="90000"/>
                  </a:schemeClr>
                </a:solidFill>
                <a:latin typeface="Intel Clear Pro" panose="020B0804020202060201" pitchFamily="34" charset="0"/>
                <a:cs typeface="Intel Clear Pro" panose="020B0804020202060201" pitchFamily="34" charset="0"/>
              </a:defRPr>
            </a:lvl1pPr>
          </a:lstStyle>
          <a:p>
            <a:r>
              <a:rPr lang="en-US" dirty="0" smtClean="0"/>
              <a:t>54pt Intel Clear Pro</a:t>
            </a:r>
            <a:br>
              <a:rPr lang="en-US" dirty="0" smtClean="0"/>
            </a:br>
            <a:r>
              <a:rPr lang="en-US" dirty="0" smtClean="0"/>
              <a:t>white section break</a:t>
            </a:r>
            <a:endParaRPr lang="en-US" dirty="0"/>
          </a:p>
        </p:txBody>
      </p:sp>
      <p:sp>
        <p:nvSpPr>
          <p:cNvPr id="3" name="Text Placeholder 2"/>
          <p:cNvSpPr>
            <a:spLocks noGrp="1"/>
          </p:cNvSpPr>
          <p:nvPr>
            <p:ph type="body" idx="1" hasCustomPrompt="1"/>
          </p:nvPr>
        </p:nvSpPr>
        <p:spPr>
          <a:xfrm>
            <a:off x="607484" y="4321533"/>
            <a:ext cx="10363200" cy="1500187"/>
          </a:xfrm>
        </p:spPr>
        <p:txBody>
          <a:bodyPr anchor="t" anchorCtr="0">
            <a:noAutofit/>
          </a:bodyPr>
          <a:lstStyle>
            <a:lvl1pPr marL="0" indent="0">
              <a:buNone/>
              <a:defRPr sz="2133" b="0" baseline="0">
                <a:solidFill>
                  <a:schemeClr val="accent2"/>
                </a:solidFill>
                <a:latin typeface="+mn-lt"/>
                <a:cs typeface="Intel Clear" panose="020B0604020203020204"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r>
              <a:rPr lang="en-US" dirty="0" smtClean="0"/>
              <a:t>16pt Intel Clear Subhead</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337A876-64B8-4603-ABE3-F2971D6DA053}" type="slidenum">
              <a:rPr lang="en-GB" smtClean="0"/>
              <a:t>‹#›</a:t>
            </a:fld>
            <a:endParaRPr lang="en-GB"/>
          </a:p>
        </p:txBody>
      </p:sp>
    </p:spTree>
    <p:extLst>
      <p:ext uri="{BB962C8B-B14F-4D97-AF65-F5344CB8AC3E}">
        <p14:creationId xmlns:p14="http://schemas.microsoft.com/office/powerpoint/2010/main" val="2592139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Blue Section Break">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7484" y="2810749"/>
            <a:ext cx="10363200" cy="1362075"/>
          </a:xfrm>
        </p:spPr>
        <p:txBody>
          <a:bodyPr anchor="b" anchorCtr="0">
            <a:noAutofit/>
          </a:bodyPr>
          <a:lstStyle>
            <a:lvl1pPr algn="l">
              <a:lnSpc>
                <a:spcPct val="80000"/>
              </a:lnSpc>
              <a:defRPr sz="7200" b="0" cap="none" spc="0" baseline="0">
                <a:solidFill>
                  <a:schemeClr val="bg1">
                    <a:alpha val="90000"/>
                  </a:schemeClr>
                </a:solidFill>
                <a:latin typeface="Intel Clear Pro" panose="020B0804020202060201" pitchFamily="34" charset="0"/>
                <a:cs typeface="Intel Clear Pro" panose="020B0804020202060201" pitchFamily="34" charset="0"/>
              </a:defRPr>
            </a:lvl1pPr>
          </a:lstStyle>
          <a:p>
            <a:r>
              <a:rPr lang="en-US" dirty="0" smtClean="0"/>
              <a:t>54pt Intel Clear Pro</a:t>
            </a:r>
            <a:br>
              <a:rPr lang="en-US" dirty="0" smtClean="0"/>
            </a:br>
            <a:r>
              <a:rPr lang="en-US" dirty="0" smtClean="0"/>
              <a:t>blue section break</a:t>
            </a:r>
            <a:endParaRPr lang="en-US" dirty="0"/>
          </a:p>
        </p:txBody>
      </p:sp>
      <p:sp>
        <p:nvSpPr>
          <p:cNvPr id="3" name="Text Placeholder 2"/>
          <p:cNvSpPr>
            <a:spLocks noGrp="1"/>
          </p:cNvSpPr>
          <p:nvPr>
            <p:ph type="body" idx="1" hasCustomPrompt="1"/>
          </p:nvPr>
        </p:nvSpPr>
        <p:spPr>
          <a:xfrm>
            <a:off x="607484" y="4321533"/>
            <a:ext cx="10363200" cy="1500187"/>
          </a:xfrm>
        </p:spPr>
        <p:txBody>
          <a:bodyPr anchor="t" anchorCtr="0">
            <a:noAutofit/>
          </a:bodyPr>
          <a:lstStyle>
            <a:lvl1pPr marL="0" indent="0">
              <a:buNone/>
              <a:defRPr sz="2133" b="0" i="0" baseline="0">
                <a:solidFill>
                  <a:srgbClr val="F3D54E"/>
                </a:solidFill>
                <a:latin typeface="Intel Clear"/>
                <a:cs typeface="Intel Clear"/>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r>
              <a:rPr lang="en-US" dirty="0" smtClean="0"/>
              <a:t>16pt Intel Clear Subhead</a:t>
            </a:r>
            <a:endParaRPr lang="en-US" dirty="0"/>
          </a:p>
        </p:txBody>
      </p:sp>
    </p:spTree>
    <p:extLst>
      <p:ext uri="{BB962C8B-B14F-4D97-AF65-F5344CB8AC3E}">
        <p14:creationId xmlns:p14="http://schemas.microsoft.com/office/powerpoint/2010/main" val="961058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Hero Tex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607484" y="2979843"/>
            <a:ext cx="10363200" cy="1500187"/>
          </a:xfrm>
        </p:spPr>
        <p:txBody>
          <a:bodyPr anchor="t" anchorCtr="0">
            <a:noAutofit/>
          </a:bodyPr>
          <a:lstStyle>
            <a:lvl1pPr marL="0" indent="0">
              <a:buNone/>
              <a:defRPr sz="5333" b="0" baseline="0">
                <a:solidFill>
                  <a:schemeClr val="accent2"/>
                </a:solidFill>
                <a:latin typeface="Intel Clear"/>
                <a:ea typeface="Intel Clear"/>
                <a:cs typeface="Intel Clear"/>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r>
              <a:rPr lang="en-US" dirty="0" smtClean="0"/>
              <a:t>40pt Intel Clear Light Body.</a:t>
            </a:r>
            <a:br>
              <a:rPr lang="en-US" dirty="0" smtClean="0"/>
            </a:br>
            <a:r>
              <a:rPr lang="en-US" dirty="0" smtClean="0"/>
              <a:t>For content that is not a section, but has a big idea in text only.</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337A876-64B8-4603-ABE3-F2971D6DA053}" type="slidenum">
              <a:rPr lang="en-GB" smtClean="0"/>
              <a:t>‹#›</a:t>
            </a:fld>
            <a:endParaRPr lang="en-GB"/>
          </a:p>
        </p:txBody>
      </p:sp>
      <p:sp>
        <p:nvSpPr>
          <p:cNvPr id="7" name="Title 1"/>
          <p:cNvSpPr>
            <a:spLocks noGrp="1"/>
          </p:cNvSpPr>
          <p:nvPr>
            <p:ph type="title" hasCustomPrompt="1"/>
          </p:nvPr>
        </p:nvSpPr>
        <p:spPr>
          <a:xfrm>
            <a:off x="607484" y="1469059"/>
            <a:ext cx="10363200" cy="1362075"/>
          </a:xfrm>
        </p:spPr>
        <p:txBody>
          <a:bodyPr anchor="b" anchorCtr="0">
            <a:noAutofit/>
          </a:bodyPr>
          <a:lstStyle>
            <a:lvl1pPr algn="l">
              <a:lnSpc>
                <a:spcPct val="80000"/>
              </a:lnSpc>
              <a:defRPr sz="5333" b="0" cap="none" spc="0" baseline="0">
                <a:solidFill>
                  <a:schemeClr val="tx2"/>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smtClean="0"/>
              <a:t>40pt Intel Clear Heading</a:t>
            </a:r>
            <a:endParaRPr lang="en-US" dirty="0"/>
          </a:p>
        </p:txBody>
      </p:sp>
    </p:spTree>
    <p:extLst>
      <p:ext uri="{BB962C8B-B14F-4D97-AF65-F5344CB8AC3E}">
        <p14:creationId xmlns:p14="http://schemas.microsoft.com/office/powerpoint/2010/main" val="2147266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Blue Section Break Image">
    <p:bg>
      <p:bgPr>
        <a:gradFill>
          <a:gsLst>
            <a:gs pos="32000">
              <a:schemeClr val="tx2"/>
            </a:gs>
            <a:gs pos="95000">
              <a:srgbClr val="009FDF"/>
            </a:gs>
            <a:gs pos="78000">
              <a:srgbClr val="0071C5"/>
            </a:gs>
          </a:gsLst>
          <a:lin ang="19860000" scaled="0"/>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7484" y="3013451"/>
            <a:ext cx="10363200" cy="1362075"/>
          </a:xfrm>
        </p:spPr>
        <p:txBody>
          <a:bodyPr anchor="b" anchorCtr="0">
            <a:noAutofit/>
          </a:bodyPr>
          <a:lstStyle>
            <a:lvl1pPr algn="l">
              <a:lnSpc>
                <a:spcPct val="80000"/>
              </a:lnSpc>
              <a:defRPr sz="7200" b="0" cap="none" spc="0" baseline="0">
                <a:solidFill>
                  <a:schemeClr val="bg1">
                    <a:alpha val="90000"/>
                  </a:schemeClr>
                </a:solidFill>
                <a:latin typeface="Intel Clear Pro" panose="020B0804020202060201" pitchFamily="34" charset="0"/>
                <a:cs typeface="Intel Clear Pro" panose="020B0804020202060201" pitchFamily="34" charset="0"/>
              </a:defRPr>
            </a:lvl1pPr>
          </a:lstStyle>
          <a:p>
            <a:r>
              <a:rPr lang="en-US" dirty="0" smtClean="0"/>
              <a:t>54pt Intel Clear Pro blue section</a:t>
            </a:r>
            <a:endParaRPr lang="en-US" dirty="0"/>
          </a:p>
        </p:txBody>
      </p:sp>
      <p:sp>
        <p:nvSpPr>
          <p:cNvPr id="3" name="Text Placeholder 2"/>
          <p:cNvSpPr>
            <a:spLocks noGrp="1"/>
          </p:cNvSpPr>
          <p:nvPr>
            <p:ph type="body" idx="1" hasCustomPrompt="1"/>
          </p:nvPr>
        </p:nvSpPr>
        <p:spPr>
          <a:xfrm>
            <a:off x="607484" y="4465049"/>
            <a:ext cx="10363200" cy="1500187"/>
          </a:xfrm>
        </p:spPr>
        <p:txBody>
          <a:bodyPr anchor="t" anchorCtr="0">
            <a:noAutofit/>
          </a:bodyPr>
          <a:lstStyle>
            <a:lvl1pPr marL="0" indent="0">
              <a:buNone/>
              <a:defRPr sz="2133" b="0" baseline="0">
                <a:solidFill>
                  <a:schemeClr val="accent3"/>
                </a:solidFill>
                <a:latin typeface="+mn-lt"/>
                <a:cs typeface="Intel Clear" panose="020B0604020203020204"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r>
              <a:rPr lang="en-US" dirty="0" smtClean="0"/>
              <a:t>16pt Intel Clear Subhead</a:t>
            </a:r>
            <a:endParaRPr lang="en-US" dirty="0"/>
          </a:p>
        </p:txBody>
      </p:sp>
      <p:sp>
        <p:nvSpPr>
          <p:cNvPr id="5" name="Picture Placeholder 4"/>
          <p:cNvSpPr>
            <a:spLocks noGrp="1"/>
          </p:cNvSpPr>
          <p:nvPr>
            <p:ph type="pic" sz="quarter" idx="13" hasCustomPrompt="1"/>
          </p:nvPr>
        </p:nvSpPr>
        <p:spPr>
          <a:xfrm>
            <a:off x="0" y="2"/>
            <a:ext cx="12192000" cy="3432175"/>
          </a:xfrm>
          <a:solidFill>
            <a:schemeClr val="bg2">
              <a:lumMod val="60000"/>
              <a:lumOff val="40000"/>
            </a:schemeClr>
          </a:solidFill>
        </p:spPr>
        <p:txBody>
          <a:bodyPr/>
          <a:lstStyle>
            <a:lvl1pPr>
              <a:defRPr baseline="0">
                <a:solidFill>
                  <a:srgbClr val="0071C5"/>
                </a:solidFill>
              </a:defRPr>
            </a:lvl1pPr>
          </a:lstStyle>
          <a:p>
            <a:r>
              <a:rPr lang="en-US" dirty="0" smtClean="0"/>
              <a:t>Insert photo here. Drag picture to placeholder or click icon to add.</a:t>
            </a:r>
            <a:endParaRPr lang="en-US" dirty="0"/>
          </a:p>
        </p:txBody>
      </p:sp>
    </p:spTree>
    <p:extLst>
      <p:ext uri="{BB962C8B-B14F-4D97-AF65-F5344CB8AC3E}">
        <p14:creationId xmlns:p14="http://schemas.microsoft.com/office/powerpoint/2010/main" val="159149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337A876-64B8-4603-ABE3-F2971D6DA053}" type="slidenum">
              <a:rPr lang="en-GB" smtClean="0"/>
              <a:t>‹#›</a:t>
            </a:fld>
            <a:endParaRPr lang="en-GB"/>
          </a:p>
        </p:txBody>
      </p:sp>
      <p:sp>
        <p:nvSpPr>
          <p:cNvPr id="6"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Intel Clear"/>
                <a:cs typeface="Intel Clear"/>
              </a:defRPr>
            </a:lvl1pPr>
          </a:lstStyle>
          <a:p>
            <a:r>
              <a:rPr lang="en-US" dirty="0" smtClean="0"/>
              <a:t>28pt Intel Clear Headline</a:t>
            </a:r>
            <a:endParaRPr lang="en-US" dirty="0"/>
          </a:p>
        </p:txBody>
      </p:sp>
    </p:spTree>
    <p:extLst>
      <p:ext uri="{BB962C8B-B14F-4D97-AF65-F5344CB8AC3E}">
        <p14:creationId xmlns:p14="http://schemas.microsoft.com/office/powerpoint/2010/main" val="2565137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37A876-64B8-4603-ABE3-F2971D6DA053}" type="slidenum">
              <a:rPr lang="en-GB" smtClean="0"/>
              <a:t>‹#›</a:t>
            </a:fld>
            <a:endParaRPr lang="en-GB"/>
          </a:p>
        </p:txBody>
      </p:sp>
    </p:spTree>
    <p:extLst>
      <p:ext uri="{BB962C8B-B14F-4D97-AF65-F5344CB8AC3E}">
        <p14:creationId xmlns:p14="http://schemas.microsoft.com/office/powerpoint/2010/main" val="4067578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ack Cover Radial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pic>
        <p:nvPicPr>
          <p:cNvPr id="4" name="Picture 2" descr="\\.psf\Home\Desktop\Inte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36577" y="2500173"/>
            <a:ext cx="2811727" cy="185318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993656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1_Back Cover Radial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pic>
        <p:nvPicPr>
          <p:cNvPr id="3" name="Picture 2" descr="int_experience_hrz_wht_rgb_3000.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65039" y="2499763"/>
            <a:ext cx="4861924" cy="2019320"/>
          </a:xfrm>
          <a:prstGeom prst="rect">
            <a:avLst/>
          </a:prstGeom>
        </p:spPr>
      </p:pic>
    </p:spTree>
    <p:extLst>
      <p:ext uri="{BB962C8B-B14F-4D97-AF65-F5344CB8AC3E}">
        <p14:creationId xmlns:p14="http://schemas.microsoft.com/office/powerpoint/2010/main" val="1020230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4337A876-64B8-4603-ABE3-F2971D6DA053}" type="slidenum">
              <a:rPr lang="en-GB" smtClean="0"/>
              <a:t>‹#›</a:t>
            </a:fld>
            <a:endParaRPr lang="en-GB"/>
          </a:p>
        </p:txBody>
      </p:sp>
    </p:spTree>
    <p:extLst>
      <p:ext uri="{BB962C8B-B14F-4D97-AF65-F5344CB8AC3E}">
        <p14:creationId xmlns:p14="http://schemas.microsoft.com/office/powerpoint/2010/main" val="3548238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with Linear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92916" y="3305897"/>
            <a:ext cx="10950515" cy="1470025"/>
          </a:xfrm>
        </p:spPr>
        <p:txBody>
          <a:bodyPr lIns="0" rIns="0" anchor="b" anchorCtr="0">
            <a:noAutofit/>
          </a:bodyPr>
          <a:lstStyle>
            <a:lvl1pPr>
              <a:lnSpc>
                <a:spcPct val="80000"/>
              </a:lnSpc>
              <a:defRPr sz="8666" b="0" spc="0" baseline="0">
                <a:solidFill>
                  <a:schemeClr val="bg1">
                    <a:alpha val="90000"/>
                  </a:schemeClr>
                </a:solidFill>
                <a:latin typeface="Intel Clear Pro" panose="020B0804020202060201" pitchFamily="34" charset="0"/>
                <a:cs typeface="Intel Clear Pro" panose="020B0804020202060201" pitchFamily="34" charset="0"/>
              </a:defRPr>
            </a:lvl1pPr>
          </a:lstStyle>
          <a:p>
            <a:r>
              <a:rPr lang="en-US" dirty="0" smtClean="0"/>
              <a:t>65pt Intel Clear pro Title</a:t>
            </a:r>
            <a:br>
              <a:rPr lang="en-US" dirty="0" smtClean="0"/>
            </a:br>
            <a:r>
              <a:rPr lang="en-US" dirty="0" smtClean="0"/>
              <a:t>with Linear gradient</a:t>
            </a:r>
            <a:endParaRPr lang="en-US" dirty="0"/>
          </a:p>
        </p:txBody>
      </p:sp>
      <p:sp>
        <p:nvSpPr>
          <p:cNvPr id="3" name="Subtitle 2"/>
          <p:cNvSpPr>
            <a:spLocks noGrp="1"/>
          </p:cNvSpPr>
          <p:nvPr>
            <p:ph type="subTitle" idx="1" hasCustomPrompt="1"/>
          </p:nvPr>
        </p:nvSpPr>
        <p:spPr>
          <a:xfrm>
            <a:off x="607484" y="4657344"/>
            <a:ext cx="8440283" cy="1233813"/>
          </a:xfrm>
        </p:spPr>
        <p:txBody>
          <a:bodyPr lIns="0" rIns="0">
            <a:noAutofit/>
          </a:bodyPr>
          <a:lstStyle>
            <a:lvl1pPr marL="0" indent="0" algn="l">
              <a:buNone/>
              <a:defRPr sz="2133" b="0" i="0" baseline="0">
                <a:solidFill>
                  <a:schemeClr val="accent3"/>
                </a:solidFill>
                <a:latin typeface="Intel Clear"/>
                <a:cs typeface="Intel Clear"/>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smtClean="0"/>
              <a:t>16pt Intel Clear Subhead, Date, Etc.</a:t>
            </a:r>
            <a:endParaRPr lang="en-US" dirty="0"/>
          </a:p>
        </p:txBody>
      </p:sp>
      <p:pic>
        <p:nvPicPr>
          <p:cNvPr id="5" name="Picture 4" descr="int_experience_hrz_wht_rgb_1500.png"/>
          <p:cNvPicPr>
            <a:picLocks noChangeAspect="1"/>
          </p:cNvPicPr>
          <p:nvPr/>
        </p:nvPicPr>
        <p:blipFill>
          <a:blip r:embed="rId2" cstate="print">
            <a:alphaModFix/>
            <a:extLst>
              <a:ext uri="{28A0092B-C50C-407E-A947-70E740481C1C}">
                <a14:useLocalDpi xmlns:a14="http://schemas.microsoft.com/office/drawing/2010/main" val="0"/>
              </a:ext>
            </a:extLst>
          </a:blip>
          <a:stretch>
            <a:fillRect/>
          </a:stretch>
        </p:blipFill>
        <p:spPr>
          <a:xfrm>
            <a:off x="614258" y="518971"/>
            <a:ext cx="2829021" cy="1183045"/>
          </a:xfrm>
          <a:prstGeom prst="rect">
            <a:avLst/>
          </a:prstGeom>
        </p:spPr>
      </p:pic>
    </p:spTree>
    <p:extLst>
      <p:ext uri="{BB962C8B-B14F-4D97-AF65-F5344CB8AC3E}">
        <p14:creationId xmlns:p14="http://schemas.microsoft.com/office/powerpoint/2010/main" val="78174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Title and Large Bullet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4165600" y="6356352"/>
            <a:ext cx="3860800" cy="365125"/>
          </a:xfrm>
          <a:prstGeom prst="rect">
            <a:avLst/>
          </a:prstGeom>
        </p:spPr>
        <p:txBody>
          <a:bodyPr/>
          <a:lstStyle>
            <a:lvl1pPr>
              <a:defRPr sz="1467">
                <a:solidFill>
                  <a:schemeClr val="bg1"/>
                </a:solidFill>
              </a:defRPr>
            </a:lvl1pPr>
          </a:lstStyle>
          <a:p>
            <a:pPr algn="ctr"/>
            <a:endParaRPr lang="en-US" dirty="0"/>
          </a:p>
        </p:txBody>
      </p:sp>
      <p:sp>
        <p:nvSpPr>
          <p:cNvPr id="6" name="Slide Number Placeholder 5"/>
          <p:cNvSpPr>
            <a:spLocks noGrp="1"/>
          </p:cNvSpPr>
          <p:nvPr>
            <p:ph type="sldNum" sz="quarter" idx="12"/>
          </p:nvPr>
        </p:nvSpPr>
        <p:spPr/>
        <p:txBody>
          <a:bodyPr/>
          <a:lstStyle/>
          <a:p>
            <a:fld id="{A7D0DC94-0B29-4F2D-9FB1-18FB52198DF4}" type="slidenum">
              <a:rPr lang="en-US" smtClean="0"/>
              <a:t>‹#›</a:t>
            </a:fld>
            <a:endParaRPr lang="en-US" dirty="0"/>
          </a:p>
        </p:txBody>
      </p:sp>
      <p:sp>
        <p:nvSpPr>
          <p:cNvPr id="7" name="Title 6"/>
          <p:cNvSpPr>
            <a:spLocks noGrp="1"/>
          </p:cNvSpPr>
          <p:nvPr>
            <p:ph type="title" hasCustomPrompt="1"/>
          </p:nvPr>
        </p:nvSpPr>
        <p:spPr>
          <a:xfrm>
            <a:off x="607484" y="411797"/>
            <a:ext cx="10972800" cy="1158240"/>
          </a:xfrm>
        </p:spPr>
        <p:txBody>
          <a:bodyPr/>
          <a:lstStyle>
            <a:lvl1pPr>
              <a:defRPr/>
            </a:lvl1pPr>
          </a:lstStyle>
          <a:p>
            <a:r>
              <a:rPr lang="en-US" dirty="0" err="1" smtClean="0"/>
              <a:t>28pt</a:t>
            </a:r>
            <a:r>
              <a:rPr lang="en-US" dirty="0" smtClean="0"/>
              <a:t> Intel Clear Light Headline</a:t>
            </a:r>
            <a:endParaRPr lang="en-US" dirty="0"/>
          </a:p>
        </p:txBody>
      </p:sp>
      <p:sp>
        <p:nvSpPr>
          <p:cNvPr id="9" name="Content Placeholder 8"/>
          <p:cNvSpPr>
            <a:spLocks noGrp="1"/>
          </p:cNvSpPr>
          <p:nvPr>
            <p:ph sz="quarter" idx="13" hasCustomPrompt="1"/>
          </p:nvPr>
        </p:nvSpPr>
        <p:spPr>
          <a:xfrm>
            <a:off x="607485" y="1604435"/>
            <a:ext cx="10970683" cy="4567767"/>
          </a:xfrm>
        </p:spPr>
        <p:txBody>
          <a:bodyPr/>
          <a:lstStyle>
            <a:lvl2pPr>
              <a:defRPr sz="2400"/>
            </a:lvl2pPr>
            <a:lvl3pPr>
              <a:defRPr sz="2400"/>
            </a:lvl3pPr>
            <a:lvl4pPr>
              <a:defRPr sz="2133"/>
            </a:lvl4pPr>
          </a:lstStyle>
          <a:p>
            <a:pPr lvl="0"/>
            <a:r>
              <a:rPr lang="en-US" dirty="0" smtClean="0"/>
              <a:t>18pt Intel Clear body text</a:t>
            </a:r>
          </a:p>
          <a:p>
            <a:pPr lvl="1"/>
            <a:r>
              <a:rPr lang="en-US" dirty="0" smtClean="0"/>
              <a:t>18pt Intel Clear bullet one</a:t>
            </a:r>
          </a:p>
          <a:p>
            <a:pPr lvl="2"/>
            <a:r>
              <a:rPr lang="en-US" dirty="0" smtClean="0"/>
              <a:t>18pt Intel Clear sub-bullet</a:t>
            </a:r>
          </a:p>
          <a:p>
            <a:pPr lvl="3"/>
            <a:r>
              <a:rPr lang="en-US" dirty="0" smtClean="0"/>
              <a:t>16pt Intel Clear fourth level</a:t>
            </a:r>
          </a:p>
          <a:p>
            <a:pPr lvl="4"/>
            <a:r>
              <a:rPr lang="en-US" dirty="0" err="1" smtClean="0"/>
              <a:t>14pt</a:t>
            </a:r>
            <a:r>
              <a:rPr lang="en-US" dirty="0" smtClean="0"/>
              <a:t> Intel Clear fifth level</a:t>
            </a:r>
            <a:endParaRPr lang="en-US" dirty="0"/>
          </a:p>
        </p:txBody>
      </p:sp>
    </p:spTree>
    <p:extLst>
      <p:ext uri="{BB962C8B-B14F-4D97-AF65-F5344CB8AC3E}">
        <p14:creationId xmlns:p14="http://schemas.microsoft.com/office/powerpoint/2010/main" val="304848136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Image">
    <p:bg>
      <p:bgPr>
        <a:gradFill>
          <a:gsLst>
            <a:gs pos="30000">
              <a:schemeClr val="tx2"/>
            </a:gs>
            <a:gs pos="100000">
              <a:srgbClr val="009FDF"/>
            </a:gs>
            <a:gs pos="65000">
              <a:srgbClr val="0071C5"/>
            </a:gs>
          </a:gsLst>
          <a:lin ang="19860000" scaled="0"/>
        </a:gradFill>
        <a:effectLst/>
      </p:bgPr>
    </p:bg>
    <p:spTree>
      <p:nvGrpSpPr>
        <p:cNvPr id="1" name=""/>
        <p:cNvGrpSpPr/>
        <p:nvPr/>
      </p:nvGrpSpPr>
      <p:grpSpPr>
        <a:xfrm>
          <a:off x="0" y="0"/>
          <a:ext cx="0" cy="0"/>
          <a:chOff x="0" y="0"/>
          <a:chExt cx="0" cy="0"/>
        </a:xfrm>
      </p:grpSpPr>
      <p:sp>
        <p:nvSpPr>
          <p:cNvPr id="10" name="Picture Placeholder 8"/>
          <p:cNvSpPr>
            <a:spLocks noGrp="1"/>
          </p:cNvSpPr>
          <p:nvPr>
            <p:ph type="pic" sz="quarter" idx="13" hasCustomPrompt="1"/>
          </p:nvPr>
        </p:nvSpPr>
        <p:spPr>
          <a:xfrm>
            <a:off x="0" y="0"/>
            <a:ext cx="12192000" cy="6358467"/>
          </a:xfrm>
          <a:solidFill>
            <a:schemeClr val="bg2">
              <a:lumMod val="60000"/>
              <a:lumOff val="40000"/>
            </a:schemeClr>
          </a:solidFill>
        </p:spPr>
        <p:txBody>
          <a:bodyPr/>
          <a:lstStyle>
            <a:lvl1pPr marL="0" marR="0" indent="0" algn="l" defTabSz="609585" rtl="0" eaLnBrk="1" fontAlgn="auto" latinLnBrk="0" hangingPunct="1">
              <a:lnSpc>
                <a:spcPct val="100000"/>
              </a:lnSpc>
              <a:spcBef>
                <a:spcPts val="1600"/>
              </a:spcBef>
              <a:spcAft>
                <a:spcPts val="0"/>
              </a:spcAft>
              <a:buClrTx/>
              <a:buSzTx/>
              <a:buFont typeface="Wingdings" panose="05000000000000000000" pitchFamily="2" charset="2"/>
              <a:buNone/>
              <a:tabLst/>
              <a:defRPr baseline="0"/>
            </a:lvl1pPr>
          </a:lstStyle>
          <a:p>
            <a:r>
              <a:rPr lang="en-US" dirty="0" smtClean="0"/>
              <a:t>Insert photo here. Drag picture to placeholder or click icon to add.</a:t>
            </a:r>
            <a:endParaRPr lang="en-US" dirty="0"/>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02397" y="510892"/>
            <a:ext cx="1664065" cy="1106467"/>
          </a:xfrm>
          <a:prstGeom prst="rect">
            <a:avLst/>
          </a:prstGeom>
          <a:noFill/>
          <a:extLst>
            <a:ext uri="{909E8E84-426E-40dd-AFC4-6F175D3DCCD1}">
              <a14:hiddenFill xmlns:a14="http://schemas.microsoft.com/office/drawing/2010/main" xmlns="">
                <a:solidFill>
                  <a:srgbClr val="FFFFFF"/>
                </a:solidFill>
              </a14:hiddenFill>
            </a:ext>
          </a:extLst>
        </p:spPr>
      </p:pic>
      <p:sp>
        <p:nvSpPr>
          <p:cNvPr id="13" name="Title 1"/>
          <p:cNvSpPr>
            <a:spLocks noGrp="1"/>
          </p:cNvSpPr>
          <p:nvPr>
            <p:ph type="ctrTitle" hasCustomPrompt="1"/>
          </p:nvPr>
        </p:nvSpPr>
        <p:spPr>
          <a:xfrm>
            <a:off x="592916" y="3305897"/>
            <a:ext cx="10950515" cy="1470025"/>
          </a:xfrm>
        </p:spPr>
        <p:txBody>
          <a:bodyPr lIns="0" rIns="0" anchor="b" anchorCtr="0">
            <a:noAutofit/>
          </a:bodyPr>
          <a:lstStyle>
            <a:lvl1pPr>
              <a:lnSpc>
                <a:spcPct val="80000"/>
              </a:lnSpc>
              <a:defRPr sz="8666" b="0" spc="0" baseline="0">
                <a:solidFill>
                  <a:schemeClr val="bg1">
                    <a:alpha val="90000"/>
                  </a:schemeClr>
                </a:solidFill>
                <a:latin typeface="Intel Clear Pro" panose="020B0804020202060201" pitchFamily="34" charset="0"/>
                <a:cs typeface="Intel Clear Pro" panose="020B0804020202060201" pitchFamily="34" charset="0"/>
              </a:defRPr>
            </a:lvl1pPr>
          </a:lstStyle>
          <a:p>
            <a:r>
              <a:rPr lang="en-US" dirty="0" smtClean="0"/>
              <a:t>65pt Intel Clear pro Title</a:t>
            </a:r>
            <a:br>
              <a:rPr lang="en-US" dirty="0" smtClean="0"/>
            </a:br>
            <a:r>
              <a:rPr lang="en-US" dirty="0" smtClean="0"/>
              <a:t>with image</a:t>
            </a:r>
            <a:endParaRPr lang="en-US" dirty="0"/>
          </a:p>
        </p:txBody>
      </p:sp>
      <p:sp>
        <p:nvSpPr>
          <p:cNvPr id="14" name="Subtitle 2"/>
          <p:cNvSpPr>
            <a:spLocks noGrp="1"/>
          </p:cNvSpPr>
          <p:nvPr>
            <p:ph type="subTitle" idx="1" hasCustomPrompt="1"/>
          </p:nvPr>
        </p:nvSpPr>
        <p:spPr>
          <a:xfrm>
            <a:off x="607484" y="4657344"/>
            <a:ext cx="8440283" cy="1233813"/>
          </a:xfrm>
        </p:spPr>
        <p:txBody>
          <a:bodyPr lIns="0" rIns="0">
            <a:noAutofit/>
          </a:bodyPr>
          <a:lstStyle>
            <a:lvl1pPr marL="0" indent="0" algn="l">
              <a:buNone/>
              <a:defRPr sz="2133" b="0" i="0" baseline="0">
                <a:solidFill>
                  <a:schemeClr val="accent3"/>
                </a:solidFill>
                <a:latin typeface="Intel Clear"/>
                <a:cs typeface="Intel Clear"/>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smtClean="0"/>
              <a:t>16pt Intel Clear Subhead, Date, Etc.</a:t>
            </a:r>
            <a:endParaRPr lang="en-US" dirty="0"/>
          </a:p>
        </p:txBody>
      </p:sp>
    </p:spTree>
    <p:extLst>
      <p:ext uri="{BB962C8B-B14F-4D97-AF65-F5344CB8AC3E}">
        <p14:creationId xmlns:p14="http://schemas.microsoft.com/office/powerpoint/2010/main" val="1406805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Bulleted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337A876-64B8-4603-ABE3-F2971D6DA053}" type="slidenum">
              <a:rPr lang="en-GB" smtClean="0"/>
              <a:t>‹#›</a:t>
            </a:fld>
            <a:endParaRPr lang="en-GB"/>
          </a:p>
        </p:txBody>
      </p:sp>
      <p:sp>
        <p:nvSpPr>
          <p:cNvPr id="7"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Intel Clear"/>
                <a:cs typeface="Intel Clear"/>
              </a:defRPr>
            </a:lvl1pPr>
          </a:lstStyle>
          <a:p>
            <a:r>
              <a:rPr lang="en-US" dirty="0" smtClean="0"/>
              <a:t>28pt Intel Clear Headline</a:t>
            </a:r>
            <a:endParaRPr lang="en-US" dirty="0"/>
          </a:p>
        </p:txBody>
      </p:sp>
      <p:sp>
        <p:nvSpPr>
          <p:cNvPr id="9" name="Content Placeholder 8"/>
          <p:cNvSpPr>
            <a:spLocks noGrp="1"/>
          </p:cNvSpPr>
          <p:nvPr>
            <p:ph sz="quarter" idx="13" hasCustomPrompt="1"/>
          </p:nvPr>
        </p:nvSpPr>
        <p:spPr>
          <a:xfrm>
            <a:off x="607484" y="1604434"/>
            <a:ext cx="10970683" cy="4567767"/>
          </a:xfrm>
        </p:spPr>
        <p:txBody>
          <a:bodyPr/>
          <a:lstStyle>
            <a:lvl1pPr>
              <a:defRPr>
                <a:solidFill>
                  <a:srgbClr val="0071C5"/>
                </a:solidFill>
              </a:defRPr>
            </a:lvl1pPr>
            <a:lvl2pPr>
              <a:defRPr sz="2400">
                <a:solidFill>
                  <a:schemeClr val="tx2"/>
                </a:solidFill>
              </a:defRPr>
            </a:lvl2pPr>
            <a:lvl3pPr>
              <a:defRPr sz="2400">
                <a:solidFill>
                  <a:schemeClr val="tx2"/>
                </a:solidFill>
              </a:defRPr>
            </a:lvl3pPr>
            <a:lvl4pPr>
              <a:defRPr sz="2133">
                <a:solidFill>
                  <a:schemeClr val="tx2"/>
                </a:solidFill>
              </a:defRPr>
            </a:lvl4pPr>
            <a:lvl5pPr>
              <a:defRPr>
                <a:solidFill>
                  <a:schemeClr val="tx2"/>
                </a:solidFill>
              </a:defRPr>
            </a:lvl5pPr>
          </a:lstStyle>
          <a:p>
            <a:pPr lvl="0"/>
            <a:r>
              <a:rPr lang="en-US" dirty="0" smtClean="0"/>
              <a:t>18pt Intel Clear body text</a:t>
            </a:r>
          </a:p>
          <a:p>
            <a:pPr lvl="1"/>
            <a:r>
              <a:rPr lang="en-US" dirty="0" smtClean="0"/>
              <a:t>18pt Intel Clear bullet one</a:t>
            </a:r>
          </a:p>
          <a:p>
            <a:pPr lvl="2"/>
            <a:r>
              <a:rPr lang="en-US" dirty="0" smtClean="0"/>
              <a:t>18pt Intel Clear sub-bullet</a:t>
            </a:r>
          </a:p>
          <a:p>
            <a:pPr lvl="3"/>
            <a:r>
              <a:rPr lang="en-US" dirty="0" smtClean="0"/>
              <a:t>16pt Intel Clear fourth level</a:t>
            </a:r>
          </a:p>
          <a:p>
            <a:pPr lvl="4"/>
            <a:r>
              <a:rPr lang="en-US" dirty="0" err="1" smtClean="0"/>
              <a:t>14pt</a:t>
            </a:r>
            <a:r>
              <a:rPr lang="en-US" dirty="0" smtClean="0"/>
              <a:t> Intel Clear fifth level</a:t>
            </a:r>
            <a:endParaRPr lang="en-US" dirty="0"/>
          </a:p>
        </p:txBody>
      </p:sp>
    </p:spTree>
    <p:extLst>
      <p:ext uri="{BB962C8B-B14F-4D97-AF65-F5344CB8AC3E}">
        <p14:creationId xmlns:p14="http://schemas.microsoft.com/office/powerpoint/2010/main" val="3979018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with Image">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4337A876-64B8-4603-ABE3-F2971D6DA053}" type="slidenum">
              <a:rPr lang="en-GB" smtClean="0"/>
              <a:t>‹#›</a:t>
            </a:fld>
            <a:endParaRPr lang="en-GB"/>
          </a:p>
        </p:txBody>
      </p:sp>
      <p:sp>
        <p:nvSpPr>
          <p:cNvPr id="15" name="Content Placeholder 2"/>
          <p:cNvSpPr>
            <a:spLocks noGrp="1"/>
          </p:cNvSpPr>
          <p:nvPr>
            <p:ph sz="half" idx="1" hasCustomPrompt="1"/>
          </p:nvPr>
        </p:nvSpPr>
        <p:spPr>
          <a:xfrm>
            <a:off x="607485" y="1604433"/>
            <a:ext cx="5342468" cy="4567767"/>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867" dirty="0" smtClean="0">
                <a:solidFill>
                  <a:schemeClr val="tx2"/>
                </a:solidFill>
              </a:defRPr>
            </a:lvl3pPr>
            <a:lvl4pPr>
              <a:defRPr lang="en-US" sz="1600" dirty="0" smtClean="0">
                <a:solidFill>
                  <a:schemeClr val="tx2"/>
                </a:solidFill>
              </a:defRPr>
            </a:lvl4pPr>
            <a:lvl5pPr>
              <a:defRPr lang="en-US" sz="1600" dirty="0">
                <a:solidFill>
                  <a:schemeClr val="tx2"/>
                </a:solidFill>
              </a:defRPr>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
        <p:nvSpPr>
          <p:cNvPr id="8"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Intel Clear"/>
                <a:cs typeface="Intel Clear"/>
              </a:defRPr>
            </a:lvl1pPr>
          </a:lstStyle>
          <a:p>
            <a:r>
              <a:rPr lang="en-US" dirty="0" smtClean="0"/>
              <a:t>28pt Intel Clear Headline</a:t>
            </a:r>
            <a:endParaRPr lang="en-US" dirty="0"/>
          </a:p>
        </p:txBody>
      </p:sp>
      <p:sp>
        <p:nvSpPr>
          <p:cNvPr id="9" name="Picture Placeholder 8"/>
          <p:cNvSpPr>
            <a:spLocks noGrp="1"/>
          </p:cNvSpPr>
          <p:nvPr>
            <p:ph type="pic" sz="quarter" idx="13"/>
          </p:nvPr>
        </p:nvSpPr>
        <p:spPr>
          <a:xfrm>
            <a:off x="6441018" y="1257907"/>
            <a:ext cx="4241497" cy="2227933"/>
          </a:xfrm>
          <a:solidFill>
            <a:schemeClr val="bg2">
              <a:lumMod val="60000"/>
              <a:lumOff val="40000"/>
            </a:schemeClr>
          </a:solidFill>
        </p:spPr>
        <p:txBody>
          <a:bodyPr/>
          <a:lstStyle>
            <a:lvl1pPr>
              <a:defRPr sz="2400">
                <a:latin typeface="Intel Clear"/>
              </a:defRPr>
            </a:lvl1pPr>
          </a:lstStyle>
          <a:p>
            <a:r>
              <a:rPr lang="en-US" sz="1467" smtClean="0">
                <a:latin typeface="Arial"/>
              </a:rPr>
              <a:t>Click icon to add picture</a:t>
            </a:r>
            <a:endParaRPr lang="en-US" sz="1467" dirty="0">
              <a:latin typeface="Arial"/>
            </a:endParaRPr>
          </a:p>
        </p:txBody>
      </p:sp>
      <p:sp>
        <p:nvSpPr>
          <p:cNvPr id="10" name="Picture Placeholder 8"/>
          <p:cNvSpPr>
            <a:spLocks noGrp="1"/>
          </p:cNvSpPr>
          <p:nvPr>
            <p:ph type="pic" sz="quarter" idx="14"/>
          </p:nvPr>
        </p:nvSpPr>
        <p:spPr>
          <a:xfrm>
            <a:off x="6441018" y="3791863"/>
            <a:ext cx="4241497" cy="2227933"/>
          </a:xfrm>
          <a:solidFill>
            <a:schemeClr val="bg2">
              <a:lumMod val="60000"/>
              <a:lumOff val="40000"/>
            </a:schemeClr>
          </a:solidFill>
        </p:spPr>
        <p:txBody>
          <a:bodyPr/>
          <a:lstStyle>
            <a:lvl1pPr>
              <a:defRPr sz="2400">
                <a:latin typeface="Intel Clear"/>
              </a:defRPr>
            </a:lvl1pPr>
          </a:lstStyle>
          <a:p>
            <a:r>
              <a:rPr lang="en-US" sz="1467" smtClean="0">
                <a:latin typeface="Arial"/>
              </a:rPr>
              <a:t>Click icon to add picture</a:t>
            </a:r>
            <a:endParaRPr lang="en-US" sz="1467" dirty="0">
              <a:latin typeface="Arial"/>
            </a:endParaRPr>
          </a:p>
        </p:txBody>
      </p:sp>
    </p:spTree>
    <p:extLst>
      <p:ext uri="{BB962C8B-B14F-4D97-AF65-F5344CB8AC3E}">
        <p14:creationId xmlns:p14="http://schemas.microsoft.com/office/powerpoint/2010/main" val="2859348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4337A876-64B8-4603-ABE3-F2971D6DA053}" type="slidenum">
              <a:rPr lang="en-GB" smtClean="0"/>
              <a:t>‹#›</a:t>
            </a:fld>
            <a:endParaRPr lang="en-GB"/>
          </a:p>
        </p:txBody>
      </p:sp>
      <p:sp>
        <p:nvSpPr>
          <p:cNvPr id="15" name="Content Placeholder 2"/>
          <p:cNvSpPr>
            <a:spLocks noGrp="1"/>
          </p:cNvSpPr>
          <p:nvPr>
            <p:ph sz="half" idx="1" hasCustomPrompt="1"/>
          </p:nvPr>
        </p:nvSpPr>
        <p:spPr>
          <a:xfrm>
            <a:off x="607485" y="1604433"/>
            <a:ext cx="5342468" cy="4567767"/>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867" dirty="0" smtClean="0">
                <a:solidFill>
                  <a:schemeClr val="tx2"/>
                </a:solidFill>
              </a:defRPr>
            </a:lvl3pPr>
            <a:lvl4pPr>
              <a:defRPr lang="en-US" sz="1600" dirty="0" smtClean="0">
                <a:solidFill>
                  <a:schemeClr val="tx2"/>
                </a:solidFill>
              </a:defRPr>
            </a:lvl4pPr>
            <a:lvl5pPr>
              <a:defRPr lang="en-US" sz="1600" dirty="0">
                <a:solidFill>
                  <a:schemeClr val="tx2"/>
                </a:solidFill>
              </a:defRPr>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
        <p:nvSpPr>
          <p:cNvPr id="16" name="Content Placeholder 2"/>
          <p:cNvSpPr>
            <a:spLocks noGrp="1"/>
          </p:cNvSpPr>
          <p:nvPr>
            <p:ph sz="half" idx="13" hasCustomPrompt="1"/>
          </p:nvPr>
        </p:nvSpPr>
        <p:spPr>
          <a:xfrm>
            <a:off x="6237817" y="1604433"/>
            <a:ext cx="5340352" cy="4567767"/>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867" dirty="0" smtClean="0">
                <a:solidFill>
                  <a:schemeClr val="tx2"/>
                </a:solidFill>
              </a:defRPr>
            </a:lvl3pPr>
            <a:lvl4pPr>
              <a:defRPr lang="en-US" sz="1600" dirty="0" smtClean="0">
                <a:solidFill>
                  <a:schemeClr val="tx2"/>
                </a:solidFill>
              </a:defRPr>
            </a:lvl4pPr>
            <a:lvl5pPr>
              <a:defRPr lang="en-US" sz="1600" dirty="0">
                <a:solidFill>
                  <a:schemeClr val="tx2"/>
                </a:solidFill>
              </a:defRPr>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
        <p:nvSpPr>
          <p:cNvPr id="8"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Intel Clear"/>
                <a:cs typeface="Intel Clear"/>
              </a:defRPr>
            </a:lvl1pPr>
          </a:lstStyle>
          <a:p>
            <a:r>
              <a:rPr lang="en-US" dirty="0" smtClean="0"/>
              <a:t>28pt Intel Clear Headline</a:t>
            </a:r>
            <a:endParaRPr lang="en-US" dirty="0"/>
          </a:p>
        </p:txBody>
      </p:sp>
    </p:spTree>
    <p:extLst>
      <p:ext uri="{BB962C8B-B14F-4D97-AF65-F5344CB8AC3E}">
        <p14:creationId xmlns:p14="http://schemas.microsoft.com/office/powerpoint/2010/main" val="1647647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Quote with Attribut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07485" y="1604434"/>
            <a:ext cx="10970684" cy="4567767"/>
          </a:xfrm>
        </p:spPr>
        <p:txBody>
          <a:bodyPr anchor="ctr" anchorCtr="0"/>
          <a:lstStyle>
            <a:lvl1pPr marL="253994" indent="-253994">
              <a:defRPr sz="4800" b="1" baseline="0">
                <a:solidFill>
                  <a:schemeClr val="accent1"/>
                </a:solidFill>
                <a:latin typeface="+mn-lt"/>
                <a:cs typeface="Intel Clear"/>
              </a:defRPr>
            </a:lvl1pPr>
            <a:lvl2pPr marL="556670" indent="-300559">
              <a:buFont typeface="Intel Clear" pitchFamily="34" charset="0"/>
              <a:buChar char="–"/>
              <a:defRPr sz="1600" baseline="0">
                <a:latin typeface="+mn-lt"/>
                <a:cs typeface="Intel Clear" panose="020B0604020203020204" pitchFamily="34" charset="0"/>
              </a:defRPr>
            </a:lvl2pPr>
            <a:lvl3pPr marL="914377" indent="-304792">
              <a:buFont typeface="Intel Clear" pitchFamily="34" charset="0"/>
              <a:buChar char="–"/>
              <a:defRPr sz="1600">
                <a:latin typeface="+mn-lt"/>
              </a:defRPr>
            </a:lvl3pPr>
            <a:lvl4pPr>
              <a:buFont typeface="Intel Clear" pitchFamily="34" charset="0"/>
              <a:buChar char="–"/>
              <a:defRPr sz="1467">
                <a:latin typeface="+mn-lt"/>
              </a:defRPr>
            </a:lvl4pPr>
            <a:lvl5pPr>
              <a:buFont typeface="Intel Clear" pitchFamily="34" charset="0"/>
              <a:buChar char="–"/>
              <a:defRPr sz="1400">
                <a:latin typeface="+mn-lt"/>
              </a:defRPr>
            </a:lvl5pPr>
          </a:lstStyle>
          <a:p>
            <a:pPr lvl="0"/>
            <a:r>
              <a:rPr lang="en-US" dirty="0" smtClean="0"/>
              <a:t>“36pt Intel Clear Bold Text”</a:t>
            </a:r>
          </a:p>
          <a:p>
            <a:pPr lvl="1"/>
            <a:r>
              <a:rPr lang="en-US" dirty="0" err="1" smtClean="0"/>
              <a:t>12pt</a:t>
            </a:r>
            <a:r>
              <a:rPr lang="en-US" dirty="0" smtClean="0"/>
              <a:t> Attribution</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4337A876-64B8-4603-ABE3-F2971D6DA053}" type="slidenum">
              <a:rPr lang="en-GB" smtClean="0"/>
              <a:t>‹#›</a:t>
            </a:fld>
            <a:endParaRPr lang="en-GB"/>
          </a:p>
        </p:txBody>
      </p:sp>
      <p:sp>
        <p:nvSpPr>
          <p:cNvPr id="7"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Intel Clear"/>
                <a:cs typeface="Intel Clear"/>
              </a:defRPr>
            </a:lvl1pPr>
          </a:lstStyle>
          <a:p>
            <a:r>
              <a:rPr lang="en-US" dirty="0" smtClean="0"/>
              <a:t>28pt Intel Clear Headline</a:t>
            </a:r>
            <a:endParaRPr lang="en-US" dirty="0"/>
          </a:p>
        </p:txBody>
      </p:sp>
    </p:spTree>
    <p:extLst>
      <p:ext uri="{BB962C8B-B14F-4D97-AF65-F5344CB8AC3E}">
        <p14:creationId xmlns:p14="http://schemas.microsoft.com/office/powerpoint/2010/main" val="3845187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ull Bleed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12192000" cy="6358467"/>
          </a:xfrm>
          <a:solidFill>
            <a:schemeClr val="bg2">
              <a:lumMod val="60000"/>
              <a:lumOff val="40000"/>
            </a:schemeClr>
          </a:solidFill>
        </p:spPr>
        <p:txBody>
          <a:bodyPr/>
          <a:lstStyle>
            <a:lvl1pPr marL="0" marR="0" indent="0" algn="l" defTabSz="609585" rtl="0" eaLnBrk="1" fontAlgn="auto" latinLnBrk="0" hangingPunct="1">
              <a:lnSpc>
                <a:spcPct val="100000"/>
              </a:lnSpc>
              <a:spcBef>
                <a:spcPts val="1600"/>
              </a:spcBef>
              <a:spcAft>
                <a:spcPts val="0"/>
              </a:spcAft>
              <a:buClrTx/>
              <a:buSzTx/>
              <a:buFont typeface="Wingdings" panose="05000000000000000000" pitchFamily="2" charset="2"/>
              <a:buNone/>
              <a:tabLst/>
              <a:defRPr baseline="0"/>
            </a:lvl1pPr>
          </a:lstStyle>
          <a:p>
            <a:r>
              <a:rPr lang="en-US" dirty="0" smtClean="0"/>
              <a:t>Insert photo here. Drag picture to placeholder or click icon to add.</a:t>
            </a:r>
            <a:endParaRPr lang="en-US" dirty="0"/>
          </a:p>
        </p:txBody>
      </p:sp>
      <p:sp>
        <p:nvSpPr>
          <p:cNvPr id="6" name="Slide Number Placeholder 5"/>
          <p:cNvSpPr>
            <a:spLocks noGrp="1"/>
          </p:cNvSpPr>
          <p:nvPr>
            <p:ph type="sldNum" sz="quarter" idx="12"/>
          </p:nvPr>
        </p:nvSpPr>
        <p:spPr>
          <a:xfrm>
            <a:off x="9163136" y="6432516"/>
            <a:ext cx="2844800" cy="365125"/>
          </a:xfrm>
        </p:spPr>
        <p:txBody>
          <a:bodyPr/>
          <a:lstStyle/>
          <a:p>
            <a:fld id="{4337A876-64B8-4603-ABE3-F2971D6DA053}" type="slidenum">
              <a:rPr lang="en-GB" smtClean="0"/>
              <a:t>‹#›</a:t>
            </a:fld>
            <a:endParaRPr lang="en-GB"/>
          </a:p>
        </p:txBody>
      </p:sp>
      <p:sp>
        <p:nvSpPr>
          <p:cNvPr id="7"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Intel Clear"/>
                <a:cs typeface="Intel Clear"/>
              </a:defRPr>
            </a:lvl1pPr>
          </a:lstStyle>
          <a:p>
            <a:r>
              <a:rPr lang="en-US" dirty="0" smtClean="0"/>
              <a:t>28pt Intel Clear Headline</a:t>
            </a:r>
            <a:endParaRPr lang="en-US" dirty="0"/>
          </a:p>
        </p:txBody>
      </p:sp>
    </p:spTree>
    <p:extLst>
      <p:ext uri="{BB962C8B-B14F-4D97-AF65-F5344CB8AC3E}">
        <p14:creationId xmlns:p14="http://schemas.microsoft.com/office/powerpoint/2010/main" val="2958619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 and Bottom Half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3432175"/>
            <a:ext cx="12192000" cy="2926292"/>
          </a:xfrm>
          <a:solidFill>
            <a:schemeClr val="bg2">
              <a:lumMod val="60000"/>
              <a:lumOff val="40000"/>
            </a:schemeClr>
          </a:solidFill>
        </p:spPr>
        <p:txBody>
          <a:bodyPr/>
          <a:lstStyle>
            <a:lvl1pPr marL="0" marR="0" indent="0" algn="l" defTabSz="609585" rtl="0" eaLnBrk="1" fontAlgn="auto" latinLnBrk="0" hangingPunct="1">
              <a:lnSpc>
                <a:spcPct val="100000"/>
              </a:lnSpc>
              <a:spcBef>
                <a:spcPts val="1600"/>
              </a:spcBef>
              <a:spcAft>
                <a:spcPts val="0"/>
              </a:spcAft>
              <a:buClrTx/>
              <a:buSzTx/>
              <a:buFont typeface="Wingdings" panose="05000000000000000000" pitchFamily="2" charset="2"/>
              <a:buNone/>
              <a:tabLst/>
              <a:defRPr baseline="0"/>
            </a:lvl1pPr>
          </a:lstStyle>
          <a:p>
            <a:r>
              <a:rPr lang="en-US" dirty="0" smtClean="0"/>
              <a:t>Insert photo here. Drag picture to placeholder or click icon to add.</a:t>
            </a:r>
          </a:p>
        </p:txBody>
      </p:sp>
      <p:sp>
        <p:nvSpPr>
          <p:cNvPr id="6" name="Slide Number Placeholder 5"/>
          <p:cNvSpPr>
            <a:spLocks noGrp="1"/>
          </p:cNvSpPr>
          <p:nvPr>
            <p:ph type="sldNum" sz="quarter" idx="12"/>
          </p:nvPr>
        </p:nvSpPr>
        <p:spPr>
          <a:xfrm>
            <a:off x="9163136" y="6432516"/>
            <a:ext cx="2844800" cy="365125"/>
          </a:xfrm>
        </p:spPr>
        <p:txBody>
          <a:bodyPr/>
          <a:lstStyle/>
          <a:p>
            <a:fld id="{4337A876-64B8-4603-ABE3-F2971D6DA053}" type="slidenum">
              <a:rPr lang="en-GB" smtClean="0"/>
              <a:t>‹#›</a:t>
            </a:fld>
            <a:endParaRPr lang="en-GB"/>
          </a:p>
        </p:txBody>
      </p:sp>
      <p:sp>
        <p:nvSpPr>
          <p:cNvPr id="18" name="Content Placeholder 2"/>
          <p:cNvSpPr>
            <a:spLocks noGrp="1"/>
          </p:cNvSpPr>
          <p:nvPr>
            <p:ph sz="half" idx="1" hasCustomPrompt="1"/>
          </p:nvPr>
        </p:nvSpPr>
        <p:spPr>
          <a:xfrm>
            <a:off x="607485" y="1604433"/>
            <a:ext cx="5342468" cy="1745720"/>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867" dirty="0" smtClean="0">
                <a:solidFill>
                  <a:schemeClr val="tx2"/>
                </a:solidFill>
              </a:defRPr>
            </a:lvl3pPr>
            <a:lvl4pPr>
              <a:defRPr lang="en-US" sz="1600" dirty="0" smtClean="0">
                <a:solidFill>
                  <a:schemeClr val="tx2"/>
                </a:solidFill>
              </a:defRPr>
            </a:lvl4pPr>
            <a:lvl5pPr>
              <a:defRPr lang="en-US" sz="1600" dirty="0">
                <a:solidFill>
                  <a:schemeClr val="tx2"/>
                </a:solidFill>
              </a:defRPr>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
        <p:nvSpPr>
          <p:cNvPr id="19" name="Content Placeholder 2"/>
          <p:cNvSpPr>
            <a:spLocks noGrp="1"/>
          </p:cNvSpPr>
          <p:nvPr>
            <p:ph sz="half" idx="15" hasCustomPrompt="1"/>
          </p:nvPr>
        </p:nvSpPr>
        <p:spPr>
          <a:xfrm>
            <a:off x="6237817" y="1604433"/>
            <a:ext cx="5340352" cy="1745720"/>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867" dirty="0" smtClean="0">
                <a:solidFill>
                  <a:schemeClr val="tx2"/>
                </a:solidFill>
              </a:defRPr>
            </a:lvl3pPr>
            <a:lvl4pPr>
              <a:defRPr lang="en-US" sz="1600" dirty="0" smtClean="0">
                <a:solidFill>
                  <a:schemeClr val="tx2"/>
                </a:solidFill>
              </a:defRPr>
            </a:lvl4pPr>
            <a:lvl5pPr>
              <a:defRPr lang="en-US" sz="1600" dirty="0">
                <a:solidFill>
                  <a:schemeClr val="tx2"/>
                </a:solidFill>
              </a:defRPr>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
        <p:nvSpPr>
          <p:cNvPr id="3" name="TextBox 2"/>
          <p:cNvSpPr txBox="1"/>
          <p:nvPr/>
        </p:nvSpPr>
        <p:spPr>
          <a:xfrm>
            <a:off x="1345983" y="6634394"/>
            <a:ext cx="184731" cy="297454"/>
          </a:xfrm>
          <a:prstGeom prst="rect">
            <a:avLst/>
          </a:prstGeom>
          <a:noFill/>
        </p:spPr>
        <p:txBody>
          <a:bodyPr wrap="none" rtlCol="0">
            <a:spAutoFit/>
          </a:bodyPr>
          <a:lstStyle/>
          <a:p>
            <a:endParaRPr lang="en-US" sz="1333" dirty="0" smtClean="0">
              <a:solidFill>
                <a:schemeClr val="tx2"/>
              </a:solidFill>
              <a:cs typeface="Intel Clear"/>
            </a:endParaRPr>
          </a:p>
        </p:txBody>
      </p:sp>
      <p:sp>
        <p:nvSpPr>
          <p:cNvPr id="10"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Intel Clear"/>
                <a:cs typeface="Intel Clear"/>
              </a:defRPr>
            </a:lvl1pPr>
          </a:lstStyle>
          <a:p>
            <a:r>
              <a:rPr lang="en-US" dirty="0" smtClean="0"/>
              <a:t>28pt Intel Clear Headline</a:t>
            </a:r>
            <a:endParaRPr lang="en-US" dirty="0"/>
          </a:p>
        </p:txBody>
      </p:sp>
    </p:spTree>
    <p:extLst>
      <p:ext uri="{BB962C8B-B14F-4D97-AF65-F5344CB8AC3E}">
        <p14:creationId xmlns:p14="http://schemas.microsoft.com/office/powerpoint/2010/main" val="3165725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2116" y="6345936"/>
            <a:ext cx="12192000" cy="512064"/>
          </a:xfrm>
          <a:prstGeom prst="rect">
            <a:avLst/>
          </a:prstGeom>
          <a:gradFill flip="none" rotWithShape="1">
            <a:gsLst>
              <a:gs pos="32000">
                <a:schemeClr val="tx2"/>
              </a:gs>
              <a:gs pos="95000">
                <a:srgbClr val="009FDF"/>
              </a:gs>
              <a:gs pos="78000">
                <a:srgbClr val="0071C5"/>
              </a:gs>
            </a:gsLst>
            <a:lin ang="1986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pic>
        <p:nvPicPr>
          <p:cNvPr id="11" name="Picture 2" descr="\\.psf\Home\Desktop\Intel.png"/>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10986554" y="6440786"/>
            <a:ext cx="485781" cy="320175"/>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2" name="Straight Connector 11"/>
          <p:cNvCxnSpPr/>
          <p:nvPr/>
        </p:nvCxnSpPr>
        <p:spPr>
          <a:xfrm>
            <a:off x="11624735" y="6432680"/>
            <a:ext cx="3175" cy="316992"/>
          </a:xfrm>
          <a:prstGeom prst="line">
            <a:avLst/>
          </a:prstGeom>
          <a:ln w="952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Placeholder 1"/>
          <p:cNvSpPr>
            <a:spLocks noGrp="1"/>
          </p:cNvSpPr>
          <p:nvPr>
            <p:ph type="title"/>
          </p:nvPr>
        </p:nvSpPr>
        <p:spPr>
          <a:xfrm>
            <a:off x="607484" y="413507"/>
            <a:ext cx="10972800" cy="1158240"/>
          </a:xfrm>
          <a:prstGeom prst="rect">
            <a:avLst/>
          </a:prstGeom>
        </p:spPr>
        <p:txBody>
          <a:bodyPr vert="horz" lIns="0" tIns="0" rIns="0" bIns="0" rtlCol="0" anchor="t" anchorCtr="0">
            <a:noAutofit/>
          </a:bodyPr>
          <a:lstStyle/>
          <a:p>
            <a:r>
              <a:rPr lang="en-US" dirty="0" smtClean="0"/>
              <a:t>28pt Intel Clear Headline</a:t>
            </a:r>
            <a:endParaRPr lang="en-US" dirty="0"/>
          </a:p>
        </p:txBody>
      </p:sp>
      <p:sp>
        <p:nvSpPr>
          <p:cNvPr id="3" name="Text Placeholder 2"/>
          <p:cNvSpPr>
            <a:spLocks noGrp="1"/>
          </p:cNvSpPr>
          <p:nvPr>
            <p:ph type="body" idx="1"/>
          </p:nvPr>
        </p:nvSpPr>
        <p:spPr>
          <a:xfrm>
            <a:off x="607484" y="1604434"/>
            <a:ext cx="10970683" cy="4567767"/>
          </a:xfrm>
          <a:prstGeom prst="rect">
            <a:avLst/>
          </a:prstGeom>
        </p:spPr>
        <p:txBody>
          <a:bodyPr vert="horz" lIns="0" tIns="0" rIns="0" bIns="0" rtlCol="0">
            <a:noAutofit/>
          </a:bodyPr>
          <a:lstStyle/>
          <a:p>
            <a:pPr lvl="0"/>
            <a:r>
              <a:rPr lang="en-US" dirty="0" smtClean="0"/>
              <a:t>18pt Intel Clear body text</a:t>
            </a:r>
          </a:p>
          <a:p>
            <a:pPr lvl="1"/>
            <a:r>
              <a:rPr lang="en-US" dirty="0" smtClean="0"/>
              <a:t>16pt Intel Clear bullet one</a:t>
            </a:r>
          </a:p>
          <a:p>
            <a:pPr lvl="2"/>
            <a:r>
              <a:rPr lang="en-US" dirty="0" smtClean="0"/>
              <a:t>16pt Intel Clear sub-bullet</a:t>
            </a:r>
          </a:p>
          <a:p>
            <a:pPr lvl="3"/>
            <a:r>
              <a:rPr lang="en-US" dirty="0" err="1" smtClean="0"/>
              <a:t>14pt</a:t>
            </a:r>
            <a:r>
              <a:rPr lang="en-US" dirty="0" smtClean="0"/>
              <a:t> Intel Clear fourth level</a:t>
            </a:r>
          </a:p>
          <a:p>
            <a:pPr lvl="4"/>
            <a:r>
              <a:rPr lang="en-US" dirty="0" err="1" smtClean="0"/>
              <a:t>14pt</a:t>
            </a:r>
            <a:r>
              <a:rPr lang="en-US" dirty="0" smtClean="0"/>
              <a:t> Intel Clear fifth level</a:t>
            </a:r>
            <a:endParaRPr lang="en-US" dirty="0"/>
          </a:p>
        </p:txBody>
      </p:sp>
      <p:sp>
        <p:nvSpPr>
          <p:cNvPr id="6" name="Slide Number Placeholder 5"/>
          <p:cNvSpPr>
            <a:spLocks noGrp="1"/>
          </p:cNvSpPr>
          <p:nvPr>
            <p:ph type="sldNum" sz="quarter" idx="4"/>
          </p:nvPr>
        </p:nvSpPr>
        <p:spPr>
          <a:xfrm>
            <a:off x="9163136" y="6432516"/>
            <a:ext cx="2844800" cy="365125"/>
          </a:xfrm>
          <a:prstGeom prst="rect">
            <a:avLst/>
          </a:prstGeom>
        </p:spPr>
        <p:txBody>
          <a:bodyPr vert="horz" lIns="0" tIns="0" rIns="0" bIns="0" rtlCol="0" anchor="ctr"/>
          <a:lstStyle>
            <a:lvl1pPr algn="r">
              <a:defRPr sz="1067">
                <a:solidFill>
                  <a:schemeClr val="bg1"/>
                </a:solidFill>
                <a:latin typeface="+mn-lt"/>
                <a:cs typeface="Intel Clear"/>
              </a:defRPr>
            </a:lvl1pPr>
          </a:lstStyle>
          <a:p>
            <a:fld id="{4337A876-64B8-4603-ABE3-F2971D6DA053}" type="slidenum">
              <a:rPr lang="en-GB" smtClean="0"/>
              <a:t>‹#›</a:t>
            </a:fld>
            <a:endParaRPr lang="en-GB"/>
          </a:p>
        </p:txBody>
      </p:sp>
    </p:spTree>
    <p:extLst>
      <p:ext uri="{BB962C8B-B14F-4D97-AF65-F5344CB8AC3E}">
        <p14:creationId xmlns:p14="http://schemas.microsoft.com/office/powerpoint/2010/main" val="16933223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609585" rtl="0" eaLnBrk="1" latinLnBrk="0" hangingPunct="1">
        <a:lnSpc>
          <a:spcPct val="100000"/>
        </a:lnSpc>
        <a:spcBef>
          <a:spcPct val="0"/>
        </a:spcBef>
        <a:buNone/>
        <a:defRPr sz="3733" b="0" i="0" kern="1200" spc="0" baseline="0">
          <a:solidFill>
            <a:schemeClr val="tx2"/>
          </a:solidFill>
          <a:latin typeface="Intel Clear"/>
          <a:ea typeface="Intel Clear"/>
          <a:cs typeface="Intel Clear"/>
        </a:defRPr>
      </a:lvl1pPr>
    </p:titleStyle>
    <p:bodyStyle>
      <a:lvl1pPr marL="0" indent="0" algn="l" defTabSz="609585" rtl="0" eaLnBrk="1" latinLnBrk="0" hangingPunct="1">
        <a:spcBef>
          <a:spcPts val="1600"/>
        </a:spcBef>
        <a:spcAft>
          <a:spcPts val="0"/>
        </a:spcAft>
        <a:buFont typeface="Wingdings" panose="05000000000000000000" pitchFamily="2" charset="2"/>
        <a:buNone/>
        <a:defRPr sz="2400" b="0" kern="1200">
          <a:solidFill>
            <a:srgbClr val="0071C5"/>
          </a:solidFill>
          <a:latin typeface="+mn-lt"/>
          <a:ea typeface="+mn-ea"/>
          <a:cs typeface="Intel Clear" panose="020B0604020203020204" pitchFamily="34" charset="0"/>
        </a:defRPr>
      </a:lvl1pPr>
      <a:lvl2pPr marL="300559" indent="-300559" algn="l" defTabSz="609585" rtl="0" eaLnBrk="1" latinLnBrk="0" hangingPunct="1">
        <a:spcBef>
          <a:spcPts val="1600"/>
        </a:spcBef>
        <a:buFont typeface="Wingdings" charset="2"/>
        <a:buChar char="§"/>
        <a:defRPr sz="2133" kern="1200" baseline="0">
          <a:solidFill>
            <a:schemeClr val="tx2"/>
          </a:solidFill>
          <a:latin typeface="+mn-lt"/>
          <a:ea typeface="+mn-ea"/>
          <a:cs typeface="Intel Clear" panose="020B0604020203020204" pitchFamily="34" charset="0"/>
        </a:defRPr>
      </a:lvl2pPr>
      <a:lvl3pPr marL="761981" indent="-304792" algn="l" defTabSz="609585" rtl="0" eaLnBrk="1" latinLnBrk="0" hangingPunct="1">
        <a:spcBef>
          <a:spcPts val="1067"/>
        </a:spcBef>
        <a:buFont typeface="Intel Clear" panose="020B0604020203020204" pitchFamily="34" charset="0"/>
        <a:buChar char="–"/>
        <a:defRPr sz="2133" kern="1200">
          <a:solidFill>
            <a:schemeClr val="tx2"/>
          </a:solidFill>
          <a:latin typeface="+mn-lt"/>
          <a:ea typeface="+mn-ea"/>
          <a:cs typeface="Intel Clear" panose="020B0604020203020204" pitchFamily="34" charset="0"/>
        </a:defRPr>
      </a:lvl3pPr>
      <a:lvl4pPr marL="1293252" indent="-304792" algn="l" defTabSz="609585" rtl="0" eaLnBrk="1" latinLnBrk="0" hangingPunct="1">
        <a:spcBef>
          <a:spcPct val="20000"/>
        </a:spcBef>
        <a:buFont typeface="Arial"/>
        <a:buChar char="–"/>
        <a:defRPr sz="1867" kern="1200">
          <a:solidFill>
            <a:schemeClr val="tx2"/>
          </a:solidFill>
          <a:latin typeface="+mn-lt"/>
          <a:ea typeface="+mn-ea"/>
          <a:cs typeface="Intel Clear" panose="020B0604020203020204" pitchFamily="34" charset="0"/>
        </a:defRPr>
      </a:lvl4pPr>
      <a:lvl5pPr marL="1758907" indent="-304792" algn="l" defTabSz="609585" rtl="0" eaLnBrk="1" latinLnBrk="0" hangingPunct="1">
        <a:spcBef>
          <a:spcPct val="20000"/>
        </a:spcBef>
        <a:buFont typeface="Intel Clear" panose="020B0604020203020204" pitchFamily="34" charset="0"/>
        <a:buChar char="–"/>
        <a:defRPr sz="1867" kern="1200">
          <a:solidFill>
            <a:schemeClr val="tx2"/>
          </a:solidFill>
          <a:latin typeface="+mn-lt"/>
          <a:ea typeface="+mn-ea"/>
          <a:cs typeface="Intel Clear" panose="020B0604020203020204" pitchFamily="34" charset="0"/>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hyperlink" Target="http://www.intel.com/benchmarks" TargetMode="External"/><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hyperlink" Target="https://www.intel.com/content/dam/doc/white-paper/quickdata-technology-software-guide-for-linux-paper.pdf" TargetMode="External"/><Relationship Id="rId2" Type="http://schemas.openxmlformats.org/officeDocument/2006/relationships/hyperlink" Target="https://www.intel.com/content/www/us/en/wireless-network/accel-technology.html" TargetMode="External"/><Relationship Id="rId1" Type="http://schemas.openxmlformats.org/officeDocument/2006/relationships/slideLayout" Target="../slideLayouts/slideLayout19.xml"/><Relationship Id="rId4" Type="http://schemas.openxmlformats.org/officeDocument/2006/relationships/hyperlink" Target="https://www.kernel.org/doc/html/v4.18/networking/af_xdp.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http://www.intel.com/go/turbo" TargetMode="External"/><Relationship Id="rId2" Type="http://schemas.openxmlformats.org/officeDocument/2006/relationships/hyperlink" Target="http://www.intel.com/" TargetMode="External"/><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9.xml"/><Relationship Id="rId1" Type="http://schemas.openxmlformats.org/officeDocument/2006/relationships/tags" Target="../tags/tag1.xml"/><Relationship Id="rId4" Type="http://schemas.openxmlformats.org/officeDocument/2006/relationships/hyperlink" Target="http://www.intel.com/benchmark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A Scalable Approach to Virtual Switching</a:t>
            </a:r>
            <a:endParaRPr lang="en-GB" dirty="0"/>
          </a:p>
        </p:txBody>
      </p:sp>
      <p:sp>
        <p:nvSpPr>
          <p:cNvPr id="3" name="Subtitle 2"/>
          <p:cNvSpPr>
            <a:spLocks noGrp="1"/>
          </p:cNvSpPr>
          <p:nvPr>
            <p:ph type="subTitle" idx="1"/>
          </p:nvPr>
        </p:nvSpPr>
        <p:spPr/>
        <p:txBody>
          <a:bodyPr/>
          <a:lstStyle/>
          <a:p>
            <a:r>
              <a:rPr lang="en-IE" dirty="0" smtClean="0"/>
              <a:t>Bruce Richardson, Ciara Loftus et al.</a:t>
            </a:r>
          </a:p>
          <a:p>
            <a:r>
              <a:rPr lang="en-IE" dirty="0" smtClean="0"/>
              <a:t>FOSDEM 2019</a:t>
            </a:r>
            <a:endParaRPr lang="en-GB" dirty="0"/>
          </a:p>
        </p:txBody>
      </p:sp>
    </p:spTree>
    <p:extLst>
      <p:ext uri="{BB962C8B-B14F-4D97-AF65-F5344CB8AC3E}">
        <p14:creationId xmlns:p14="http://schemas.microsoft.com/office/powerpoint/2010/main" val="2842224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6"/>
          <p:cNvSpPr>
            <a:spLocks noGrp="1"/>
          </p:cNvSpPr>
          <p:nvPr>
            <p:ph type="title"/>
          </p:nvPr>
        </p:nvSpPr>
        <p:spPr/>
        <p:txBody>
          <a:bodyPr/>
          <a:lstStyle/>
          <a:p>
            <a:r>
              <a:rPr lang="en-IE" dirty="0" smtClean="0"/>
              <a:t>TX Path – Switch Core to Kernel Mode</a:t>
            </a:r>
            <a:endParaRPr lang="en-GB" dirty="0"/>
          </a:p>
        </p:txBody>
      </p:sp>
      <p:sp>
        <p:nvSpPr>
          <p:cNvPr id="3" name="Rounded Rectangle 2"/>
          <p:cNvSpPr/>
          <p:nvPr/>
        </p:nvSpPr>
        <p:spPr>
          <a:xfrm>
            <a:off x="7044025" y="1456267"/>
            <a:ext cx="2040467" cy="1625600"/>
          </a:xfrm>
          <a:prstGeom prst="roundRect">
            <a:avLst/>
          </a:prstGeom>
          <a:ln/>
        </p:spPr>
        <p:style>
          <a:lnRef idx="2">
            <a:schemeClr val="dk1"/>
          </a:lnRef>
          <a:fillRef idx="1">
            <a:schemeClr val="lt1"/>
          </a:fillRef>
          <a:effectRef idx="0">
            <a:schemeClr val="dk1"/>
          </a:effectRef>
          <a:fontRef idx="minor">
            <a:schemeClr val="dk1"/>
          </a:fontRef>
        </p:style>
        <p:txBody>
          <a:bodyPr rtlCol="0" anchor="t" anchorCtr="0"/>
          <a:lstStyle/>
          <a:p>
            <a:pPr algn="ctr"/>
            <a:r>
              <a:rPr lang="en-IE" dirty="0" smtClean="0"/>
              <a:t>Container 2</a:t>
            </a:r>
            <a:endParaRPr lang="en-US" dirty="0"/>
          </a:p>
        </p:txBody>
      </p:sp>
      <p:sp>
        <p:nvSpPr>
          <p:cNvPr id="21" name="Rounded Rectangle 20"/>
          <p:cNvSpPr/>
          <p:nvPr/>
        </p:nvSpPr>
        <p:spPr>
          <a:xfrm>
            <a:off x="2878667" y="1456267"/>
            <a:ext cx="2040467" cy="1625600"/>
          </a:xfrm>
          <a:prstGeom prst="roundRect">
            <a:avLst/>
          </a:prstGeom>
          <a:ln/>
        </p:spPr>
        <p:style>
          <a:lnRef idx="2">
            <a:schemeClr val="dk1"/>
          </a:lnRef>
          <a:fillRef idx="1">
            <a:schemeClr val="lt1"/>
          </a:fillRef>
          <a:effectRef idx="0">
            <a:schemeClr val="dk1"/>
          </a:effectRef>
          <a:fontRef idx="minor">
            <a:schemeClr val="dk1"/>
          </a:fontRef>
        </p:style>
        <p:txBody>
          <a:bodyPr rtlCol="0" anchor="t" anchorCtr="0"/>
          <a:lstStyle/>
          <a:p>
            <a:pPr algn="ctr"/>
            <a:r>
              <a:rPr lang="en-IE" dirty="0" smtClean="0"/>
              <a:t>Container 1</a:t>
            </a:r>
            <a:endParaRPr lang="en-US" dirty="0"/>
          </a:p>
        </p:txBody>
      </p:sp>
      <p:sp>
        <p:nvSpPr>
          <p:cNvPr id="4" name="Folded Corner 3"/>
          <p:cNvSpPr/>
          <p:nvPr/>
        </p:nvSpPr>
        <p:spPr>
          <a:xfrm>
            <a:off x="4119154" y="2269067"/>
            <a:ext cx="478972" cy="648304"/>
          </a:xfrm>
          <a:prstGeom prst="foldedCorner">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Folded Corner 24"/>
          <p:cNvSpPr/>
          <p:nvPr/>
        </p:nvSpPr>
        <p:spPr>
          <a:xfrm>
            <a:off x="7393577" y="2201333"/>
            <a:ext cx="478972" cy="648304"/>
          </a:xfrm>
          <a:prstGeom prst="foldedCorner">
            <a:avLst/>
          </a:prstGeom>
          <a:ln>
            <a:solidFill>
              <a:schemeClr val="accent6">
                <a:lumMod val="75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6" name="Rounded Rectangle 25"/>
          <p:cNvSpPr/>
          <p:nvPr/>
        </p:nvSpPr>
        <p:spPr>
          <a:xfrm>
            <a:off x="6753618" y="1336765"/>
            <a:ext cx="2621280" cy="4920344"/>
          </a:xfrm>
          <a:prstGeom prst="roundRect">
            <a:avLst/>
          </a:prstGeom>
          <a:noFill/>
          <a:ln/>
        </p:spPr>
        <p:style>
          <a:lnRef idx="2">
            <a:schemeClr val="dk1"/>
          </a:lnRef>
          <a:fillRef idx="1">
            <a:schemeClr val="lt1"/>
          </a:fillRef>
          <a:effectRef idx="0">
            <a:schemeClr val="dk1"/>
          </a:effectRef>
          <a:fontRef idx="minor">
            <a:schemeClr val="dk1"/>
          </a:fontRef>
        </p:style>
        <p:txBody>
          <a:bodyPr rtlCol="0" anchor="b" anchorCtr="0"/>
          <a:lstStyle/>
          <a:p>
            <a:pPr algn="ctr"/>
            <a:r>
              <a:rPr lang="en-IE" dirty="0" smtClean="0"/>
              <a:t>Core 2</a:t>
            </a:r>
            <a:endParaRPr lang="en-US" dirty="0"/>
          </a:p>
        </p:txBody>
      </p:sp>
      <p:sp>
        <p:nvSpPr>
          <p:cNvPr id="27" name="Rounded Rectangle 26"/>
          <p:cNvSpPr/>
          <p:nvPr/>
        </p:nvSpPr>
        <p:spPr>
          <a:xfrm>
            <a:off x="2588260" y="1336765"/>
            <a:ext cx="2621280" cy="4920344"/>
          </a:xfrm>
          <a:prstGeom prst="roundRect">
            <a:avLst/>
          </a:prstGeom>
          <a:noFill/>
          <a:ln/>
        </p:spPr>
        <p:style>
          <a:lnRef idx="2">
            <a:schemeClr val="dk1"/>
          </a:lnRef>
          <a:fillRef idx="1">
            <a:schemeClr val="lt1"/>
          </a:fillRef>
          <a:effectRef idx="0">
            <a:schemeClr val="dk1"/>
          </a:effectRef>
          <a:fontRef idx="minor">
            <a:schemeClr val="dk1"/>
          </a:fontRef>
        </p:style>
        <p:txBody>
          <a:bodyPr rtlCol="0" anchor="b" anchorCtr="0"/>
          <a:lstStyle/>
          <a:p>
            <a:pPr algn="ctr"/>
            <a:r>
              <a:rPr lang="en-IE" dirty="0" smtClean="0"/>
              <a:t>Core 1</a:t>
            </a:r>
            <a:endParaRPr lang="en-US" dirty="0"/>
          </a:p>
        </p:txBody>
      </p:sp>
      <p:sp>
        <p:nvSpPr>
          <p:cNvPr id="29" name="Rectangle 28"/>
          <p:cNvSpPr/>
          <p:nvPr/>
        </p:nvSpPr>
        <p:spPr>
          <a:xfrm>
            <a:off x="2878667" y="3868783"/>
            <a:ext cx="6205825" cy="975360"/>
          </a:xfrm>
          <a:prstGeom prst="rect">
            <a:avLst/>
          </a:prstGeom>
          <a:solidFill>
            <a:schemeClr val="lt1"/>
          </a:solidFill>
          <a:ln>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b" anchorCtr="0"/>
          <a:lstStyle/>
          <a:p>
            <a:pPr algn="ctr"/>
            <a:r>
              <a:rPr lang="en-IE" dirty="0" smtClean="0"/>
              <a:t>Kernel</a:t>
            </a:r>
            <a:endParaRPr lang="en-US" dirty="0"/>
          </a:p>
        </p:txBody>
      </p:sp>
      <p:sp>
        <p:nvSpPr>
          <p:cNvPr id="11" name="Folded Corner 10"/>
          <p:cNvSpPr/>
          <p:nvPr/>
        </p:nvSpPr>
        <p:spPr>
          <a:xfrm>
            <a:off x="7393577" y="4032311"/>
            <a:ext cx="478972" cy="648304"/>
          </a:xfrm>
          <a:prstGeom prst="foldedCorner">
            <a:avLst/>
          </a:prstGeom>
          <a:ln>
            <a:solidFill>
              <a:schemeClr val="accent6">
                <a:lumMod val="75000"/>
              </a:schemeClr>
            </a:solidFill>
            <a:prstDash val="sysDash"/>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cxnSp>
        <p:nvCxnSpPr>
          <p:cNvPr id="5" name="Straight Connector 4"/>
          <p:cNvCxnSpPr/>
          <p:nvPr/>
        </p:nvCxnSpPr>
        <p:spPr>
          <a:xfrm>
            <a:off x="7393577" y="2917371"/>
            <a:ext cx="0" cy="1018903"/>
          </a:xfrm>
          <a:prstGeom prst="line">
            <a:avLst/>
          </a:prstGeom>
          <a:ln w="19050">
            <a:solidFill>
              <a:schemeClr val="tx2"/>
            </a:solidFill>
            <a:prstDash val="sysDash"/>
            <a:tailEnd type="none"/>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7872549" y="2917370"/>
            <a:ext cx="0" cy="1018903"/>
          </a:xfrm>
          <a:prstGeom prst="line">
            <a:avLst/>
          </a:prstGeom>
          <a:ln w="19050">
            <a:solidFill>
              <a:schemeClr val="tx2"/>
            </a:solidFill>
            <a:prstDash val="sysDash"/>
            <a:tailEnd type="none"/>
          </a:ln>
          <a:effectLst/>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4606835" y="3169920"/>
            <a:ext cx="0" cy="949234"/>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3970467" y="3429093"/>
            <a:ext cx="561051" cy="215444"/>
          </a:xfrm>
          <a:prstGeom prst="rect">
            <a:avLst/>
          </a:prstGeom>
          <a:noFill/>
        </p:spPr>
        <p:txBody>
          <a:bodyPr vert="horz" wrap="none" lIns="0" tIns="0" rIns="0" bIns="0" rtlCol="0">
            <a:spAutoFit/>
          </a:bodyPr>
          <a:lstStyle/>
          <a:p>
            <a:r>
              <a:rPr lang="en-IE" sz="1400" dirty="0" err="1" smtClean="0">
                <a:solidFill>
                  <a:srgbClr val="003C71"/>
                </a:solidFill>
              </a:rPr>
              <a:t>Syscall</a:t>
            </a:r>
            <a:endParaRPr lang="en-US" sz="1400" dirty="0" err="1" smtClean="0">
              <a:solidFill>
                <a:srgbClr val="003C71"/>
              </a:solidFill>
            </a:endParaRPr>
          </a:p>
        </p:txBody>
      </p:sp>
      <p:sp>
        <p:nvSpPr>
          <p:cNvPr id="2" name="Slide Number Placeholder 1"/>
          <p:cNvSpPr>
            <a:spLocks noGrp="1"/>
          </p:cNvSpPr>
          <p:nvPr>
            <p:ph type="sldNum" sz="quarter" idx="12"/>
          </p:nvPr>
        </p:nvSpPr>
        <p:spPr/>
        <p:txBody>
          <a:bodyPr/>
          <a:lstStyle/>
          <a:p>
            <a:fld id="{4337A876-64B8-4603-ABE3-F2971D6DA053}" type="slidenum">
              <a:rPr lang="en-GB" smtClean="0"/>
              <a:t>10</a:t>
            </a:fld>
            <a:endParaRPr lang="en-GB"/>
          </a:p>
        </p:txBody>
      </p:sp>
    </p:spTree>
    <p:extLst>
      <p:ext uri="{BB962C8B-B14F-4D97-AF65-F5344CB8AC3E}">
        <p14:creationId xmlns:p14="http://schemas.microsoft.com/office/powerpoint/2010/main" val="2386634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6"/>
          <p:cNvSpPr>
            <a:spLocks noGrp="1"/>
          </p:cNvSpPr>
          <p:nvPr>
            <p:ph type="title"/>
          </p:nvPr>
        </p:nvSpPr>
        <p:spPr/>
        <p:txBody>
          <a:bodyPr/>
          <a:lstStyle/>
          <a:p>
            <a:r>
              <a:rPr lang="en-IE" dirty="0" smtClean="0"/>
              <a:t>TX Path – Lookup and Copy</a:t>
            </a:r>
            <a:endParaRPr lang="en-GB" dirty="0"/>
          </a:p>
        </p:txBody>
      </p:sp>
      <p:sp>
        <p:nvSpPr>
          <p:cNvPr id="3" name="Rounded Rectangle 2"/>
          <p:cNvSpPr/>
          <p:nvPr/>
        </p:nvSpPr>
        <p:spPr>
          <a:xfrm>
            <a:off x="7044025" y="1456267"/>
            <a:ext cx="2040467" cy="1625600"/>
          </a:xfrm>
          <a:prstGeom prst="roundRect">
            <a:avLst/>
          </a:prstGeom>
          <a:ln/>
        </p:spPr>
        <p:style>
          <a:lnRef idx="2">
            <a:schemeClr val="dk1"/>
          </a:lnRef>
          <a:fillRef idx="1">
            <a:schemeClr val="lt1"/>
          </a:fillRef>
          <a:effectRef idx="0">
            <a:schemeClr val="dk1"/>
          </a:effectRef>
          <a:fontRef idx="minor">
            <a:schemeClr val="dk1"/>
          </a:fontRef>
        </p:style>
        <p:txBody>
          <a:bodyPr rtlCol="0" anchor="t" anchorCtr="0"/>
          <a:lstStyle/>
          <a:p>
            <a:pPr algn="ctr"/>
            <a:r>
              <a:rPr lang="en-IE" dirty="0" smtClean="0"/>
              <a:t>Container 2</a:t>
            </a:r>
            <a:endParaRPr lang="en-US" dirty="0"/>
          </a:p>
        </p:txBody>
      </p:sp>
      <p:sp>
        <p:nvSpPr>
          <p:cNvPr id="21" name="Rounded Rectangle 20"/>
          <p:cNvSpPr/>
          <p:nvPr/>
        </p:nvSpPr>
        <p:spPr>
          <a:xfrm>
            <a:off x="2878667" y="1456267"/>
            <a:ext cx="2040467" cy="1625600"/>
          </a:xfrm>
          <a:prstGeom prst="roundRect">
            <a:avLst/>
          </a:prstGeom>
          <a:ln/>
        </p:spPr>
        <p:style>
          <a:lnRef idx="2">
            <a:schemeClr val="dk1"/>
          </a:lnRef>
          <a:fillRef idx="1">
            <a:schemeClr val="lt1"/>
          </a:fillRef>
          <a:effectRef idx="0">
            <a:schemeClr val="dk1"/>
          </a:effectRef>
          <a:fontRef idx="minor">
            <a:schemeClr val="dk1"/>
          </a:fontRef>
        </p:style>
        <p:txBody>
          <a:bodyPr rtlCol="0" anchor="t" anchorCtr="0"/>
          <a:lstStyle/>
          <a:p>
            <a:pPr algn="ctr"/>
            <a:r>
              <a:rPr lang="en-IE" dirty="0" smtClean="0"/>
              <a:t>Container 1</a:t>
            </a:r>
            <a:endParaRPr lang="en-US" dirty="0"/>
          </a:p>
        </p:txBody>
      </p:sp>
      <p:sp>
        <p:nvSpPr>
          <p:cNvPr id="4" name="Folded Corner 3"/>
          <p:cNvSpPr/>
          <p:nvPr/>
        </p:nvSpPr>
        <p:spPr>
          <a:xfrm>
            <a:off x="4119154" y="2269067"/>
            <a:ext cx="478972" cy="648304"/>
          </a:xfrm>
          <a:prstGeom prst="foldedCorner">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Folded Corner 24"/>
          <p:cNvSpPr/>
          <p:nvPr/>
        </p:nvSpPr>
        <p:spPr>
          <a:xfrm>
            <a:off x="7393577" y="2201333"/>
            <a:ext cx="478972" cy="648304"/>
          </a:xfrm>
          <a:prstGeom prst="foldedCorner">
            <a:avLst/>
          </a:prstGeom>
          <a:ln>
            <a:solidFill>
              <a:schemeClr val="accent6">
                <a:lumMod val="75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6" name="Rounded Rectangle 25"/>
          <p:cNvSpPr/>
          <p:nvPr/>
        </p:nvSpPr>
        <p:spPr>
          <a:xfrm>
            <a:off x="6753618" y="1336765"/>
            <a:ext cx="2621280" cy="4920344"/>
          </a:xfrm>
          <a:prstGeom prst="roundRect">
            <a:avLst/>
          </a:prstGeom>
          <a:noFill/>
          <a:ln/>
        </p:spPr>
        <p:style>
          <a:lnRef idx="2">
            <a:schemeClr val="dk1"/>
          </a:lnRef>
          <a:fillRef idx="1">
            <a:schemeClr val="lt1"/>
          </a:fillRef>
          <a:effectRef idx="0">
            <a:schemeClr val="dk1"/>
          </a:effectRef>
          <a:fontRef idx="minor">
            <a:schemeClr val="dk1"/>
          </a:fontRef>
        </p:style>
        <p:txBody>
          <a:bodyPr rtlCol="0" anchor="b" anchorCtr="0"/>
          <a:lstStyle/>
          <a:p>
            <a:pPr algn="ctr"/>
            <a:r>
              <a:rPr lang="en-IE" dirty="0" smtClean="0"/>
              <a:t>Core 2</a:t>
            </a:r>
            <a:endParaRPr lang="en-US" dirty="0"/>
          </a:p>
        </p:txBody>
      </p:sp>
      <p:sp>
        <p:nvSpPr>
          <p:cNvPr id="27" name="Rounded Rectangle 26"/>
          <p:cNvSpPr/>
          <p:nvPr/>
        </p:nvSpPr>
        <p:spPr>
          <a:xfrm>
            <a:off x="2588260" y="1336765"/>
            <a:ext cx="2621280" cy="4920344"/>
          </a:xfrm>
          <a:prstGeom prst="roundRect">
            <a:avLst/>
          </a:prstGeom>
          <a:noFill/>
          <a:ln/>
        </p:spPr>
        <p:style>
          <a:lnRef idx="2">
            <a:schemeClr val="dk1"/>
          </a:lnRef>
          <a:fillRef idx="1">
            <a:schemeClr val="lt1"/>
          </a:fillRef>
          <a:effectRef idx="0">
            <a:schemeClr val="dk1"/>
          </a:effectRef>
          <a:fontRef idx="minor">
            <a:schemeClr val="dk1"/>
          </a:fontRef>
        </p:style>
        <p:txBody>
          <a:bodyPr rtlCol="0" anchor="b" anchorCtr="0"/>
          <a:lstStyle/>
          <a:p>
            <a:pPr algn="ctr"/>
            <a:r>
              <a:rPr lang="en-IE" dirty="0" smtClean="0"/>
              <a:t>Core 1</a:t>
            </a:r>
            <a:endParaRPr lang="en-US" dirty="0"/>
          </a:p>
        </p:txBody>
      </p:sp>
      <p:sp>
        <p:nvSpPr>
          <p:cNvPr id="29" name="Rectangle 28"/>
          <p:cNvSpPr/>
          <p:nvPr/>
        </p:nvSpPr>
        <p:spPr>
          <a:xfrm>
            <a:off x="2878667" y="3868783"/>
            <a:ext cx="6205825" cy="975360"/>
          </a:xfrm>
          <a:prstGeom prst="rect">
            <a:avLst/>
          </a:prstGeom>
          <a:solidFill>
            <a:schemeClr val="lt1"/>
          </a:solidFill>
          <a:ln>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b" anchorCtr="0"/>
          <a:lstStyle/>
          <a:p>
            <a:pPr algn="ctr"/>
            <a:r>
              <a:rPr lang="en-IE" dirty="0" smtClean="0"/>
              <a:t>Kernel</a:t>
            </a:r>
            <a:endParaRPr lang="en-US" dirty="0"/>
          </a:p>
        </p:txBody>
      </p:sp>
      <p:sp>
        <p:nvSpPr>
          <p:cNvPr id="11" name="Folded Corner 10"/>
          <p:cNvSpPr/>
          <p:nvPr/>
        </p:nvSpPr>
        <p:spPr>
          <a:xfrm>
            <a:off x="7393577" y="4032311"/>
            <a:ext cx="478972" cy="648304"/>
          </a:xfrm>
          <a:prstGeom prst="foldedCorner">
            <a:avLst/>
          </a:prstGeom>
          <a:ln>
            <a:solidFill>
              <a:schemeClr val="accent6">
                <a:lumMod val="75000"/>
              </a:schemeClr>
            </a:solidFill>
            <a:prstDash val="sysDash"/>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cxnSp>
        <p:nvCxnSpPr>
          <p:cNvPr id="5" name="Straight Connector 4"/>
          <p:cNvCxnSpPr/>
          <p:nvPr/>
        </p:nvCxnSpPr>
        <p:spPr>
          <a:xfrm>
            <a:off x="7393577" y="2917371"/>
            <a:ext cx="0" cy="1018903"/>
          </a:xfrm>
          <a:prstGeom prst="line">
            <a:avLst/>
          </a:prstGeom>
          <a:ln w="19050">
            <a:solidFill>
              <a:schemeClr val="tx2"/>
            </a:solidFill>
            <a:prstDash val="sysDash"/>
            <a:tailEnd type="none"/>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7872549" y="2917370"/>
            <a:ext cx="0" cy="1018903"/>
          </a:xfrm>
          <a:prstGeom prst="line">
            <a:avLst/>
          </a:prstGeom>
          <a:ln w="19050">
            <a:solidFill>
              <a:schemeClr val="tx2"/>
            </a:solidFill>
            <a:prstDash val="sysDash"/>
            <a:tailEnd type="none"/>
          </a:ln>
          <a:effectLst/>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4606835" y="3169920"/>
            <a:ext cx="0" cy="949234"/>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3970467" y="3429093"/>
            <a:ext cx="561051" cy="215444"/>
          </a:xfrm>
          <a:prstGeom prst="rect">
            <a:avLst/>
          </a:prstGeom>
          <a:noFill/>
        </p:spPr>
        <p:txBody>
          <a:bodyPr vert="horz" wrap="none" lIns="0" tIns="0" rIns="0" bIns="0" rtlCol="0">
            <a:spAutoFit/>
          </a:bodyPr>
          <a:lstStyle/>
          <a:p>
            <a:r>
              <a:rPr lang="en-IE" sz="1400" dirty="0" err="1" smtClean="0">
                <a:solidFill>
                  <a:srgbClr val="003C71"/>
                </a:solidFill>
              </a:rPr>
              <a:t>Syscall</a:t>
            </a:r>
            <a:endParaRPr lang="en-US" sz="1400" dirty="0" err="1" smtClean="0">
              <a:solidFill>
                <a:srgbClr val="003C71"/>
              </a:solidFill>
            </a:endParaRPr>
          </a:p>
        </p:txBody>
      </p:sp>
      <p:sp>
        <p:nvSpPr>
          <p:cNvPr id="15" name="Snip and Round Single Corner Rectangle 14"/>
          <p:cNvSpPr/>
          <p:nvPr/>
        </p:nvSpPr>
        <p:spPr>
          <a:xfrm>
            <a:off x="3277448" y="4111655"/>
            <a:ext cx="1114697" cy="639596"/>
          </a:xfrm>
          <a:prstGeom prst="snip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IE" dirty="0" smtClean="0"/>
              <a:t>Lookup table</a:t>
            </a:r>
            <a:endParaRPr lang="en-US" dirty="0"/>
          </a:p>
        </p:txBody>
      </p:sp>
      <p:cxnSp>
        <p:nvCxnSpPr>
          <p:cNvPr id="16" name="Straight Arrow Connector 15"/>
          <p:cNvCxnSpPr/>
          <p:nvPr/>
        </p:nvCxnSpPr>
        <p:spPr>
          <a:xfrm>
            <a:off x="4606835" y="4207207"/>
            <a:ext cx="2664822" cy="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5751181" y="3947737"/>
            <a:ext cx="960199" cy="215444"/>
          </a:xfrm>
          <a:prstGeom prst="rect">
            <a:avLst/>
          </a:prstGeom>
          <a:noFill/>
        </p:spPr>
        <p:txBody>
          <a:bodyPr vert="horz" wrap="none" lIns="0" tIns="0" rIns="0" bIns="0" rtlCol="0">
            <a:spAutoFit/>
          </a:bodyPr>
          <a:lstStyle/>
          <a:p>
            <a:r>
              <a:rPr lang="en-IE" sz="1400" dirty="0" smtClean="0">
                <a:solidFill>
                  <a:srgbClr val="003C71"/>
                </a:solidFill>
              </a:rPr>
              <a:t>Buffer Copy</a:t>
            </a:r>
            <a:endParaRPr lang="en-US" sz="1400" dirty="0" err="1" smtClean="0">
              <a:solidFill>
                <a:srgbClr val="003C71"/>
              </a:solidFill>
            </a:endParaRPr>
          </a:p>
        </p:txBody>
      </p:sp>
      <p:sp>
        <p:nvSpPr>
          <p:cNvPr id="2" name="Slide Number Placeholder 1"/>
          <p:cNvSpPr>
            <a:spLocks noGrp="1"/>
          </p:cNvSpPr>
          <p:nvPr>
            <p:ph type="sldNum" sz="quarter" idx="12"/>
          </p:nvPr>
        </p:nvSpPr>
        <p:spPr/>
        <p:txBody>
          <a:bodyPr/>
          <a:lstStyle/>
          <a:p>
            <a:fld id="{4337A876-64B8-4603-ABE3-F2971D6DA053}" type="slidenum">
              <a:rPr lang="en-GB" smtClean="0"/>
              <a:t>11</a:t>
            </a:fld>
            <a:endParaRPr lang="en-GB"/>
          </a:p>
        </p:txBody>
      </p:sp>
    </p:spTree>
    <p:extLst>
      <p:ext uri="{BB962C8B-B14F-4D97-AF65-F5344CB8AC3E}">
        <p14:creationId xmlns:p14="http://schemas.microsoft.com/office/powerpoint/2010/main" val="2272404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50285" y="1845221"/>
            <a:ext cx="1486910" cy="1551778"/>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IE" b="1" dirty="0" smtClean="0"/>
          </a:p>
        </p:txBody>
      </p:sp>
      <p:sp>
        <p:nvSpPr>
          <p:cNvPr id="5" name="Rectangle 4"/>
          <p:cNvSpPr/>
          <p:nvPr/>
        </p:nvSpPr>
        <p:spPr>
          <a:xfrm>
            <a:off x="8188329" y="1845221"/>
            <a:ext cx="1486910" cy="1551778"/>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IE" b="1" dirty="0" smtClean="0"/>
          </a:p>
        </p:txBody>
      </p:sp>
      <p:sp>
        <p:nvSpPr>
          <p:cNvPr id="6" name="Rectangle 5"/>
          <p:cNvSpPr/>
          <p:nvPr/>
        </p:nvSpPr>
        <p:spPr>
          <a:xfrm>
            <a:off x="7135882" y="4020530"/>
            <a:ext cx="1675327" cy="1108814"/>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lang="en-IE" b="1" dirty="0" smtClean="0"/>
              <a:t>switch</a:t>
            </a:r>
          </a:p>
          <a:p>
            <a:pPr algn="ctr"/>
            <a:endParaRPr lang="en-IE" b="1" dirty="0" smtClean="0"/>
          </a:p>
          <a:p>
            <a:pPr algn="ctr"/>
            <a:endParaRPr lang="en-IE" b="1" dirty="0" smtClean="0"/>
          </a:p>
        </p:txBody>
      </p:sp>
      <p:sp>
        <p:nvSpPr>
          <p:cNvPr id="7" name="Rectangle 6"/>
          <p:cNvSpPr/>
          <p:nvPr/>
        </p:nvSpPr>
        <p:spPr>
          <a:xfrm>
            <a:off x="6392161" y="3223318"/>
            <a:ext cx="414599" cy="1165963"/>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lang="en-IE" sz="2000" b="1" dirty="0"/>
              <a:t>P</a:t>
            </a:r>
            <a:endParaRPr lang="en-IE" sz="2000" b="1" dirty="0" smtClean="0"/>
          </a:p>
          <a:p>
            <a:pPr algn="ctr"/>
            <a:r>
              <a:rPr lang="en-IE" sz="2000" b="1" dirty="0" smtClean="0"/>
              <a:t>0</a:t>
            </a:r>
          </a:p>
        </p:txBody>
      </p:sp>
      <p:sp>
        <p:nvSpPr>
          <p:cNvPr id="11" name="Rectangle 10"/>
          <p:cNvSpPr/>
          <p:nvPr/>
        </p:nvSpPr>
        <p:spPr>
          <a:xfrm>
            <a:off x="7062940" y="3198481"/>
            <a:ext cx="564409" cy="639388"/>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lang="en-IE" sz="2000" b="1" dirty="0"/>
              <a:t>V</a:t>
            </a:r>
            <a:r>
              <a:rPr lang="en-IE" sz="2000" b="1" dirty="0" smtClean="0"/>
              <a:t>0</a:t>
            </a:r>
          </a:p>
        </p:txBody>
      </p:sp>
      <p:cxnSp>
        <p:nvCxnSpPr>
          <p:cNvPr id="13" name="Curved Connector 12"/>
          <p:cNvCxnSpPr/>
          <p:nvPr/>
        </p:nvCxnSpPr>
        <p:spPr>
          <a:xfrm rot="5400000" flipH="1" flipV="1">
            <a:off x="6987684" y="2861894"/>
            <a:ext cx="7200" cy="576000"/>
          </a:xfrm>
          <a:prstGeom prst="curvedConnector3">
            <a:avLst>
              <a:gd name="adj1" fmla="val 3626866"/>
            </a:avLst>
          </a:prstGeom>
          <a:ln w="38100">
            <a:solidFill>
              <a:srgbClr val="FF0000"/>
            </a:solidFill>
            <a:headEnd type="triangle"/>
            <a:tailEnd type="triangle"/>
          </a:ln>
        </p:spPr>
        <p:style>
          <a:lnRef idx="1">
            <a:schemeClr val="dk1"/>
          </a:lnRef>
          <a:fillRef idx="0">
            <a:schemeClr val="dk1"/>
          </a:fillRef>
          <a:effectRef idx="0">
            <a:schemeClr val="dk1"/>
          </a:effectRef>
          <a:fontRef idx="minor">
            <a:schemeClr val="tx1"/>
          </a:fontRef>
        </p:style>
      </p:cxnSp>
      <p:pic>
        <p:nvPicPr>
          <p:cNvPr id="16" name="Picture 15"/>
          <p:cNvPicPr>
            <a:picLocks noChangeAspect="1"/>
          </p:cNvPicPr>
          <p:nvPr/>
        </p:nvPicPr>
        <p:blipFill>
          <a:blip r:embed="rId3"/>
          <a:stretch>
            <a:fillRect/>
          </a:stretch>
        </p:blipFill>
        <p:spPr>
          <a:xfrm>
            <a:off x="6822048" y="1966397"/>
            <a:ext cx="303575" cy="405287"/>
          </a:xfrm>
          <a:prstGeom prst="rect">
            <a:avLst/>
          </a:prstGeom>
          <a:ln w="19050">
            <a:solidFill>
              <a:schemeClr val="tx1"/>
            </a:solidFill>
          </a:ln>
        </p:spPr>
      </p:pic>
      <p:cxnSp>
        <p:nvCxnSpPr>
          <p:cNvPr id="17" name="Curved Connector 16"/>
          <p:cNvCxnSpPr/>
          <p:nvPr/>
        </p:nvCxnSpPr>
        <p:spPr>
          <a:xfrm rot="16200000" flipH="1">
            <a:off x="7943343" y="3139469"/>
            <a:ext cx="7200" cy="1404000"/>
          </a:xfrm>
          <a:prstGeom prst="curvedConnector3">
            <a:avLst>
              <a:gd name="adj1" fmla="val 3626866"/>
            </a:avLst>
          </a:prstGeom>
          <a:ln w="38100">
            <a:solidFill>
              <a:srgbClr val="FF0000"/>
            </a:solidFill>
            <a:headEnd type="triangle"/>
            <a:tailEnd type="triangle"/>
          </a:ln>
        </p:spPr>
        <p:style>
          <a:lnRef idx="1">
            <a:schemeClr val="dk1"/>
          </a:lnRef>
          <a:fillRef idx="0">
            <a:schemeClr val="dk1"/>
          </a:fillRef>
          <a:effectRef idx="0">
            <a:schemeClr val="dk1"/>
          </a:effectRef>
          <a:fontRef idx="minor">
            <a:schemeClr val="tx1"/>
          </a:fontRef>
        </p:style>
      </p:cxnSp>
      <p:sp>
        <p:nvSpPr>
          <p:cNvPr id="18" name="Rectangle 17"/>
          <p:cNvSpPr/>
          <p:nvPr/>
        </p:nvSpPr>
        <p:spPr>
          <a:xfrm>
            <a:off x="6394780" y="2461960"/>
            <a:ext cx="1229339" cy="318114"/>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b="1" dirty="0" smtClean="0">
                <a:solidFill>
                  <a:schemeClr val="tx1"/>
                </a:solidFill>
              </a:rPr>
              <a:t>encrypt</a:t>
            </a:r>
            <a:endParaRPr lang="en-GB" sz="2000" b="1" dirty="0">
              <a:solidFill>
                <a:schemeClr val="tx1"/>
              </a:solidFill>
            </a:endParaRPr>
          </a:p>
        </p:txBody>
      </p:sp>
      <p:sp>
        <p:nvSpPr>
          <p:cNvPr id="19" name="Rectangle 18"/>
          <p:cNvSpPr/>
          <p:nvPr/>
        </p:nvSpPr>
        <p:spPr>
          <a:xfrm>
            <a:off x="8318067" y="2456437"/>
            <a:ext cx="1229339" cy="318114"/>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b="1" dirty="0" smtClean="0">
                <a:solidFill>
                  <a:schemeClr val="tx1"/>
                </a:solidFill>
              </a:rPr>
              <a:t>encrypt</a:t>
            </a:r>
            <a:endParaRPr lang="en-GB" sz="2000" b="1" dirty="0">
              <a:solidFill>
                <a:schemeClr val="tx1"/>
              </a:solidFill>
            </a:endParaRPr>
          </a:p>
        </p:txBody>
      </p:sp>
      <p:pic>
        <p:nvPicPr>
          <p:cNvPr id="21" name="Picture 20"/>
          <p:cNvPicPr>
            <a:picLocks noChangeAspect="1"/>
          </p:cNvPicPr>
          <p:nvPr/>
        </p:nvPicPr>
        <p:blipFill>
          <a:blip r:embed="rId3"/>
          <a:stretch>
            <a:fillRect/>
          </a:stretch>
        </p:blipFill>
        <p:spPr>
          <a:xfrm>
            <a:off x="8777722" y="1966397"/>
            <a:ext cx="303575" cy="405287"/>
          </a:xfrm>
          <a:prstGeom prst="rect">
            <a:avLst/>
          </a:prstGeom>
          <a:ln w="19050">
            <a:solidFill>
              <a:schemeClr val="tx1"/>
            </a:solidFill>
          </a:ln>
        </p:spPr>
      </p:pic>
      <p:pic>
        <p:nvPicPr>
          <p:cNvPr id="28" name="Picture 27"/>
          <p:cNvPicPr>
            <a:picLocks noChangeAspect="1"/>
          </p:cNvPicPr>
          <p:nvPr/>
        </p:nvPicPr>
        <p:blipFill>
          <a:blip r:embed="rId3"/>
          <a:stretch>
            <a:fillRect/>
          </a:stretch>
        </p:blipFill>
        <p:spPr>
          <a:xfrm>
            <a:off x="1063971" y="1993138"/>
            <a:ext cx="623382" cy="832246"/>
          </a:xfrm>
          <a:prstGeom prst="rect">
            <a:avLst/>
          </a:prstGeom>
          <a:ln w="28575">
            <a:solidFill>
              <a:schemeClr val="tx1"/>
            </a:solidFill>
          </a:ln>
        </p:spPr>
      </p:pic>
      <p:pic>
        <p:nvPicPr>
          <p:cNvPr id="37" name="Picture 36"/>
          <p:cNvPicPr>
            <a:picLocks noChangeAspect="1"/>
          </p:cNvPicPr>
          <p:nvPr/>
        </p:nvPicPr>
        <p:blipFill>
          <a:blip r:embed="rId3">
            <a:lum bright="70000" contrast="-70000"/>
          </a:blip>
          <a:stretch>
            <a:fillRect/>
          </a:stretch>
        </p:blipFill>
        <p:spPr>
          <a:xfrm>
            <a:off x="7795155" y="4535101"/>
            <a:ext cx="303575" cy="405287"/>
          </a:xfrm>
          <a:prstGeom prst="rect">
            <a:avLst/>
          </a:prstGeom>
          <a:ln w="19050">
            <a:solidFill>
              <a:schemeClr val="tx1"/>
            </a:solidFill>
          </a:ln>
        </p:spPr>
      </p:pic>
      <p:sp>
        <p:nvSpPr>
          <p:cNvPr id="2" name="Title 1"/>
          <p:cNvSpPr>
            <a:spLocks noGrp="1"/>
          </p:cNvSpPr>
          <p:nvPr>
            <p:ph type="title"/>
          </p:nvPr>
        </p:nvSpPr>
        <p:spPr/>
        <p:txBody>
          <a:bodyPr/>
          <a:lstStyle/>
          <a:p>
            <a:r>
              <a:rPr lang="en-IE" dirty="0" smtClean="0"/>
              <a:t>Performance</a:t>
            </a:r>
            <a:endParaRPr lang="en-GB" dirty="0"/>
          </a:p>
        </p:txBody>
      </p:sp>
      <p:pic>
        <p:nvPicPr>
          <p:cNvPr id="38" name="Picture 37"/>
          <p:cNvPicPr>
            <a:picLocks noChangeAspect="1"/>
          </p:cNvPicPr>
          <p:nvPr/>
        </p:nvPicPr>
        <p:blipFill>
          <a:blip r:embed="rId3"/>
          <a:stretch>
            <a:fillRect/>
          </a:stretch>
        </p:blipFill>
        <p:spPr>
          <a:xfrm>
            <a:off x="2044274" y="1993138"/>
            <a:ext cx="623382" cy="832246"/>
          </a:xfrm>
          <a:prstGeom prst="rect">
            <a:avLst/>
          </a:prstGeom>
          <a:ln w="28575">
            <a:solidFill>
              <a:schemeClr val="tx1"/>
            </a:solidFill>
          </a:ln>
        </p:spPr>
      </p:pic>
      <p:pic>
        <p:nvPicPr>
          <p:cNvPr id="40" name="Picture 39"/>
          <p:cNvPicPr>
            <a:picLocks noChangeAspect="1"/>
          </p:cNvPicPr>
          <p:nvPr/>
        </p:nvPicPr>
        <p:blipFill>
          <a:blip r:embed="rId3"/>
          <a:stretch>
            <a:fillRect/>
          </a:stretch>
        </p:blipFill>
        <p:spPr>
          <a:xfrm>
            <a:off x="1063971" y="3073344"/>
            <a:ext cx="623382" cy="832246"/>
          </a:xfrm>
          <a:prstGeom prst="rect">
            <a:avLst/>
          </a:prstGeom>
          <a:ln w="28575">
            <a:solidFill>
              <a:schemeClr val="tx1"/>
            </a:solidFill>
          </a:ln>
        </p:spPr>
      </p:pic>
      <p:pic>
        <p:nvPicPr>
          <p:cNvPr id="41" name="Picture 40"/>
          <p:cNvPicPr>
            <a:picLocks noChangeAspect="1"/>
          </p:cNvPicPr>
          <p:nvPr/>
        </p:nvPicPr>
        <p:blipFill>
          <a:blip r:embed="rId3"/>
          <a:stretch>
            <a:fillRect/>
          </a:stretch>
        </p:blipFill>
        <p:spPr>
          <a:xfrm>
            <a:off x="2044274" y="3073344"/>
            <a:ext cx="623382" cy="832246"/>
          </a:xfrm>
          <a:prstGeom prst="rect">
            <a:avLst/>
          </a:prstGeom>
          <a:ln w="28575">
            <a:solidFill>
              <a:schemeClr val="tx1"/>
            </a:solidFill>
          </a:ln>
        </p:spPr>
      </p:pic>
      <p:pic>
        <p:nvPicPr>
          <p:cNvPr id="42" name="Picture 41"/>
          <p:cNvPicPr>
            <a:picLocks noChangeAspect="1"/>
          </p:cNvPicPr>
          <p:nvPr/>
        </p:nvPicPr>
        <p:blipFill>
          <a:blip r:embed="rId3"/>
          <a:stretch>
            <a:fillRect/>
          </a:stretch>
        </p:blipFill>
        <p:spPr>
          <a:xfrm>
            <a:off x="1063971" y="4153550"/>
            <a:ext cx="623382" cy="832246"/>
          </a:xfrm>
          <a:prstGeom prst="rect">
            <a:avLst/>
          </a:prstGeom>
          <a:ln w="28575">
            <a:solidFill>
              <a:schemeClr val="tx1"/>
            </a:solidFill>
          </a:ln>
        </p:spPr>
      </p:pic>
      <p:pic>
        <p:nvPicPr>
          <p:cNvPr id="43" name="Picture 42"/>
          <p:cNvPicPr>
            <a:picLocks noChangeAspect="1"/>
          </p:cNvPicPr>
          <p:nvPr/>
        </p:nvPicPr>
        <p:blipFill>
          <a:blip r:embed="rId3"/>
          <a:stretch>
            <a:fillRect/>
          </a:stretch>
        </p:blipFill>
        <p:spPr>
          <a:xfrm>
            <a:off x="2044274" y="4153550"/>
            <a:ext cx="623382" cy="832246"/>
          </a:xfrm>
          <a:prstGeom prst="rect">
            <a:avLst/>
          </a:prstGeom>
          <a:ln w="28575">
            <a:solidFill>
              <a:schemeClr val="tx1"/>
            </a:solidFill>
          </a:ln>
        </p:spPr>
      </p:pic>
      <p:sp>
        <p:nvSpPr>
          <p:cNvPr id="44" name="TextBox 43"/>
          <p:cNvSpPr txBox="1"/>
          <p:nvPr/>
        </p:nvSpPr>
        <p:spPr>
          <a:xfrm>
            <a:off x="1690525" y="1308101"/>
            <a:ext cx="7345281" cy="461665"/>
          </a:xfrm>
          <a:prstGeom prst="rect">
            <a:avLst/>
          </a:prstGeom>
          <a:noFill/>
        </p:spPr>
        <p:txBody>
          <a:bodyPr wrap="none" rtlCol="0">
            <a:spAutoFit/>
          </a:bodyPr>
          <a:lstStyle/>
          <a:p>
            <a:r>
              <a:rPr lang="en-IE" sz="2400" dirty="0" smtClean="0"/>
              <a:t>Resource Pool				1 Workload</a:t>
            </a:r>
            <a:endParaRPr lang="en-GB" sz="2400" dirty="0"/>
          </a:p>
        </p:txBody>
      </p:sp>
      <p:sp>
        <p:nvSpPr>
          <p:cNvPr id="45" name="Rectangle 44"/>
          <p:cNvSpPr/>
          <p:nvPr/>
        </p:nvSpPr>
        <p:spPr>
          <a:xfrm>
            <a:off x="9129971" y="3198481"/>
            <a:ext cx="414599" cy="1165963"/>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lang="en-IE" sz="2000" b="1" dirty="0" smtClean="0"/>
              <a:t>P</a:t>
            </a:r>
          </a:p>
          <a:p>
            <a:pPr algn="ctr"/>
            <a:r>
              <a:rPr lang="en-IE" sz="2000" b="1" dirty="0"/>
              <a:t>1</a:t>
            </a:r>
            <a:endParaRPr lang="en-IE" sz="2000" b="1" dirty="0" smtClean="0"/>
          </a:p>
        </p:txBody>
      </p:sp>
      <p:sp>
        <p:nvSpPr>
          <p:cNvPr id="46" name="Rectangle 45"/>
          <p:cNvSpPr/>
          <p:nvPr/>
        </p:nvSpPr>
        <p:spPr>
          <a:xfrm>
            <a:off x="8340714" y="3198481"/>
            <a:ext cx="564409" cy="639388"/>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lang="en-IE" sz="2000" b="1" dirty="0"/>
              <a:t>V</a:t>
            </a:r>
            <a:r>
              <a:rPr lang="en-IE" sz="2000" b="1" dirty="0" smtClean="0"/>
              <a:t>1</a:t>
            </a:r>
          </a:p>
        </p:txBody>
      </p:sp>
      <p:cxnSp>
        <p:nvCxnSpPr>
          <p:cNvPr id="47" name="Curved Connector 46"/>
          <p:cNvCxnSpPr/>
          <p:nvPr/>
        </p:nvCxnSpPr>
        <p:spPr>
          <a:xfrm rot="5400000" flipH="1" flipV="1">
            <a:off x="8933343" y="2827517"/>
            <a:ext cx="7200" cy="576000"/>
          </a:xfrm>
          <a:prstGeom prst="curvedConnector3">
            <a:avLst>
              <a:gd name="adj1" fmla="val 3626866"/>
            </a:avLst>
          </a:prstGeom>
          <a:ln w="38100">
            <a:solidFill>
              <a:srgbClr val="FF0000"/>
            </a:solidFill>
            <a:headEnd type="triangle"/>
            <a:tailEnd type="triangle"/>
          </a:ln>
        </p:spPr>
        <p:style>
          <a:lnRef idx="1">
            <a:schemeClr val="dk1"/>
          </a:lnRef>
          <a:fillRef idx="0">
            <a:schemeClr val="dk1"/>
          </a:fillRef>
          <a:effectRef idx="0">
            <a:schemeClr val="dk1"/>
          </a:effectRef>
          <a:fontRef idx="minor">
            <a:schemeClr val="tx1"/>
          </a:fontRef>
        </p:style>
      </p:cxnSp>
      <p:sp>
        <p:nvSpPr>
          <p:cNvPr id="48" name="Rectangle 47"/>
          <p:cNvSpPr/>
          <p:nvPr/>
        </p:nvSpPr>
        <p:spPr>
          <a:xfrm>
            <a:off x="5910319" y="5312005"/>
            <a:ext cx="4376821" cy="640683"/>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lang="en-IE" b="1" dirty="0" smtClean="0"/>
              <a:t>Traffic Generator – IMIX @ 40G</a:t>
            </a:r>
          </a:p>
        </p:txBody>
      </p:sp>
      <p:cxnSp>
        <p:nvCxnSpPr>
          <p:cNvPr id="22" name="Straight Arrow Connector 21"/>
          <p:cNvCxnSpPr>
            <a:stCxn id="7" idx="2"/>
          </p:cNvCxnSpPr>
          <p:nvPr/>
        </p:nvCxnSpPr>
        <p:spPr>
          <a:xfrm flipH="1">
            <a:off x="6599460" y="4389281"/>
            <a:ext cx="1" cy="922724"/>
          </a:xfrm>
          <a:prstGeom prst="straightConnector1">
            <a:avLst/>
          </a:prstGeom>
          <a:ln w="38100">
            <a:solidFill>
              <a:srgbClr val="FF0000"/>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49" name="Straight Arrow Connector 48"/>
          <p:cNvCxnSpPr/>
          <p:nvPr/>
        </p:nvCxnSpPr>
        <p:spPr>
          <a:xfrm flipH="1">
            <a:off x="9347630" y="4364444"/>
            <a:ext cx="1" cy="922724"/>
          </a:xfrm>
          <a:prstGeom prst="straightConnector1">
            <a:avLst/>
          </a:prstGeom>
          <a:ln w="38100">
            <a:solidFill>
              <a:srgbClr val="FF0000"/>
            </a:solidFill>
            <a:headEnd type="triangle"/>
            <a:tailEnd type="triangle"/>
          </a:ln>
        </p:spPr>
        <p:style>
          <a:lnRef idx="1">
            <a:schemeClr val="dk1"/>
          </a:lnRef>
          <a:fillRef idx="0">
            <a:schemeClr val="dk1"/>
          </a:fillRef>
          <a:effectRef idx="0">
            <a:schemeClr val="dk1"/>
          </a:effectRef>
          <a:fontRef idx="minor">
            <a:schemeClr val="tx1"/>
          </a:fontRef>
        </p:style>
      </p:cxnSp>
      <p:pic>
        <p:nvPicPr>
          <p:cNvPr id="29" name="Picture 28"/>
          <p:cNvPicPr>
            <a:picLocks noChangeAspect="1"/>
          </p:cNvPicPr>
          <p:nvPr/>
        </p:nvPicPr>
        <p:blipFill>
          <a:blip r:embed="rId3"/>
          <a:stretch>
            <a:fillRect/>
          </a:stretch>
        </p:blipFill>
        <p:spPr>
          <a:xfrm>
            <a:off x="3021492" y="1990815"/>
            <a:ext cx="623382" cy="832246"/>
          </a:xfrm>
          <a:prstGeom prst="rect">
            <a:avLst/>
          </a:prstGeom>
          <a:ln w="28575">
            <a:solidFill>
              <a:schemeClr val="tx1"/>
            </a:solidFill>
          </a:ln>
        </p:spPr>
      </p:pic>
      <p:pic>
        <p:nvPicPr>
          <p:cNvPr id="30" name="Picture 29"/>
          <p:cNvPicPr>
            <a:picLocks noChangeAspect="1"/>
          </p:cNvPicPr>
          <p:nvPr/>
        </p:nvPicPr>
        <p:blipFill>
          <a:blip r:embed="rId3"/>
          <a:stretch>
            <a:fillRect/>
          </a:stretch>
        </p:blipFill>
        <p:spPr>
          <a:xfrm>
            <a:off x="4001795" y="1990815"/>
            <a:ext cx="623382" cy="832246"/>
          </a:xfrm>
          <a:prstGeom prst="rect">
            <a:avLst/>
          </a:prstGeom>
          <a:ln w="28575">
            <a:solidFill>
              <a:schemeClr val="tx1"/>
            </a:solidFill>
          </a:ln>
        </p:spPr>
      </p:pic>
      <p:pic>
        <p:nvPicPr>
          <p:cNvPr id="31" name="Picture 30"/>
          <p:cNvPicPr>
            <a:picLocks noChangeAspect="1"/>
          </p:cNvPicPr>
          <p:nvPr/>
        </p:nvPicPr>
        <p:blipFill>
          <a:blip r:embed="rId3"/>
          <a:stretch>
            <a:fillRect/>
          </a:stretch>
        </p:blipFill>
        <p:spPr>
          <a:xfrm>
            <a:off x="3021492" y="3071021"/>
            <a:ext cx="623382" cy="832246"/>
          </a:xfrm>
          <a:prstGeom prst="rect">
            <a:avLst/>
          </a:prstGeom>
          <a:ln w="28575">
            <a:solidFill>
              <a:schemeClr val="tx1"/>
            </a:solidFill>
          </a:ln>
        </p:spPr>
      </p:pic>
      <p:pic>
        <p:nvPicPr>
          <p:cNvPr id="32" name="Picture 31"/>
          <p:cNvPicPr>
            <a:picLocks noChangeAspect="1"/>
          </p:cNvPicPr>
          <p:nvPr/>
        </p:nvPicPr>
        <p:blipFill>
          <a:blip r:embed="rId3"/>
          <a:stretch>
            <a:fillRect/>
          </a:stretch>
        </p:blipFill>
        <p:spPr>
          <a:xfrm>
            <a:off x="4001795" y="3071021"/>
            <a:ext cx="623382" cy="832246"/>
          </a:xfrm>
          <a:prstGeom prst="rect">
            <a:avLst/>
          </a:prstGeom>
          <a:ln w="28575">
            <a:solidFill>
              <a:schemeClr val="tx1"/>
            </a:solidFill>
          </a:ln>
        </p:spPr>
      </p:pic>
      <p:pic>
        <p:nvPicPr>
          <p:cNvPr id="33" name="Picture 32"/>
          <p:cNvPicPr>
            <a:picLocks noChangeAspect="1"/>
          </p:cNvPicPr>
          <p:nvPr/>
        </p:nvPicPr>
        <p:blipFill>
          <a:blip r:embed="rId3"/>
          <a:stretch>
            <a:fillRect/>
          </a:stretch>
        </p:blipFill>
        <p:spPr>
          <a:xfrm>
            <a:off x="3021492" y="4151227"/>
            <a:ext cx="623382" cy="832246"/>
          </a:xfrm>
          <a:prstGeom prst="rect">
            <a:avLst/>
          </a:prstGeom>
          <a:ln w="28575">
            <a:solidFill>
              <a:schemeClr val="tx1"/>
            </a:solidFill>
          </a:ln>
        </p:spPr>
      </p:pic>
      <p:pic>
        <p:nvPicPr>
          <p:cNvPr id="34" name="Picture 33"/>
          <p:cNvPicPr>
            <a:picLocks noChangeAspect="1"/>
          </p:cNvPicPr>
          <p:nvPr/>
        </p:nvPicPr>
        <p:blipFill>
          <a:blip r:embed="rId3"/>
          <a:stretch>
            <a:fillRect/>
          </a:stretch>
        </p:blipFill>
        <p:spPr>
          <a:xfrm>
            <a:off x="4001795" y="4151227"/>
            <a:ext cx="623382" cy="832246"/>
          </a:xfrm>
          <a:prstGeom prst="rect">
            <a:avLst/>
          </a:prstGeom>
          <a:ln w="28575">
            <a:solidFill>
              <a:schemeClr val="tx1"/>
            </a:solidFill>
          </a:ln>
        </p:spPr>
      </p:pic>
      <p:pic>
        <p:nvPicPr>
          <p:cNvPr id="35" name="Picture 34"/>
          <p:cNvPicPr>
            <a:picLocks noChangeAspect="1"/>
          </p:cNvPicPr>
          <p:nvPr/>
        </p:nvPicPr>
        <p:blipFill>
          <a:blip r:embed="rId3"/>
          <a:stretch>
            <a:fillRect/>
          </a:stretch>
        </p:blipFill>
        <p:spPr>
          <a:xfrm>
            <a:off x="7802748" y="4535100"/>
            <a:ext cx="303575" cy="405287"/>
          </a:xfrm>
          <a:prstGeom prst="rect">
            <a:avLst/>
          </a:prstGeom>
          <a:ln w="19050">
            <a:solidFill>
              <a:schemeClr val="tx1"/>
            </a:solidFill>
          </a:ln>
        </p:spPr>
      </p:pic>
      <p:sp>
        <p:nvSpPr>
          <p:cNvPr id="3" name="Slide Number Placeholder 2"/>
          <p:cNvSpPr>
            <a:spLocks noGrp="1"/>
          </p:cNvSpPr>
          <p:nvPr>
            <p:ph type="sldNum" sz="quarter" idx="12"/>
          </p:nvPr>
        </p:nvSpPr>
        <p:spPr/>
        <p:txBody>
          <a:bodyPr/>
          <a:lstStyle/>
          <a:p>
            <a:fld id="{4337A876-64B8-4603-ABE3-F2971D6DA053}" type="slidenum">
              <a:rPr lang="en-GB" smtClean="0"/>
              <a:t>12</a:t>
            </a:fld>
            <a:endParaRPr lang="en-GB"/>
          </a:p>
        </p:txBody>
      </p:sp>
    </p:spTree>
    <p:extLst>
      <p:ext uri="{BB962C8B-B14F-4D97-AF65-F5344CB8AC3E}">
        <p14:creationId xmlns:p14="http://schemas.microsoft.com/office/powerpoint/2010/main" val="2314864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3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Performance</a:t>
            </a:r>
            <a:endParaRPr lang="en-GB" dirty="0"/>
          </a:p>
        </p:txBody>
      </p:sp>
      <p:sp>
        <p:nvSpPr>
          <p:cNvPr id="3" name="Rectangle 2"/>
          <p:cNvSpPr/>
          <p:nvPr/>
        </p:nvSpPr>
        <p:spPr>
          <a:xfrm>
            <a:off x="744172" y="2357221"/>
            <a:ext cx="622071" cy="574238"/>
          </a:xfrm>
          <a:prstGeom prst="rect">
            <a:avLst/>
          </a:prstGeom>
          <a:solidFill>
            <a:srgbClr val="0071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t>W0</a:t>
            </a:r>
            <a:endParaRPr lang="en-GB" b="1" dirty="0"/>
          </a:p>
        </p:txBody>
      </p:sp>
      <p:sp>
        <p:nvSpPr>
          <p:cNvPr id="4" name="Rectangle 3"/>
          <p:cNvSpPr/>
          <p:nvPr/>
        </p:nvSpPr>
        <p:spPr>
          <a:xfrm>
            <a:off x="1533776" y="2375650"/>
            <a:ext cx="622071" cy="574238"/>
          </a:xfrm>
          <a:prstGeom prst="rect">
            <a:avLst/>
          </a:prstGeom>
          <a:solidFill>
            <a:srgbClr val="0071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t>W0</a:t>
            </a:r>
            <a:endParaRPr lang="en-GB" b="1" dirty="0"/>
          </a:p>
        </p:txBody>
      </p:sp>
      <p:sp>
        <p:nvSpPr>
          <p:cNvPr id="5" name="Rectangle 4"/>
          <p:cNvSpPr/>
          <p:nvPr/>
        </p:nvSpPr>
        <p:spPr>
          <a:xfrm>
            <a:off x="731107" y="3091358"/>
            <a:ext cx="622071" cy="574238"/>
          </a:xfrm>
          <a:prstGeom prst="rect">
            <a:avLst/>
          </a:prstGeom>
          <a:solidFill>
            <a:srgbClr val="0071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t>W2</a:t>
            </a:r>
            <a:endParaRPr lang="en-GB" b="1" dirty="0"/>
          </a:p>
        </p:txBody>
      </p:sp>
      <p:sp>
        <p:nvSpPr>
          <p:cNvPr id="6" name="Rectangle 5"/>
          <p:cNvSpPr/>
          <p:nvPr/>
        </p:nvSpPr>
        <p:spPr>
          <a:xfrm>
            <a:off x="1533775" y="3091973"/>
            <a:ext cx="622071" cy="574238"/>
          </a:xfrm>
          <a:prstGeom prst="rect">
            <a:avLst/>
          </a:prstGeom>
          <a:solidFill>
            <a:srgbClr val="0071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t>W2</a:t>
            </a:r>
            <a:endParaRPr lang="en-GB" b="1" dirty="0"/>
          </a:p>
        </p:txBody>
      </p:sp>
      <p:sp>
        <p:nvSpPr>
          <p:cNvPr id="7" name="Rectangle 6"/>
          <p:cNvSpPr/>
          <p:nvPr/>
        </p:nvSpPr>
        <p:spPr>
          <a:xfrm>
            <a:off x="744172" y="3841741"/>
            <a:ext cx="622071" cy="57423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IE" b="1" dirty="0" smtClean="0"/>
              <a:t>V0</a:t>
            </a:r>
            <a:endParaRPr lang="en-GB" b="1" dirty="0"/>
          </a:p>
        </p:txBody>
      </p:sp>
      <p:sp>
        <p:nvSpPr>
          <p:cNvPr id="8" name="Rectangle 7"/>
          <p:cNvSpPr/>
          <p:nvPr/>
        </p:nvSpPr>
        <p:spPr>
          <a:xfrm>
            <a:off x="1533775" y="3843924"/>
            <a:ext cx="622071" cy="57423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IE" b="1" dirty="0" smtClean="0"/>
              <a:t>V1</a:t>
            </a:r>
            <a:endParaRPr lang="en-GB" b="1" dirty="0"/>
          </a:p>
        </p:txBody>
      </p:sp>
      <p:sp>
        <p:nvSpPr>
          <p:cNvPr id="9" name="Rectangle 8"/>
          <p:cNvSpPr/>
          <p:nvPr/>
        </p:nvSpPr>
        <p:spPr>
          <a:xfrm>
            <a:off x="6492737" y="2360036"/>
            <a:ext cx="622071" cy="574238"/>
          </a:xfrm>
          <a:prstGeom prst="rect">
            <a:avLst/>
          </a:prstGeom>
          <a:solidFill>
            <a:srgbClr val="0071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t>W0</a:t>
            </a:r>
            <a:endParaRPr lang="en-GB" b="1" dirty="0"/>
          </a:p>
        </p:txBody>
      </p:sp>
      <p:sp>
        <p:nvSpPr>
          <p:cNvPr id="10" name="Rectangle 9"/>
          <p:cNvSpPr/>
          <p:nvPr/>
        </p:nvSpPr>
        <p:spPr>
          <a:xfrm>
            <a:off x="7282025" y="2360036"/>
            <a:ext cx="622071" cy="574238"/>
          </a:xfrm>
          <a:prstGeom prst="rect">
            <a:avLst/>
          </a:prstGeom>
          <a:solidFill>
            <a:srgbClr val="0071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t>W0</a:t>
            </a:r>
            <a:endParaRPr lang="en-GB" b="1" dirty="0"/>
          </a:p>
        </p:txBody>
      </p:sp>
      <p:sp>
        <p:nvSpPr>
          <p:cNvPr id="11" name="Rectangle 10"/>
          <p:cNvSpPr/>
          <p:nvPr/>
        </p:nvSpPr>
        <p:spPr>
          <a:xfrm>
            <a:off x="6479672" y="3094173"/>
            <a:ext cx="622071" cy="574238"/>
          </a:xfrm>
          <a:prstGeom prst="rect">
            <a:avLst/>
          </a:prstGeom>
          <a:solidFill>
            <a:srgbClr val="0071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t>W2</a:t>
            </a:r>
            <a:endParaRPr lang="en-GB" b="1" dirty="0"/>
          </a:p>
        </p:txBody>
      </p:sp>
      <p:sp>
        <p:nvSpPr>
          <p:cNvPr id="12" name="Rectangle 11"/>
          <p:cNvSpPr/>
          <p:nvPr/>
        </p:nvSpPr>
        <p:spPr>
          <a:xfrm>
            <a:off x="7282025" y="3094173"/>
            <a:ext cx="622071" cy="574238"/>
          </a:xfrm>
          <a:prstGeom prst="rect">
            <a:avLst/>
          </a:prstGeom>
          <a:solidFill>
            <a:srgbClr val="0071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t>W2</a:t>
            </a:r>
            <a:endParaRPr lang="en-GB" b="1" dirty="0"/>
          </a:p>
        </p:txBody>
      </p:sp>
      <p:sp>
        <p:nvSpPr>
          <p:cNvPr id="24" name="TextBox 23"/>
          <p:cNvSpPr txBox="1"/>
          <p:nvPr/>
        </p:nvSpPr>
        <p:spPr>
          <a:xfrm>
            <a:off x="1014664" y="1626333"/>
            <a:ext cx="3029997" cy="461665"/>
          </a:xfrm>
          <a:prstGeom prst="rect">
            <a:avLst/>
          </a:prstGeom>
          <a:noFill/>
        </p:spPr>
        <p:txBody>
          <a:bodyPr wrap="none" rtlCol="0">
            <a:spAutoFit/>
          </a:bodyPr>
          <a:lstStyle/>
          <a:p>
            <a:r>
              <a:rPr lang="en-IE" sz="2400" dirty="0" smtClean="0"/>
              <a:t>Centralised vSwitch</a:t>
            </a:r>
            <a:endParaRPr lang="en-GB" sz="2400" dirty="0"/>
          </a:p>
        </p:txBody>
      </p:sp>
      <p:sp>
        <p:nvSpPr>
          <p:cNvPr id="25" name="TextBox 24"/>
          <p:cNvSpPr txBox="1"/>
          <p:nvPr/>
        </p:nvSpPr>
        <p:spPr>
          <a:xfrm>
            <a:off x="6706366" y="1626333"/>
            <a:ext cx="2890535" cy="461665"/>
          </a:xfrm>
          <a:prstGeom prst="rect">
            <a:avLst/>
          </a:prstGeom>
          <a:noFill/>
        </p:spPr>
        <p:txBody>
          <a:bodyPr wrap="none" rtlCol="0">
            <a:spAutoFit/>
          </a:bodyPr>
          <a:lstStyle/>
          <a:p>
            <a:r>
              <a:rPr lang="en-IE" sz="2400" dirty="0" smtClean="0"/>
              <a:t>Distributed vSwitch</a:t>
            </a:r>
            <a:endParaRPr lang="en-GB" sz="2400" dirty="0"/>
          </a:p>
        </p:txBody>
      </p:sp>
      <p:sp>
        <p:nvSpPr>
          <p:cNvPr id="27" name="Right Brace 26"/>
          <p:cNvSpPr/>
          <p:nvPr/>
        </p:nvSpPr>
        <p:spPr>
          <a:xfrm>
            <a:off x="3925409" y="2366977"/>
            <a:ext cx="502510" cy="1290561"/>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8" name="Right Brace 27"/>
          <p:cNvSpPr/>
          <p:nvPr/>
        </p:nvSpPr>
        <p:spPr>
          <a:xfrm>
            <a:off x="3918572" y="3851497"/>
            <a:ext cx="502510" cy="571165"/>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9" name="TextBox 28"/>
          <p:cNvSpPr txBox="1"/>
          <p:nvPr/>
        </p:nvSpPr>
        <p:spPr>
          <a:xfrm>
            <a:off x="4704334" y="2618049"/>
            <a:ext cx="1268296" cy="646331"/>
          </a:xfrm>
          <a:prstGeom prst="rect">
            <a:avLst/>
          </a:prstGeom>
          <a:noFill/>
        </p:spPr>
        <p:txBody>
          <a:bodyPr wrap="none" rtlCol="0">
            <a:spAutoFit/>
          </a:bodyPr>
          <a:lstStyle/>
          <a:p>
            <a:pPr algn="ctr"/>
            <a:r>
              <a:rPr lang="en-IE" dirty="0"/>
              <a:t>4</a:t>
            </a:r>
            <a:r>
              <a:rPr lang="en-IE" dirty="0" smtClean="0"/>
              <a:t> x 2-core</a:t>
            </a:r>
          </a:p>
          <a:p>
            <a:pPr algn="ctr"/>
            <a:r>
              <a:rPr lang="en-IE" dirty="0" smtClean="0"/>
              <a:t>workloads</a:t>
            </a:r>
            <a:endParaRPr lang="en-GB" dirty="0"/>
          </a:p>
        </p:txBody>
      </p:sp>
      <p:sp>
        <p:nvSpPr>
          <p:cNvPr id="30" name="TextBox 29"/>
          <p:cNvSpPr txBox="1"/>
          <p:nvPr/>
        </p:nvSpPr>
        <p:spPr>
          <a:xfrm>
            <a:off x="4479391" y="3835251"/>
            <a:ext cx="1705916" cy="646331"/>
          </a:xfrm>
          <a:prstGeom prst="rect">
            <a:avLst/>
          </a:prstGeom>
          <a:noFill/>
        </p:spPr>
        <p:txBody>
          <a:bodyPr wrap="none" rtlCol="0">
            <a:spAutoFit/>
          </a:bodyPr>
          <a:lstStyle/>
          <a:p>
            <a:pPr algn="ctr"/>
            <a:r>
              <a:rPr lang="en-IE" dirty="0" smtClean="0"/>
              <a:t>1 vSwitch core</a:t>
            </a:r>
          </a:p>
          <a:p>
            <a:pPr algn="ctr"/>
            <a:r>
              <a:rPr lang="en-IE" dirty="0" smtClean="0"/>
              <a:t>per workload</a:t>
            </a:r>
            <a:endParaRPr lang="en-GB" dirty="0"/>
          </a:p>
        </p:txBody>
      </p:sp>
      <p:sp>
        <p:nvSpPr>
          <p:cNvPr id="31" name="Right Brace 30"/>
          <p:cNvSpPr/>
          <p:nvPr/>
        </p:nvSpPr>
        <p:spPr>
          <a:xfrm>
            <a:off x="9857717" y="2357221"/>
            <a:ext cx="502510" cy="1315083"/>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2" name="TextBox 31"/>
          <p:cNvSpPr txBox="1"/>
          <p:nvPr/>
        </p:nvSpPr>
        <p:spPr>
          <a:xfrm>
            <a:off x="10607530" y="2973027"/>
            <a:ext cx="1236236" cy="646331"/>
          </a:xfrm>
          <a:prstGeom prst="rect">
            <a:avLst/>
          </a:prstGeom>
          <a:noFill/>
        </p:spPr>
        <p:txBody>
          <a:bodyPr wrap="none" rtlCol="0">
            <a:spAutoFit/>
          </a:bodyPr>
          <a:lstStyle/>
          <a:p>
            <a:pPr algn="ctr"/>
            <a:r>
              <a:rPr lang="en-IE" dirty="0" smtClean="0"/>
              <a:t>4 x 2-core</a:t>
            </a:r>
          </a:p>
          <a:p>
            <a:pPr algn="ctr"/>
            <a:r>
              <a:rPr lang="en-IE" dirty="0" smtClean="0"/>
              <a:t>workload</a:t>
            </a:r>
            <a:endParaRPr lang="en-GB" dirty="0"/>
          </a:p>
        </p:txBody>
      </p:sp>
      <p:sp>
        <p:nvSpPr>
          <p:cNvPr id="34" name="Rounded Rectangle 33"/>
          <p:cNvSpPr/>
          <p:nvPr/>
        </p:nvSpPr>
        <p:spPr>
          <a:xfrm>
            <a:off x="617839" y="5601461"/>
            <a:ext cx="11018148" cy="102561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defRPr/>
            </a:pPr>
            <a:r>
              <a:rPr lang="en-IE" sz="2800" dirty="0"/>
              <a:t>Within 10% of centralised vSwitch performance using 33% </a:t>
            </a:r>
            <a:r>
              <a:rPr lang="en-IE" sz="2800" dirty="0" smtClean="0"/>
              <a:t>fewer cores</a:t>
            </a:r>
            <a:endParaRPr lang="en-GB" sz="2800" dirty="0"/>
          </a:p>
        </p:txBody>
      </p:sp>
      <p:sp>
        <p:nvSpPr>
          <p:cNvPr id="35" name="Right Brace 34"/>
          <p:cNvSpPr/>
          <p:nvPr/>
        </p:nvSpPr>
        <p:spPr>
          <a:xfrm>
            <a:off x="9857717" y="2357222"/>
            <a:ext cx="502510" cy="2052268"/>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6" name="TextBox 35"/>
          <p:cNvSpPr txBox="1"/>
          <p:nvPr/>
        </p:nvSpPr>
        <p:spPr>
          <a:xfrm>
            <a:off x="10607530" y="2973027"/>
            <a:ext cx="1236237" cy="646331"/>
          </a:xfrm>
          <a:prstGeom prst="rect">
            <a:avLst/>
          </a:prstGeom>
          <a:noFill/>
        </p:spPr>
        <p:txBody>
          <a:bodyPr wrap="none" rtlCol="0">
            <a:spAutoFit/>
          </a:bodyPr>
          <a:lstStyle/>
          <a:p>
            <a:pPr algn="ctr"/>
            <a:r>
              <a:rPr lang="en-IE" dirty="0"/>
              <a:t>6</a:t>
            </a:r>
            <a:r>
              <a:rPr lang="en-IE" dirty="0" smtClean="0"/>
              <a:t> x 2-core</a:t>
            </a:r>
          </a:p>
          <a:p>
            <a:pPr algn="ctr"/>
            <a:r>
              <a:rPr lang="en-IE" dirty="0" smtClean="0"/>
              <a:t>workload</a:t>
            </a:r>
            <a:endParaRPr lang="en-GB" dirty="0"/>
          </a:p>
        </p:txBody>
      </p:sp>
      <p:sp>
        <p:nvSpPr>
          <p:cNvPr id="38" name="Rectangle 37"/>
          <p:cNvSpPr/>
          <p:nvPr/>
        </p:nvSpPr>
        <p:spPr>
          <a:xfrm>
            <a:off x="6492737" y="3828310"/>
            <a:ext cx="622071" cy="574238"/>
          </a:xfrm>
          <a:prstGeom prst="rect">
            <a:avLst/>
          </a:prstGeom>
          <a:solidFill>
            <a:srgbClr val="0071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t>W4</a:t>
            </a:r>
            <a:endParaRPr lang="en-GB" b="1" dirty="0"/>
          </a:p>
        </p:txBody>
      </p:sp>
      <p:sp>
        <p:nvSpPr>
          <p:cNvPr id="39" name="Rectangle 38"/>
          <p:cNvSpPr/>
          <p:nvPr/>
        </p:nvSpPr>
        <p:spPr>
          <a:xfrm>
            <a:off x="7295090" y="3828310"/>
            <a:ext cx="622071" cy="574238"/>
          </a:xfrm>
          <a:prstGeom prst="rect">
            <a:avLst/>
          </a:prstGeom>
          <a:solidFill>
            <a:srgbClr val="0071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t>W4</a:t>
            </a:r>
            <a:endParaRPr lang="en-GB" b="1" dirty="0"/>
          </a:p>
        </p:txBody>
      </p:sp>
      <p:sp>
        <p:nvSpPr>
          <p:cNvPr id="40" name="Rectangle 39"/>
          <p:cNvSpPr/>
          <p:nvPr/>
        </p:nvSpPr>
        <p:spPr>
          <a:xfrm>
            <a:off x="6486205" y="3828310"/>
            <a:ext cx="622071" cy="5742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41" name="Rectangle 40"/>
          <p:cNvSpPr/>
          <p:nvPr/>
        </p:nvSpPr>
        <p:spPr>
          <a:xfrm>
            <a:off x="7288558" y="3828310"/>
            <a:ext cx="622071" cy="5742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33" name="Rectangle 32"/>
          <p:cNvSpPr/>
          <p:nvPr/>
        </p:nvSpPr>
        <p:spPr>
          <a:xfrm>
            <a:off x="2342661" y="2367624"/>
            <a:ext cx="622071" cy="574238"/>
          </a:xfrm>
          <a:prstGeom prst="rect">
            <a:avLst/>
          </a:prstGeom>
          <a:solidFill>
            <a:srgbClr val="0071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t>W1</a:t>
            </a:r>
            <a:endParaRPr lang="en-GB" b="1" dirty="0"/>
          </a:p>
        </p:txBody>
      </p:sp>
      <p:sp>
        <p:nvSpPr>
          <p:cNvPr id="37" name="Rectangle 36"/>
          <p:cNvSpPr/>
          <p:nvPr/>
        </p:nvSpPr>
        <p:spPr>
          <a:xfrm>
            <a:off x="3117900" y="2366977"/>
            <a:ext cx="622071" cy="574238"/>
          </a:xfrm>
          <a:prstGeom prst="rect">
            <a:avLst/>
          </a:prstGeom>
          <a:solidFill>
            <a:srgbClr val="0071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t>W1</a:t>
            </a:r>
            <a:endParaRPr lang="en-GB" b="1" dirty="0"/>
          </a:p>
        </p:txBody>
      </p:sp>
      <p:sp>
        <p:nvSpPr>
          <p:cNvPr id="43" name="Rectangle 42"/>
          <p:cNvSpPr/>
          <p:nvPr/>
        </p:nvSpPr>
        <p:spPr>
          <a:xfrm>
            <a:off x="2329596" y="3088113"/>
            <a:ext cx="622071" cy="574238"/>
          </a:xfrm>
          <a:prstGeom prst="rect">
            <a:avLst/>
          </a:prstGeom>
          <a:solidFill>
            <a:srgbClr val="0071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t>W3</a:t>
            </a:r>
            <a:endParaRPr lang="en-GB" b="1" dirty="0"/>
          </a:p>
        </p:txBody>
      </p:sp>
      <p:sp>
        <p:nvSpPr>
          <p:cNvPr id="44" name="Rectangle 43"/>
          <p:cNvSpPr/>
          <p:nvPr/>
        </p:nvSpPr>
        <p:spPr>
          <a:xfrm>
            <a:off x="3117899" y="3083300"/>
            <a:ext cx="622071" cy="574238"/>
          </a:xfrm>
          <a:prstGeom prst="rect">
            <a:avLst/>
          </a:prstGeom>
          <a:solidFill>
            <a:srgbClr val="0071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t>W3</a:t>
            </a:r>
            <a:endParaRPr lang="en-GB" b="1" dirty="0"/>
          </a:p>
        </p:txBody>
      </p:sp>
      <p:sp>
        <p:nvSpPr>
          <p:cNvPr id="45" name="Rectangle 44"/>
          <p:cNvSpPr/>
          <p:nvPr/>
        </p:nvSpPr>
        <p:spPr>
          <a:xfrm>
            <a:off x="2342661" y="3838496"/>
            <a:ext cx="622071" cy="57423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IE" b="1" dirty="0" smtClean="0"/>
              <a:t>V2</a:t>
            </a:r>
            <a:endParaRPr lang="en-GB" b="1" dirty="0"/>
          </a:p>
        </p:txBody>
      </p:sp>
      <p:sp>
        <p:nvSpPr>
          <p:cNvPr id="46" name="Rectangle 45"/>
          <p:cNvSpPr/>
          <p:nvPr/>
        </p:nvSpPr>
        <p:spPr>
          <a:xfrm>
            <a:off x="3117899" y="3835251"/>
            <a:ext cx="622071" cy="57423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IE" b="1" dirty="0" smtClean="0"/>
              <a:t>V3</a:t>
            </a:r>
            <a:endParaRPr lang="en-GB" b="1" dirty="0"/>
          </a:p>
        </p:txBody>
      </p:sp>
      <p:sp>
        <p:nvSpPr>
          <p:cNvPr id="47" name="Rectangle 46"/>
          <p:cNvSpPr/>
          <p:nvPr/>
        </p:nvSpPr>
        <p:spPr>
          <a:xfrm>
            <a:off x="8066237" y="2360036"/>
            <a:ext cx="622071" cy="574238"/>
          </a:xfrm>
          <a:prstGeom prst="rect">
            <a:avLst/>
          </a:prstGeom>
          <a:solidFill>
            <a:srgbClr val="0071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t>W1</a:t>
            </a:r>
            <a:endParaRPr lang="en-GB" b="1" dirty="0"/>
          </a:p>
        </p:txBody>
      </p:sp>
      <p:sp>
        <p:nvSpPr>
          <p:cNvPr id="48" name="Rectangle 47"/>
          <p:cNvSpPr/>
          <p:nvPr/>
        </p:nvSpPr>
        <p:spPr>
          <a:xfrm>
            <a:off x="8855525" y="2360036"/>
            <a:ext cx="622071" cy="574238"/>
          </a:xfrm>
          <a:prstGeom prst="rect">
            <a:avLst/>
          </a:prstGeom>
          <a:solidFill>
            <a:srgbClr val="0071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t>W1</a:t>
            </a:r>
            <a:endParaRPr lang="en-GB" b="1" dirty="0"/>
          </a:p>
        </p:txBody>
      </p:sp>
      <p:sp>
        <p:nvSpPr>
          <p:cNvPr id="49" name="Rectangle 48"/>
          <p:cNvSpPr/>
          <p:nvPr/>
        </p:nvSpPr>
        <p:spPr>
          <a:xfrm>
            <a:off x="8053172" y="3094173"/>
            <a:ext cx="622071" cy="574238"/>
          </a:xfrm>
          <a:prstGeom prst="rect">
            <a:avLst/>
          </a:prstGeom>
          <a:solidFill>
            <a:srgbClr val="0071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t>W3</a:t>
            </a:r>
            <a:endParaRPr lang="en-GB" b="1" dirty="0"/>
          </a:p>
        </p:txBody>
      </p:sp>
      <p:sp>
        <p:nvSpPr>
          <p:cNvPr id="50" name="Rectangle 49"/>
          <p:cNvSpPr/>
          <p:nvPr/>
        </p:nvSpPr>
        <p:spPr>
          <a:xfrm>
            <a:off x="8855525" y="3094173"/>
            <a:ext cx="622071" cy="574238"/>
          </a:xfrm>
          <a:prstGeom prst="rect">
            <a:avLst/>
          </a:prstGeom>
          <a:solidFill>
            <a:srgbClr val="0071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t>W3</a:t>
            </a:r>
            <a:endParaRPr lang="en-GB" b="1" dirty="0"/>
          </a:p>
        </p:txBody>
      </p:sp>
      <p:sp>
        <p:nvSpPr>
          <p:cNvPr id="51" name="Rectangle 50"/>
          <p:cNvSpPr/>
          <p:nvPr/>
        </p:nvSpPr>
        <p:spPr>
          <a:xfrm>
            <a:off x="8066237" y="3828310"/>
            <a:ext cx="622071" cy="574238"/>
          </a:xfrm>
          <a:prstGeom prst="rect">
            <a:avLst/>
          </a:prstGeom>
          <a:solidFill>
            <a:srgbClr val="0071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t>W5</a:t>
            </a:r>
            <a:endParaRPr lang="en-GB" b="1" dirty="0"/>
          </a:p>
        </p:txBody>
      </p:sp>
      <p:sp>
        <p:nvSpPr>
          <p:cNvPr id="52" name="Rectangle 51"/>
          <p:cNvSpPr/>
          <p:nvPr/>
        </p:nvSpPr>
        <p:spPr>
          <a:xfrm>
            <a:off x="8868590" y="3828310"/>
            <a:ext cx="622071" cy="574238"/>
          </a:xfrm>
          <a:prstGeom prst="rect">
            <a:avLst/>
          </a:prstGeom>
          <a:solidFill>
            <a:srgbClr val="0071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t>W5</a:t>
            </a:r>
            <a:endParaRPr lang="en-GB" b="1" dirty="0"/>
          </a:p>
        </p:txBody>
      </p:sp>
      <p:sp>
        <p:nvSpPr>
          <p:cNvPr id="53" name="Rectangle 52"/>
          <p:cNvSpPr/>
          <p:nvPr/>
        </p:nvSpPr>
        <p:spPr>
          <a:xfrm>
            <a:off x="8059705" y="3828310"/>
            <a:ext cx="622071" cy="5742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54" name="Rectangle 53"/>
          <p:cNvSpPr/>
          <p:nvPr/>
        </p:nvSpPr>
        <p:spPr>
          <a:xfrm>
            <a:off x="8862058" y="3828310"/>
            <a:ext cx="622071" cy="5742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14" name="Rectangle 13"/>
          <p:cNvSpPr/>
          <p:nvPr/>
        </p:nvSpPr>
        <p:spPr>
          <a:xfrm>
            <a:off x="667267" y="2310715"/>
            <a:ext cx="1548000" cy="684000"/>
          </a:xfrm>
          <a:prstGeom prst="rect">
            <a:avLst/>
          </a:prstGeom>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55" name="Rectangle 54"/>
          <p:cNvSpPr/>
          <p:nvPr/>
        </p:nvSpPr>
        <p:spPr>
          <a:xfrm>
            <a:off x="2277671" y="2315257"/>
            <a:ext cx="1548000" cy="684000"/>
          </a:xfrm>
          <a:prstGeom prst="rect">
            <a:avLst/>
          </a:prstGeom>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56" name="Rectangle 55"/>
          <p:cNvSpPr/>
          <p:nvPr/>
        </p:nvSpPr>
        <p:spPr>
          <a:xfrm>
            <a:off x="669122" y="3041221"/>
            <a:ext cx="1548000" cy="684000"/>
          </a:xfrm>
          <a:prstGeom prst="rect">
            <a:avLst/>
          </a:prstGeom>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57" name="Rectangle 56"/>
          <p:cNvSpPr/>
          <p:nvPr/>
        </p:nvSpPr>
        <p:spPr>
          <a:xfrm>
            <a:off x="2279526" y="3045763"/>
            <a:ext cx="1548000" cy="684000"/>
          </a:xfrm>
          <a:prstGeom prst="rect">
            <a:avLst/>
          </a:prstGeom>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58" name="Rectangle 57"/>
          <p:cNvSpPr/>
          <p:nvPr/>
        </p:nvSpPr>
        <p:spPr>
          <a:xfrm>
            <a:off x="6390187" y="2302884"/>
            <a:ext cx="1548000" cy="684000"/>
          </a:xfrm>
          <a:prstGeom prst="rect">
            <a:avLst/>
          </a:prstGeom>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59" name="Rectangle 58"/>
          <p:cNvSpPr/>
          <p:nvPr/>
        </p:nvSpPr>
        <p:spPr>
          <a:xfrm>
            <a:off x="8000591" y="2295069"/>
            <a:ext cx="1548000" cy="684000"/>
          </a:xfrm>
          <a:prstGeom prst="rect">
            <a:avLst/>
          </a:prstGeom>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60" name="Rectangle 59"/>
          <p:cNvSpPr/>
          <p:nvPr/>
        </p:nvSpPr>
        <p:spPr>
          <a:xfrm>
            <a:off x="6384454" y="3047751"/>
            <a:ext cx="1548000" cy="684000"/>
          </a:xfrm>
          <a:prstGeom prst="rect">
            <a:avLst/>
          </a:prstGeom>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61" name="Rectangle 60"/>
          <p:cNvSpPr/>
          <p:nvPr/>
        </p:nvSpPr>
        <p:spPr>
          <a:xfrm>
            <a:off x="7994858" y="3039936"/>
            <a:ext cx="1548000" cy="684000"/>
          </a:xfrm>
          <a:prstGeom prst="rect">
            <a:avLst/>
          </a:prstGeom>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62" name="Rectangle 61"/>
          <p:cNvSpPr/>
          <p:nvPr/>
        </p:nvSpPr>
        <p:spPr>
          <a:xfrm>
            <a:off x="6398638" y="3778830"/>
            <a:ext cx="1548000" cy="684000"/>
          </a:xfrm>
          <a:prstGeom prst="rect">
            <a:avLst/>
          </a:prstGeom>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63" name="Rectangle 62"/>
          <p:cNvSpPr/>
          <p:nvPr/>
        </p:nvSpPr>
        <p:spPr>
          <a:xfrm>
            <a:off x="8009042" y="3771015"/>
            <a:ext cx="1548000" cy="684000"/>
          </a:xfrm>
          <a:prstGeom prst="rect">
            <a:avLst/>
          </a:prstGeom>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13" name="TextBox 12"/>
          <p:cNvSpPr txBox="1"/>
          <p:nvPr/>
        </p:nvSpPr>
        <p:spPr>
          <a:xfrm>
            <a:off x="667267" y="4936814"/>
            <a:ext cx="10470125" cy="615553"/>
          </a:xfrm>
          <a:prstGeom prst="rect">
            <a:avLst/>
          </a:prstGeom>
          <a:noFill/>
        </p:spPr>
        <p:txBody>
          <a:bodyPr vert="horz" wrap="square" lIns="0" tIns="0" rIns="0" bIns="0" rtlCol="0">
            <a:spAutoFit/>
          </a:bodyPr>
          <a:lstStyle/>
          <a:p>
            <a:r>
              <a:rPr lang="en-US" sz="800" b="1" i="1" dirty="0"/>
              <a:t>Performance results are based on testing by </a:t>
            </a:r>
            <a:r>
              <a:rPr lang="en-US" sz="800" b="1" i="1" dirty="0" smtClean="0"/>
              <a:t>Intel </a:t>
            </a:r>
            <a:r>
              <a:rPr lang="en-US" sz="800" b="1" i="1" dirty="0"/>
              <a:t>as of </a:t>
            </a:r>
            <a:r>
              <a:rPr lang="en-US" sz="800" b="1" i="1" dirty="0" smtClean="0"/>
              <a:t>01/17/2019  </a:t>
            </a:r>
            <a:r>
              <a:rPr lang="en-US" sz="800" b="1" i="1" dirty="0"/>
              <a:t>and may not reflect all publicly available security updates.  See configuration disclosure for details.  No product or component can be absolutely secure. Software and workloads used in performance tests may have been optimized for performance only on Intel microprocessors. Performance tests, such as </a:t>
            </a:r>
            <a:r>
              <a:rPr lang="en-US" sz="800" b="1" i="1" dirty="0" err="1"/>
              <a:t>SYSmark</a:t>
            </a:r>
            <a:r>
              <a:rPr lang="en-US" sz="800" b="1" i="1" dirty="0"/>
              <a:t> and </a:t>
            </a:r>
            <a:r>
              <a:rPr lang="en-US" sz="800" b="1" i="1" dirty="0" err="1"/>
              <a:t>MobileMark</a:t>
            </a:r>
            <a:r>
              <a:rPr lang="en-US" sz="800" b="1" i="1" dirty="0"/>
              <a:t>, are measured using specific computer systems, components, software, operations and functions. Any change to any of those factors may cause the results to vary. You should consult other information and performance tests to assist you in fully evaluating your contemplated purchases, including the performance of that product when combined with other products.   For more complete information visit </a:t>
            </a:r>
            <a:r>
              <a:rPr lang="en-US" sz="800" b="1" i="1" u="sng" dirty="0">
                <a:hlinkClick r:id="rId3"/>
              </a:rPr>
              <a:t>www.intel.com/benchmarks</a:t>
            </a:r>
            <a:r>
              <a:rPr lang="en-US" sz="800" b="1" i="1" dirty="0"/>
              <a:t>.  Configurations: See slide #</a:t>
            </a:r>
            <a:r>
              <a:rPr lang="en-US" sz="800" b="1" i="1" dirty="0" smtClean="0"/>
              <a:t>18.</a:t>
            </a:r>
            <a:endParaRPr lang="en-GB" sz="800" dirty="0"/>
          </a:p>
          <a:p>
            <a:endParaRPr lang="en-GB" sz="800" dirty="0" err="1" smtClean="0">
              <a:solidFill>
                <a:srgbClr val="003C71"/>
              </a:solidFill>
            </a:endParaRPr>
          </a:p>
        </p:txBody>
      </p:sp>
      <p:sp>
        <p:nvSpPr>
          <p:cNvPr id="64" name="Rectangle 63"/>
          <p:cNvSpPr/>
          <p:nvPr/>
        </p:nvSpPr>
        <p:spPr>
          <a:xfrm>
            <a:off x="6492737" y="2824706"/>
            <a:ext cx="622071" cy="11049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b="1" dirty="0"/>
          </a:p>
        </p:txBody>
      </p:sp>
      <p:sp>
        <p:nvSpPr>
          <p:cNvPr id="65" name="Rectangle 64"/>
          <p:cNvSpPr/>
          <p:nvPr/>
        </p:nvSpPr>
        <p:spPr>
          <a:xfrm>
            <a:off x="7292820" y="2819548"/>
            <a:ext cx="622071" cy="11049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b="1" dirty="0"/>
          </a:p>
        </p:txBody>
      </p:sp>
      <p:sp>
        <p:nvSpPr>
          <p:cNvPr id="66" name="Rectangle 65"/>
          <p:cNvSpPr/>
          <p:nvPr/>
        </p:nvSpPr>
        <p:spPr>
          <a:xfrm>
            <a:off x="8068470" y="2827399"/>
            <a:ext cx="622071" cy="11049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b="1" dirty="0"/>
          </a:p>
        </p:txBody>
      </p:sp>
      <p:sp>
        <p:nvSpPr>
          <p:cNvPr id="67" name="Rectangle 66"/>
          <p:cNvSpPr/>
          <p:nvPr/>
        </p:nvSpPr>
        <p:spPr>
          <a:xfrm>
            <a:off x="8868553" y="2822241"/>
            <a:ext cx="622071" cy="11049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b="1" dirty="0"/>
          </a:p>
        </p:txBody>
      </p:sp>
      <p:sp>
        <p:nvSpPr>
          <p:cNvPr id="68" name="Rectangle 67"/>
          <p:cNvSpPr/>
          <p:nvPr/>
        </p:nvSpPr>
        <p:spPr>
          <a:xfrm>
            <a:off x="6486242" y="3561805"/>
            <a:ext cx="622071" cy="11049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b="1" dirty="0"/>
          </a:p>
        </p:txBody>
      </p:sp>
      <p:sp>
        <p:nvSpPr>
          <p:cNvPr id="69" name="Rectangle 68"/>
          <p:cNvSpPr/>
          <p:nvPr/>
        </p:nvSpPr>
        <p:spPr>
          <a:xfrm>
            <a:off x="7286325" y="3556647"/>
            <a:ext cx="622071" cy="11049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b="1" dirty="0"/>
          </a:p>
        </p:txBody>
      </p:sp>
      <p:sp>
        <p:nvSpPr>
          <p:cNvPr id="70" name="Rectangle 69"/>
          <p:cNvSpPr/>
          <p:nvPr/>
        </p:nvSpPr>
        <p:spPr>
          <a:xfrm>
            <a:off x="8061975" y="3564498"/>
            <a:ext cx="622071" cy="11049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b="1" dirty="0"/>
          </a:p>
        </p:txBody>
      </p:sp>
      <p:sp>
        <p:nvSpPr>
          <p:cNvPr id="71" name="Rectangle 70"/>
          <p:cNvSpPr/>
          <p:nvPr/>
        </p:nvSpPr>
        <p:spPr>
          <a:xfrm>
            <a:off x="8862058" y="3559340"/>
            <a:ext cx="622071" cy="11049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b="1" dirty="0"/>
          </a:p>
        </p:txBody>
      </p:sp>
      <p:sp>
        <p:nvSpPr>
          <p:cNvPr id="72" name="Rectangle 71"/>
          <p:cNvSpPr/>
          <p:nvPr/>
        </p:nvSpPr>
        <p:spPr>
          <a:xfrm>
            <a:off x="6503080" y="4282452"/>
            <a:ext cx="622071" cy="11049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b="1" dirty="0"/>
          </a:p>
        </p:txBody>
      </p:sp>
      <p:sp>
        <p:nvSpPr>
          <p:cNvPr id="73" name="Rectangle 72"/>
          <p:cNvSpPr/>
          <p:nvPr/>
        </p:nvSpPr>
        <p:spPr>
          <a:xfrm>
            <a:off x="7303163" y="4277294"/>
            <a:ext cx="622071" cy="11049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b="1" dirty="0"/>
          </a:p>
        </p:txBody>
      </p:sp>
      <p:sp>
        <p:nvSpPr>
          <p:cNvPr id="74" name="Rectangle 73"/>
          <p:cNvSpPr/>
          <p:nvPr/>
        </p:nvSpPr>
        <p:spPr>
          <a:xfrm>
            <a:off x="8078813" y="4285145"/>
            <a:ext cx="622071" cy="11049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b="1" dirty="0"/>
          </a:p>
        </p:txBody>
      </p:sp>
      <p:sp>
        <p:nvSpPr>
          <p:cNvPr id="75" name="Rectangle 74"/>
          <p:cNvSpPr/>
          <p:nvPr/>
        </p:nvSpPr>
        <p:spPr>
          <a:xfrm>
            <a:off x="8878896" y="4279987"/>
            <a:ext cx="622071" cy="11049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b="1" dirty="0"/>
          </a:p>
        </p:txBody>
      </p:sp>
      <p:sp>
        <p:nvSpPr>
          <p:cNvPr id="76" name="Rounded Rectangle 75"/>
          <p:cNvSpPr/>
          <p:nvPr/>
        </p:nvSpPr>
        <p:spPr>
          <a:xfrm>
            <a:off x="617839" y="5613857"/>
            <a:ext cx="11018148" cy="102561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E" sz="2800" dirty="0" smtClean="0"/>
              <a:t>31% overall system performance improvement when using Distributed vSwitch model</a:t>
            </a:r>
            <a:endParaRPr lang="en-GB" sz="2800" dirty="0"/>
          </a:p>
        </p:txBody>
      </p:sp>
      <p:sp>
        <p:nvSpPr>
          <p:cNvPr id="15" name="Slide Number Placeholder 14"/>
          <p:cNvSpPr>
            <a:spLocks noGrp="1"/>
          </p:cNvSpPr>
          <p:nvPr>
            <p:ph type="sldNum" sz="quarter" idx="12"/>
          </p:nvPr>
        </p:nvSpPr>
        <p:spPr/>
        <p:txBody>
          <a:bodyPr/>
          <a:lstStyle/>
          <a:p>
            <a:fld id="{4337A876-64B8-4603-ABE3-F2971D6DA053}" type="slidenum">
              <a:rPr lang="en-GB" smtClean="0"/>
              <a:t>13</a:t>
            </a:fld>
            <a:endParaRPr lang="en-GB"/>
          </a:p>
        </p:txBody>
      </p:sp>
    </p:spTree>
    <p:extLst>
      <p:ext uri="{BB962C8B-B14F-4D97-AF65-F5344CB8AC3E}">
        <p14:creationId xmlns:p14="http://schemas.microsoft.com/office/powerpoint/2010/main" val="1118648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34"/>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6"/>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p:bldP spid="34" grpId="0" animBg="1"/>
      <p:bldP spid="35" grpId="0" animBg="1"/>
      <p:bldP spid="36" grpId="0"/>
      <p:bldP spid="38" grpId="0" animBg="1"/>
      <p:bldP spid="39" grpId="0" animBg="1"/>
      <p:bldP spid="51" grpId="0" animBg="1"/>
      <p:bldP spid="52" grpId="0" animBg="1"/>
      <p:bldP spid="62" grpId="0" animBg="1"/>
      <p:bldP spid="63" grpId="0" animBg="1"/>
      <p:bldP spid="72" grpId="0" animBg="1"/>
      <p:bldP spid="73" grpId="0" animBg="1"/>
      <p:bldP spid="74" grpId="0" animBg="1"/>
      <p:bldP spid="75" grpId="0" animBg="1"/>
      <p:bldP spid="76" grpId="0" animBg="1"/>
      <p:bldP spid="76"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Next Steps</a:t>
            </a:r>
            <a:endParaRPr lang="en-GB" dirty="0"/>
          </a:p>
        </p:txBody>
      </p:sp>
      <p:sp>
        <p:nvSpPr>
          <p:cNvPr id="3" name="Content Placeholder 2"/>
          <p:cNvSpPr>
            <a:spLocks noGrp="1"/>
          </p:cNvSpPr>
          <p:nvPr>
            <p:ph idx="1"/>
          </p:nvPr>
        </p:nvSpPr>
        <p:spPr/>
        <p:txBody>
          <a:bodyPr/>
          <a:lstStyle/>
          <a:p>
            <a:pPr lvl="0"/>
            <a:r>
              <a:rPr lang="en-IE" dirty="0" smtClean="0"/>
              <a:t>Recap</a:t>
            </a:r>
          </a:p>
          <a:p>
            <a:pPr lvl="0"/>
            <a:r>
              <a:rPr lang="en-IE" dirty="0" smtClean="0"/>
              <a:t>Copy </a:t>
            </a:r>
            <a:r>
              <a:rPr lang="en-IE" dirty="0"/>
              <a:t>acceleration</a:t>
            </a:r>
            <a:endParaRPr lang="en-GB" dirty="0"/>
          </a:p>
          <a:p>
            <a:pPr lvl="1">
              <a:buFont typeface="Arial" panose="020B0604020202020204" pitchFamily="34" charset="0"/>
              <a:buChar char="•"/>
            </a:pPr>
            <a:r>
              <a:rPr lang="en-IE" sz="2000" u="sng" dirty="0">
                <a:hlinkClick r:id="rId2"/>
              </a:rPr>
              <a:t>https://</a:t>
            </a:r>
            <a:r>
              <a:rPr lang="en-IE" sz="2000" u="sng" dirty="0" smtClean="0">
                <a:hlinkClick r:id="rId2"/>
              </a:rPr>
              <a:t>www.intel.com/content/www/us/en/wireless-network/accel-technology.html</a:t>
            </a:r>
            <a:endParaRPr lang="en-GB" sz="2000" dirty="0"/>
          </a:p>
          <a:p>
            <a:pPr lvl="1">
              <a:buFont typeface="Arial" panose="020B0604020202020204" pitchFamily="34" charset="0"/>
              <a:buChar char="•"/>
            </a:pPr>
            <a:r>
              <a:rPr lang="en-IE" sz="2000" u="sng" dirty="0">
                <a:hlinkClick r:id="rId3"/>
              </a:rPr>
              <a:t>https://www.intel.com/content/dam/doc/white-paper/quickdata-technology-software-guide-for-linux-paper.pdf</a:t>
            </a:r>
            <a:r>
              <a:rPr lang="en-IE" sz="2000" dirty="0"/>
              <a:t> </a:t>
            </a:r>
            <a:endParaRPr lang="en-GB" sz="2000" dirty="0"/>
          </a:p>
          <a:p>
            <a:pPr lvl="0"/>
            <a:r>
              <a:rPr lang="en-IE" dirty="0"/>
              <a:t>AF_XDP</a:t>
            </a:r>
            <a:endParaRPr lang="en-GB" dirty="0"/>
          </a:p>
          <a:p>
            <a:pPr lvl="1">
              <a:buFont typeface="Arial" panose="020B0604020202020204" pitchFamily="34" charset="0"/>
              <a:buChar char="•"/>
            </a:pPr>
            <a:r>
              <a:rPr lang="en-GB" sz="2000" u="sng" dirty="0">
                <a:hlinkClick r:id="rId4"/>
              </a:rPr>
              <a:t>https://www.kernel.org/doc/html/v4.18/networking/af_xdp.html</a:t>
            </a:r>
            <a:endParaRPr lang="en-GB" sz="2000" dirty="0"/>
          </a:p>
          <a:p>
            <a:pPr marL="342900" indent="-342900">
              <a:buFont typeface="Arial" panose="020B0604020202020204" pitchFamily="34" charset="0"/>
              <a:buChar char="•"/>
            </a:pPr>
            <a:endParaRPr lang="en-GB" dirty="0"/>
          </a:p>
        </p:txBody>
      </p:sp>
      <p:sp>
        <p:nvSpPr>
          <p:cNvPr id="4" name="Slide Number Placeholder 3"/>
          <p:cNvSpPr>
            <a:spLocks noGrp="1"/>
          </p:cNvSpPr>
          <p:nvPr>
            <p:ph type="sldNum" sz="quarter" idx="12"/>
          </p:nvPr>
        </p:nvSpPr>
        <p:spPr/>
        <p:txBody>
          <a:bodyPr/>
          <a:lstStyle/>
          <a:p>
            <a:fld id="{4337A876-64B8-4603-ABE3-F2971D6DA053}" type="slidenum">
              <a:rPr lang="en-GB" smtClean="0"/>
              <a:t>14</a:t>
            </a:fld>
            <a:endParaRPr lang="en-GB"/>
          </a:p>
        </p:txBody>
      </p:sp>
    </p:spTree>
    <p:extLst>
      <p:ext uri="{BB962C8B-B14F-4D97-AF65-F5344CB8AC3E}">
        <p14:creationId xmlns:p14="http://schemas.microsoft.com/office/powerpoint/2010/main" val="36764201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IE" dirty="0" smtClean="0"/>
              <a:t>Q &amp; A</a:t>
            </a:r>
            <a:endParaRPr lang="en-GB" dirty="0"/>
          </a:p>
        </p:txBody>
      </p:sp>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2727663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Backup</a:t>
            </a:r>
            <a:endParaRPr lang="en-GB" dirty="0"/>
          </a:p>
        </p:txBody>
      </p:sp>
      <p:sp>
        <p:nvSpPr>
          <p:cNvPr id="3" name="Text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904424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800" dirty="0">
                <a:latin typeface="Intel Clear Pro" panose="020B0804020202060201" pitchFamily="34" charset="0"/>
                <a:ea typeface="Intel Clear Pro" panose="020B0804020202060201" pitchFamily="34" charset="0"/>
                <a:cs typeface="Intel Clear Pro" panose="020B0804020202060201" pitchFamily="34" charset="0"/>
              </a:rPr>
              <a:t>notices and disclaimers</a:t>
            </a:r>
          </a:p>
        </p:txBody>
      </p:sp>
      <p:sp>
        <p:nvSpPr>
          <p:cNvPr id="4" name="Content Placeholder 3"/>
          <p:cNvSpPr>
            <a:spLocks noGrp="1"/>
          </p:cNvSpPr>
          <p:nvPr>
            <p:ph sz="quarter" idx="13"/>
          </p:nvPr>
        </p:nvSpPr>
        <p:spPr>
          <a:xfrm>
            <a:off x="195943" y="1481063"/>
            <a:ext cx="11654972" cy="4709280"/>
          </a:xfrm>
        </p:spPr>
        <p:txBody>
          <a:bodyPr/>
          <a:lstStyle/>
          <a:p>
            <a:pPr marL="171450" indent="-171450">
              <a:buFont typeface="Arial" panose="020B0604020202020204" pitchFamily="34" charset="0"/>
              <a:buChar char="•"/>
              <a:defRPr/>
            </a:pPr>
            <a:r>
              <a:rPr lang="en-US" sz="900" dirty="0">
                <a:solidFill>
                  <a:schemeClr val="tx2"/>
                </a:solidFill>
                <a:ea typeface="Intel Clear" panose="020B0604020203020204" pitchFamily="34" charset="0"/>
              </a:rPr>
              <a:t>Intel technologies’ features and benefits depend on system configuration and may require enabled hardware, software or service activation. Performance varies depending on system configuration.</a:t>
            </a:r>
          </a:p>
          <a:p>
            <a:pPr marL="171450" indent="-171450">
              <a:buFont typeface="Arial" panose="020B0604020202020204" pitchFamily="34" charset="0"/>
              <a:buChar char="•"/>
              <a:defRPr/>
            </a:pPr>
            <a:r>
              <a:rPr lang="en-US" sz="900" dirty="0">
                <a:solidFill>
                  <a:schemeClr val="tx2"/>
                </a:solidFill>
                <a:ea typeface="Intel Clear" panose="020B0604020203020204" pitchFamily="34" charset="0"/>
              </a:rPr>
              <a:t>No product or component can be absolutely secure. </a:t>
            </a:r>
          </a:p>
          <a:p>
            <a:pPr marL="171450" lvl="0" indent="-171450">
              <a:buFont typeface="Arial" panose="020B0604020202020204" pitchFamily="34" charset="0"/>
              <a:buChar char="•"/>
              <a:defRPr/>
            </a:pPr>
            <a:r>
              <a:rPr lang="en-US" sz="900" dirty="0">
                <a:solidFill>
                  <a:schemeClr val="tx2"/>
                </a:solidFill>
                <a:ea typeface="Intel Clear" panose="020B0604020203020204" pitchFamily="34" charset="0"/>
              </a:rPr>
              <a:t>Tests document performance of components on a particular test, in specific systems. Differences in hardware, software, or configuration will affect actual performance. For more complete information about performance and benchmark results, visit </a:t>
            </a:r>
            <a:r>
              <a:rPr lang="en-US" sz="900" dirty="0">
                <a:solidFill>
                  <a:schemeClr val="tx2"/>
                </a:solidFill>
                <a:ea typeface="Intel Clear" panose="020B0604020203020204" pitchFamily="34" charset="0"/>
                <a:hlinkClick r:id="rId2"/>
              </a:rPr>
              <a:t>http://www.intel.com/benchmarks . </a:t>
            </a:r>
            <a:endParaRPr lang="en-US" sz="900" dirty="0">
              <a:solidFill>
                <a:schemeClr val="tx2"/>
              </a:solidFill>
              <a:ea typeface="Intel Clear" panose="020B0604020203020204" pitchFamily="34" charset="0"/>
            </a:endParaRPr>
          </a:p>
          <a:p>
            <a:pPr marL="171450" indent="-171450">
              <a:buFont typeface="Arial" panose="020B0604020202020204" pitchFamily="34" charset="0"/>
              <a:buChar char="•"/>
              <a:defRPr/>
            </a:pPr>
            <a:r>
              <a:rPr lang="en-US" sz="900" dirty="0">
                <a:solidFill>
                  <a:schemeClr val="tx2"/>
                </a:solidFill>
                <a:ea typeface="Intel Clear" panose="020B0604020203020204" pitchFamily="34" charset="0"/>
              </a:rPr>
              <a:t>Software and workloads used in performance tests may have been optimized for performance only on Intel microprocessors. Performance tests, such as </a:t>
            </a:r>
            <a:r>
              <a:rPr lang="en-US" sz="900" dirty="0" err="1">
                <a:solidFill>
                  <a:schemeClr val="tx2"/>
                </a:solidFill>
                <a:ea typeface="Intel Clear" panose="020B0604020203020204" pitchFamily="34" charset="0"/>
              </a:rPr>
              <a:t>SYSmark</a:t>
            </a:r>
            <a:r>
              <a:rPr lang="en-US" sz="900" dirty="0">
                <a:solidFill>
                  <a:schemeClr val="tx2"/>
                </a:solidFill>
                <a:ea typeface="Intel Clear" panose="020B0604020203020204" pitchFamily="34" charset="0"/>
              </a:rPr>
              <a:t> and </a:t>
            </a:r>
            <a:r>
              <a:rPr lang="en-US" sz="900" dirty="0" err="1">
                <a:solidFill>
                  <a:schemeClr val="tx2"/>
                </a:solidFill>
                <a:ea typeface="Intel Clear" panose="020B0604020203020204" pitchFamily="34" charset="0"/>
              </a:rPr>
              <a:t>MobileMark</a:t>
            </a:r>
            <a:r>
              <a:rPr lang="en-US" sz="900" dirty="0">
                <a:solidFill>
                  <a:schemeClr val="tx2"/>
                </a:solidFill>
                <a:ea typeface="Intel Clear" panose="020B0604020203020204" pitchFamily="34" charset="0"/>
              </a:rPr>
              <a:t>, are measured using specific computer systems, components, software, operations and functions. Any change to any of those factors may cause the results to vary. You should consult other information and performance tests to assist you in fully evaluating your contemplated purchases, including the performance of that product when combined with other products.   For more complete information visit </a:t>
            </a:r>
            <a:r>
              <a:rPr lang="en-US" sz="900" dirty="0">
                <a:solidFill>
                  <a:schemeClr val="tx2"/>
                </a:solidFill>
                <a:ea typeface="Intel Clear" panose="020B0604020203020204" pitchFamily="34" charset="0"/>
                <a:hlinkClick r:id="rId2"/>
              </a:rPr>
              <a:t>http://www.intel.com/benchmarks . </a:t>
            </a:r>
            <a:endParaRPr lang="en-US" sz="900" dirty="0">
              <a:solidFill>
                <a:schemeClr val="tx2"/>
              </a:solidFill>
              <a:ea typeface="Intel Clear" panose="020B0604020203020204" pitchFamily="34" charset="0"/>
            </a:endParaRPr>
          </a:p>
          <a:p>
            <a:pPr marL="171450" indent="-171450">
              <a:buFont typeface="Arial" panose="020B0604020202020204" pitchFamily="34" charset="0"/>
              <a:buChar char="•"/>
              <a:defRPr/>
            </a:pPr>
            <a:r>
              <a:rPr lang="en-US" sz="900" dirty="0">
                <a:solidFill>
                  <a:schemeClr val="tx2"/>
                </a:solidFill>
                <a:ea typeface="Intel Clear" panose="020B0604020203020204" pitchFamily="34" charset="0"/>
              </a:rPr>
              <a:t>Intel</a:t>
            </a:r>
            <a:r>
              <a:rPr lang="en-US" sz="900" baseline="30000" dirty="0">
                <a:solidFill>
                  <a:schemeClr val="tx2"/>
                </a:solidFill>
                <a:ea typeface="Intel Clear" panose="020B0604020203020204" pitchFamily="34" charset="0"/>
              </a:rPr>
              <a:t>®</a:t>
            </a:r>
            <a:r>
              <a:rPr lang="en-US" sz="900" dirty="0">
                <a:solidFill>
                  <a:schemeClr val="tx2"/>
                </a:solidFill>
                <a:ea typeface="Intel Clear" panose="020B0604020203020204" pitchFamily="34" charset="0"/>
              </a:rPr>
              <a:t> Advanced Vector Extensions (Intel® AVX)* provides higher throughput to certain processor operations. Due to varying processor power characteristics, utilizing AVX instructions may cause a) some parts to operate at less than the rated frequency and b) some parts with Intel® Turbo Boost Technology 2.0 to not achieve any or maximum turbo frequencies. Performance varies depending on hardware, software, and system configuration and you can learn more at </a:t>
            </a:r>
            <a:r>
              <a:rPr lang="en-US" sz="900" dirty="0">
                <a:solidFill>
                  <a:schemeClr val="tx2"/>
                </a:solidFill>
                <a:ea typeface="Intel Clear" panose="020B0604020203020204" pitchFamily="34" charset="0"/>
                <a:hlinkClick r:id="rId3"/>
              </a:rPr>
              <a:t>http://www.intel.com/go/turbo</a:t>
            </a:r>
            <a:r>
              <a:rPr lang="en-US" sz="900" dirty="0">
                <a:solidFill>
                  <a:schemeClr val="tx2"/>
                </a:solidFill>
                <a:ea typeface="Intel Clear" panose="020B0604020203020204" pitchFamily="34" charset="0"/>
              </a:rPr>
              <a:t>.</a:t>
            </a:r>
          </a:p>
          <a:p>
            <a:pPr marL="171450" indent="-171450">
              <a:buFont typeface="Arial" panose="020B0604020202020204" pitchFamily="34" charset="0"/>
              <a:buChar char="•"/>
              <a:defRPr/>
            </a:pPr>
            <a:r>
              <a:rPr lang="en-US" sz="900" dirty="0">
                <a:solidFill>
                  <a:schemeClr val="tx2"/>
                </a:solidFill>
                <a:ea typeface="Intel Clear" panose="020B0604020203020204" pitchFamily="34" charset="0"/>
              </a:rPr>
              <a:t>Intel's compilers may or may not optimize to the same degree for non-Intel microprocessors for optimizations that are not unique to Intel microprocessors. These optimizations include SSE2, SSE3, and SSSE3 instruction sets and other optimizations. Intel does not guarantee the availability, functionality, or effectiveness of any optimization on microprocessors not manufactured by Intel. Microprocessor-dependent optimizations in this product are intended for use with Intel microprocessors. Certain optimizations not specific to Intel microarchitecture are reserved for Intel microprocessors. Please refer to the applicable product User and Reference Guides for more information regarding the specific instruction sets covered by this notice. </a:t>
            </a:r>
            <a:r>
              <a:rPr lang="en-US" sz="900" dirty="0" smtClean="0">
                <a:solidFill>
                  <a:schemeClr val="tx2"/>
                </a:solidFill>
                <a:ea typeface="Intel Clear" panose="020B0604020203020204" pitchFamily="34" charset="0"/>
              </a:rPr>
              <a:t>  </a:t>
            </a:r>
            <a:endParaRPr lang="en-US" sz="900" dirty="0">
              <a:solidFill>
                <a:schemeClr val="tx2"/>
              </a:solidFill>
              <a:ea typeface="Intel Clear" panose="020B0604020203020204" pitchFamily="34" charset="0"/>
            </a:endParaRPr>
          </a:p>
          <a:p>
            <a:pPr marL="171450" lvl="0" indent="-171450">
              <a:buFont typeface="Arial" panose="020B0604020202020204" pitchFamily="34" charset="0"/>
              <a:buChar char="•"/>
              <a:defRPr/>
            </a:pPr>
            <a:r>
              <a:rPr lang="en-US" sz="900" dirty="0">
                <a:solidFill>
                  <a:schemeClr val="tx2"/>
                </a:solidFill>
                <a:ea typeface="Intel Clear" panose="020B0604020203020204" pitchFamily="34" charset="0"/>
              </a:rPr>
              <a:t>Cost reduction scenarios described are intended as examples of how a given Intel-based product, in the specified circumstances and configurations, may affect future costs and provide cost savings.  Circumstances will vary.  Intel does not guarantee any costs or cost reduction. </a:t>
            </a:r>
            <a:endParaRPr lang="en-US" sz="900" b="1" dirty="0">
              <a:solidFill>
                <a:schemeClr val="tx2"/>
              </a:solidFill>
              <a:ea typeface="Intel Clear" panose="020B0604020203020204" pitchFamily="34" charset="0"/>
            </a:endParaRPr>
          </a:p>
          <a:p>
            <a:pPr marL="171450" indent="-171450">
              <a:spcBef>
                <a:spcPts val="0"/>
              </a:spcBef>
              <a:buFont typeface="Arial" panose="020B0604020202020204" pitchFamily="34" charset="0"/>
              <a:buChar char="•"/>
              <a:defRPr/>
            </a:pPr>
            <a:endParaRPr lang="en-US" sz="900" dirty="0">
              <a:solidFill>
                <a:schemeClr val="tx2"/>
              </a:solidFill>
              <a:ea typeface="Intel Clear" panose="020B0604020203020204" pitchFamily="34" charset="0"/>
            </a:endParaRPr>
          </a:p>
          <a:p>
            <a:pPr marL="171450" indent="-171450">
              <a:spcBef>
                <a:spcPts val="0"/>
              </a:spcBef>
              <a:buFont typeface="Arial" panose="020B0604020202020204" pitchFamily="34" charset="0"/>
              <a:buChar char="•"/>
              <a:defRPr/>
            </a:pPr>
            <a:r>
              <a:rPr lang="en-US" sz="900" dirty="0">
                <a:solidFill>
                  <a:schemeClr val="tx2"/>
                </a:solidFill>
                <a:ea typeface="Intel Clear" panose="020B0604020203020204" pitchFamily="34" charset="0"/>
              </a:rPr>
              <a:t>Intel does not control or audit third-party benchmark data or the web sites referenced in this document. You should visit the referenced web site and confirm whether referenced data are accurate. </a:t>
            </a:r>
          </a:p>
          <a:p>
            <a:pPr marL="171450" indent="-171450">
              <a:spcBef>
                <a:spcPts val="0"/>
              </a:spcBef>
              <a:buFont typeface="Arial" panose="020B0604020202020204" pitchFamily="34" charset="0"/>
              <a:buChar char="•"/>
              <a:defRPr/>
            </a:pPr>
            <a:r>
              <a:rPr lang="en-US" sz="900" dirty="0">
                <a:solidFill>
                  <a:schemeClr val="tx2"/>
                </a:solidFill>
                <a:ea typeface="Intel Clear" panose="020B0604020203020204" pitchFamily="34" charset="0"/>
              </a:rPr>
              <a:t>Intel, the Intel logo, and Intel Xeon are trademarks of Intel Corporation in the U.S. and/or other countries. </a:t>
            </a:r>
            <a:endParaRPr lang="en-US" sz="900" dirty="0" smtClean="0">
              <a:solidFill>
                <a:schemeClr val="tx2"/>
              </a:solidFill>
              <a:ea typeface="Intel Clear" panose="020B0604020203020204" pitchFamily="34" charset="0"/>
            </a:endParaRPr>
          </a:p>
          <a:p>
            <a:pPr marL="171450" indent="-171450">
              <a:spcBef>
                <a:spcPts val="0"/>
              </a:spcBef>
              <a:buFont typeface="Arial" panose="020B0604020202020204" pitchFamily="34" charset="0"/>
              <a:buChar char="•"/>
              <a:defRPr/>
            </a:pPr>
            <a:endParaRPr lang="en-US" sz="900" dirty="0">
              <a:solidFill>
                <a:schemeClr val="tx2"/>
              </a:solidFill>
              <a:ea typeface="Intel Clear" panose="020B0604020203020204" pitchFamily="34" charset="0"/>
            </a:endParaRPr>
          </a:p>
          <a:p>
            <a:pPr marL="171450" indent="-171450">
              <a:spcBef>
                <a:spcPts val="0"/>
              </a:spcBef>
              <a:buFont typeface="Arial" panose="020B0604020202020204" pitchFamily="34" charset="0"/>
              <a:buChar char="•"/>
              <a:defRPr/>
            </a:pPr>
            <a:r>
              <a:rPr lang="en-US" sz="900" dirty="0">
                <a:solidFill>
                  <a:schemeClr val="tx2"/>
                </a:solidFill>
                <a:ea typeface="Intel Clear" panose="020B0604020203020204" pitchFamily="34" charset="0"/>
              </a:rPr>
              <a:t>*Other names and brands may be claimed as property of others</a:t>
            </a:r>
            <a:r>
              <a:rPr lang="en-US" sz="900" dirty="0" smtClean="0">
                <a:solidFill>
                  <a:schemeClr val="tx2"/>
                </a:solidFill>
                <a:ea typeface="Intel Clear" panose="020B0604020203020204" pitchFamily="34" charset="0"/>
              </a:rPr>
              <a:t>.</a:t>
            </a:r>
          </a:p>
          <a:p>
            <a:pPr marL="171450" indent="-171450">
              <a:spcBef>
                <a:spcPts val="0"/>
              </a:spcBef>
              <a:buFont typeface="Arial" panose="020B0604020202020204" pitchFamily="34" charset="0"/>
              <a:buChar char="•"/>
              <a:defRPr/>
            </a:pPr>
            <a:endParaRPr lang="en-US" sz="900" dirty="0" smtClean="0">
              <a:solidFill>
                <a:schemeClr val="tx2"/>
              </a:solidFill>
              <a:ea typeface="Intel Clear" panose="020B0604020203020204" pitchFamily="34" charset="0"/>
            </a:endParaRPr>
          </a:p>
          <a:p>
            <a:pPr marL="171450" indent="-171450">
              <a:spcBef>
                <a:spcPts val="0"/>
              </a:spcBef>
              <a:buFont typeface="Arial" panose="020B0604020202020204" pitchFamily="34" charset="0"/>
              <a:buChar char="•"/>
              <a:defRPr/>
            </a:pPr>
            <a:r>
              <a:rPr lang="en-US" sz="900" dirty="0" smtClean="0">
                <a:solidFill>
                  <a:schemeClr val="tx2"/>
                </a:solidFill>
                <a:ea typeface="Intel Clear" panose="020B0604020203020204" pitchFamily="34" charset="0"/>
              </a:rPr>
              <a:t>Intel </a:t>
            </a:r>
            <a:r>
              <a:rPr lang="en-US" sz="900" dirty="0">
                <a:solidFill>
                  <a:schemeClr val="tx2"/>
                </a:solidFill>
                <a:ea typeface="Intel Clear" panose="020B0604020203020204" pitchFamily="34" charset="0"/>
              </a:rPr>
              <a:t>and the Intel logo are trademarks of Intel Corporation in the United States and other countries.</a:t>
            </a:r>
          </a:p>
          <a:p>
            <a:pPr marL="171450" indent="-171450">
              <a:spcBef>
                <a:spcPts val="0"/>
              </a:spcBef>
              <a:buFont typeface="Arial" panose="020B0604020202020204" pitchFamily="34" charset="0"/>
              <a:buChar char="•"/>
              <a:defRPr/>
            </a:pPr>
            <a:endParaRPr lang="en-US" sz="900" dirty="0">
              <a:solidFill>
                <a:schemeClr val="tx2"/>
              </a:solidFill>
              <a:ea typeface="Intel Clear" panose="020B0604020203020204" pitchFamily="34" charset="0"/>
            </a:endParaRPr>
          </a:p>
          <a:p>
            <a:pPr marL="171450" indent="-171450">
              <a:spcBef>
                <a:spcPts val="0"/>
              </a:spcBef>
              <a:buFont typeface="Arial" panose="020B0604020202020204" pitchFamily="34" charset="0"/>
              <a:buChar char="•"/>
              <a:defRPr/>
            </a:pPr>
            <a:r>
              <a:rPr lang="en-US" sz="900" dirty="0">
                <a:solidFill>
                  <a:schemeClr val="tx2"/>
                </a:solidFill>
                <a:ea typeface="Intel Clear" panose="020B0604020203020204" pitchFamily="34" charset="0"/>
              </a:rPr>
              <a:t>© 2019 Intel Corporation. </a:t>
            </a:r>
          </a:p>
          <a:p>
            <a:pPr marL="342900" indent="-342900">
              <a:buFont typeface="Arial" panose="020B0604020202020204" pitchFamily="34" charset="0"/>
              <a:buChar char="•"/>
            </a:pPr>
            <a:endParaRPr lang="en-US" sz="900" dirty="0"/>
          </a:p>
        </p:txBody>
      </p:sp>
      <p:sp>
        <p:nvSpPr>
          <p:cNvPr id="2" name="Slide Number Placeholder 1"/>
          <p:cNvSpPr>
            <a:spLocks noGrp="1"/>
          </p:cNvSpPr>
          <p:nvPr>
            <p:ph type="sldNum" sz="quarter" idx="12"/>
          </p:nvPr>
        </p:nvSpPr>
        <p:spPr/>
        <p:txBody>
          <a:bodyPr/>
          <a:lstStyle/>
          <a:p>
            <a:fld id="{A7D0DC94-0B29-4F2D-9FB1-18FB52198DF4}" type="slidenum">
              <a:rPr lang="en-US" smtClean="0"/>
              <a:t>17</a:t>
            </a:fld>
            <a:endParaRPr lang="en-US" dirty="0"/>
          </a:p>
        </p:txBody>
      </p:sp>
    </p:spTree>
    <p:extLst>
      <p:ext uri="{BB962C8B-B14F-4D97-AF65-F5344CB8AC3E}">
        <p14:creationId xmlns:p14="http://schemas.microsoft.com/office/powerpoint/2010/main" val="30374556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p:txBody>
          <a:bodyPr/>
          <a:lstStyle/>
          <a:p>
            <a:r>
              <a:rPr lang="en-IE" dirty="0" smtClean="0"/>
              <a:t>Platform Configuration &amp; Test Results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596584691"/>
              </p:ext>
            </p:extLst>
          </p:nvPr>
        </p:nvGraphicFramePr>
        <p:xfrm>
          <a:off x="858821" y="1024541"/>
          <a:ext cx="5918201" cy="4572000"/>
        </p:xfrm>
        <a:graphic>
          <a:graphicData uri="http://schemas.openxmlformats.org/drawingml/2006/table">
            <a:tbl>
              <a:tblPr>
                <a:tableStyleId>{5940675A-B579-460E-94D1-54222C63F5DA}</a:tableStyleId>
              </a:tblPr>
              <a:tblGrid>
                <a:gridCol w="2018149"/>
                <a:gridCol w="1950026"/>
                <a:gridCol w="1950026"/>
              </a:tblGrid>
              <a:tr h="190500">
                <a:tc>
                  <a:txBody>
                    <a:bodyPr/>
                    <a:lstStyle/>
                    <a:p>
                      <a:pPr algn="l" fontAlgn="b"/>
                      <a:endParaRPr lang="en-GB" sz="600" b="0" i="0" u="none" strike="noStrike" dirty="0">
                        <a:solidFill>
                          <a:srgbClr val="000000"/>
                        </a:solidFill>
                        <a:effectLst/>
                        <a:latin typeface="Calibri" panose="020F0502020204030204" pitchFamily="34" charset="0"/>
                      </a:endParaRPr>
                    </a:p>
                  </a:txBody>
                  <a:tcPr anchor="ctr"/>
                </a:tc>
                <a:tc>
                  <a:txBody>
                    <a:bodyPr/>
                    <a:lstStyle/>
                    <a:p>
                      <a:pPr algn="l" fontAlgn="b"/>
                      <a:r>
                        <a:rPr lang="en-IE" sz="600" b="0" i="0" u="none" strike="noStrike" dirty="0" err="1" smtClean="0">
                          <a:solidFill>
                            <a:srgbClr val="000000"/>
                          </a:solidFill>
                          <a:effectLst/>
                          <a:latin typeface="Calibri" panose="020F0502020204030204" pitchFamily="34" charset="0"/>
                        </a:rPr>
                        <a:t>Config</a:t>
                      </a:r>
                      <a:r>
                        <a:rPr lang="en-IE" sz="600" b="0" i="0" u="none" strike="noStrike" baseline="0" dirty="0" smtClean="0">
                          <a:solidFill>
                            <a:srgbClr val="000000"/>
                          </a:solidFill>
                          <a:effectLst/>
                          <a:latin typeface="Calibri" panose="020F0502020204030204" pitchFamily="34" charset="0"/>
                        </a:rPr>
                        <a:t> 1 (Centralised)</a:t>
                      </a:r>
                      <a:endParaRPr lang="en-GB" sz="600" b="0" i="0" u="none" strike="noStrike" dirty="0">
                        <a:solidFill>
                          <a:srgbClr val="000000"/>
                        </a:solidFill>
                        <a:effectLst/>
                        <a:latin typeface="Calibri" panose="020F0502020204030204" pitchFamily="34" charset="0"/>
                      </a:endParaRPr>
                    </a:p>
                  </a:txBody>
                  <a:tcPr anchor="ctr"/>
                </a:tc>
                <a:tc>
                  <a:txBody>
                    <a:bodyPr/>
                    <a:lstStyle/>
                    <a:p>
                      <a:pPr algn="l" fontAlgn="b"/>
                      <a:r>
                        <a:rPr lang="en-IE" sz="600" b="0" i="0" u="none" strike="noStrike" dirty="0" err="1" smtClean="0">
                          <a:solidFill>
                            <a:srgbClr val="000000"/>
                          </a:solidFill>
                          <a:effectLst/>
                          <a:latin typeface="Calibri" panose="020F0502020204030204" pitchFamily="34" charset="0"/>
                        </a:rPr>
                        <a:t>Config</a:t>
                      </a:r>
                      <a:r>
                        <a:rPr lang="en-IE" sz="600" b="0" i="0" u="none" strike="noStrike" dirty="0" smtClean="0">
                          <a:solidFill>
                            <a:srgbClr val="000000"/>
                          </a:solidFill>
                          <a:effectLst/>
                          <a:latin typeface="Calibri" panose="020F0502020204030204" pitchFamily="34" charset="0"/>
                        </a:rPr>
                        <a:t> 2</a:t>
                      </a:r>
                      <a:r>
                        <a:rPr lang="en-IE" sz="600" b="0" i="0" u="none" strike="noStrike" baseline="0" dirty="0" smtClean="0">
                          <a:solidFill>
                            <a:srgbClr val="000000"/>
                          </a:solidFill>
                          <a:effectLst/>
                          <a:latin typeface="Calibri" panose="020F0502020204030204" pitchFamily="34" charset="0"/>
                        </a:rPr>
                        <a:t> (Distributed)</a:t>
                      </a:r>
                      <a:endParaRPr lang="en-GB" sz="600" b="0" i="0" u="none" strike="noStrike" dirty="0">
                        <a:solidFill>
                          <a:srgbClr val="000000"/>
                        </a:solidFill>
                        <a:effectLst/>
                        <a:latin typeface="Calibri" panose="020F0502020204030204" pitchFamily="34" charset="0"/>
                      </a:endParaRPr>
                    </a:p>
                  </a:txBody>
                  <a:tcPr anchor="ctr"/>
                </a:tc>
              </a:tr>
              <a:tr h="190500">
                <a:tc>
                  <a:txBody>
                    <a:bodyPr/>
                    <a:lstStyle/>
                    <a:p>
                      <a:pPr algn="l" fontAlgn="b"/>
                      <a:r>
                        <a:rPr lang="en-GB" sz="600" u="none" strike="noStrike" dirty="0">
                          <a:effectLst/>
                        </a:rPr>
                        <a:t>Test by</a:t>
                      </a:r>
                      <a:endParaRPr lang="en-GB" sz="600" b="0" i="0" u="none" strike="noStrike" dirty="0">
                        <a:solidFill>
                          <a:srgbClr val="000000"/>
                        </a:solidFill>
                        <a:effectLst/>
                        <a:latin typeface="Calibri" panose="020F0502020204030204" pitchFamily="34" charset="0"/>
                      </a:endParaRPr>
                    </a:p>
                  </a:txBody>
                  <a:tcPr anchor="ctr"/>
                </a:tc>
                <a:tc>
                  <a:txBody>
                    <a:bodyPr/>
                    <a:lstStyle/>
                    <a:p>
                      <a:pPr algn="l" fontAlgn="b"/>
                      <a:r>
                        <a:rPr lang="en-GB" sz="600" u="none" strike="noStrike" dirty="0">
                          <a:effectLst/>
                        </a:rPr>
                        <a:t>Intel</a:t>
                      </a:r>
                      <a:endParaRPr lang="en-GB" sz="600" b="0" i="0" u="none" strike="noStrike" dirty="0">
                        <a:solidFill>
                          <a:srgbClr val="000000"/>
                        </a:solidFill>
                        <a:effectLst/>
                        <a:latin typeface="Calibri" panose="020F0502020204030204" pitchFamily="34" charset="0"/>
                      </a:endParaRPr>
                    </a:p>
                  </a:txBody>
                  <a:tcPr anchor="ctr"/>
                </a:tc>
                <a:tc>
                  <a:txBody>
                    <a:bodyPr/>
                    <a:lstStyle/>
                    <a:p>
                      <a:pPr algn="l" fontAlgn="b"/>
                      <a:r>
                        <a:rPr lang="en-GB" sz="600" u="none" strike="noStrike" dirty="0">
                          <a:effectLst/>
                        </a:rPr>
                        <a:t>Intel</a:t>
                      </a:r>
                      <a:endParaRPr lang="en-GB" sz="600" b="0" i="0" u="none" strike="noStrike" dirty="0">
                        <a:solidFill>
                          <a:srgbClr val="000000"/>
                        </a:solidFill>
                        <a:effectLst/>
                        <a:latin typeface="Calibri" panose="020F0502020204030204" pitchFamily="34" charset="0"/>
                      </a:endParaRPr>
                    </a:p>
                  </a:txBody>
                  <a:tcPr anchor="ctr"/>
                </a:tc>
              </a:tr>
              <a:tr h="190500">
                <a:tc>
                  <a:txBody>
                    <a:bodyPr/>
                    <a:lstStyle/>
                    <a:p>
                      <a:pPr algn="l" fontAlgn="b"/>
                      <a:r>
                        <a:rPr lang="en-GB" sz="600" u="none" strike="noStrike" dirty="0">
                          <a:effectLst/>
                        </a:rPr>
                        <a:t>Test date</a:t>
                      </a:r>
                      <a:endParaRPr lang="en-GB" sz="600" b="0" i="0" u="none" strike="noStrike" dirty="0">
                        <a:solidFill>
                          <a:srgbClr val="000000"/>
                        </a:solidFill>
                        <a:effectLst/>
                        <a:latin typeface="Calibri" panose="020F0502020204030204" pitchFamily="34" charset="0"/>
                      </a:endParaRPr>
                    </a:p>
                  </a:txBody>
                  <a:tcPr anchor="ctr"/>
                </a:tc>
                <a:tc>
                  <a:txBody>
                    <a:bodyPr/>
                    <a:lstStyle/>
                    <a:p>
                      <a:pPr algn="l" fontAlgn="b"/>
                      <a:r>
                        <a:rPr lang="en-GB" sz="600" u="none" strike="noStrike">
                          <a:effectLst/>
                        </a:rPr>
                        <a:t>01/18/2019</a:t>
                      </a:r>
                      <a:endParaRPr lang="en-GB" sz="600" b="0" i="0" u="none" strike="noStrike">
                        <a:solidFill>
                          <a:srgbClr val="000000"/>
                        </a:solidFill>
                        <a:effectLst/>
                        <a:latin typeface="Calibri" panose="020F0502020204030204" pitchFamily="34" charset="0"/>
                      </a:endParaRPr>
                    </a:p>
                  </a:txBody>
                  <a:tcPr anchor="ctr"/>
                </a:tc>
                <a:tc>
                  <a:txBody>
                    <a:bodyPr/>
                    <a:lstStyle/>
                    <a:p>
                      <a:pPr algn="l" fontAlgn="b"/>
                      <a:r>
                        <a:rPr lang="en-GB" sz="600" u="none" strike="noStrike">
                          <a:effectLst/>
                        </a:rPr>
                        <a:t>01/18/2019</a:t>
                      </a:r>
                      <a:endParaRPr lang="en-GB" sz="600" b="0" i="0" u="none" strike="noStrike">
                        <a:solidFill>
                          <a:srgbClr val="000000"/>
                        </a:solidFill>
                        <a:effectLst/>
                        <a:latin typeface="Calibri" panose="020F0502020204030204" pitchFamily="34" charset="0"/>
                      </a:endParaRPr>
                    </a:p>
                  </a:txBody>
                  <a:tcPr anchor="ctr"/>
                </a:tc>
              </a:tr>
              <a:tr h="190500">
                <a:tc>
                  <a:txBody>
                    <a:bodyPr/>
                    <a:lstStyle/>
                    <a:p>
                      <a:pPr algn="l" fontAlgn="b"/>
                      <a:r>
                        <a:rPr lang="en-GB" sz="600" u="none" strike="noStrike">
                          <a:effectLst/>
                        </a:rPr>
                        <a:t>Platform</a:t>
                      </a:r>
                      <a:endParaRPr lang="en-GB" sz="600" b="0" i="0" u="none" strike="noStrike">
                        <a:solidFill>
                          <a:srgbClr val="000000"/>
                        </a:solidFill>
                        <a:effectLst/>
                        <a:latin typeface="Calibri" panose="020F0502020204030204" pitchFamily="34" charset="0"/>
                      </a:endParaRPr>
                    </a:p>
                  </a:txBody>
                  <a:tcPr anchor="ctr"/>
                </a:tc>
                <a:tc>
                  <a:txBody>
                    <a:bodyPr/>
                    <a:lstStyle/>
                    <a:p>
                      <a:pPr algn="l" fontAlgn="b"/>
                      <a:r>
                        <a:rPr lang="en-GB" sz="600" u="none" strike="noStrike">
                          <a:effectLst/>
                        </a:rPr>
                        <a:t>S2600WFT</a:t>
                      </a:r>
                      <a:endParaRPr lang="en-GB" sz="600" b="0" i="0" u="none" strike="noStrike">
                        <a:solidFill>
                          <a:srgbClr val="000000"/>
                        </a:solidFill>
                        <a:effectLst/>
                        <a:latin typeface="Calibri" panose="020F0502020204030204" pitchFamily="34" charset="0"/>
                      </a:endParaRPr>
                    </a:p>
                  </a:txBody>
                  <a:tcPr anchor="ctr"/>
                </a:tc>
                <a:tc>
                  <a:txBody>
                    <a:bodyPr/>
                    <a:lstStyle/>
                    <a:p>
                      <a:pPr algn="l" fontAlgn="b"/>
                      <a:r>
                        <a:rPr lang="en-GB" sz="600" u="none" strike="noStrike">
                          <a:effectLst/>
                        </a:rPr>
                        <a:t>S2600WFT</a:t>
                      </a:r>
                      <a:endParaRPr lang="en-GB" sz="600" b="0" i="0" u="none" strike="noStrike">
                        <a:solidFill>
                          <a:srgbClr val="000000"/>
                        </a:solidFill>
                        <a:effectLst/>
                        <a:latin typeface="Calibri" panose="020F0502020204030204" pitchFamily="34" charset="0"/>
                      </a:endParaRPr>
                    </a:p>
                  </a:txBody>
                  <a:tcPr anchor="ctr"/>
                </a:tc>
              </a:tr>
              <a:tr h="190500">
                <a:tc>
                  <a:txBody>
                    <a:bodyPr/>
                    <a:lstStyle/>
                    <a:p>
                      <a:pPr algn="l" fontAlgn="b"/>
                      <a:r>
                        <a:rPr lang="en-GB" sz="600" u="none" strike="noStrike" dirty="0">
                          <a:effectLst/>
                        </a:rPr>
                        <a:t># Nodes</a:t>
                      </a:r>
                      <a:endParaRPr lang="en-GB" sz="600" b="0" i="0" u="none" strike="noStrike" dirty="0">
                        <a:solidFill>
                          <a:srgbClr val="000000"/>
                        </a:solidFill>
                        <a:effectLst/>
                        <a:latin typeface="Calibri" panose="020F0502020204030204" pitchFamily="34" charset="0"/>
                      </a:endParaRPr>
                    </a:p>
                  </a:txBody>
                  <a:tcPr anchor="ctr"/>
                </a:tc>
                <a:tc>
                  <a:txBody>
                    <a:bodyPr/>
                    <a:lstStyle/>
                    <a:p>
                      <a:pPr algn="l" fontAlgn="b"/>
                      <a:r>
                        <a:rPr lang="en-GB" sz="600" u="none" strike="noStrike">
                          <a:effectLst/>
                        </a:rPr>
                        <a:t>2</a:t>
                      </a:r>
                      <a:endParaRPr lang="en-GB" sz="600" b="0" i="0" u="none" strike="noStrike">
                        <a:solidFill>
                          <a:srgbClr val="000000"/>
                        </a:solidFill>
                        <a:effectLst/>
                        <a:latin typeface="Calibri" panose="020F0502020204030204" pitchFamily="34" charset="0"/>
                      </a:endParaRPr>
                    </a:p>
                  </a:txBody>
                  <a:tcPr anchor="ctr"/>
                </a:tc>
                <a:tc>
                  <a:txBody>
                    <a:bodyPr/>
                    <a:lstStyle/>
                    <a:p>
                      <a:pPr algn="l" fontAlgn="b"/>
                      <a:r>
                        <a:rPr lang="en-GB" sz="600" u="none" strike="noStrike">
                          <a:effectLst/>
                        </a:rPr>
                        <a:t>2</a:t>
                      </a:r>
                      <a:endParaRPr lang="en-GB" sz="600" b="0" i="0" u="none" strike="noStrike">
                        <a:solidFill>
                          <a:srgbClr val="000000"/>
                        </a:solidFill>
                        <a:effectLst/>
                        <a:latin typeface="Calibri" panose="020F0502020204030204" pitchFamily="34" charset="0"/>
                      </a:endParaRPr>
                    </a:p>
                  </a:txBody>
                  <a:tcPr anchor="ctr"/>
                </a:tc>
              </a:tr>
              <a:tr h="190500">
                <a:tc>
                  <a:txBody>
                    <a:bodyPr/>
                    <a:lstStyle/>
                    <a:p>
                      <a:pPr algn="l" fontAlgn="b"/>
                      <a:r>
                        <a:rPr lang="en-GB" sz="600" u="none" strike="noStrike">
                          <a:effectLst/>
                        </a:rPr>
                        <a:t># Sockets</a:t>
                      </a:r>
                      <a:endParaRPr lang="en-GB" sz="600" b="0" i="0" u="none" strike="noStrike">
                        <a:solidFill>
                          <a:srgbClr val="000000"/>
                        </a:solidFill>
                        <a:effectLst/>
                        <a:latin typeface="Calibri" panose="020F0502020204030204" pitchFamily="34" charset="0"/>
                      </a:endParaRPr>
                    </a:p>
                  </a:txBody>
                  <a:tcPr anchor="ctr"/>
                </a:tc>
                <a:tc>
                  <a:txBody>
                    <a:bodyPr/>
                    <a:lstStyle/>
                    <a:p>
                      <a:pPr algn="l" fontAlgn="b"/>
                      <a:r>
                        <a:rPr lang="en-GB" sz="600" u="none" strike="noStrike">
                          <a:effectLst/>
                        </a:rPr>
                        <a:t>2</a:t>
                      </a:r>
                      <a:endParaRPr lang="en-GB" sz="600" b="0" i="0" u="none" strike="noStrike">
                        <a:solidFill>
                          <a:srgbClr val="000000"/>
                        </a:solidFill>
                        <a:effectLst/>
                        <a:latin typeface="Calibri" panose="020F0502020204030204" pitchFamily="34" charset="0"/>
                      </a:endParaRPr>
                    </a:p>
                  </a:txBody>
                  <a:tcPr anchor="ctr"/>
                </a:tc>
                <a:tc>
                  <a:txBody>
                    <a:bodyPr/>
                    <a:lstStyle/>
                    <a:p>
                      <a:pPr algn="l" fontAlgn="b"/>
                      <a:r>
                        <a:rPr lang="en-GB" sz="600" u="none" strike="noStrike">
                          <a:effectLst/>
                        </a:rPr>
                        <a:t>2</a:t>
                      </a:r>
                      <a:endParaRPr lang="en-GB" sz="600" b="0" i="0" u="none" strike="noStrike">
                        <a:solidFill>
                          <a:srgbClr val="000000"/>
                        </a:solidFill>
                        <a:effectLst/>
                        <a:latin typeface="Calibri" panose="020F0502020204030204" pitchFamily="34" charset="0"/>
                      </a:endParaRPr>
                    </a:p>
                  </a:txBody>
                  <a:tcPr anchor="ctr"/>
                </a:tc>
              </a:tr>
              <a:tr h="190500">
                <a:tc>
                  <a:txBody>
                    <a:bodyPr/>
                    <a:lstStyle/>
                    <a:p>
                      <a:pPr algn="l" fontAlgn="b"/>
                      <a:r>
                        <a:rPr lang="en-GB" sz="600" u="none" strike="noStrike">
                          <a:effectLst/>
                        </a:rPr>
                        <a:t>CPU</a:t>
                      </a:r>
                      <a:endParaRPr lang="en-GB" sz="600" b="0" i="0" u="none" strike="noStrike">
                        <a:solidFill>
                          <a:srgbClr val="000000"/>
                        </a:solidFill>
                        <a:effectLst/>
                        <a:latin typeface="Calibri" panose="020F0502020204030204" pitchFamily="34" charset="0"/>
                      </a:endParaRPr>
                    </a:p>
                  </a:txBody>
                  <a:tcPr anchor="ctr"/>
                </a:tc>
                <a:tc>
                  <a:txBody>
                    <a:bodyPr/>
                    <a:lstStyle/>
                    <a:p>
                      <a:pPr algn="l" fontAlgn="b"/>
                      <a:r>
                        <a:rPr lang="pt-BR" sz="600" u="none" strike="noStrike">
                          <a:effectLst/>
                        </a:rPr>
                        <a:t>Intel(R) Xeon(R) Gold 6140 CPU @ 2.30GHz</a:t>
                      </a:r>
                      <a:endParaRPr lang="pt-BR" sz="600" b="0" i="0" u="none" strike="noStrike">
                        <a:solidFill>
                          <a:srgbClr val="000000"/>
                        </a:solidFill>
                        <a:effectLst/>
                        <a:latin typeface="Calibri" panose="020F0502020204030204" pitchFamily="34" charset="0"/>
                      </a:endParaRPr>
                    </a:p>
                  </a:txBody>
                  <a:tcPr anchor="ctr"/>
                </a:tc>
                <a:tc>
                  <a:txBody>
                    <a:bodyPr/>
                    <a:lstStyle/>
                    <a:p>
                      <a:pPr algn="l" fontAlgn="b"/>
                      <a:r>
                        <a:rPr lang="pt-BR" sz="600" u="none" strike="noStrike">
                          <a:effectLst/>
                        </a:rPr>
                        <a:t>Intel(R) Xeon(R) Gold 6140 CPU @ 2.30GHz</a:t>
                      </a:r>
                      <a:endParaRPr lang="pt-BR" sz="600" b="0" i="0" u="none" strike="noStrike">
                        <a:solidFill>
                          <a:srgbClr val="000000"/>
                        </a:solidFill>
                        <a:effectLst/>
                        <a:latin typeface="Calibri" panose="020F0502020204030204" pitchFamily="34" charset="0"/>
                      </a:endParaRPr>
                    </a:p>
                  </a:txBody>
                  <a:tcPr anchor="ctr"/>
                </a:tc>
              </a:tr>
              <a:tr h="190500">
                <a:tc>
                  <a:txBody>
                    <a:bodyPr/>
                    <a:lstStyle/>
                    <a:p>
                      <a:pPr algn="l" fontAlgn="b"/>
                      <a:r>
                        <a:rPr lang="en-GB" sz="600" u="none" strike="noStrike">
                          <a:effectLst/>
                        </a:rPr>
                        <a:t>Cores/socket, Threads/socket</a:t>
                      </a:r>
                      <a:endParaRPr lang="en-GB" sz="600" b="0" i="0" u="none" strike="noStrike">
                        <a:solidFill>
                          <a:srgbClr val="000000"/>
                        </a:solidFill>
                        <a:effectLst/>
                        <a:latin typeface="Calibri" panose="020F0502020204030204" pitchFamily="34" charset="0"/>
                      </a:endParaRPr>
                    </a:p>
                  </a:txBody>
                  <a:tcPr anchor="ctr"/>
                </a:tc>
                <a:tc>
                  <a:txBody>
                    <a:bodyPr/>
                    <a:lstStyle/>
                    <a:p>
                      <a:pPr algn="l" fontAlgn="b"/>
                      <a:r>
                        <a:rPr lang="en-GB" sz="600" u="none" strike="noStrike">
                          <a:effectLst/>
                        </a:rPr>
                        <a:t>36/72</a:t>
                      </a:r>
                      <a:endParaRPr lang="en-GB" sz="600" b="0" i="0" u="none" strike="noStrike">
                        <a:solidFill>
                          <a:srgbClr val="000000"/>
                        </a:solidFill>
                        <a:effectLst/>
                        <a:latin typeface="Calibri" panose="020F0502020204030204" pitchFamily="34" charset="0"/>
                      </a:endParaRPr>
                    </a:p>
                  </a:txBody>
                  <a:tcPr anchor="ctr"/>
                </a:tc>
                <a:tc>
                  <a:txBody>
                    <a:bodyPr/>
                    <a:lstStyle/>
                    <a:p>
                      <a:pPr algn="l" fontAlgn="b"/>
                      <a:r>
                        <a:rPr lang="en-GB" sz="600" u="none" strike="noStrike">
                          <a:effectLst/>
                        </a:rPr>
                        <a:t>36/72</a:t>
                      </a:r>
                      <a:endParaRPr lang="en-GB" sz="600" b="0" i="0" u="none" strike="noStrike">
                        <a:solidFill>
                          <a:srgbClr val="000000"/>
                        </a:solidFill>
                        <a:effectLst/>
                        <a:latin typeface="Calibri" panose="020F0502020204030204" pitchFamily="34" charset="0"/>
                      </a:endParaRPr>
                    </a:p>
                  </a:txBody>
                  <a:tcPr anchor="ctr"/>
                </a:tc>
              </a:tr>
              <a:tr h="190500">
                <a:tc>
                  <a:txBody>
                    <a:bodyPr/>
                    <a:lstStyle/>
                    <a:p>
                      <a:pPr algn="l" fontAlgn="b"/>
                      <a:r>
                        <a:rPr lang="en-GB" sz="600" u="none" strike="noStrike">
                          <a:effectLst/>
                        </a:rPr>
                        <a:t>ucode</a:t>
                      </a:r>
                      <a:endParaRPr lang="en-GB" sz="600" b="0" i="0" u="none" strike="noStrike">
                        <a:solidFill>
                          <a:srgbClr val="000000"/>
                        </a:solidFill>
                        <a:effectLst/>
                        <a:latin typeface="Calibri" panose="020F0502020204030204" pitchFamily="34" charset="0"/>
                      </a:endParaRPr>
                    </a:p>
                  </a:txBody>
                  <a:tcPr anchor="ctr"/>
                </a:tc>
                <a:tc>
                  <a:txBody>
                    <a:bodyPr/>
                    <a:lstStyle/>
                    <a:p>
                      <a:pPr algn="l" fontAlgn="b"/>
                      <a:r>
                        <a:rPr lang="en-GB" sz="600" u="none" strike="noStrike" dirty="0" smtClean="0">
                          <a:effectLst/>
                        </a:rPr>
                        <a:t>0x2000030</a:t>
                      </a:r>
                      <a:endParaRPr lang="en-GB" sz="600" b="0" i="0" u="none" strike="noStrike" dirty="0">
                        <a:solidFill>
                          <a:srgbClr val="000000"/>
                        </a:solidFill>
                        <a:effectLst/>
                        <a:latin typeface="Calibri" panose="020F0502020204030204" pitchFamily="34" charset="0"/>
                      </a:endParaRPr>
                    </a:p>
                  </a:txBody>
                  <a:tcPr anchor="ctr"/>
                </a:tc>
                <a:tc>
                  <a:txBody>
                    <a:bodyPr/>
                    <a:lstStyle/>
                    <a:p>
                      <a:pPr algn="l" fontAlgn="b"/>
                      <a:r>
                        <a:rPr lang="en-GB" sz="600" u="none" strike="noStrike" dirty="0" smtClean="0">
                          <a:effectLst/>
                        </a:rPr>
                        <a:t>0x2000030</a:t>
                      </a:r>
                      <a:endParaRPr lang="en-GB" sz="600" b="0" i="0" u="none" strike="noStrike" dirty="0">
                        <a:solidFill>
                          <a:srgbClr val="000000"/>
                        </a:solidFill>
                        <a:effectLst/>
                        <a:latin typeface="Calibri" panose="020F0502020204030204" pitchFamily="34" charset="0"/>
                      </a:endParaRPr>
                    </a:p>
                  </a:txBody>
                  <a:tcPr anchor="ctr"/>
                </a:tc>
              </a:tr>
              <a:tr h="190500">
                <a:tc>
                  <a:txBody>
                    <a:bodyPr/>
                    <a:lstStyle/>
                    <a:p>
                      <a:pPr algn="l" fontAlgn="b"/>
                      <a:r>
                        <a:rPr lang="en-GB" sz="600" u="none" strike="noStrike">
                          <a:effectLst/>
                        </a:rPr>
                        <a:t>HT</a:t>
                      </a:r>
                      <a:endParaRPr lang="en-GB" sz="600" b="0" i="0" u="none" strike="noStrike">
                        <a:solidFill>
                          <a:srgbClr val="000000"/>
                        </a:solidFill>
                        <a:effectLst/>
                        <a:latin typeface="Calibri" panose="020F0502020204030204" pitchFamily="34" charset="0"/>
                      </a:endParaRPr>
                    </a:p>
                  </a:txBody>
                  <a:tcPr anchor="ctr"/>
                </a:tc>
                <a:tc>
                  <a:txBody>
                    <a:bodyPr/>
                    <a:lstStyle/>
                    <a:p>
                      <a:pPr algn="l" fontAlgn="b"/>
                      <a:r>
                        <a:rPr lang="en-GB" sz="600" u="none" strike="noStrike">
                          <a:effectLst/>
                        </a:rPr>
                        <a:t>Off</a:t>
                      </a:r>
                      <a:endParaRPr lang="en-GB" sz="600" b="0" i="0" u="none" strike="noStrike">
                        <a:solidFill>
                          <a:srgbClr val="000000"/>
                        </a:solidFill>
                        <a:effectLst/>
                        <a:latin typeface="Calibri" panose="020F0502020204030204" pitchFamily="34" charset="0"/>
                      </a:endParaRPr>
                    </a:p>
                  </a:txBody>
                  <a:tcPr anchor="ctr"/>
                </a:tc>
                <a:tc>
                  <a:txBody>
                    <a:bodyPr/>
                    <a:lstStyle/>
                    <a:p>
                      <a:pPr algn="l" fontAlgn="b"/>
                      <a:r>
                        <a:rPr lang="en-GB" sz="600" u="none" strike="noStrike">
                          <a:effectLst/>
                        </a:rPr>
                        <a:t>Off</a:t>
                      </a:r>
                      <a:endParaRPr lang="en-GB" sz="600" b="0" i="0" u="none" strike="noStrike">
                        <a:solidFill>
                          <a:srgbClr val="000000"/>
                        </a:solidFill>
                        <a:effectLst/>
                        <a:latin typeface="Calibri" panose="020F0502020204030204" pitchFamily="34" charset="0"/>
                      </a:endParaRPr>
                    </a:p>
                  </a:txBody>
                  <a:tcPr anchor="ctr"/>
                </a:tc>
              </a:tr>
              <a:tr h="190500">
                <a:tc>
                  <a:txBody>
                    <a:bodyPr/>
                    <a:lstStyle/>
                    <a:p>
                      <a:pPr algn="l" fontAlgn="b"/>
                      <a:r>
                        <a:rPr lang="en-GB" sz="600" u="none" strike="noStrike">
                          <a:effectLst/>
                        </a:rPr>
                        <a:t>Turbo</a:t>
                      </a:r>
                      <a:endParaRPr lang="en-GB" sz="600" b="0" i="0" u="none" strike="noStrike">
                        <a:solidFill>
                          <a:srgbClr val="000000"/>
                        </a:solidFill>
                        <a:effectLst/>
                        <a:latin typeface="Calibri" panose="020F0502020204030204" pitchFamily="34" charset="0"/>
                      </a:endParaRPr>
                    </a:p>
                  </a:txBody>
                  <a:tcPr anchor="ctr"/>
                </a:tc>
                <a:tc>
                  <a:txBody>
                    <a:bodyPr/>
                    <a:lstStyle/>
                    <a:p>
                      <a:pPr algn="l" fontAlgn="b"/>
                      <a:r>
                        <a:rPr lang="en-GB" sz="600" u="none" strike="noStrike">
                          <a:effectLst/>
                        </a:rPr>
                        <a:t>Off</a:t>
                      </a:r>
                      <a:endParaRPr lang="en-GB" sz="600" b="0" i="0" u="none" strike="noStrike">
                        <a:solidFill>
                          <a:srgbClr val="000000"/>
                        </a:solidFill>
                        <a:effectLst/>
                        <a:latin typeface="Calibri" panose="020F0502020204030204" pitchFamily="34" charset="0"/>
                      </a:endParaRPr>
                    </a:p>
                  </a:txBody>
                  <a:tcPr anchor="ctr"/>
                </a:tc>
                <a:tc>
                  <a:txBody>
                    <a:bodyPr/>
                    <a:lstStyle/>
                    <a:p>
                      <a:pPr algn="l" fontAlgn="b"/>
                      <a:r>
                        <a:rPr lang="en-GB" sz="600" u="none" strike="noStrike" dirty="0">
                          <a:effectLst/>
                        </a:rPr>
                        <a:t>Off</a:t>
                      </a:r>
                      <a:endParaRPr lang="en-GB" sz="600" b="0" i="0" u="none" strike="noStrike" dirty="0">
                        <a:solidFill>
                          <a:srgbClr val="000000"/>
                        </a:solidFill>
                        <a:effectLst/>
                        <a:latin typeface="Calibri" panose="020F0502020204030204" pitchFamily="34" charset="0"/>
                      </a:endParaRPr>
                    </a:p>
                  </a:txBody>
                  <a:tcPr anchor="ctr"/>
                </a:tc>
              </a:tr>
              <a:tr h="190500">
                <a:tc>
                  <a:txBody>
                    <a:bodyPr/>
                    <a:lstStyle/>
                    <a:p>
                      <a:pPr algn="l" fontAlgn="b"/>
                      <a:r>
                        <a:rPr lang="en-GB" sz="600" u="none" strike="noStrike">
                          <a:effectLst/>
                        </a:rPr>
                        <a:t>BIOS version</a:t>
                      </a:r>
                      <a:endParaRPr lang="en-GB" sz="600" b="0" i="0" u="none" strike="noStrike">
                        <a:solidFill>
                          <a:srgbClr val="000000"/>
                        </a:solidFill>
                        <a:effectLst/>
                        <a:latin typeface="Calibri" panose="020F0502020204030204" pitchFamily="34" charset="0"/>
                      </a:endParaRPr>
                    </a:p>
                  </a:txBody>
                  <a:tcPr anchor="ctr"/>
                </a:tc>
                <a:tc>
                  <a:txBody>
                    <a:bodyPr/>
                    <a:lstStyle/>
                    <a:p>
                      <a:pPr algn="l" fontAlgn="b"/>
                      <a:r>
                        <a:rPr lang="en-GB" sz="600" u="none" strike="noStrike">
                          <a:effectLst/>
                        </a:rPr>
                        <a:t>SE5C620.86B.00.01.0009.101920170742</a:t>
                      </a:r>
                      <a:endParaRPr lang="en-GB" sz="600" b="0" i="0" u="none" strike="noStrike">
                        <a:solidFill>
                          <a:srgbClr val="000000"/>
                        </a:solidFill>
                        <a:effectLst/>
                        <a:latin typeface="Calibri" panose="020F0502020204030204" pitchFamily="34" charset="0"/>
                      </a:endParaRPr>
                    </a:p>
                  </a:txBody>
                  <a:tcPr anchor="ctr"/>
                </a:tc>
                <a:tc>
                  <a:txBody>
                    <a:bodyPr/>
                    <a:lstStyle/>
                    <a:p>
                      <a:pPr algn="l" fontAlgn="b"/>
                      <a:r>
                        <a:rPr lang="en-GB" sz="600" u="none" strike="noStrike">
                          <a:effectLst/>
                        </a:rPr>
                        <a:t>SE5C620.86B.00.01.0009.101920170742</a:t>
                      </a:r>
                      <a:endParaRPr lang="en-GB" sz="600" b="0" i="0" u="none" strike="noStrike">
                        <a:solidFill>
                          <a:srgbClr val="000000"/>
                        </a:solidFill>
                        <a:effectLst/>
                        <a:latin typeface="Calibri" panose="020F0502020204030204" pitchFamily="34" charset="0"/>
                      </a:endParaRPr>
                    </a:p>
                  </a:txBody>
                  <a:tcPr anchor="ctr"/>
                </a:tc>
              </a:tr>
              <a:tr h="190500">
                <a:tc>
                  <a:txBody>
                    <a:bodyPr/>
                    <a:lstStyle/>
                    <a:p>
                      <a:pPr algn="l" fontAlgn="b"/>
                      <a:r>
                        <a:rPr lang="en-IE" sz="600" u="none" strike="noStrike">
                          <a:effectLst/>
                        </a:rPr>
                        <a:t>System DDR Mem Config: slots / cap / run-speed</a:t>
                      </a:r>
                      <a:endParaRPr lang="en-IE" sz="600" b="0" i="0" u="none" strike="noStrike">
                        <a:solidFill>
                          <a:srgbClr val="000000"/>
                        </a:solidFill>
                        <a:effectLst/>
                        <a:latin typeface="Calibri" panose="020F0502020204030204" pitchFamily="34" charset="0"/>
                      </a:endParaRPr>
                    </a:p>
                  </a:txBody>
                  <a:tcPr anchor="ctr"/>
                </a:tc>
                <a:tc>
                  <a:txBody>
                    <a:bodyPr/>
                    <a:lstStyle/>
                    <a:p>
                      <a:pPr algn="l" fontAlgn="b"/>
                      <a:r>
                        <a:rPr lang="en-GB" sz="600" u="none" strike="noStrike" dirty="0">
                          <a:effectLst/>
                        </a:rPr>
                        <a:t>12 slots / 16GB / 2666</a:t>
                      </a:r>
                      <a:endParaRPr lang="en-GB" sz="600" b="0" i="0" u="none" strike="noStrike" dirty="0">
                        <a:solidFill>
                          <a:srgbClr val="000000"/>
                        </a:solidFill>
                        <a:effectLst/>
                        <a:latin typeface="Calibri" panose="020F0502020204030204" pitchFamily="34" charset="0"/>
                      </a:endParaRPr>
                    </a:p>
                  </a:txBody>
                  <a:tcPr anchor="ctr"/>
                </a:tc>
                <a:tc>
                  <a:txBody>
                    <a:bodyPr/>
                    <a:lstStyle/>
                    <a:p>
                      <a:pPr algn="l" fontAlgn="b"/>
                      <a:r>
                        <a:rPr lang="en-GB" sz="600" u="none" strike="noStrike" dirty="0">
                          <a:effectLst/>
                        </a:rPr>
                        <a:t>12 slots / 16GB / 2666</a:t>
                      </a:r>
                      <a:endParaRPr lang="en-GB" sz="600" b="0" i="0" u="none" strike="noStrike" dirty="0">
                        <a:solidFill>
                          <a:srgbClr val="000000"/>
                        </a:solidFill>
                        <a:effectLst/>
                        <a:latin typeface="Calibri" panose="020F0502020204030204" pitchFamily="34" charset="0"/>
                      </a:endParaRPr>
                    </a:p>
                  </a:txBody>
                  <a:tcPr anchor="ctr"/>
                </a:tc>
              </a:tr>
              <a:tr h="190500">
                <a:tc>
                  <a:txBody>
                    <a:bodyPr/>
                    <a:lstStyle/>
                    <a:p>
                      <a:pPr algn="l" fontAlgn="b"/>
                      <a:r>
                        <a:rPr lang="en-IE" sz="600" u="none" strike="noStrike">
                          <a:effectLst/>
                        </a:rPr>
                        <a:t>System DCPMM Config: slots / cap /  run-speed</a:t>
                      </a:r>
                      <a:endParaRPr lang="en-IE" sz="600" b="0" i="0" u="none" strike="noStrike">
                        <a:solidFill>
                          <a:srgbClr val="000000"/>
                        </a:solidFill>
                        <a:effectLst/>
                        <a:latin typeface="Calibri" panose="020F0502020204030204" pitchFamily="34" charset="0"/>
                      </a:endParaRPr>
                    </a:p>
                  </a:txBody>
                  <a:tcPr anchor="ctr"/>
                </a:tc>
                <a:tc>
                  <a:txBody>
                    <a:bodyPr/>
                    <a:lstStyle/>
                    <a:p>
                      <a:pPr algn="l" fontAlgn="b"/>
                      <a:r>
                        <a:rPr lang="en-GB" sz="600" u="none" strike="noStrike">
                          <a:effectLst/>
                        </a:rPr>
                        <a:t>-</a:t>
                      </a:r>
                      <a:endParaRPr lang="en-GB" sz="600" b="0" i="0" u="none" strike="noStrike">
                        <a:solidFill>
                          <a:srgbClr val="000000"/>
                        </a:solidFill>
                        <a:effectLst/>
                        <a:latin typeface="Calibri" panose="020F0502020204030204" pitchFamily="34" charset="0"/>
                      </a:endParaRPr>
                    </a:p>
                  </a:txBody>
                  <a:tcPr anchor="ctr"/>
                </a:tc>
                <a:tc>
                  <a:txBody>
                    <a:bodyPr/>
                    <a:lstStyle/>
                    <a:p>
                      <a:pPr algn="l" fontAlgn="b"/>
                      <a:r>
                        <a:rPr lang="en-GB" sz="600" u="none" strike="noStrike">
                          <a:effectLst/>
                        </a:rPr>
                        <a:t>-</a:t>
                      </a:r>
                      <a:endParaRPr lang="en-GB" sz="600" b="0" i="0" u="none" strike="noStrike">
                        <a:solidFill>
                          <a:srgbClr val="000000"/>
                        </a:solidFill>
                        <a:effectLst/>
                        <a:latin typeface="Calibri" panose="020F0502020204030204" pitchFamily="34" charset="0"/>
                      </a:endParaRPr>
                    </a:p>
                  </a:txBody>
                  <a:tcPr anchor="ctr"/>
                </a:tc>
              </a:tr>
              <a:tr h="190500">
                <a:tc>
                  <a:txBody>
                    <a:bodyPr/>
                    <a:lstStyle/>
                    <a:p>
                      <a:pPr algn="l" fontAlgn="b"/>
                      <a:r>
                        <a:rPr lang="en-GB" sz="600" u="none" strike="noStrike">
                          <a:effectLst/>
                        </a:rPr>
                        <a:t>Total Memory/Node (DDR+DCPMM)</a:t>
                      </a:r>
                      <a:endParaRPr lang="en-GB" sz="600" b="0" i="0" u="none" strike="noStrike">
                        <a:solidFill>
                          <a:srgbClr val="000000"/>
                        </a:solidFill>
                        <a:effectLst/>
                        <a:latin typeface="Calibri" panose="020F0502020204030204" pitchFamily="34" charset="0"/>
                      </a:endParaRPr>
                    </a:p>
                  </a:txBody>
                  <a:tcPr anchor="ctr"/>
                </a:tc>
                <a:tc>
                  <a:txBody>
                    <a:bodyPr/>
                    <a:lstStyle/>
                    <a:p>
                      <a:pPr algn="l" fontAlgn="b"/>
                      <a:r>
                        <a:rPr lang="en-GB" sz="600" u="none" strike="noStrike">
                          <a:effectLst/>
                        </a:rPr>
                        <a:t>384+0</a:t>
                      </a:r>
                      <a:endParaRPr lang="en-GB" sz="600" b="0" i="0" u="none" strike="noStrike">
                        <a:solidFill>
                          <a:srgbClr val="000000"/>
                        </a:solidFill>
                        <a:effectLst/>
                        <a:latin typeface="Calibri" panose="020F0502020204030204" pitchFamily="34" charset="0"/>
                      </a:endParaRPr>
                    </a:p>
                  </a:txBody>
                  <a:tcPr anchor="ctr"/>
                </a:tc>
                <a:tc>
                  <a:txBody>
                    <a:bodyPr/>
                    <a:lstStyle/>
                    <a:p>
                      <a:pPr algn="l" fontAlgn="b"/>
                      <a:r>
                        <a:rPr lang="en-GB" sz="600" u="none" strike="noStrike">
                          <a:effectLst/>
                        </a:rPr>
                        <a:t>384+0</a:t>
                      </a:r>
                      <a:endParaRPr lang="en-GB" sz="600" b="0" i="0" u="none" strike="noStrike">
                        <a:solidFill>
                          <a:srgbClr val="000000"/>
                        </a:solidFill>
                        <a:effectLst/>
                        <a:latin typeface="Calibri" panose="020F0502020204030204" pitchFamily="34" charset="0"/>
                      </a:endParaRPr>
                    </a:p>
                  </a:txBody>
                  <a:tcPr anchor="ctr"/>
                </a:tc>
              </a:tr>
              <a:tr h="190500">
                <a:tc>
                  <a:txBody>
                    <a:bodyPr/>
                    <a:lstStyle/>
                    <a:p>
                      <a:pPr algn="l" fontAlgn="b"/>
                      <a:r>
                        <a:rPr lang="en-GB" sz="600" u="none" strike="noStrike">
                          <a:effectLst/>
                        </a:rPr>
                        <a:t>Storage - boot</a:t>
                      </a:r>
                      <a:endParaRPr lang="en-GB" sz="600" b="0" i="0" u="none" strike="noStrike">
                        <a:solidFill>
                          <a:srgbClr val="000000"/>
                        </a:solidFill>
                        <a:effectLst/>
                        <a:latin typeface="Calibri" panose="020F0502020204030204" pitchFamily="34" charset="0"/>
                      </a:endParaRPr>
                    </a:p>
                  </a:txBody>
                  <a:tcPr anchor="ctr"/>
                </a:tc>
                <a:tc>
                  <a:txBody>
                    <a:bodyPr/>
                    <a:lstStyle/>
                    <a:p>
                      <a:pPr algn="l" fontAlgn="b"/>
                      <a:r>
                        <a:rPr lang="nb-NO" sz="600" u="none" strike="noStrike">
                          <a:effectLst/>
                        </a:rPr>
                        <a:t>1x Samsung HM161GI 160GB Drive</a:t>
                      </a:r>
                      <a:endParaRPr lang="nb-NO" sz="600" b="0" i="0" u="none" strike="noStrike">
                        <a:solidFill>
                          <a:srgbClr val="000000"/>
                        </a:solidFill>
                        <a:effectLst/>
                        <a:latin typeface="Calibri" panose="020F0502020204030204" pitchFamily="34" charset="0"/>
                      </a:endParaRPr>
                    </a:p>
                  </a:txBody>
                  <a:tcPr anchor="ctr"/>
                </a:tc>
                <a:tc>
                  <a:txBody>
                    <a:bodyPr/>
                    <a:lstStyle/>
                    <a:p>
                      <a:pPr algn="l" fontAlgn="b"/>
                      <a:r>
                        <a:rPr lang="nb-NO" sz="600" u="none" strike="noStrike">
                          <a:effectLst/>
                        </a:rPr>
                        <a:t>1x Samsung HM161GI 160GB Drive</a:t>
                      </a:r>
                      <a:endParaRPr lang="nb-NO" sz="600" b="0" i="0" u="none" strike="noStrike">
                        <a:solidFill>
                          <a:srgbClr val="000000"/>
                        </a:solidFill>
                        <a:effectLst/>
                        <a:latin typeface="Calibri" panose="020F0502020204030204" pitchFamily="34" charset="0"/>
                      </a:endParaRPr>
                    </a:p>
                  </a:txBody>
                  <a:tcPr anchor="ctr"/>
                </a:tc>
              </a:tr>
              <a:tr h="190500">
                <a:tc>
                  <a:txBody>
                    <a:bodyPr/>
                    <a:lstStyle/>
                    <a:p>
                      <a:pPr algn="l" fontAlgn="b"/>
                      <a:r>
                        <a:rPr lang="en-GB" sz="600" u="none" strike="noStrike">
                          <a:effectLst/>
                        </a:rPr>
                        <a:t>NIC</a:t>
                      </a:r>
                      <a:endParaRPr lang="en-GB" sz="600" b="0" i="0" u="none" strike="noStrike">
                        <a:solidFill>
                          <a:srgbClr val="000000"/>
                        </a:solidFill>
                        <a:effectLst/>
                        <a:latin typeface="Calibri" panose="020F0502020204030204" pitchFamily="34" charset="0"/>
                      </a:endParaRPr>
                    </a:p>
                  </a:txBody>
                  <a:tcPr anchor="ctr"/>
                </a:tc>
                <a:tc>
                  <a:txBody>
                    <a:bodyPr/>
                    <a:lstStyle/>
                    <a:p>
                      <a:pPr algn="l" fontAlgn="b"/>
                      <a:r>
                        <a:rPr lang="en-IE" sz="600" u="none" strike="noStrike" dirty="0">
                          <a:effectLst/>
                        </a:rPr>
                        <a:t>1 x Intel® Ethernet CAN XL710 Adapter </a:t>
                      </a:r>
                      <a:endParaRPr lang="en-IE" sz="600" b="0" i="0" u="none" strike="noStrike" dirty="0">
                        <a:solidFill>
                          <a:srgbClr val="000000"/>
                        </a:solidFill>
                        <a:effectLst/>
                        <a:latin typeface="Calibri" panose="020F0502020204030204" pitchFamily="34" charset="0"/>
                      </a:endParaRPr>
                    </a:p>
                  </a:txBody>
                  <a:tcPr anchor="ctr"/>
                </a:tc>
                <a:tc>
                  <a:txBody>
                    <a:bodyPr/>
                    <a:lstStyle/>
                    <a:p>
                      <a:pPr algn="l" fontAlgn="b"/>
                      <a:r>
                        <a:rPr lang="en-IE" sz="600" u="none" strike="noStrike" dirty="0">
                          <a:effectLst/>
                        </a:rPr>
                        <a:t>1 x Intel® Ethernet CAN XL710 Adapter </a:t>
                      </a:r>
                      <a:endParaRPr lang="en-IE" sz="600" b="0" i="0" u="none" strike="noStrike" dirty="0">
                        <a:solidFill>
                          <a:srgbClr val="000000"/>
                        </a:solidFill>
                        <a:effectLst/>
                        <a:latin typeface="Calibri" panose="020F0502020204030204" pitchFamily="34" charset="0"/>
                      </a:endParaRPr>
                    </a:p>
                  </a:txBody>
                  <a:tcPr anchor="ctr"/>
                </a:tc>
              </a:tr>
              <a:tr h="190500">
                <a:tc>
                  <a:txBody>
                    <a:bodyPr/>
                    <a:lstStyle/>
                    <a:p>
                      <a:pPr algn="l" fontAlgn="b"/>
                      <a:r>
                        <a:rPr lang="en-GB" sz="600" u="none" strike="noStrike">
                          <a:effectLst/>
                        </a:rPr>
                        <a:t>PCH</a:t>
                      </a:r>
                      <a:endParaRPr lang="en-GB" sz="600" b="0" i="0" u="none" strike="noStrike">
                        <a:solidFill>
                          <a:srgbClr val="000000"/>
                        </a:solidFill>
                        <a:effectLst/>
                        <a:latin typeface="Calibri" panose="020F0502020204030204" pitchFamily="34" charset="0"/>
                      </a:endParaRPr>
                    </a:p>
                  </a:txBody>
                  <a:tcPr anchor="ctr"/>
                </a:tc>
                <a:tc>
                  <a:txBody>
                    <a:bodyPr/>
                    <a:lstStyle/>
                    <a:p>
                      <a:pPr algn="l" fontAlgn="b"/>
                      <a:r>
                        <a:rPr lang="en-GB" sz="600" u="none" strike="noStrike">
                          <a:effectLst/>
                        </a:rPr>
                        <a:t>Intel C624</a:t>
                      </a:r>
                      <a:endParaRPr lang="en-GB" sz="600" b="0" i="0" u="none" strike="noStrike">
                        <a:solidFill>
                          <a:srgbClr val="000000"/>
                        </a:solidFill>
                        <a:effectLst/>
                        <a:latin typeface="Calibri" panose="020F0502020204030204" pitchFamily="34" charset="0"/>
                      </a:endParaRPr>
                    </a:p>
                  </a:txBody>
                  <a:tcPr anchor="ctr"/>
                </a:tc>
                <a:tc>
                  <a:txBody>
                    <a:bodyPr/>
                    <a:lstStyle/>
                    <a:p>
                      <a:pPr algn="l" fontAlgn="b"/>
                      <a:r>
                        <a:rPr lang="en-GB" sz="600" u="none" strike="noStrike">
                          <a:effectLst/>
                        </a:rPr>
                        <a:t>Intel C624</a:t>
                      </a:r>
                      <a:endParaRPr lang="en-GB" sz="600" b="0" i="0" u="none" strike="noStrike">
                        <a:solidFill>
                          <a:srgbClr val="000000"/>
                        </a:solidFill>
                        <a:effectLst/>
                        <a:latin typeface="Calibri" panose="020F0502020204030204" pitchFamily="34" charset="0"/>
                      </a:endParaRPr>
                    </a:p>
                  </a:txBody>
                  <a:tcPr anchor="ctr"/>
                </a:tc>
              </a:tr>
              <a:tr h="190500">
                <a:tc>
                  <a:txBody>
                    <a:bodyPr/>
                    <a:lstStyle/>
                    <a:p>
                      <a:pPr algn="l" fontAlgn="b"/>
                      <a:r>
                        <a:rPr lang="en-GB" sz="600" u="none" strike="noStrike">
                          <a:effectLst/>
                        </a:rPr>
                        <a:t>OS</a:t>
                      </a:r>
                      <a:endParaRPr lang="en-GB" sz="600" b="0" i="0" u="none" strike="noStrike">
                        <a:solidFill>
                          <a:srgbClr val="000000"/>
                        </a:solidFill>
                        <a:effectLst/>
                        <a:latin typeface="Calibri" panose="020F0502020204030204" pitchFamily="34" charset="0"/>
                      </a:endParaRPr>
                    </a:p>
                  </a:txBody>
                  <a:tcPr anchor="ctr"/>
                </a:tc>
                <a:tc>
                  <a:txBody>
                    <a:bodyPr/>
                    <a:lstStyle/>
                    <a:p>
                      <a:pPr algn="l" fontAlgn="b"/>
                      <a:r>
                        <a:rPr lang="en-GB" sz="600" u="none" strike="noStrike">
                          <a:effectLst/>
                        </a:rPr>
                        <a:t>Fedora 24</a:t>
                      </a:r>
                      <a:endParaRPr lang="en-GB" sz="600" b="0" i="0" u="none" strike="noStrike">
                        <a:solidFill>
                          <a:srgbClr val="000000"/>
                        </a:solidFill>
                        <a:effectLst/>
                        <a:latin typeface="Calibri" panose="020F0502020204030204" pitchFamily="34" charset="0"/>
                      </a:endParaRPr>
                    </a:p>
                  </a:txBody>
                  <a:tcPr anchor="ctr"/>
                </a:tc>
                <a:tc>
                  <a:txBody>
                    <a:bodyPr/>
                    <a:lstStyle/>
                    <a:p>
                      <a:pPr algn="l" fontAlgn="b"/>
                      <a:r>
                        <a:rPr lang="en-GB" sz="600" u="none" strike="noStrike">
                          <a:effectLst/>
                        </a:rPr>
                        <a:t>Fedora 24</a:t>
                      </a:r>
                      <a:endParaRPr lang="en-GB" sz="600" b="0" i="0" u="none" strike="noStrike">
                        <a:solidFill>
                          <a:srgbClr val="000000"/>
                        </a:solidFill>
                        <a:effectLst/>
                        <a:latin typeface="Calibri" panose="020F0502020204030204" pitchFamily="34" charset="0"/>
                      </a:endParaRPr>
                    </a:p>
                  </a:txBody>
                  <a:tcPr anchor="ctr"/>
                </a:tc>
              </a:tr>
              <a:tr h="190500">
                <a:tc>
                  <a:txBody>
                    <a:bodyPr/>
                    <a:lstStyle/>
                    <a:p>
                      <a:pPr algn="l" fontAlgn="b"/>
                      <a:r>
                        <a:rPr lang="en-GB" sz="600" u="none" strike="noStrike">
                          <a:effectLst/>
                        </a:rPr>
                        <a:t>Kernel</a:t>
                      </a:r>
                      <a:endParaRPr lang="en-GB" sz="600" b="0" i="0" u="none" strike="noStrike">
                        <a:solidFill>
                          <a:srgbClr val="000000"/>
                        </a:solidFill>
                        <a:effectLst/>
                        <a:latin typeface="Calibri" panose="020F0502020204030204" pitchFamily="34" charset="0"/>
                      </a:endParaRPr>
                    </a:p>
                  </a:txBody>
                  <a:tcPr anchor="ctr"/>
                </a:tc>
                <a:tc>
                  <a:txBody>
                    <a:bodyPr/>
                    <a:lstStyle/>
                    <a:p>
                      <a:pPr algn="l" fontAlgn="b"/>
                      <a:r>
                        <a:rPr lang="en-GB" sz="600" u="none" strike="noStrike">
                          <a:effectLst/>
                        </a:rPr>
                        <a:t>4.11.12-100.fc24.x86_64</a:t>
                      </a:r>
                      <a:endParaRPr lang="en-GB" sz="600" b="0" i="0" u="none" strike="noStrike">
                        <a:solidFill>
                          <a:srgbClr val="000000"/>
                        </a:solidFill>
                        <a:effectLst/>
                        <a:latin typeface="Calibri" panose="020F0502020204030204" pitchFamily="34" charset="0"/>
                      </a:endParaRPr>
                    </a:p>
                  </a:txBody>
                  <a:tcPr anchor="ctr"/>
                </a:tc>
                <a:tc>
                  <a:txBody>
                    <a:bodyPr/>
                    <a:lstStyle/>
                    <a:p>
                      <a:pPr algn="l" fontAlgn="b"/>
                      <a:r>
                        <a:rPr lang="en-GB" sz="600" u="none" strike="noStrike">
                          <a:effectLst/>
                        </a:rPr>
                        <a:t>4.11.12-100.fc24.x86_64</a:t>
                      </a:r>
                      <a:endParaRPr lang="en-GB" sz="600" b="0" i="0" u="none" strike="noStrike">
                        <a:solidFill>
                          <a:srgbClr val="000000"/>
                        </a:solidFill>
                        <a:effectLst/>
                        <a:latin typeface="Calibri" panose="020F0502020204030204" pitchFamily="34" charset="0"/>
                      </a:endParaRPr>
                    </a:p>
                  </a:txBody>
                  <a:tcPr anchor="ctr"/>
                </a:tc>
              </a:tr>
              <a:tr h="190500">
                <a:tc>
                  <a:txBody>
                    <a:bodyPr/>
                    <a:lstStyle/>
                    <a:p>
                      <a:pPr algn="l" fontAlgn="b"/>
                      <a:r>
                        <a:rPr lang="en-GB" sz="600" u="none" strike="noStrike">
                          <a:effectLst/>
                        </a:rPr>
                        <a:t>Mitigation variants (1,2,3,3a,4, L1TF)</a:t>
                      </a:r>
                      <a:endParaRPr lang="en-GB" sz="600" b="0" i="0" u="none" strike="noStrike">
                        <a:solidFill>
                          <a:srgbClr val="000000"/>
                        </a:solidFill>
                        <a:effectLst/>
                        <a:latin typeface="Calibri" panose="020F0502020204030204" pitchFamily="34" charset="0"/>
                      </a:endParaRPr>
                    </a:p>
                  </a:txBody>
                  <a:tcPr anchor="ctr"/>
                </a:tc>
                <a:tc>
                  <a:txBody>
                    <a:bodyPr/>
                    <a:lstStyle/>
                    <a:p>
                      <a:pPr algn="l" fontAlgn="b"/>
                      <a:r>
                        <a:rPr lang="en-GB" sz="600" u="none" strike="noStrike">
                          <a:effectLst/>
                        </a:rPr>
                        <a:t>Not Mitigated</a:t>
                      </a:r>
                      <a:endParaRPr lang="en-GB" sz="600" b="0" i="0" u="none" strike="noStrike">
                        <a:solidFill>
                          <a:srgbClr val="000000"/>
                        </a:solidFill>
                        <a:effectLst/>
                        <a:latin typeface="Calibri" panose="020F0502020204030204" pitchFamily="34" charset="0"/>
                      </a:endParaRPr>
                    </a:p>
                  </a:txBody>
                  <a:tcPr anchor="ctr"/>
                </a:tc>
                <a:tc>
                  <a:txBody>
                    <a:bodyPr/>
                    <a:lstStyle/>
                    <a:p>
                      <a:pPr algn="l" fontAlgn="b"/>
                      <a:r>
                        <a:rPr lang="en-GB" sz="600" u="none" strike="noStrike">
                          <a:effectLst/>
                        </a:rPr>
                        <a:t>Not Mitigated</a:t>
                      </a:r>
                      <a:endParaRPr lang="en-GB" sz="600" b="0" i="0" u="none" strike="noStrike">
                        <a:solidFill>
                          <a:srgbClr val="000000"/>
                        </a:solidFill>
                        <a:effectLst/>
                        <a:latin typeface="Calibri" panose="020F0502020204030204" pitchFamily="34" charset="0"/>
                      </a:endParaRPr>
                    </a:p>
                  </a:txBody>
                  <a:tcPr anchor="ctr"/>
                </a:tc>
              </a:tr>
              <a:tr h="381000">
                <a:tc>
                  <a:txBody>
                    <a:bodyPr/>
                    <a:lstStyle/>
                    <a:p>
                      <a:pPr algn="l" fontAlgn="b"/>
                      <a:r>
                        <a:rPr lang="en-GB" sz="600" u="none" strike="noStrike">
                          <a:effectLst/>
                        </a:rPr>
                        <a:t>Workload &amp; version</a:t>
                      </a:r>
                      <a:endParaRPr lang="en-GB" sz="600" b="0" i="0" u="none" strike="noStrike">
                        <a:solidFill>
                          <a:srgbClr val="000000"/>
                        </a:solidFill>
                        <a:effectLst/>
                        <a:latin typeface="Calibri" panose="020F0502020204030204" pitchFamily="34" charset="0"/>
                      </a:endParaRPr>
                    </a:p>
                  </a:txBody>
                  <a:tcPr anchor="ctr"/>
                </a:tc>
                <a:tc>
                  <a:txBody>
                    <a:bodyPr/>
                    <a:lstStyle/>
                    <a:p>
                      <a:pPr algn="l" fontAlgn="b"/>
                      <a:r>
                        <a:rPr lang="en-IE" sz="600" u="none" strike="noStrike" dirty="0" smtClean="0">
                          <a:effectLst/>
                        </a:rPr>
                        <a:t>OVS </a:t>
                      </a:r>
                      <a:r>
                        <a:rPr lang="en-IE" sz="600" u="none" strike="noStrike" dirty="0">
                          <a:effectLst/>
                        </a:rPr>
                        <a:t>– v2.10.0 (commit bb7bf0)</a:t>
                      </a:r>
                      <a:endParaRPr lang="en-IE" sz="600" b="0" i="0" u="none" strike="noStrike" dirty="0">
                        <a:solidFill>
                          <a:srgbClr val="000000"/>
                        </a:solidFill>
                        <a:effectLst/>
                        <a:latin typeface="Calibri" panose="020F0502020204030204" pitchFamily="34" charset="0"/>
                      </a:endParaRPr>
                    </a:p>
                  </a:txBody>
                  <a:tcPr anchor="ctr"/>
                </a:tc>
                <a:tc>
                  <a:txBody>
                    <a:bodyPr/>
                    <a:lstStyle/>
                    <a:p>
                      <a:pPr algn="l" fontAlgn="b"/>
                      <a:r>
                        <a:rPr lang="en-IE" sz="600" u="none" strike="noStrike" dirty="0" smtClean="0">
                          <a:effectLst/>
                        </a:rPr>
                        <a:t>DPDK-based prototype – baseline commit 5d08fe + patches</a:t>
                      </a:r>
                      <a:endParaRPr lang="en-IE" sz="600" b="0" i="0" u="none" strike="noStrike" dirty="0">
                        <a:solidFill>
                          <a:srgbClr val="000000"/>
                        </a:solidFill>
                        <a:effectLst/>
                        <a:latin typeface="Calibri" panose="020F0502020204030204" pitchFamily="34" charset="0"/>
                      </a:endParaRPr>
                    </a:p>
                  </a:txBody>
                  <a:tcPr anchor="ctr"/>
                </a:tc>
              </a:tr>
              <a:tr h="190500">
                <a:tc>
                  <a:txBody>
                    <a:bodyPr/>
                    <a:lstStyle/>
                    <a:p>
                      <a:pPr algn="l" fontAlgn="b"/>
                      <a:r>
                        <a:rPr lang="en-GB" sz="600" u="none" strike="noStrike">
                          <a:effectLst/>
                        </a:rPr>
                        <a:t>Compiler</a:t>
                      </a:r>
                      <a:endParaRPr lang="en-GB" sz="600" b="0" i="0" u="none" strike="noStrike">
                        <a:solidFill>
                          <a:srgbClr val="000000"/>
                        </a:solidFill>
                        <a:effectLst/>
                        <a:latin typeface="Calibri" panose="020F0502020204030204" pitchFamily="34" charset="0"/>
                      </a:endParaRPr>
                    </a:p>
                  </a:txBody>
                  <a:tcPr anchor="ctr"/>
                </a:tc>
                <a:tc>
                  <a:txBody>
                    <a:bodyPr/>
                    <a:lstStyle/>
                    <a:p>
                      <a:pPr algn="l" fontAlgn="b"/>
                      <a:r>
                        <a:rPr lang="en-GB" sz="600" u="none" strike="noStrike" dirty="0" err="1">
                          <a:effectLst/>
                        </a:rPr>
                        <a:t>gcc</a:t>
                      </a:r>
                      <a:r>
                        <a:rPr lang="en-GB" sz="600" u="none" strike="noStrike" dirty="0">
                          <a:effectLst/>
                        </a:rPr>
                        <a:t> (GCC) 6.3.1 20161221 </a:t>
                      </a:r>
                      <a:endParaRPr lang="en-GB" sz="600" b="0" i="0" u="none" strike="noStrike" dirty="0">
                        <a:solidFill>
                          <a:srgbClr val="000000"/>
                        </a:solidFill>
                        <a:effectLst/>
                        <a:latin typeface="Calibri" panose="020F0502020204030204" pitchFamily="34" charset="0"/>
                      </a:endParaRPr>
                    </a:p>
                  </a:txBody>
                  <a:tcPr anchor="ctr"/>
                </a:tc>
                <a:tc>
                  <a:txBody>
                    <a:bodyPr/>
                    <a:lstStyle/>
                    <a:p>
                      <a:pPr algn="l" fontAlgn="b"/>
                      <a:r>
                        <a:rPr lang="en-GB" sz="600" u="none" strike="noStrike" dirty="0" err="1">
                          <a:effectLst/>
                        </a:rPr>
                        <a:t>gcc</a:t>
                      </a:r>
                      <a:r>
                        <a:rPr lang="en-GB" sz="600" u="none" strike="noStrike" dirty="0">
                          <a:effectLst/>
                        </a:rPr>
                        <a:t> (GCC) 6.3.1 20161221 </a:t>
                      </a:r>
                      <a:endParaRPr lang="en-GB" sz="600" b="0" i="0" u="none" strike="noStrike" dirty="0">
                        <a:solidFill>
                          <a:srgbClr val="000000"/>
                        </a:solidFill>
                        <a:effectLst/>
                        <a:latin typeface="Calibri" panose="020F0502020204030204" pitchFamily="34" charset="0"/>
                      </a:endParaRPr>
                    </a:p>
                  </a:txBody>
                  <a:tcPr anchor="ct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602232746"/>
              </p:ext>
            </p:extLst>
          </p:nvPr>
        </p:nvGraphicFramePr>
        <p:xfrm>
          <a:off x="7694790" y="4869711"/>
          <a:ext cx="2711940" cy="726830"/>
        </p:xfrm>
        <a:graphic>
          <a:graphicData uri="http://schemas.openxmlformats.org/drawingml/2006/table">
            <a:tbl>
              <a:tblPr>
                <a:tableStyleId>{616DA210-FB5B-4158-B5E0-FEB733F419BA}</a:tableStyleId>
              </a:tblPr>
              <a:tblGrid>
                <a:gridCol w="762462"/>
                <a:gridCol w="649826"/>
                <a:gridCol w="649826"/>
                <a:gridCol w="649826"/>
              </a:tblGrid>
              <a:tr h="290732">
                <a:tc>
                  <a:txBody>
                    <a:bodyPr/>
                    <a:lstStyle/>
                    <a:p>
                      <a:pPr algn="ctr" fontAlgn="b"/>
                      <a:r>
                        <a:rPr lang="en-GB" sz="800" u="none" strike="noStrike" dirty="0">
                          <a:effectLst/>
                        </a:rPr>
                        <a:t>Switch</a:t>
                      </a:r>
                      <a:endParaRPr lang="en-GB" sz="8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GB" sz="800" u="none" strike="noStrike" dirty="0" smtClean="0">
                          <a:effectLst/>
                        </a:rPr>
                        <a:t>Workloads</a:t>
                      </a:r>
                      <a:endParaRPr lang="en-GB" sz="8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GB" sz="800" u="none" strike="noStrike">
                          <a:effectLst/>
                        </a:rPr>
                        <a:t>PPS</a:t>
                      </a:r>
                      <a:endParaRPr lang="en-GB" sz="8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GB" sz="800" u="none" strike="noStrike" dirty="0" smtClean="0">
                          <a:effectLst/>
                        </a:rPr>
                        <a:t>Delta CVS</a:t>
                      </a:r>
                      <a:endParaRPr lang="en-GB" sz="800" b="0" i="0" u="none" strike="noStrike" dirty="0">
                        <a:solidFill>
                          <a:srgbClr val="000000"/>
                        </a:solidFill>
                        <a:effectLst/>
                        <a:latin typeface="Calibri" panose="020F0502020204030204" pitchFamily="34" charset="0"/>
                      </a:endParaRPr>
                    </a:p>
                  </a:txBody>
                  <a:tcPr marL="0" marR="0" marT="0" marB="0" anchor="b"/>
                </a:tc>
              </a:tr>
              <a:tr h="145366">
                <a:tc>
                  <a:txBody>
                    <a:bodyPr/>
                    <a:lstStyle/>
                    <a:p>
                      <a:pPr algn="ctr" fontAlgn="b"/>
                      <a:r>
                        <a:rPr lang="en-GB" sz="800" u="none" strike="noStrike" dirty="0">
                          <a:effectLst/>
                        </a:rPr>
                        <a:t>C</a:t>
                      </a:r>
                      <a:r>
                        <a:rPr lang="en-GB" sz="800" u="none" strike="noStrike" dirty="0" smtClean="0">
                          <a:effectLst/>
                        </a:rPr>
                        <a:t>VS</a:t>
                      </a:r>
                      <a:endParaRPr lang="en-GB" sz="8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GB" sz="800" b="0" i="0" u="none" strike="noStrike">
                          <a:solidFill>
                            <a:srgbClr val="000000"/>
                          </a:solidFill>
                          <a:effectLst/>
                          <a:latin typeface="Calibri" panose="020F0502020204030204" pitchFamily="34" charset="0"/>
                        </a:rPr>
                        <a:t>4</a:t>
                      </a:r>
                    </a:p>
                  </a:txBody>
                  <a:tcPr marL="0" marR="0" marT="0" marB="0" anchor="b"/>
                </a:tc>
                <a:tc>
                  <a:txBody>
                    <a:bodyPr/>
                    <a:lstStyle/>
                    <a:p>
                      <a:pPr algn="ctr" fontAlgn="b"/>
                      <a:r>
                        <a:rPr lang="en-GB" sz="800" b="0" i="0" u="none" strike="noStrike">
                          <a:solidFill>
                            <a:srgbClr val="000000"/>
                          </a:solidFill>
                          <a:effectLst/>
                          <a:latin typeface="Calibri" panose="020F0502020204030204" pitchFamily="34" charset="0"/>
                        </a:rPr>
                        <a:t>6379248</a:t>
                      </a:r>
                    </a:p>
                  </a:txBody>
                  <a:tcPr marL="0" marR="0" marT="0" marB="0" anchor="b"/>
                </a:tc>
                <a:tc>
                  <a:txBody>
                    <a:bodyPr/>
                    <a:lstStyle/>
                    <a:p>
                      <a:pPr algn="ctr" fontAlgn="b"/>
                      <a:endParaRPr lang="en-GB" sz="800" b="0" i="0" u="none" strike="noStrike">
                        <a:solidFill>
                          <a:srgbClr val="000000"/>
                        </a:solidFill>
                        <a:effectLst/>
                        <a:latin typeface="Calibri" panose="020F0502020204030204" pitchFamily="34" charset="0"/>
                      </a:endParaRPr>
                    </a:p>
                  </a:txBody>
                  <a:tcPr marL="0" marR="0" marT="0" marB="0" anchor="b"/>
                </a:tc>
              </a:tr>
              <a:tr h="145366">
                <a:tc>
                  <a:txBody>
                    <a:bodyPr/>
                    <a:lstStyle/>
                    <a:p>
                      <a:pPr algn="ctr" fontAlgn="b"/>
                      <a:r>
                        <a:rPr lang="en-GB" sz="800" u="none" strike="noStrike">
                          <a:effectLst/>
                        </a:rPr>
                        <a:t>DVS</a:t>
                      </a:r>
                      <a:endParaRPr lang="en-GB" sz="8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GB" sz="800" b="0" i="0" u="none" strike="noStrike">
                          <a:solidFill>
                            <a:srgbClr val="000000"/>
                          </a:solidFill>
                          <a:effectLst/>
                          <a:latin typeface="Calibri" panose="020F0502020204030204" pitchFamily="34" charset="0"/>
                        </a:rPr>
                        <a:t>4</a:t>
                      </a:r>
                    </a:p>
                  </a:txBody>
                  <a:tcPr marL="0" marR="0" marT="0" marB="0" anchor="b"/>
                </a:tc>
                <a:tc>
                  <a:txBody>
                    <a:bodyPr/>
                    <a:lstStyle/>
                    <a:p>
                      <a:pPr algn="ctr" fontAlgn="b"/>
                      <a:r>
                        <a:rPr lang="en-GB" sz="800" b="0" i="0" u="none" strike="noStrike">
                          <a:solidFill>
                            <a:srgbClr val="000000"/>
                          </a:solidFill>
                          <a:effectLst/>
                          <a:latin typeface="Calibri" panose="020F0502020204030204" pitchFamily="34" charset="0"/>
                        </a:rPr>
                        <a:t>5780384</a:t>
                      </a:r>
                    </a:p>
                  </a:txBody>
                  <a:tcPr marL="0" marR="0" marT="0" marB="0" anchor="b"/>
                </a:tc>
                <a:tc>
                  <a:txBody>
                    <a:bodyPr/>
                    <a:lstStyle/>
                    <a:p>
                      <a:pPr algn="ctr" fontAlgn="b"/>
                      <a:r>
                        <a:rPr lang="en-GB" sz="800" b="0" i="0" u="none" strike="noStrike">
                          <a:solidFill>
                            <a:srgbClr val="000000"/>
                          </a:solidFill>
                          <a:effectLst/>
                          <a:latin typeface="Calibri" panose="020F0502020204030204" pitchFamily="34" charset="0"/>
                        </a:rPr>
                        <a:t>-9.39%</a:t>
                      </a:r>
                    </a:p>
                  </a:txBody>
                  <a:tcPr marL="0" marR="0" marT="0" marB="0" anchor="b"/>
                </a:tc>
              </a:tr>
              <a:tr h="145366">
                <a:tc>
                  <a:txBody>
                    <a:bodyPr/>
                    <a:lstStyle/>
                    <a:p>
                      <a:pPr algn="ctr" fontAlgn="b"/>
                      <a:r>
                        <a:rPr lang="en-GB" sz="800" u="none" strike="noStrike">
                          <a:effectLst/>
                        </a:rPr>
                        <a:t>DVS</a:t>
                      </a:r>
                      <a:endParaRPr lang="en-GB" sz="8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GB" sz="800" b="0" i="0" u="none" strike="noStrike">
                          <a:solidFill>
                            <a:srgbClr val="000000"/>
                          </a:solidFill>
                          <a:effectLst/>
                          <a:latin typeface="Calibri" panose="020F0502020204030204" pitchFamily="34" charset="0"/>
                        </a:rPr>
                        <a:t>6</a:t>
                      </a:r>
                    </a:p>
                  </a:txBody>
                  <a:tcPr marL="0" marR="0" marT="0" marB="0" anchor="b"/>
                </a:tc>
                <a:tc>
                  <a:txBody>
                    <a:bodyPr/>
                    <a:lstStyle/>
                    <a:p>
                      <a:pPr algn="ctr" fontAlgn="b"/>
                      <a:r>
                        <a:rPr lang="en-GB" sz="800" b="0" i="0" u="none" strike="noStrike">
                          <a:solidFill>
                            <a:srgbClr val="000000"/>
                          </a:solidFill>
                          <a:effectLst/>
                          <a:latin typeface="Calibri" panose="020F0502020204030204" pitchFamily="34" charset="0"/>
                        </a:rPr>
                        <a:t>8372100</a:t>
                      </a:r>
                    </a:p>
                  </a:txBody>
                  <a:tcPr marL="0" marR="0" marT="0" marB="0" anchor="b"/>
                </a:tc>
                <a:tc>
                  <a:txBody>
                    <a:bodyPr/>
                    <a:lstStyle/>
                    <a:p>
                      <a:pPr algn="ctr" fontAlgn="b"/>
                      <a:r>
                        <a:rPr lang="en-GB" sz="800" b="0" i="0" u="none" strike="noStrike" dirty="0">
                          <a:solidFill>
                            <a:srgbClr val="000000"/>
                          </a:solidFill>
                          <a:effectLst/>
                          <a:latin typeface="Calibri" panose="020F0502020204030204" pitchFamily="34" charset="0"/>
                        </a:rPr>
                        <a:t>31.24%</a:t>
                      </a:r>
                    </a:p>
                  </a:txBody>
                  <a:tcPr marL="0" marR="0" marT="0" marB="0" anchor="b"/>
                </a:tc>
              </a:tr>
            </a:tbl>
          </a:graphicData>
        </a:graphic>
      </p:graphicFrame>
      <p:sp>
        <p:nvSpPr>
          <p:cNvPr id="6" name="TextBox 5"/>
          <p:cNvSpPr txBox="1"/>
          <p:nvPr/>
        </p:nvSpPr>
        <p:spPr>
          <a:xfrm>
            <a:off x="858821" y="5812601"/>
            <a:ext cx="10470125" cy="615553"/>
          </a:xfrm>
          <a:prstGeom prst="rect">
            <a:avLst/>
          </a:prstGeom>
          <a:noFill/>
        </p:spPr>
        <p:txBody>
          <a:bodyPr vert="horz" wrap="square" lIns="0" tIns="0" rIns="0" bIns="0" rtlCol="0">
            <a:spAutoFit/>
          </a:bodyPr>
          <a:lstStyle/>
          <a:p>
            <a:r>
              <a:rPr lang="en-US" sz="800" b="1" i="1" dirty="0"/>
              <a:t>Performance results are based on testing by </a:t>
            </a:r>
            <a:r>
              <a:rPr lang="en-US" sz="800" b="1" i="1" dirty="0" smtClean="0"/>
              <a:t>Intel </a:t>
            </a:r>
            <a:r>
              <a:rPr lang="en-US" sz="800" b="1" i="1" dirty="0"/>
              <a:t>as of </a:t>
            </a:r>
            <a:r>
              <a:rPr lang="en-US" sz="800" b="1" i="1" dirty="0" smtClean="0"/>
              <a:t>01/17/2019  </a:t>
            </a:r>
            <a:r>
              <a:rPr lang="en-US" sz="800" b="1" i="1" dirty="0"/>
              <a:t>and may not reflect all publicly available security updates.  See configuration disclosure for details.  No product or component can be absolutely secure. Software and workloads used in performance tests may have been optimized for performance only on Intel microprocessors. Performance tests, such as </a:t>
            </a:r>
            <a:r>
              <a:rPr lang="en-US" sz="800" b="1" i="1" dirty="0" err="1"/>
              <a:t>SYSmark</a:t>
            </a:r>
            <a:r>
              <a:rPr lang="en-US" sz="800" b="1" i="1" dirty="0"/>
              <a:t> and </a:t>
            </a:r>
            <a:r>
              <a:rPr lang="en-US" sz="800" b="1" i="1" dirty="0" err="1"/>
              <a:t>MobileMark</a:t>
            </a:r>
            <a:r>
              <a:rPr lang="en-US" sz="800" b="1" i="1" dirty="0"/>
              <a:t>, are measured using specific computer systems, components, software, operations and functions. Any change to any of those factors may cause the results to vary. You should consult other information and performance tests to assist you in fully evaluating your contemplated purchases, including the performance of that product when combined with other products.   For more complete information visit </a:t>
            </a:r>
            <a:r>
              <a:rPr lang="en-US" sz="800" b="1" i="1" u="sng" dirty="0">
                <a:hlinkClick r:id="rId4"/>
              </a:rPr>
              <a:t>www.intel.com/benchmarks</a:t>
            </a:r>
            <a:r>
              <a:rPr lang="en-US" sz="800" b="1" i="1" dirty="0"/>
              <a:t>.  Configurations: See slide #</a:t>
            </a:r>
            <a:r>
              <a:rPr lang="en-US" sz="800" b="1" i="1" dirty="0" smtClean="0"/>
              <a:t>18.</a:t>
            </a:r>
            <a:endParaRPr lang="en-GB" sz="800" dirty="0"/>
          </a:p>
          <a:p>
            <a:endParaRPr lang="en-GB" sz="800" dirty="0" err="1" smtClean="0">
              <a:solidFill>
                <a:srgbClr val="003C71"/>
              </a:solidFill>
            </a:endParaRPr>
          </a:p>
        </p:txBody>
      </p:sp>
      <p:sp>
        <p:nvSpPr>
          <p:cNvPr id="2" name="Slide Number Placeholder 1"/>
          <p:cNvSpPr>
            <a:spLocks noGrp="1"/>
          </p:cNvSpPr>
          <p:nvPr>
            <p:ph type="sldNum" sz="quarter" idx="12"/>
          </p:nvPr>
        </p:nvSpPr>
        <p:spPr/>
        <p:txBody>
          <a:bodyPr/>
          <a:lstStyle/>
          <a:p>
            <a:fld id="{4337A876-64B8-4603-ABE3-F2971D6DA053}" type="slidenum">
              <a:rPr lang="en-GB" smtClean="0"/>
              <a:t>18</a:t>
            </a:fld>
            <a:endParaRPr lang="en-GB"/>
          </a:p>
        </p:txBody>
      </p:sp>
    </p:spTree>
    <p:custDataLst>
      <p:tags r:id="rId1"/>
    </p:custDataLst>
    <p:extLst>
      <p:ext uri="{BB962C8B-B14F-4D97-AF65-F5344CB8AC3E}">
        <p14:creationId xmlns:p14="http://schemas.microsoft.com/office/powerpoint/2010/main" val="19373621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342900" indent="-342900">
              <a:buFont typeface="Arial" panose="020B0604020202020204" pitchFamily="34" charset="0"/>
              <a:buChar char="•"/>
            </a:pPr>
            <a:r>
              <a:rPr lang="en-IE" dirty="0" smtClean="0"/>
              <a:t>Problem Statement</a:t>
            </a:r>
          </a:p>
          <a:p>
            <a:pPr marL="342900" indent="-342900">
              <a:buFont typeface="Arial" panose="020B0604020202020204" pitchFamily="34" charset="0"/>
              <a:buChar char="•"/>
            </a:pPr>
            <a:r>
              <a:rPr lang="en-IE" dirty="0" smtClean="0"/>
              <a:t>Current vSwitch </a:t>
            </a:r>
            <a:r>
              <a:rPr lang="en-IE" dirty="0"/>
              <a:t>A</a:t>
            </a:r>
            <a:r>
              <a:rPr lang="en-IE" dirty="0" smtClean="0"/>
              <a:t>pproaches</a:t>
            </a:r>
          </a:p>
          <a:p>
            <a:pPr marL="342900" indent="-342900">
              <a:buFont typeface="Arial" panose="020B0604020202020204" pitchFamily="34" charset="0"/>
              <a:buChar char="•"/>
            </a:pPr>
            <a:r>
              <a:rPr lang="en-IE" dirty="0" smtClean="0"/>
              <a:t>Scalable </a:t>
            </a:r>
            <a:r>
              <a:rPr lang="en-IE" dirty="0" err="1" smtClean="0"/>
              <a:t>vSwitching</a:t>
            </a:r>
            <a:endParaRPr lang="en-IE" dirty="0" smtClean="0"/>
          </a:p>
          <a:p>
            <a:pPr marL="342900" indent="-342900">
              <a:buFont typeface="Arial" panose="020B0604020202020204" pitchFamily="34" charset="0"/>
              <a:buChar char="•"/>
            </a:pPr>
            <a:r>
              <a:rPr lang="en-IE" dirty="0" smtClean="0"/>
              <a:t>Performance Benefits</a:t>
            </a:r>
          </a:p>
          <a:p>
            <a:pPr marL="342900" indent="-342900">
              <a:buFont typeface="Arial" panose="020B0604020202020204" pitchFamily="34" charset="0"/>
              <a:buChar char="•"/>
            </a:pPr>
            <a:r>
              <a:rPr lang="en-IE" dirty="0" smtClean="0"/>
              <a:t>Next Steps</a:t>
            </a:r>
          </a:p>
          <a:p>
            <a:pPr marL="342900" indent="-342900">
              <a:buFont typeface="Arial" panose="020B0604020202020204" pitchFamily="34" charset="0"/>
              <a:buChar char="•"/>
            </a:pPr>
            <a:r>
              <a:rPr lang="en-IE" dirty="0" smtClean="0"/>
              <a:t>Q&amp;A</a:t>
            </a:r>
            <a:endParaRPr lang="en-GB" dirty="0"/>
          </a:p>
        </p:txBody>
      </p:sp>
      <p:sp>
        <p:nvSpPr>
          <p:cNvPr id="2" name="Title 1"/>
          <p:cNvSpPr>
            <a:spLocks noGrp="1"/>
          </p:cNvSpPr>
          <p:nvPr>
            <p:ph type="title"/>
          </p:nvPr>
        </p:nvSpPr>
        <p:spPr/>
        <p:txBody>
          <a:bodyPr/>
          <a:lstStyle/>
          <a:p>
            <a:r>
              <a:rPr lang="en-IE" dirty="0" smtClean="0"/>
              <a:t>Agenda</a:t>
            </a:r>
            <a:endParaRPr lang="en-GB" dirty="0"/>
          </a:p>
        </p:txBody>
      </p:sp>
      <p:pic>
        <p:nvPicPr>
          <p:cNvPr id="1030" name="Picture 6" descr="Image result for agenda clipart"/>
          <p:cNvPicPr>
            <a:picLocks noChangeAspect="1" noChangeArrowheads="1"/>
          </p:cNvPicPr>
          <p:nvPr/>
        </p:nvPicPr>
        <p:blipFill>
          <a:blip r:embed="rId2">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6470110" y="990917"/>
            <a:ext cx="4487877" cy="3932236"/>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4337A876-64B8-4603-ABE3-F2971D6DA053}" type="slidenum">
              <a:rPr lang="en-GB" smtClean="0"/>
              <a:t>2</a:t>
            </a:fld>
            <a:endParaRPr lang="en-GB"/>
          </a:p>
        </p:txBody>
      </p:sp>
    </p:spTree>
    <p:extLst>
      <p:ext uri="{BB962C8B-B14F-4D97-AF65-F5344CB8AC3E}">
        <p14:creationId xmlns:p14="http://schemas.microsoft.com/office/powerpoint/2010/main" val="1213848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ounded Rectangle 51"/>
          <p:cNvSpPr>
            <a:spLocks noChangeAspect="1"/>
          </p:cNvSpPr>
          <p:nvPr/>
        </p:nvSpPr>
        <p:spPr>
          <a:xfrm>
            <a:off x="7298408" y="2032508"/>
            <a:ext cx="841265" cy="84126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 name="Rounded Rectangle 3"/>
          <p:cNvSpPr>
            <a:spLocks noChangeAspect="1"/>
          </p:cNvSpPr>
          <p:nvPr/>
        </p:nvSpPr>
        <p:spPr>
          <a:xfrm>
            <a:off x="1420521" y="1900568"/>
            <a:ext cx="2088591" cy="208859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 name="Rounded Rectangle 4"/>
          <p:cNvSpPr/>
          <p:nvPr/>
        </p:nvSpPr>
        <p:spPr>
          <a:xfrm>
            <a:off x="1726077" y="2308948"/>
            <a:ext cx="504000" cy="504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E" dirty="0" smtClean="0"/>
              <a:t>W</a:t>
            </a:r>
            <a:endParaRPr lang="en-GB" dirty="0"/>
          </a:p>
        </p:txBody>
      </p:sp>
      <p:sp>
        <p:nvSpPr>
          <p:cNvPr id="6" name="Rounded Rectangle 5"/>
          <p:cNvSpPr/>
          <p:nvPr/>
        </p:nvSpPr>
        <p:spPr>
          <a:xfrm>
            <a:off x="2693678" y="2308948"/>
            <a:ext cx="504000" cy="504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E" dirty="0" smtClean="0"/>
              <a:t>W</a:t>
            </a:r>
            <a:endParaRPr lang="en-GB" dirty="0"/>
          </a:p>
        </p:txBody>
      </p:sp>
      <p:sp>
        <p:nvSpPr>
          <p:cNvPr id="7" name="Rounded Rectangle 6"/>
          <p:cNvSpPr/>
          <p:nvPr/>
        </p:nvSpPr>
        <p:spPr>
          <a:xfrm>
            <a:off x="1725601" y="3163558"/>
            <a:ext cx="504000" cy="504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E" dirty="0" smtClean="0"/>
              <a:t>W</a:t>
            </a:r>
            <a:endParaRPr lang="en-GB" dirty="0"/>
          </a:p>
        </p:txBody>
      </p:sp>
      <p:sp>
        <p:nvSpPr>
          <p:cNvPr id="8" name="Rounded Rectangle 7"/>
          <p:cNvSpPr/>
          <p:nvPr/>
        </p:nvSpPr>
        <p:spPr>
          <a:xfrm>
            <a:off x="2693202" y="3163558"/>
            <a:ext cx="504000" cy="504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E" dirty="0" smtClean="0"/>
              <a:t>W</a:t>
            </a:r>
            <a:endParaRPr lang="en-GB" dirty="0"/>
          </a:p>
        </p:txBody>
      </p:sp>
      <p:sp>
        <p:nvSpPr>
          <p:cNvPr id="18" name="Cloud 17"/>
          <p:cNvSpPr/>
          <p:nvPr/>
        </p:nvSpPr>
        <p:spPr>
          <a:xfrm>
            <a:off x="1862759" y="5307711"/>
            <a:ext cx="1204113" cy="664691"/>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E" sz="900" dirty="0"/>
              <a:t>Internet</a:t>
            </a:r>
            <a:endParaRPr lang="en-GB" sz="900" dirty="0"/>
          </a:p>
        </p:txBody>
      </p:sp>
      <p:cxnSp>
        <p:nvCxnSpPr>
          <p:cNvPr id="19" name="Straight Connector 18"/>
          <p:cNvCxnSpPr>
            <a:stCxn id="4" idx="2"/>
          </p:cNvCxnSpPr>
          <p:nvPr/>
        </p:nvCxnSpPr>
        <p:spPr>
          <a:xfrm>
            <a:off x="2464817" y="3989159"/>
            <a:ext cx="14194" cy="1379969"/>
          </a:xfrm>
          <a:prstGeom prst="line">
            <a:avLst/>
          </a:prstGeom>
          <a:ln w="28575">
            <a:solidFill>
              <a:schemeClr val="accent2"/>
            </a:solidFill>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094361" y="1882616"/>
            <a:ext cx="740908" cy="369332"/>
          </a:xfrm>
          <a:prstGeom prst="rect">
            <a:avLst/>
          </a:prstGeom>
          <a:noFill/>
        </p:spPr>
        <p:txBody>
          <a:bodyPr wrap="none" rtlCol="0">
            <a:spAutoFit/>
          </a:bodyPr>
          <a:lstStyle/>
          <a:p>
            <a:r>
              <a:rPr lang="en-IE" dirty="0" smtClean="0"/>
              <a:t>VNF 0</a:t>
            </a:r>
            <a:endParaRPr lang="en-GB" dirty="0"/>
          </a:p>
        </p:txBody>
      </p:sp>
      <p:sp>
        <p:nvSpPr>
          <p:cNvPr id="2" name="Right Arrow 1"/>
          <p:cNvSpPr/>
          <p:nvPr/>
        </p:nvSpPr>
        <p:spPr>
          <a:xfrm>
            <a:off x="4707761" y="3180612"/>
            <a:ext cx="1228725" cy="133143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5" name="Rounded Rectangle 34"/>
          <p:cNvSpPr>
            <a:spLocks noChangeAspect="1"/>
          </p:cNvSpPr>
          <p:nvPr/>
        </p:nvSpPr>
        <p:spPr>
          <a:xfrm>
            <a:off x="6363131" y="2032507"/>
            <a:ext cx="841265" cy="84126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6" name="Rounded Rectangle 35"/>
          <p:cNvSpPr/>
          <p:nvPr/>
        </p:nvSpPr>
        <p:spPr>
          <a:xfrm>
            <a:off x="6518831" y="2308948"/>
            <a:ext cx="504000" cy="504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E" dirty="0" smtClean="0"/>
              <a:t>W</a:t>
            </a:r>
            <a:endParaRPr lang="en-GB" dirty="0"/>
          </a:p>
        </p:txBody>
      </p:sp>
      <p:sp>
        <p:nvSpPr>
          <p:cNvPr id="37" name="Rounded Rectangle 36"/>
          <p:cNvSpPr/>
          <p:nvPr/>
        </p:nvSpPr>
        <p:spPr>
          <a:xfrm>
            <a:off x="7486432" y="2308948"/>
            <a:ext cx="504000" cy="504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E" dirty="0" smtClean="0"/>
              <a:t>W</a:t>
            </a:r>
            <a:endParaRPr lang="en-GB" dirty="0"/>
          </a:p>
        </p:txBody>
      </p:sp>
      <p:sp>
        <p:nvSpPr>
          <p:cNvPr id="46" name="Cloud 45"/>
          <p:cNvSpPr/>
          <p:nvPr/>
        </p:nvSpPr>
        <p:spPr>
          <a:xfrm>
            <a:off x="7776624" y="5307711"/>
            <a:ext cx="1204113" cy="664691"/>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E" sz="900" dirty="0"/>
              <a:t>Internet</a:t>
            </a:r>
            <a:endParaRPr lang="en-GB" sz="900" dirty="0"/>
          </a:p>
        </p:txBody>
      </p:sp>
      <p:cxnSp>
        <p:nvCxnSpPr>
          <p:cNvPr id="47" name="Straight Connector 46"/>
          <p:cNvCxnSpPr/>
          <p:nvPr/>
        </p:nvCxnSpPr>
        <p:spPr>
          <a:xfrm>
            <a:off x="8325618" y="4461878"/>
            <a:ext cx="11558" cy="845833"/>
          </a:xfrm>
          <a:prstGeom prst="line">
            <a:avLst/>
          </a:prstGeom>
          <a:ln w="28575">
            <a:solidFill>
              <a:schemeClr val="accent2"/>
            </a:solidFill>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6454095" y="2016955"/>
            <a:ext cx="813043" cy="369332"/>
          </a:xfrm>
          <a:prstGeom prst="rect">
            <a:avLst/>
          </a:prstGeom>
          <a:noFill/>
        </p:spPr>
        <p:txBody>
          <a:bodyPr wrap="none" rtlCol="0">
            <a:spAutoFit/>
          </a:bodyPr>
          <a:lstStyle/>
          <a:p>
            <a:r>
              <a:rPr lang="en-IE" dirty="0" smtClean="0"/>
              <a:t>CNF 0</a:t>
            </a:r>
            <a:endParaRPr lang="en-GB" dirty="0"/>
          </a:p>
        </p:txBody>
      </p:sp>
      <p:sp>
        <p:nvSpPr>
          <p:cNvPr id="53" name="TextBox 52"/>
          <p:cNvSpPr txBox="1"/>
          <p:nvPr/>
        </p:nvSpPr>
        <p:spPr>
          <a:xfrm>
            <a:off x="7367502" y="2030250"/>
            <a:ext cx="813043" cy="369332"/>
          </a:xfrm>
          <a:prstGeom prst="rect">
            <a:avLst/>
          </a:prstGeom>
          <a:noFill/>
        </p:spPr>
        <p:txBody>
          <a:bodyPr wrap="none" rtlCol="0">
            <a:spAutoFit/>
          </a:bodyPr>
          <a:lstStyle/>
          <a:p>
            <a:r>
              <a:rPr lang="en-IE" dirty="0" smtClean="0"/>
              <a:t>CNF 1</a:t>
            </a:r>
            <a:endParaRPr lang="en-GB" dirty="0"/>
          </a:p>
        </p:txBody>
      </p:sp>
      <p:sp>
        <p:nvSpPr>
          <p:cNvPr id="54" name="Rounded Rectangle 53"/>
          <p:cNvSpPr>
            <a:spLocks noChangeAspect="1"/>
          </p:cNvSpPr>
          <p:nvPr/>
        </p:nvSpPr>
        <p:spPr>
          <a:xfrm>
            <a:off x="9169931" y="2052532"/>
            <a:ext cx="841265" cy="84126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5" name="Rounded Rectangle 54"/>
          <p:cNvSpPr>
            <a:spLocks noChangeAspect="1"/>
          </p:cNvSpPr>
          <p:nvPr/>
        </p:nvSpPr>
        <p:spPr>
          <a:xfrm>
            <a:off x="8234654" y="2052531"/>
            <a:ext cx="841265" cy="84126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6" name="Rounded Rectangle 55"/>
          <p:cNvSpPr/>
          <p:nvPr/>
        </p:nvSpPr>
        <p:spPr>
          <a:xfrm>
            <a:off x="8390354" y="2328972"/>
            <a:ext cx="504000" cy="504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E" dirty="0" smtClean="0"/>
              <a:t>W</a:t>
            </a:r>
            <a:endParaRPr lang="en-GB" dirty="0"/>
          </a:p>
        </p:txBody>
      </p:sp>
      <p:sp>
        <p:nvSpPr>
          <p:cNvPr id="57" name="Rounded Rectangle 56"/>
          <p:cNvSpPr/>
          <p:nvPr/>
        </p:nvSpPr>
        <p:spPr>
          <a:xfrm>
            <a:off x="9357955" y="2328972"/>
            <a:ext cx="504000" cy="504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E" dirty="0" smtClean="0"/>
              <a:t>W</a:t>
            </a:r>
            <a:endParaRPr lang="en-GB" dirty="0"/>
          </a:p>
        </p:txBody>
      </p:sp>
      <p:sp>
        <p:nvSpPr>
          <p:cNvPr id="58" name="TextBox 57"/>
          <p:cNvSpPr txBox="1"/>
          <p:nvPr/>
        </p:nvSpPr>
        <p:spPr>
          <a:xfrm>
            <a:off x="8325618" y="2036979"/>
            <a:ext cx="813043" cy="369332"/>
          </a:xfrm>
          <a:prstGeom prst="rect">
            <a:avLst/>
          </a:prstGeom>
          <a:noFill/>
        </p:spPr>
        <p:txBody>
          <a:bodyPr wrap="none" rtlCol="0">
            <a:spAutoFit/>
          </a:bodyPr>
          <a:lstStyle/>
          <a:p>
            <a:r>
              <a:rPr lang="en-IE" dirty="0" smtClean="0"/>
              <a:t>CNF 2</a:t>
            </a:r>
            <a:endParaRPr lang="en-GB" dirty="0"/>
          </a:p>
        </p:txBody>
      </p:sp>
      <p:sp>
        <p:nvSpPr>
          <p:cNvPr id="59" name="TextBox 58"/>
          <p:cNvSpPr txBox="1"/>
          <p:nvPr/>
        </p:nvSpPr>
        <p:spPr>
          <a:xfrm>
            <a:off x="9239025" y="2050274"/>
            <a:ext cx="813043" cy="369332"/>
          </a:xfrm>
          <a:prstGeom prst="rect">
            <a:avLst/>
          </a:prstGeom>
          <a:noFill/>
        </p:spPr>
        <p:txBody>
          <a:bodyPr wrap="none" rtlCol="0">
            <a:spAutoFit/>
          </a:bodyPr>
          <a:lstStyle/>
          <a:p>
            <a:r>
              <a:rPr lang="en-IE" dirty="0" smtClean="0"/>
              <a:t>CNF 3</a:t>
            </a:r>
            <a:endParaRPr lang="en-GB" dirty="0"/>
          </a:p>
        </p:txBody>
      </p:sp>
      <p:sp>
        <p:nvSpPr>
          <p:cNvPr id="44" name="Freeform 43"/>
          <p:cNvSpPr/>
          <p:nvPr/>
        </p:nvSpPr>
        <p:spPr>
          <a:xfrm>
            <a:off x="6726180" y="2902399"/>
            <a:ext cx="942975" cy="485792"/>
          </a:xfrm>
          <a:custGeom>
            <a:avLst/>
            <a:gdLst>
              <a:gd name="connsiteX0" fmla="*/ 0 w 942975"/>
              <a:gd name="connsiteY0" fmla="*/ 0 h 485792"/>
              <a:gd name="connsiteX1" fmla="*/ 385763 w 942975"/>
              <a:gd name="connsiteY1" fmla="*/ 485775 h 485792"/>
              <a:gd name="connsiteX2" fmla="*/ 942975 w 942975"/>
              <a:gd name="connsiteY2" fmla="*/ 14287 h 485792"/>
            </a:gdLst>
            <a:ahLst/>
            <a:cxnLst>
              <a:cxn ang="0">
                <a:pos x="connsiteX0" y="connsiteY0"/>
              </a:cxn>
              <a:cxn ang="0">
                <a:pos x="connsiteX1" y="connsiteY1"/>
              </a:cxn>
              <a:cxn ang="0">
                <a:pos x="connsiteX2" y="connsiteY2"/>
              </a:cxn>
            </a:cxnLst>
            <a:rect l="l" t="t" r="r" b="b"/>
            <a:pathLst>
              <a:path w="942975" h="485792">
                <a:moveTo>
                  <a:pt x="0" y="0"/>
                </a:moveTo>
                <a:cubicBezTo>
                  <a:pt x="114300" y="241697"/>
                  <a:pt x="228601" y="483394"/>
                  <a:pt x="385763" y="485775"/>
                </a:cubicBezTo>
                <a:cubicBezTo>
                  <a:pt x="542925" y="488156"/>
                  <a:pt x="742950" y="251221"/>
                  <a:pt x="942975" y="14287"/>
                </a:cubicBezTo>
              </a:path>
            </a:pathLst>
          </a:custGeom>
          <a:ln w="28575">
            <a:solidFill>
              <a:schemeClr val="accent2">
                <a:alpha val="44000"/>
              </a:schemeClr>
            </a:solidFill>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5" name="Freeform 44"/>
          <p:cNvSpPr/>
          <p:nvPr/>
        </p:nvSpPr>
        <p:spPr>
          <a:xfrm>
            <a:off x="7776624" y="2906126"/>
            <a:ext cx="942975" cy="485792"/>
          </a:xfrm>
          <a:custGeom>
            <a:avLst/>
            <a:gdLst>
              <a:gd name="connsiteX0" fmla="*/ 0 w 942975"/>
              <a:gd name="connsiteY0" fmla="*/ 0 h 485792"/>
              <a:gd name="connsiteX1" fmla="*/ 385763 w 942975"/>
              <a:gd name="connsiteY1" fmla="*/ 485775 h 485792"/>
              <a:gd name="connsiteX2" fmla="*/ 942975 w 942975"/>
              <a:gd name="connsiteY2" fmla="*/ 14287 h 485792"/>
            </a:gdLst>
            <a:ahLst/>
            <a:cxnLst>
              <a:cxn ang="0">
                <a:pos x="connsiteX0" y="connsiteY0"/>
              </a:cxn>
              <a:cxn ang="0">
                <a:pos x="connsiteX1" y="connsiteY1"/>
              </a:cxn>
              <a:cxn ang="0">
                <a:pos x="connsiteX2" y="connsiteY2"/>
              </a:cxn>
            </a:cxnLst>
            <a:rect l="l" t="t" r="r" b="b"/>
            <a:pathLst>
              <a:path w="942975" h="485792">
                <a:moveTo>
                  <a:pt x="0" y="0"/>
                </a:moveTo>
                <a:cubicBezTo>
                  <a:pt x="114300" y="241697"/>
                  <a:pt x="228601" y="483394"/>
                  <a:pt x="385763" y="485775"/>
                </a:cubicBezTo>
                <a:cubicBezTo>
                  <a:pt x="542925" y="488156"/>
                  <a:pt x="742950" y="251221"/>
                  <a:pt x="942975" y="14287"/>
                </a:cubicBezTo>
              </a:path>
            </a:pathLst>
          </a:custGeom>
          <a:ln w="28575">
            <a:solidFill>
              <a:schemeClr val="accent2">
                <a:alpha val="44000"/>
              </a:schemeClr>
            </a:solidFill>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8" name="Freeform 47"/>
          <p:cNvSpPr/>
          <p:nvPr/>
        </p:nvSpPr>
        <p:spPr>
          <a:xfrm>
            <a:off x="8706141" y="2899543"/>
            <a:ext cx="942975" cy="485792"/>
          </a:xfrm>
          <a:custGeom>
            <a:avLst/>
            <a:gdLst>
              <a:gd name="connsiteX0" fmla="*/ 0 w 942975"/>
              <a:gd name="connsiteY0" fmla="*/ 0 h 485792"/>
              <a:gd name="connsiteX1" fmla="*/ 385763 w 942975"/>
              <a:gd name="connsiteY1" fmla="*/ 485775 h 485792"/>
              <a:gd name="connsiteX2" fmla="*/ 942975 w 942975"/>
              <a:gd name="connsiteY2" fmla="*/ 14287 h 485792"/>
            </a:gdLst>
            <a:ahLst/>
            <a:cxnLst>
              <a:cxn ang="0">
                <a:pos x="connsiteX0" y="connsiteY0"/>
              </a:cxn>
              <a:cxn ang="0">
                <a:pos x="connsiteX1" y="connsiteY1"/>
              </a:cxn>
              <a:cxn ang="0">
                <a:pos x="connsiteX2" y="connsiteY2"/>
              </a:cxn>
            </a:cxnLst>
            <a:rect l="l" t="t" r="r" b="b"/>
            <a:pathLst>
              <a:path w="942975" h="485792">
                <a:moveTo>
                  <a:pt x="0" y="0"/>
                </a:moveTo>
                <a:cubicBezTo>
                  <a:pt x="114300" y="241697"/>
                  <a:pt x="228601" y="483394"/>
                  <a:pt x="385763" y="485775"/>
                </a:cubicBezTo>
                <a:cubicBezTo>
                  <a:pt x="542925" y="488156"/>
                  <a:pt x="742950" y="251221"/>
                  <a:pt x="942975" y="14287"/>
                </a:cubicBezTo>
              </a:path>
            </a:pathLst>
          </a:custGeom>
          <a:ln w="28575">
            <a:solidFill>
              <a:schemeClr val="accent2">
                <a:alpha val="44000"/>
              </a:schemeClr>
            </a:solidFill>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0" name="Freeform 49"/>
          <p:cNvSpPr/>
          <p:nvPr/>
        </p:nvSpPr>
        <p:spPr>
          <a:xfrm>
            <a:off x="6597895" y="2873772"/>
            <a:ext cx="1706385" cy="809227"/>
          </a:xfrm>
          <a:custGeom>
            <a:avLst/>
            <a:gdLst>
              <a:gd name="connsiteX0" fmla="*/ 0 w 942975"/>
              <a:gd name="connsiteY0" fmla="*/ 0 h 485792"/>
              <a:gd name="connsiteX1" fmla="*/ 385763 w 942975"/>
              <a:gd name="connsiteY1" fmla="*/ 485775 h 485792"/>
              <a:gd name="connsiteX2" fmla="*/ 942975 w 942975"/>
              <a:gd name="connsiteY2" fmla="*/ 14287 h 485792"/>
            </a:gdLst>
            <a:ahLst/>
            <a:cxnLst>
              <a:cxn ang="0">
                <a:pos x="connsiteX0" y="connsiteY0"/>
              </a:cxn>
              <a:cxn ang="0">
                <a:pos x="connsiteX1" y="connsiteY1"/>
              </a:cxn>
              <a:cxn ang="0">
                <a:pos x="connsiteX2" y="connsiteY2"/>
              </a:cxn>
            </a:cxnLst>
            <a:rect l="l" t="t" r="r" b="b"/>
            <a:pathLst>
              <a:path w="942975" h="485792">
                <a:moveTo>
                  <a:pt x="0" y="0"/>
                </a:moveTo>
                <a:cubicBezTo>
                  <a:pt x="114300" y="241697"/>
                  <a:pt x="228601" y="483394"/>
                  <a:pt x="385763" y="485775"/>
                </a:cubicBezTo>
                <a:cubicBezTo>
                  <a:pt x="542925" y="488156"/>
                  <a:pt x="742950" y="251221"/>
                  <a:pt x="942975" y="14287"/>
                </a:cubicBezTo>
              </a:path>
            </a:pathLst>
          </a:custGeom>
          <a:ln w="28575">
            <a:solidFill>
              <a:schemeClr val="accent2">
                <a:alpha val="44000"/>
              </a:schemeClr>
            </a:solidFill>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7" name="Freeform 26"/>
          <p:cNvSpPr/>
          <p:nvPr/>
        </p:nvSpPr>
        <p:spPr>
          <a:xfrm>
            <a:off x="7194176" y="3657599"/>
            <a:ext cx="1116106" cy="833718"/>
          </a:xfrm>
          <a:custGeom>
            <a:avLst/>
            <a:gdLst>
              <a:gd name="connsiteX0" fmla="*/ 1116106 w 1116106"/>
              <a:gd name="connsiteY0" fmla="*/ 833718 h 833718"/>
              <a:gd name="connsiteX1" fmla="*/ 484094 w 1116106"/>
              <a:gd name="connsiteY1" fmla="*/ 282388 h 833718"/>
              <a:gd name="connsiteX2" fmla="*/ 0 w 1116106"/>
              <a:gd name="connsiteY2" fmla="*/ 0 h 833718"/>
            </a:gdLst>
            <a:ahLst/>
            <a:cxnLst>
              <a:cxn ang="0">
                <a:pos x="connsiteX0" y="connsiteY0"/>
              </a:cxn>
              <a:cxn ang="0">
                <a:pos x="connsiteX1" y="connsiteY1"/>
              </a:cxn>
              <a:cxn ang="0">
                <a:pos x="connsiteX2" y="connsiteY2"/>
              </a:cxn>
            </a:cxnLst>
            <a:rect l="l" t="t" r="r" b="b"/>
            <a:pathLst>
              <a:path w="1116106" h="833718">
                <a:moveTo>
                  <a:pt x="1116106" y="833718"/>
                </a:moveTo>
                <a:cubicBezTo>
                  <a:pt x="893109" y="627529"/>
                  <a:pt x="670112" y="421341"/>
                  <a:pt x="484094" y="282388"/>
                </a:cubicBezTo>
                <a:cubicBezTo>
                  <a:pt x="298076" y="143435"/>
                  <a:pt x="149038" y="71717"/>
                  <a:pt x="0" y="0"/>
                </a:cubicBezTo>
              </a:path>
            </a:pathLst>
          </a:custGeom>
          <a:ln w="28575">
            <a:solidFill>
              <a:schemeClr val="accent2">
                <a:alpha val="44000"/>
              </a:schemeClr>
            </a:solidFill>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chemeClr val="tx1"/>
              </a:solidFill>
            </a:endParaRPr>
          </a:p>
        </p:txBody>
      </p:sp>
      <p:sp>
        <p:nvSpPr>
          <p:cNvPr id="29" name="Freeform 28"/>
          <p:cNvSpPr/>
          <p:nvPr/>
        </p:nvSpPr>
        <p:spPr>
          <a:xfrm>
            <a:off x="8337176" y="3160058"/>
            <a:ext cx="1035424" cy="1250576"/>
          </a:xfrm>
          <a:custGeom>
            <a:avLst/>
            <a:gdLst>
              <a:gd name="connsiteX0" fmla="*/ 0 w 1035424"/>
              <a:gd name="connsiteY0" fmla="*/ 1250576 h 1250576"/>
              <a:gd name="connsiteX1" fmla="*/ 484094 w 1035424"/>
              <a:gd name="connsiteY1" fmla="*/ 618564 h 1250576"/>
              <a:gd name="connsiteX2" fmla="*/ 1035424 w 1035424"/>
              <a:gd name="connsiteY2" fmla="*/ 0 h 1250576"/>
            </a:gdLst>
            <a:ahLst/>
            <a:cxnLst>
              <a:cxn ang="0">
                <a:pos x="connsiteX0" y="connsiteY0"/>
              </a:cxn>
              <a:cxn ang="0">
                <a:pos x="connsiteX1" y="connsiteY1"/>
              </a:cxn>
              <a:cxn ang="0">
                <a:pos x="connsiteX2" y="connsiteY2"/>
              </a:cxn>
            </a:cxnLst>
            <a:rect l="l" t="t" r="r" b="b"/>
            <a:pathLst>
              <a:path w="1035424" h="1250576">
                <a:moveTo>
                  <a:pt x="0" y="1250576"/>
                </a:moveTo>
                <a:cubicBezTo>
                  <a:pt x="155761" y="1038784"/>
                  <a:pt x="311523" y="826993"/>
                  <a:pt x="484094" y="618564"/>
                </a:cubicBezTo>
                <a:cubicBezTo>
                  <a:pt x="656665" y="410135"/>
                  <a:pt x="1035424" y="0"/>
                  <a:pt x="1035424" y="0"/>
                </a:cubicBezTo>
              </a:path>
            </a:pathLst>
          </a:custGeom>
          <a:ln w="28575">
            <a:solidFill>
              <a:schemeClr val="accent2">
                <a:alpha val="44000"/>
              </a:schemeClr>
            </a:solidFill>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chemeClr val="tx1"/>
              </a:solidFill>
            </a:endParaRPr>
          </a:p>
        </p:txBody>
      </p:sp>
      <p:sp>
        <p:nvSpPr>
          <p:cNvPr id="31" name="TextBox 30"/>
          <p:cNvSpPr txBox="1"/>
          <p:nvPr/>
        </p:nvSpPr>
        <p:spPr>
          <a:xfrm>
            <a:off x="1315716" y="1312914"/>
            <a:ext cx="2436886" cy="461665"/>
          </a:xfrm>
          <a:prstGeom prst="rect">
            <a:avLst/>
          </a:prstGeom>
          <a:noFill/>
        </p:spPr>
        <p:txBody>
          <a:bodyPr wrap="none" rtlCol="0">
            <a:spAutoFit/>
          </a:bodyPr>
          <a:lstStyle/>
          <a:p>
            <a:r>
              <a:rPr lang="en-IE" sz="2400" dirty="0" err="1" smtClean="0"/>
              <a:t>Monolothic</a:t>
            </a:r>
            <a:r>
              <a:rPr lang="en-IE" sz="2400" dirty="0" smtClean="0"/>
              <a:t> VMs</a:t>
            </a:r>
            <a:endParaRPr lang="en-GB" sz="2400" dirty="0"/>
          </a:p>
        </p:txBody>
      </p:sp>
      <p:sp>
        <p:nvSpPr>
          <p:cNvPr id="10" name="Title 9"/>
          <p:cNvSpPr>
            <a:spLocks noGrp="1"/>
          </p:cNvSpPr>
          <p:nvPr>
            <p:ph type="title"/>
          </p:nvPr>
        </p:nvSpPr>
        <p:spPr/>
        <p:txBody>
          <a:bodyPr/>
          <a:lstStyle/>
          <a:p>
            <a:r>
              <a:rPr lang="en-IE" dirty="0" smtClean="0"/>
              <a:t>Problem Statement</a:t>
            </a:r>
            <a:endParaRPr lang="en-GB" dirty="0"/>
          </a:p>
        </p:txBody>
      </p:sp>
      <p:sp>
        <p:nvSpPr>
          <p:cNvPr id="3" name="Slide Number Placeholder 2"/>
          <p:cNvSpPr>
            <a:spLocks noGrp="1"/>
          </p:cNvSpPr>
          <p:nvPr>
            <p:ph type="sldNum" sz="quarter" idx="12"/>
          </p:nvPr>
        </p:nvSpPr>
        <p:spPr/>
        <p:txBody>
          <a:bodyPr/>
          <a:lstStyle/>
          <a:p>
            <a:fld id="{4337A876-64B8-4603-ABE3-F2971D6DA053}" type="slidenum">
              <a:rPr lang="en-GB" smtClean="0"/>
              <a:t>3</a:t>
            </a:fld>
            <a:endParaRPr lang="en-GB"/>
          </a:p>
        </p:txBody>
      </p:sp>
      <p:sp>
        <p:nvSpPr>
          <p:cNvPr id="34" name="TextBox 33"/>
          <p:cNvSpPr txBox="1"/>
          <p:nvPr/>
        </p:nvSpPr>
        <p:spPr>
          <a:xfrm>
            <a:off x="5848020" y="1312913"/>
            <a:ext cx="4583306" cy="461665"/>
          </a:xfrm>
          <a:prstGeom prst="rect">
            <a:avLst/>
          </a:prstGeom>
          <a:noFill/>
        </p:spPr>
        <p:txBody>
          <a:bodyPr wrap="none" rtlCol="0">
            <a:spAutoFit/>
          </a:bodyPr>
          <a:lstStyle/>
          <a:p>
            <a:r>
              <a:rPr lang="en-GB" sz="2400" dirty="0" smtClean="0"/>
              <a:t>Container-based Micro Services</a:t>
            </a:r>
            <a:endParaRPr lang="en-GB" sz="2400" dirty="0"/>
          </a:p>
        </p:txBody>
      </p:sp>
    </p:spTree>
    <p:extLst>
      <p:ext uri="{BB962C8B-B14F-4D97-AF65-F5344CB8AC3E}">
        <p14:creationId xmlns:p14="http://schemas.microsoft.com/office/powerpoint/2010/main" val="678198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Rounded Rectangle 91"/>
          <p:cNvSpPr>
            <a:spLocks noChangeAspect="1"/>
          </p:cNvSpPr>
          <p:nvPr/>
        </p:nvSpPr>
        <p:spPr>
          <a:xfrm>
            <a:off x="993900" y="3265832"/>
            <a:ext cx="5393851" cy="104213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IE" dirty="0" smtClean="0"/>
          </a:p>
          <a:p>
            <a:pPr algn="ctr"/>
            <a:endParaRPr lang="en-IE" dirty="0" smtClean="0"/>
          </a:p>
          <a:p>
            <a:pPr algn="ctr"/>
            <a:r>
              <a:rPr lang="en-IE" dirty="0" err="1" smtClean="0"/>
              <a:t>vswitch</a:t>
            </a:r>
            <a:endParaRPr lang="en-GB" dirty="0"/>
          </a:p>
        </p:txBody>
      </p:sp>
      <p:sp>
        <p:nvSpPr>
          <p:cNvPr id="93" name="Rounded Rectangle 92"/>
          <p:cNvSpPr/>
          <p:nvPr/>
        </p:nvSpPr>
        <p:spPr>
          <a:xfrm>
            <a:off x="5142843" y="3400121"/>
            <a:ext cx="504000" cy="504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E" dirty="0" smtClean="0"/>
              <a:t>V</a:t>
            </a:r>
            <a:endParaRPr lang="en-GB" dirty="0"/>
          </a:p>
        </p:txBody>
      </p:sp>
      <p:sp>
        <p:nvSpPr>
          <p:cNvPr id="64" name="Rounded Rectangle 63"/>
          <p:cNvSpPr>
            <a:spLocks noChangeAspect="1"/>
          </p:cNvSpPr>
          <p:nvPr/>
        </p:nvSpPr>
        <p:spPr>
          <a:xfrm>
            <a:off x="993900" y="3265832"/>
            <a:ext cx="3492365" cy="104213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IE" dirty="0" smtClean="0"/>
          </a:p>
          <a:p>
            <a:pPr algn="ctr"/>
            <a:endParaRPr lang="en-IE" dirty="0" smtClean="0"/>
          </a:p>
          <a:p>
            <a:pPr algn="ctr"/>
            <a:r>
              <a:rPr lang="en-IE" dirty="0" err="1" smtClean="0"/>
              <a:t>vswitch</a:t>
            </a:r>
            <a:endParaRPr lang="en-GB" dirty="0"/>
          </a:p>
        </p:txBody>
      </p:sp>
      <p:sp>
        <p:nvSpPr>
          <p:cNvPr id="51" name="Title 14"/>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dirty="0"/>
          </a:p>
        </p:txBody>
      </p:sp>
      <p:sp>
        <p:nvSpPr>
          <p:cNvPr id="28" name="Cloud 27"/>
          <p:cNvSpPr/>
          <p:nvPr/>
        </p:nvSpPr>
        <p:spPr>
          <a:xfrm>
            <a:off x="2123342" y="4669522"/>
            <a:ext cx="1204113" cy="664691"/>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E" sz="900" dirty="0"/>
              <a:t>Internet</a:t>
            </a:r>
            <a:endParaRPr lang="en-GB" sz="900" dirty="0"/>
          </a:p>
        </p:txBody>
      </p:sp>
      <p:cxnSp>
        <p:nvCxnSpPr>
          <p:cNvPr id="29" name="Straight Connector 28"/>
          <p:cNvCxnSpPr>
            <a:stCxn id="64" idx="2"/>
            <a:endCxn id="28" idx="3"/>
          </p:cNvCxnSpPr>
          <p:nvPr/>
        </p:nvCxnSpPr>
        <p:spPr>
          <a:xfrm flipH="1">
            <a:off x="2725399" y="4307967"/>
            <a:ext cx="14684" cy="399559"/>
          </a:xfrm>
          <a:prstGeom prst="line">
            <a:avLst/>
          </a:prstGeom>
          <a:ln w="28575">
            <a:solidFill>
              <a:schemeClr val="accent2"/>
            </a:solidFill>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IE" dirty="0"/>
              <a:t>Current vSwitch Approaches</a:t>
            </a:r>
          </a:p>
        </p:txBody>
      </p:sp>
      <p:sp>
        <p:nvSpPr>
          <p:cNvPr id="65" name="Rounded Rectangle 64"/>
          <p:cNvSpPr/>
          <p:nvPr/>
        </p:nvSpPr>
        <p:spPr>
          <a:xfrm>
            <a:off x="1619342" y="3383163"/>
            <a:ext cx="504000" cy="504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E" dirty="0" smtClean="0"/>
              <a:t>V</a:t>
            </a:r>
            <a:endParaRPr lang="en-GB" dirty="0"/>
          </a:p>
        </p:txBody>
      </p:sp>
      <p:sp>
        <p:nvSpPr>
          <p:cNvPr id="66" name="Rounded Rectangle 65"/>
          <p:cNvSpPr/>
          <p:nvPr/>
        </p:nvSpPr>
        <p:spPr>
          <a:xfrm>
            <a:off x="3063244" y="3377773"/>
            <a:ext cx="504000" cy="504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E" dirty="0" smtClean="0"/>
              <a:t>V</a:t>
            </a:r>
            <a:endParaRPr lang="en-GB" dirty="0"/>
          </a:p>
        </p:txBody>
      </p:sp>
      <p:sp>
        <p:nvSpPr>
          <p:cNvPr id="43" name="Freeform 42"/>
          <p:cNvSpPr/>
          <p:nvPr/>
        </p:nvSpPr>
        <p:spPr>
          <a:xfrm>
            <a:off x="1201249" y="2150624"/>
            <a:ext cx="942975" cy="1484540"/>
          </a:xfrm>
          <a:custGeom>
            <a:avLst/>
            <a:gdLst>
              <a:gd name="connsiteX0" fmla="*/ 0 w 942975"/>
              <a:gd name="connsiteY0" fmla="*/ 0 h 485792"/>
              <a:gd name="connsiteX1" fmla="*/ 385763 w 942975"/>
              <a:gd name="connsiteY1" fmla="*/ 485775 h 485792"/>
              <a:gd name="connsiteX2" fmla="*/ 942975 w 942975"/>
              <a:gd name="connsiteY2" fmla="*/ 14287 h 485792"/>
            </a:gdLst>
            <a:ahLst/>
            <a:cxnLst>
              <a:cxn ang="0">
                <a:pos x="connsiteX0" y="connsiteY0"/>
              </a:cxn>
              <a:cxn ang="0">
                <a:pos x="connsiteX1" y="connsiteY1"/>
              </a:cxn>
              <a:cxn ang="0">
                <a:pos x="connsiteX2" y="connsiteY2"/>
              </a:cxn>
            </a:cxnLst>
            <a:rect l="l" t="t" r="r" b="b"/>
            <a:pathLst>
              <a:path w="942975" h="485792">
                <a:moveTo>
                  <a:pt x="0" y="0"/>
                </a:moveTo>
                <a:cubicBezTo>
                  <a:pt x="114300" y="241697"/>
                  <a:pt x="228601" y="483394"/>
                  <a:pt x="385763" y="485775"/>
                </a:cubicBezTo>
                <a:cubicBezTo>
                  <a:pt x="542925" y="488156"/>
                  <a:pt x="742950" y="251221"/>
                  <a:pt x="942975" y="14287"/>
                </a:cubicBezTo>
              </a:path>
            </a:pathLst>
          </a:custGeom>
          <a:ln w="28575">
            <a:solidFill>
              <a:schemeClr val="accent2">
                <a:alpha val="44000"/>
              </a:schemeClr>
            </a:solidFill>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5" name="Freeform 44"/>
          <p:cNvSpPr/>
          <p:nvPr/>
        </p:nvSpPr>
        <p:spPr>
          <a:xfrm>
            <a:off x="3181210" y="2197462"/>
            <a:ext cx="942975" cy="1437701"/>
          </a:xfrm>
          <a:custGeom>
            <a:avLst/>
            <a:gdLst>
              <a:gd name="connsiteX0" fmla="*/ 0 w 942975"/>
              <a:gd name="connsiteY0" fmla="*/ 0 h 485792"/>
              <a:gd name="connsiteX1" fmla="*/ 385763 w 942975"/>
              <a:gd name="connsiteY1" fmla="*/ 485775 h 485792"/>
              <a:gd name="connsiteX2" fmla="*/ 942975 w 942975"/>
              <a:gd name="connsiteY2" fmla="*/ 14287 h 485792"/>
            </a:gdLst>
            <a:ahLst/>
            <a:cxnLst>
              <a:cxn ang="0">
                <a:pos x="connsiteX0" y="connsiteY0"/>
              </a:cxn>
              <a:cxn ang="0">
                <a:pos x="connsiteX1" y="connsiteY1"/>
              </a:cxn>
              <a:cxn ang="0">
                <a:pos x="connsiteX2" y="connsiteY2"/>
              </a:cxn>
            </a:cxnLst>
            <a:rect l="l" t="t" r="r" b="b"/>
            <a:pathLst>
              <a:path w="942975" h="485792">
                <a:moveTo>
                  <a:pt x="0" y="0"/>
                </a:moveTo>
                <a:cubicBezTo>
                  <a:pt x="114300" y="241697"/>
                  <a:pt x="228601" y="483394"/>
                  <a:pt x="385763" y="485775"/>
                </a:cubicBezTo>
                <a:cubicBezTo>
                  <a:pt x="542925" y="488156"/>
                  <a:pt x="742950" y="251221"/>
                  <a:pt x="942975" y="14287"/>
                </a:cubicBezTo>
              </a:path>
            </a:pathLst>
          </a:custGeom>
          <a:ln w="28575">
            <a:solidFill>
              <a:schemeClr val="accent2">
                <a:alpha val="44000"/>
              </a:schemeClr>
            </a:solidFill>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Freeform 5"/>
          <p:cNvSpPr/>
          <p:nvPr/>
        </p:nvSpPr>
        <p:spPr>
          <a:xfrm>
            <a:off x="1878069" y="2138202"/>
            <a:ext cx="1107178" cy="1358153"/>
          </a:xfrm>
          <a:custGeom>
            <a:avLst/>
            <a:gdLst>
              <a:gd name="connsiteX0" fmla="*/ 448272 w 1107178"/>
              <a:gd name="connsiteY0" fmla="*/ 13447 h 1414781"/>
              <a:gd name="connsiteX1" fmla="*/ 4519 w 1107178"/>
              <a:gd name="connsiteY1" fmla="*/ 1196788 h 1414781"/>
              <a:gd name="connsiteX2" fmla="*/ 273460 w 1107178"/>
              <a:gd name="connsiteY2" fmla="*/ 1304365 h 1414781"/>
              <a:gd name="connsiteX3" fmla="*/ 1107178 w 1107178"/>
              <a:gd name="connsiteY3" fmla="*/ 0 h 1414781"/>
            </a:gdLst>
            <a:ahLst/>
            <a:cxnLst>
              <a:cxn ang="0">
                <a:pos x="connsiteX0" y="connsiteY0"/>
              </a:cxn>
              <a:cxn ang="0">
                <a:pos x="connsiteX1" y="connsiteY1"/>
              </a:cxn>
              <a:cxn ang="0">
                <a:pos x="connsiteX2" y="connsiteY2"/>
              </a:cxn>
              <a:cxn ang="0">
                <a:pos x="connsiteX3" y="connsiteY3"/>
              </a:cxn>
            </a:cxnLst>
            <a:rect l="l" t="t" r="r" b="b"/>
            <a:pathLst>
              <a:path w="1107178" h="1414781">
                <a:moveTo>
                  <a:pt x="448272" y="13447"/>
                </a:moveTo>
                <a:cubicBezTo>
                  <a:pt x="240963" y="497541"/>
                  <a:pt x="33654" y="981635"/>
                  <a:pt x="4519" y="1196788"/>
                </a:cubicBezTo>
                <a:cubicBezTo>
                  <a:pt x="-24616" y="1411941"/>
                  <a:pt x="89684" y="1503830"/>
                  <a:pt x="273460" y="1304365"/>
                </a:cubicBezTo>
                <a:cubicBezTo>
                  <a:pt x="457236" y="1104900"/>
                  <a:pt x="782207" y="552450"/>
                  <a:pt x="1107178" y="0"/>
                </a:cubicBezTo>
              </a:path>
            </a:pathLst>
          </a:custGeom>
          <a:ln w="28575">
            <a:solidFill>
              <a:schemeClr val="accent2">
                <a:alpha val="44000"/>
              </a:schemeClr>
            </a:solidFill>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chemeClr val="tx1"/>
              </a:solidFill>
            </a:endParaRPr>
          </a:p>
        </p:txBody>
      </p:sp>
      <p:sp>
        <p:nvSpPr>
          <p:cNvPr id="67" name="Freeform 66"/>
          <p:cNvSpPr/>
          <p:nvPr/>
        </p:nvSpPr>
        <p:spPr>
          <a:xfrm flipH="1">
            <a:off x="2272836" y="2144931"/>
            <a:ext cx="1107178" cy="1358153"/>
          </a:xfrm>
          <a:custGeom>
            <a:avLst/>
            <a:gdLst>
              <a:gd name="connsiteX0" fmla="*/ 448272 w 1107178"/>
              <a:gd name="connsiteY0" fmla="*/ 13447 h 1414781"/>
              <a:gd name="connsiteX1" fmla="*/ 4519 w 1107178"/>
              <a:gd name="connsiteY1" fmla="*/ 1196788 h 1414781"/>
              <a:gd name="connsiteX2" fmla="*/ 273460 w 1107178"/>
              <a:gd name="connsiteY2" fmla="*/ 1304365 h 1414781"/>
              <a:gd name="connsiteX3" fmla="*/ 1107178 w 1107178"/>
              <a:gd name="connsiteY3" fmla="*/ 0 h 1414781"/>
            </a:gdLst>
            <a:ahLst/>
            <a:cxnLst>
              <a:cxn ang="0">
                <a:pos x="connsiteX0" y="connsiteY0"/>
              </a:cxn>
              <a:cxn ang="0">
                <a:pos x="connsiteX1" y="connsiteY1"/>
              </a:cxn>
              <a:cxn ang="0">
                <a:pos x="connsiteX2" y="connsiteY2"/>
              </a:cxn>
              <a:cxn ang="0">
                <a:pos x="connsiteX3" y="connsiteY3"/>
              </a:cxn>
            </a:cxnLst>
            <a:rect l="l" t="t" r="r" b="b"/>
            <a:pathLst>
              <a:path w="1107178" h="1414781">
                <a:moveTo>
                  <a:pt x="448272" y="13447"/>
                </a:moveTo>
                <a:cubicBezTo>
                  <a:pt x="240963" y="497541"/>
                  <a:pt x="33654" y="981635"/>
                  <a:pt x="4519" y="1196788"/>
                </a:cubicBezTo>
                <a:cubicBezTo>
                  <a:pt x="-24616" y="1411941"/>
                  <a:pt x="89684" y="1503830"/>
                  <a:pt x="273460" y="1304365"/>
                </a:cubicBezTo>
                <a:cubicBezTo>
                  <a:pt x="457236" y="1104900"/>
                  <a:pt x="782207" y="552450"/>
                  <a:pt x="1107178" y="0"/>
                </a:cubicBezTo>
              </a:path>
            </a:pathLst>
          </a:custGeom>
          <a:ln w="28575">
            <a:solidFill>
              <a:schemeClr val="accent2">
                <a:alpha val="44000"/>
              </a:schemeClr>
            </a:solidFill>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chemeClr val="tx1"/>
              </a:solidFill>
            </a:endParaRPr>
          </a:p>
        </p:txBody>
      </p:sp>
      <p:sp>
        <p:nvSpPr>
          <p:cNvPr id="82" name="Rounded Rectangle 81"/>
          <p:cNvSpPr/>
          <p:nvPr/>
        </p:nvSpPr>
        <p:spPr>
          <a:xfrm>
            <a:off x="3063244" y="3377773"/>
            <a:ext cx="504000" cy="5040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r>
              <a:rPr lang="en-IE" dirty="0" smtClean="0"/>
              <a:t>V</a:t>
            </a:r>
            <a:endParaRPr lang="en-GB" dirty="0"/>
          </a:p>
        </p:txBody>
      </p:sp>
      <p:sp>
        <p:nvSpPr>
          <p:cNvPr id="89" name="Freeform 88"/>
          <p:cNvSpPr/>
          <p:nvPr/>
        </p:nvSpPr>
        <p:spPr>
          <a:xfrm>
            <a:off x="3345222" y="2138202"/>
            <a:ext cx="2705954" cy="1525778"/>
          </a:xfrm>
          <a:custGeom>
            <a:avLst/>
            <a:gdLst>
              <a:gd name="connsiteX0" fmla="*/ 1697425 w 2705954"/>
              <a:gd name="connsiteY0" fmla="*/ 13447 h 1525778"/>
              <a:gd name="connsiteX1" fmla="*/ 110672 w 2705954"/>
              <a:gd name="connsiteY1" fmla="*/ 1304365 h 1525778"/>
              <a:gd name="connsiteX2" fmla="*/ 419954 w 2705954"/>
              <a:gd name="connsiteY2" fmla="*/ 1398494 h 1525778"/>
              <a:gd name="connsiteX3" fmla="*/ 2705954 w 2705954"/>
              <a:gd name="connsiteY3" fmla="*/ 0 h 1525778"/>
            </a:gdLst>
            <a:ahLst/>
            <a:cxnLst>
              <a:cxn ang="0">
                <a:pos x="connsiteX0" y="connsiteY0"/>
              </a:cxn>
              <a:cxn ang="0">
                <a:pos x="connsiteX1" y="connsiteY1"/>
              </a:cxn>
              <a:cxn ang="0">
                <a:pos x="connsiteX2" y="connsiteY2"/>
              </a:cxn>
              <a:cxn ang="0">
                <a:pos x="connsiteX3" y="connsiteY3"/>
              </a:cxn>
            </a:cxnLst>
            <a:rect l="l" t="t" r="r" b="b"/>
            <a:pathLst>
              <a:path w="2705954" h="1525778">
                <a:moveTo>
                  <a:pt x="1697425" y="13447"/>
                </a:moveTo>
                <a:cubicBezTo>
                  <a:pt x="1010504" y="543485"/>
                  <a:pt x="323584" y="1073524"/>
                  <a:pt x="110672" y="1304365"/>
                </a:cubicBezTo>
                <a:cubicBezTo>
                  <a:pt x="-102240" y="1535206"/>
                  <a:pt x="-12593" y="1615888"/>
                  <a:pt x="419954" y="1398494"/>
                </a:cubicBezTo>
                <a:cubicBezTo>
                  <a:pt x="852501" y="1181100"/>
                  <a:pt x="1779227" y="590550"/>
                  <a:pt x="2705954" y="0"/>
                </a:cubicBezTo>
              </a:path>
            </a:pathLst>
          </a:custGeom>
          <a:ln w="28575">
            <a:solidFill>
              <a:schemeClr val="accent2">
                <a:alpha val="44000"/>
              </a:schemeClr>
            </a:solidFill>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chemeClr val="tx1"/>
              </a:solidFill>
            </a:endParaRPr>
          </a:p>
        </p:txBody>
      </p:sp>
      <p:sp>
        <p:nvSpPr>
          <p:cNvPr id="90" name="Content Placeholder 8"/>
          <p:cNvSpPr txBox="1">
            <a:spLocks/>
          </p:cNvSpPr>
          <p:nvPr/>
        </p:nvSpPr>
        <p:spPr>
          <a:xfrm>
            <a:off x="7010400" y="1825625"/>
            <a:ext cx="5051612" cy="28183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E" sz="3200" dirty="0" smtClean="0"/>
              <a:t>Challenges:</a:t>
            </a:r>
          </a:p>
          <a:p>
            <a:pPr marL="0" indent="0">
              <a:buNone/>
            </a:pPr>
            <a:r>
              <a:rPr lang="en-IE" sz="3200" dirty="0" smtClean="0"/>
              <a:t>	Extra E-W traffic</a:t>
            </a:r>
            <a:endParaRPr lang="en-IE" sz="3200" dirty="0"/>
          </a:p>
          <a:p>
            <a:pPr marL="0" indent="0">
              <a:buNone/>
            </a:pPr>
            <a:r>
              <a:rPr lang="en-IE" sz="3200" dirty="0" smtClean="0"/>
              <a:t>	Overloading</a:t>
            </a:r>
            <a:endParaRPr lang="en-GB" sz="3200" dirty="0"/>
          </a:p>
          <a:p>
            <a:pPr marL="0" indent="0">
              <a:buNone/>
            </a:pPr>
            <a:r>
              <a:rPr lang="en-IE" sz="3200" dirty="0" smtClean="0"/>
              <a:t>	Overprovisioning</a:t>
            </a:r>
          </a:p>
        </p:txBody>
      </p:sp>
      <p:pic>
        <p:nvPicPr>
          <p:cNvPr id="91" name="Picture 90"/>
          <p:cNvPicPr>
            <a:picLocks noChangeAspect="1"/>
          </p:cNvPicPr>
          <p:nvPr/>
        </p:nvPicPr>
        <p:blipFill>
          <a:blip r:embed="rId3"/>
          <a:stretch>
            <a:fillRect/>
          </a:stretch>
        </p:blipFill>
        <p:spPr>
          <a:xfrm>
            <a:off x="7540169" y="2506705"/>
            <a:ext cx="379863" cy="391660"/>
          </a:xfrm>
          <a:prstGeom prst="rect">
            <a:avLst/>
          </a:prstGeom>
        </p:spPr>
      </p:pic>
      <p:pic>
        <p:nvPicPr>
          <p:cNvPr id="96" name="Picture 95"/>
          <p:cNvPicPr>
            <a:picLocks noChangeAspect="1"/>
          </p:cNvPicPr>
          <p:nvPr/>
        </p:nvPicPr>
        <p:blipFill>
          <a:blip r:embed="rId3"/>
          <a:stretch>
            <a:fillRect/>
          </a:stretch>
        </p:blipFill>
        <p:spPr>
          <a:xfrm>
            <a:off x="7540168" y="3056539"/>
            <a:ext cx="379863" cy="391660"/>
          </a:xfrm>
          <a:prstGeom prst="rect">
            <a:avLst/>
          </a:prstGeom>
        </p:spPr>
      </p:pic>
      <p:pic>
        <p:nvPicPr>
          <p:cNvPr id="97" name="Picture 96"/>
          <p:cNvPicPr>
            <a:picLocks noChangeAspect="1"/>
          </p:cNvPicPr>
          <p:nvPr/>
        </p:nvPicPr>
        <p:blipFill>
          <a:blip r:embed="rId3"/>
          <a:stretch>
            <a:fillRect/>
          </a:stretch>
        </p:blipFill>
        <p:spPr>
          <a:xfrm>
            <a:off x="7540167" y="3586726"/>
            <a:ext cx="379863" cy="391660"/>
          </a:xfrm>
          <a:prstGeom prst="rect">
            <a:avLst/>
          </a:prstGeom>
        </p:spPr>
      </p:pic>
      <p:sp>
        <p:nvSpPr>
          <p:cNvPr id="98" name="Freeform 97"/>
          <p:cNvSpPr/>
          <p:nvPr/>
        </p:nvSpPr>
        <p:spPr>
          <a:xfrm>
            <a:off x="5105782" y="2197462"/>
            <a:ext cx="942975" cy="1397360"/>
          </a:xfrm>
          <a:custGeom>
            <a:avLst/>
            <a:gdLst>
              <a:gd name="connsiteX0" fmla="*/ 0 w 942975"/>
              <a:gd name="connsiteY0" fmla="*/ 0 h 485792"/>
              <a:gd name="connsiteX1" fmla="*/ 385763 w 942975"/>
              <a:gd name="connsiteY1" fmla="*/ 485775 h 485792"/>
              <a:gd name="connsiteX2" fmla="*/ 942975 w 942975"/>
              <a:gd name="connsiteY2" fmla="*/ 14287 h 485792"/>
            </a:gdLst>
            <a:ahLst/>
            <a:cxnLst>
              <a:cxn ang="0">
                <a:pos x="connsiteX0" y="connsiteY0"/>
              </a:cxn>
              <a:cxn ang="0">
                <a:pos x="connsiteX1" y="connsiteY1"/>
              </a:cxn>
              <a:cxn ang="0">
                <a:pos x="connsiteX2" y="connsiteY2"/>
              </a:cxn>
            </a:cxnLst>
            <a:rect l="l" t="t" r="r" b="b"/>
            <a:pathLst>
              <a:path w="942975" h="485792">
                <a:moveTo>
                  <a:pt x="0" y="0"/>
                </a:moveTo>
                <a:cubicBezTo>
                  <a:pt x="114300" y="241697"/>
                  <a:pt x="228601" y="483394"/>
                  <a:pt x="385763" y="485775"/>
                </a:cubicBezTo>
                <a:cubicBezTo>
                  <a:pt x="542925" y="488156"/>
                  <a:pt x="742950" y="251221"/>
                  <a:pt x="942975" y="14287"/>
                </a:cubicBezTo>
              </a:path>
            </a:pathLst>
          </a:custGeom>
          <a:ln w="28575">
            <a:solidFill>
              <a:schemeClr val="accent2">
                <a:alpha val="44000"/>
              </a:schemeClr>
            </a:solidFill>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7" name="Rectangle 46"/>
          <p:cNvSpPr/>
          <p:nvPr/>
        </p:nvSpPr>
        <p:spPr>
          <a:xfrm>
            <a:off x="6804212" y="3448199"/>
            <a:ext cx="4988859" cy="210543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8" name="Rectangle 47"/>
          <p:cNvSpPr/>
          <p:nvPr/>
        </p:nvSpPr>
        <p:spPr>
          <a:xfrm>
            <a:off x="7540167" y="2965905"/>
            <a:ext cx="4025441" cy="195303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 name="Slide Number Placeholder 2"/>
          <p:cNvSpPr>
            <a:spLocks noGrp="1"/>
          </p:cNvSpPr>
          <p:nvPr>
            <p:ph type="sldNum" sz="quarter" idx="12"/>
          </p:nvPr>
        </p:nvSpPr>
        <p:spPr/>
        <p:txBody>
          <a:bodyPr/>
          <a:lstStyle/>
          <a:p>
            <a:fld id="{4337A876-64B8-4603-ABE3-F2971D6DA053}" type="slidenum">
              <a:rPr lang="en-GB" smtClean="0"/>
              <a:t>4</a:t>
            </a:fld>
            <a:endParaRPr lang="en-GB"/>
          </a:p>
        </p:txBody>
      </p:sp>
      <p:sp>
        <p:nvSpPr>
          <p:cNvPr id="52" name="Rounded Rectangle 51"/>
          <p:cNvSpPr>
            <a:spLocks noChangeAspect="1"/>
          </p:cNvSpPr>
          <p:nvPr/>
        </p:nvSpPr>
        <p:spPr>
          <a:xfrm>
            <a:off x="813666" y="1260658"/>
            <a:ext cx="841265" cy="98077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NF0</a:t>
            </a:r>
            <a:endParaRPr lang="en-GB" dirty="0"/>
          </a:p>
        </p:txBody>
      </p:sp>
      <p:sp>
        <p:nvSpPr>
          <p:cNvPr id="53" name="Rounded Rectangle 52"/>
          <p:cNvSpPr>
            <a:spLocks noChangeAspect="1"/>
          </p:cNvSpPr>
          <p:nvPr/>
        </p:nvSpPr>
        <p:spPr>
          <a:xfrm>
            <a:off x="1778324" y="1254215"/>
            <a:ext cx="841265" cy="98077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NF1</a:t>
            </a:r>
            <a:endParaRPr lang="en-GB" dirty="0"/>
          </a:p>
        </p:txBody>
      </p:sp>
      <p:sp>
        <p:nvSpPr>
          <p:cNvPr id="54" name="Rounded Rectangle 53"/>
          <p:cNvSpPr>
            <a:spLocks noChangeAspect="1"/>
          </p:cNvSpPr>
          <p:nvPr/>
        </p:nvSpPr>
        <p:spPr>
          <a:xfrm>
            <a:off x="2707036" y="1270142"/>
            <a:ext cx="841265" cy="98077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NF2</a:t>
            </a:r>
            <a:endParaRPr lang="en-GB" dirty="0"/>
          </a:p>
        </p:txBody>
      </p:sp>
      <p:sp>
        <p:nvSpPr>
          <p:cNvPr id="55" name="Rounded Rectangle 54"/>
          <p:cNvSpPr>
            <a:spLocks noChangeAspect="1"/>
          </p:cNvSpPr>
          <p:nvPr/>
        </p:nvSpPr>
        <p:spPr>
          <a:xfrm>
            <a:off x="3638730" y="1262531"/>
            <a:ext cx="841265" cy="98077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NF3</a:t>
            </a:r>
            <a:endParaRPr lang="en-GB" dirty="0"/>
          </a:p>
        </p:txBody>
      </p:sp>
      <p:sp>
        <p:nvSpPr>
          <p:cNvPr id="56" name="Rounded Rectangle 55"/>
          <p:cNvSpPr>
            <a:spLocks noChangeAspect="1"/>
          </p:cNvSpPr>
          <p:nvPr/>
        </p:nvSpPr>
        <p:spPr>
          <a:xfrm>
            <a:off x="4636125" y="1257004"/>
            <a:ext cx="841265" cy="98077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NF4</a:t>
            </a:r>
            <a:endParaRPr lang="en-GB" dirty="0"/>
          </a:p>
        </p:txBody>
      </p:sp>
      <p:sp>
        <p:nvSpPr>
          <p:cNvPr id="57" name="Rounded Rectangle 56"/>
          <p:cNvSpPr>
            <a:spLocks noChangeAspect="1"/>
          </p:cNvSpPr>
          <p:nvPr/>
        </p:nvSpPr>
        <p:spPr>
          <a:xfrm>
            <a:off x="5600783" y="1250561"/>
            <a:ext cx="841265" cy="98077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NF5</a:t>
            </a:r>
            <a:endParaRPr lang="en-GB" dirty="0"/>
          </a:p>
        </p:txBody>
      </p:sp>
    </p:spTree>
    <p:extLst>
      <p:ext uri="{BB962C8B-B14F-4D97-AF65-F5344CB8AC3E}">
        <p14:creationId xmlns:p14="http://schemas.microsoft.com/office/powerpoint/2010/main" val="436430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9"/>
                                        </p:tgtEl>
                                        <p:attrNameLst>
                                          <p:attrName>style.visibility</p:attrName>
                                        </p:attrNameLst>
                                      </p:cBhvr>
                                      <p:to>
                                        <p:strVal val="visible"/>
                                      </p:to>
                                    </p:set>
                                  </p:childTnLst>
                                </p:cTn>
                              </p:par>
                              <p:par>
                                <p:cTn id="9" presetID="1" presetClass="exit" presetSubtype="0" fill="hold" grpId="0" nodeType="withEffect">
                                  <p:stCondLst>
                                    <p:cond delay="0"/>
                                  </p:stCondLst>
                                  <p:childTnLst>
                                    <p:set>
                                      <p:cBhvr>
                                        <p:cTn id="10" dur="1" fill="hold">
                                          <p:stCondLst>
                                            <p:cond delay="0"/>
                                          </p:stCondLst>
                                        </p:cTn>
                                        <p:tgtEl>
                                          <p:spTgt spid="48"/>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5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82"/>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64"/>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9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8"/>
                                        </p:tgtEl>
                                        <p:attrNameLst>
                                          <p:attrName>style.visibility</p:attrName>
                                        </p:attrNameLst>
                                      </p:cBhvr>
                                      <p:to>
                                        <p:strVal val="visible"/>
                                      </p:to>
                                    </p:set>
                                  </p:childTnLst>
                                </p:cTn>
                              </p:par>
                              <p:par>
                                <p:cTn id="27" presetID="1" presetClass="exit" presetSubtype="0" fill="hold" grpId="1" nodeType="withEffect">
                                  <p:stCondLst>
                                    <p:cond delay="0"/>
                                  </p:stCondLst>
                                  <p:childTnLst>
                                    <p:set>
                                      <p:cBhvr>
                                        <p:cTn id="28" dur="1" fill="hold">
                                          <p:stCondLst>
                                            <p:cond delay="0"/>
                                          </p:stCondLst>
                                        </p:cTn>
                                        <p:tgtEl>
                                          <p:spTgt spid="89"/>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4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animBg="1"/>
      <p:bldP spid="93" grpId="0" animBg="1"/>
      <p:bldP spid="64" grpId="0" animBg="1"/>
      <p:bldP spid="82" grpId="0" animBg="1"/>
      <p:bldP spid="82" grpId="1" animBg="1"/>
      <p:bldP spid="89" grpId="0" animBg="1"/>
      <p:bldP spid="89" grpId="1" animBg="1"/>
      <p:bldP spid="98" grpId="0" animBg="1"/>
      <p:bldP spid="47" grpId="0" animBg="1"/>
      <p:bldP spid="48" grpId="0" animBg="1"/>
      <p:bldP spid="56" grpId="0" animBg="1"/>
      <p:bldP spid="5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p:cNvSpPr>
            <a:spLocks noChangeAspect="1"/>
          </p:cNvSpPr>
          <p:nvPr/>
        </p:nvSpPr>
        <p:spPr>
          <a:xfrm>
            <a:off x="2692108" y="3844018"/>
            <a:ext cx="890679" cy="771813"/>
          </a:xfrm>
          <a:prstGeom prst="roundRect">
            <a:avLst/>
          </a:prstGeom>
        </p:spPr>
        <p:style>
          <a:lnRef idx="2">
            <a:schemeClr val="dk1"/>
          </a:lnRef>
          <a:fillRef idx="1">
            <a:schemeClr val="lt1"/>
          </a:fillRef>
          <a:effectRef idx="0">
            <a:schemeClr val="dk1"/>
          </a:effectRef>
          <a:fontRef idx="minor">
            <a:schemeClr val="dk1"/>
          </a:fontRef>
        </p:style>
        <p:txBody>
          <a:bodyPr lIns="36000" rIns="36000" rtlCol="0" anchor="t" anchorCtr="0"/>
          <a:lstStyle/>
          <a:p>
            <a:endParaRPr lang="en-GB" dirty="0"/>
          </a:p>
        </p:txBody>
      </p:sp>
      <p:sp>
        <p:nvSpPr>
          <p:cNvPr id="4" name="Rounded Rectangle 3"/>
          <p:cNvSpPr/>
          <p:nvPr/>
        </p:nvSpPr>
        <p:spPr>
          <a:xfrm>
            <a:off x="993900" y="5546035"/>
            <a:ext cx="10356587" cy="655982"/>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2800">
                <a:solidFill>
                  <a:srgbClr val="003C71"/>
                </a:solidFill>
              </a:rPr>
              <a:t>Switching capacity can scale with the number of worker cores</a:t>
            </a:r>
            <a:endParaRPr lang="en-US" sz="2800" dirty="0" err="1">
              <a:solidFill>
                <a:srgbClr val="003C71"/>
              </a:solidFill>
            </a:endParaRPr>
          </a:p>
        </p:txBody>
      </p:sp>
      <p:sp>
        <p:nvSpPr>
          <p:cNvPr id="7" name="Title 6"/>
          <p:cNvSpPr>
            <a:spLocks noGrp="1"/>
          </p:cNvSpPr>
          <p:nvPr>
            <p:ph type="title"/>
          </p:nvPr>
        </p:nvSpPr>
        <p:spPr>
          <a:xfrm>
            <a:off x="607484" y="411797"/>
            <a:ext cx="10972800" cy="712452"/>
          </a:xfrm>
        </p:spPr>
        <p:txBody>
          <a:bodyPr/>
          <a:lstStyle/>
          <a:p>
            <a:r>
              <a:rPr lang="en-IE" dirty="0" smtClean="0"/>
              <a:t>Distributing the vSwitch for E-W</a:t>
            </a:r>
            <a:endParaRPr lang="en-GB" dirty="0"/>
          </a:p>
        </p:txBody>
      </p:sp>
      <p:sp>
        <p:nvSpPr>
          <p:cNvPr id="34" name="Rounded Rectangle 33"/>
          <p:cNvSpPr>
            <a:spLocks noChangeAspect="1"/>
          </p:cNvSpPr>
          <p:nvPr/>
        </p:nvSpPr>
        <p:spPr>
          <a:xfrm>
            <a:off x="1593062" y="3845175"/>
            <a:ext cx="890679" cy="771813"/>
          </a:xfrm>
          <a:prstGeom prst="roundRect">
            <a:avLst/>
          </a:prstGeom>
        </p:spPr>
        <p:style>
          <a:lnRef idx="2">
            <a:schemeClr val="dk1"/>
          </a:lnRef>
          <a:fillRef idx="1">
            <a:schemeClr val="lt1"/>
          </a:fillRef>
          <a:effectRef idx="0">
            <a:schemeClr val="dk1"/>
          </a:effectRef>
          <a:fontRef idx="minor">
            <a:schemeClr val="dk1"/>
          </a:fontRef>
        </p:style>
        <p:txBody>
          <a:bodyPr lIns="36000" rIns="36000" rtlCol="0" anchor="t" anchorCtr="0"/>
          <a:lstStyle/>
          <a:p>
            <a:pPr algn="r"/>
            <a:endParaRPr lang="en-GB" dirty="0"/>
          </a:p>
        </p:txBody>
      </p:sp>
      <p:sp>
        <p:nvSpPr>
          <p:cNvPr id="41" name="Rounded Rectangle 40"/>
          <p:cNvSpPr>
            <a:spLocks noChangeAspect="1"/>
          </p:cNvSpPr>
          <p:nvPr/>
        </p:nvSpPr>
        <p:spPr>
          <a:xfrm>
            <a:off x="627288" y="1566441"/>
            <a:ext cx="841265" cy="98077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NF0</a:t>
            </a:r>
            <a:endParaRPr lang="en-GB" dirty="0"/>
          </a:p>
        </p:txBody>
      </p:sp>
      <p:sp>
        <p:nvSpPr>
          <p:cNvPr id="78" name="Freeform 77"/>
          <p:cNvSpPr/>
          <p:nvPr/>
        </p:nvSpPr>
        <p:spPr>
          <a:xfrm>
            <a:off x="1407460" y="2564221"/>
            <a:ext cx="736764" cy="1291507"/>
          </a:xfrm>
          <a:custGeom>
            <a:avLst/>
            <a:gdLst>
              <a:gd name="connsiteX0" fmla="*/ 0 w 942975"/>
              <a:gd name="connsiteY0" fmla="*/ 0 h 485792"/>
              <a:gd name="connsiteX1" fmla="*/ 385763 w 942975"/>
              <a:gd name="connsiteY1" fmla="*/ 485775 h 485792"/>
              <a:gd name="connsiteX2" fmla="*/ 942975 w 942975"/>
              <a:gd name="connsiteY2" fmla="*/ 14287 h 485792"/>
            </a:gdLst>
            <a:ahLst/>
            <a:cxnLst>
              <a:cxn ang="0">
                <a:pos x="connsiteX0" y="connsiteY0"/>
              </a:cxn>
              <a:cxn ang="0">
                <a:pos x="connsiteX1" y="connsiteY1"/>
              </a:cxn>
              <a:cxn ang="0">
                <a:pos x="connsiteX2" y="connsiteY2"/>
              </a:cxn>
            </a:cxnLst>
            <a:rect l="l" t="t" r="r" b="b"/>
            <a:pathLst>
              <a:path w="942975" h="485792">
                <a:moveTo>
                  <a:pt x="0" y="0"/>
                </a:moveTo>
                <a:cubicBezTo>
                  <a:pt x="114300" y="241697"/>
                  <a:pt x="228601" y="483394"/>
                  <a:pt x="385763" y="485775"/>
                </a:cubicBezTo>
                <a:cubicBezTo>
                  <a:pt x="542925" y="488156"/>
                  <a:pt x="742950" y="251221"/>
                  <a:pt x="942975" y="14287"/>
                </a:cubicBezTo>
              </a:path>
            </a:pathLst>
          </a:custGeom>
          <a:ln w="28575">
            <a:solidFill>
              <a:schemeClr val="accent2">
                <a:alpha val="44000"/>
              </a:schemeClr>
            </a:solidFill>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9" name="Freeform 78"/>
          <p:cNvSpPr/>
          <p:nvPr/>
        </p:nvSpPr>
        <p:spPr>
          <a:xfrm>
            <a:off x="3181210" y="2574258"/>
            <a:ext cx="717281" cy="1281470"/>
          </a:xfrm>
          <a:custGeom>
            <a:avLst/>
            <a:gdLst>
              <a:gd name="connsiteX0" fmla="*/ 0 w 942975"/>
              <a:gd name="connsiteY0" fmla="*/ 0 h 485792"/>
              <a:gd name="connsiteX1" fmla="*/ 385763 w 942975"/>
              <a:gd name="connsiteY1" fmla="*/ 485775 h 485792"/>
              <a:gd name="connsiteX2" fmla="*/ 942975 w 942975"/>
              <a:gd name="connsiteY2" fmla="*/ 14287 h 485792"/>
            </a:gdLst>
            <a:ahLst/>
            <a:cxnLst>
              <a:cxn ang="0">
                <a:pos x="connsiteX0" y="connsiteY0"/>
              </a:cxn>
              <a:cxn ang="0">
                <a:pos x="connsiteX1" y="connsiteY1"/>
              </a:cxn>
              <a:cxn ang="0">
                <a:pos x="connsiteX2" y="connsiteY2"/>
              </a:cxn>
            </a:cxnLst>
            <a:rect l="l" t="t" r="r" b="b"/>
            <a:pathLst>
              <a:path w="942975" h="485792">
                <a:moveTo>
                  <a:pt x="0" y="0"/>
                </a:moveTo>
                <a:cubicBezTo>
                  <a:pt x="114300" y="241697"/>
                  <a:pt x="228601" y="483394"/>
                  <a:pt x="385763" y="485775"/>
                </a:cubicBezTo>
                <a:cubicBezTo>
                  <a:pt x="542925" y="488156"/>
                  <a:pt x="742950" y="251221"/>
                  <a:pt x="942975" y="14287"/>
                </a:cubicBezTo>
              </a:path>
            </a:pathLst>
          </a:custGeom>
          <a:ln w="28575">
            <a:solidFill>
              <a:schemeClr val="accent2">
                <a:alpha val="44000"/>
              </a:schemeClr>
            </a:solidFill>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0" name="Freeform 79"/>
          <p:cNvSpPr/>
          <p:nvPr/>
        </p:nvSpPr>
        <p:spPr>
          <a:xfrm>
            <a:off x="1878069" y="2547505"/>
            <a:ext cx="1107178" cy="1284907"/>
          </a:xfrm>
          <a:custGeom>
            <a:avLst/>
            <a:gdLst>
              <a:gd name="connsiteX0" fmla="*/ 448272 w 1107178"/>
              <a:gd name="connsiteY0" fmla="*/ 13447 h 1414781"/>
              <a:gd name="connsiteX1" fmla="*/ 4519 w 1107178"/>
              <a:gd name="connsiteY1" fmla="*/ 1196788 h 1414781"/>
              <a:gd name="connsiteX2" fmla="*/ 273460 w 1107178"/>
              <a:gd name="connsiteY2" fmla="*/ 1304365 h 1414781"/>
              <a:gd name="connsiteX3" fmla="*/ 1107178 w 1107178"/>
              <a:gd name="connsiteY3" fmla="*/ 0 h 1414781"/>
            </a:gdLst>
            <a:ahLst/>
            <a:cxnLst>
              <a:cxn ang="0">
                <a:pos x="connsiteX0" y="connsiteY0"/>
              </a:cxn>
              <a:cxn ang="0">
                <a:pos x="connsiteX1" y="connsiteY1"/>
              </a:cxn>
              <a:cxn ang="0">
                <a:pos x="connsiteX2" y="connsiteY2"/>
              </a:cxn>
              <a:cxn ang="0">
                <a:pos x="connsiteX3" y="connsiteY3"/>
              </a:cxn>
            </a:cxnLst>
            <a:rect l="l" t="t" r="r" b="b"/>
            <a:pathLst>
              <a:path w="1107178" h="1414781">
                <a:moveTo>
                  <a:pt x="448272" y="13447"/>
                </a:moveTo>
                <a:cubicBezTo>
                  <a:pt x="240963" y="497541"/>
                  <a:pt x="33654" y="981635"/>
                  <a:pt x="4519" y="1196788"/>
                </a:cubicBezTo>
                <a:cubicBezTo>
                  <a:pt x="-24616" y="1411941"/>
                  <a:pt x="89684" y="1503830"/>
                  <a:pt x="273460" y="1304365"/>
                </a:cubicBezTo>
                <a:cubicBezTo>
                  <a:pt x="457236" y="1104900"/>
                  <a:pt x="782207" y="552450"/>
                  <a:pt x="1107178" y="0"/>
                </a:cubicBezTo>
              </a:path>
            </a:pathLst>
          </a:custGeom>
          <a:ln w="28575">
            <a:solidFill>
              <a:schemeClr val="accent2">
                <a:alpha val="44000"/>
              </a:schemeClr>
            </a:solidFill>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chemeClr val="tx1"/>
              </a:solidFill>
            </a:endParaRPr>
          </a:p>
        </p:txBody>
      </p:sp>
      <p:sp>
        <p:nvSpPr>
          <p:cNvPr id="81" name="Freeform 80"/>
          <p:cNvSpPr/>
          <p:nvPr/>
        </p:nvSpPr>
        <p:spPr>
          <a:xfrm flipH="1">
            <a:off x="2272836" y="2564221"/>
            <a:ext cx="871716" cy="1274920"/>
          </a:xfrm>
          <a:custGeom>
            <a:avLst/>
            <a:gdLst>
              <a:gd name="connsiteX0" fmla="*/ 448272 w 1107178"/>
              <a:gd name="connsiteY0" fmla="*/ 13447 h 1414781"/>
              <a:gd name="connsiteX1" fmla="*/ 4519 w 1107178"/>
              <a:gd name="connsiteY1" fmla="*/ 1196788 h 1414781"/>
              <a:gd name="connsiteX2" fmla="*/ 273460 w 1107178"/>
              <a:gd name="connsiteY2" fmla="*/ 1304365 h 1414781"/>
              <a:gd name="connsiteX3" fmla="*/ 1107178 w 1107178"/>
              <a:gd name="connsiteY3" fmla="*/ 0 h 1414781"/>
            </a:gdLst>
            <a:ahLst/>
            <a:cxnLst>
              <a:cxn ang="0">
                <a:pos x="connsiteX0" y="connsiteY0"/>
              </a:cxn>
              <a:cxn ang="0">
                <a:pos x="connsiteX1" y="connsiteY1"/>
              </a:cxn>
              <a:cxn ang="0">
                <a:pos x="connsiteX2" y="connsiteY2"/>
              </a:cxn>
              <a:cxn ang="0">
                <a:pos x="connsiteX3" y="connsiteY3"/>
              </a:cxn>
            </a:cxnLst>
            <a:rect l="l" t="t" r="r" b="b"/>
            <a:pathLst>
              <a:path w="1107178" h="1414781">
                <a:moveTo>
                  <a:pt x="448272" y="13447"/>
                </a:moveTo>
                <a:cubicBezTo>
                  <a:pt x="240963" y="497541"/>
                  <a:pt x="33654" y="981635"/>
                  <a:pt x="4519" y="1196788"/>
                </a:cubicBezTo>
                <a:cubicBezTo>
                  <a:pt x="-24616" y="1411941"/>
                  <a:pt x="89684" y="1503830"/>
                  <a:pt x="273460" y="1304365"/>
                </a:cubicBezTo>
                <a:cubicBezTo>
                  <a:pt x="457236" y="1104900"/>
                  <a:pt x="782207" y="552450"/>
                  <a:pt x="1107178" y="0"/>
                </a:cubicBezTo>
              </a:path>
            </a:pathLst>
          </a:custGeom>
          <a:ln w="28575">
            <a:solidFill>
              <a:schemeClr val="accent2">
                <a:alpha val="44000"/>
              </a:schemeClr>
            </a:solidFill>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chemeClr val="tx1"/>
              </a:solidFill>
            </a:endParaRPr>
          </a:p>
        </p:txBody>
      </p:sp>
      <p:sp>
        <p:nvSpPr>
          <p:cNvPr id="98" name="Freeform 97"/>
          <p:cNvSpPr/>
          <p:nvPr/>
        </p:nvSpPr>
        <p:spPr>
          <a:xfrm>
            <a:off x="7617863" y="2589099"/>
            <a:ext cx="942975" cy="519121"/>
          </a:xfrm>
          <a:custGeom>
            <a:avLst/>
            <a:gdLst>
              <a:gd name="connsiteX0" fmla="*/ 0 w 942975"/>
              <a:gd name="connsiteY0" fmla="*/ 0 h 485792"/>
              <a:gd name="connsiteX1" fmla="*/ 385763 w 942975"/>
              <a:gd name="connsiteY1" fmla="*/ 485775 h 485792"/>
              <a:gd name="connsiteX2" fmla="*/ 942975 w 942975"/>
              <a:gd name="connsiteY2" fmla="*/ 14287 h 485792"/>
            </a:gdLst>
            <a:ahLst/>
            <a:cxnLst>
              <a:cxn ang="0">
                <a:pos x="connsiteX0" y="connsiteY0"/>
              </a:cxn>
              <a:cxn ang="0">
                <a:pos x="connsiteX1" y="connsiteY1"/>
              </a:cxn>
              <a:cxn ang="0">
                <a:pos x="connsiteX2" y="connsiteY2"/>
              </a:cxn>
            </a:cxnLst>
            <a:rect l="l" t="t" r="r" b="b"/>
            <a:pathLst>
              <a:path w="942975" h="485792">
                <a:moveTo>
                  <a:pt x="0" y="0"/>
                </a:moveTo>
                <a:cubicBezTo>
                  <a:pt x="114300" y="241697"/>
                  <a:pt x="228601" y="483394"/>
                  <a:pt x="385763" y="485775"/>
                </a:cubicBezTo>
                <a:cubicBezTo>
                  <a:pt x="542925" y="488156"/>
                  <a:pt x="742950" y="251221"/>
                  <a:pt x="942975" y="14287"/>
                </a:cubicBezTo>
              </a:path>
            </a:pathLst>
          </a:custGeom>
          <a:ln w="28575">
            <a:solidFill>
              <a:schemeClr val="accent2">
                <a:alpha val="44000"/>
              </a:schemeClr>
            </a:solidFill>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9" name="Freeform 98"/>
          <p:cNvSpPr/>
          <p:nvPr/>
        </p:nvSpPr>
        <p:spPr>
          <a:xfrm>
            <a:off x="9597824" y="2572893"/>
            <a:ext cx="942975" cy="589477"/>
          </a:xfrm>
          <a:custGeom>
            <a:avLst/>
            <a:gdLst>
              <a:gd name="connsiteX0" fmla="*/ 0 w 942975"/>
              <a:gd name="connsiteY0" fmla="*/ 0 h 485792"/>
              <a:gd name="connsiteX1" fmla="*/ 385763 w 942975"/>
              <a:gd name="connsiteY1" fmla="*/ 485775 h 485792"/>
              <a:gd name="connsiteX2" fmla="*/ 942975 w 942975"/>
              <a:gd name="connsiteY2" fmla="*/ 14287 h 485792"/>
            </a:gdLst>
            <a:ahLst/>
            <a:cxnLst>
              <a:cxn ang="0">
                <a:pos x="connsiteX0" y="connsiteY0"/>
              </a:cxn>
              <a:cxn ang="0">
                <a:pos x="connsiteX1" y="connsiteY1"/>
              </a:cxn>
              <a:cxn ang="0">
                <a:pos x="connsiteX2" y="connsiteY2"/>
              </a:cxn>
            </a:cxnLst>
            <a:rect l="l" t="t" r="r" b="b"/>
            <a:pathLst>
              <a:path w="942975" h="485792">
                <a:moveTo>
                  <a:pt x="0" y="0"/>
                </a:moveTo>
                <a:cubicBezTo>
                  <a:pt x="114300" y="241697"/>
                  <a:pt x="228601" y="483394"/>
                  <a:pt x="385763" y="485775"/>
                </a:cubicBezTo>
                <a:cubicBezTo>
                  <a:pt x="542925" y="488156"/>
                  <a:pt x="742950" y="251221"/>
                  <a:pt x="942975" y="14287"/>
                </a:cubicBezTo>
              </a:path>
            </a:pathLst>
          </a:custGeom>
          <a:ln w="28575">
            <a:solidFill>
              <a:schemeClr val="accent2">
                <a:alpha val="44000"/>
              </a:schemeClr>
            </a:solidFill>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3" name="Freeform 102"/>
          <p:cNvSpPr/>
          <p:nvPr/>
        </p:nvSpPr>
        <p:spPr>
          <a:xfrm>
            <a:off x="8597853" y="2621800"/>
            <a:ext cx="942975" cy="540570"/>
          </a:xfrm>
          <a:custGeom>
            <a:avLst/>
            <a:gdLst>
              <a:gd name="connsiteX0" fmla="*/ 0 w 942975"/>
              <a:gd name="connsiteY0" fmla="*/ 0 h 485792"/>
              <a:gd name="connsiteX1" fmla="*/ 385763 w 942975"/>
              <a:gd name="connsiteY1" fmla="*/ 485775 h 485792"/>
              <a:gd name="connsiteX2" fmla="*/ 942975 w 942975"/>
              <a:gd name="connsiteY2" fmla="*/ 14287 h 485792"/>
            </a:gdLst>
            <a:ahLst/>
            <a:cxnLst>
              <a:cxn ang="0">
                <a:pos x="connsiteX0" y="connsiteY0"/>
              </a:cxn>
              <a:cxn ang="0">
                <a:pos x="connsiteX1" y="connsiteY1"/>
              </a:cxn>
              <a:cxn ang="0">
                <a:pos x="connsiteX2" y="connsiteY2"/>
              </a:cxn>
            </a:cxnLst>
            <a:rect l="l" t="t" r="r" b="b"/>
            <a:pathLst>
              <a:path w="942975" h="485792">
                <a:moveTo>
                  <a:pt x="0" y="0"/>
                </a:moveTo>
                <a:cubicBezTo>
                  <a:pt x="114300" y="241697"/>
                  <a:pt x="228601" y="483394"/>
                  <a:pt x="385763" y="485775"/>
                </a:cubicBezTo>
                <a:cubicBezTo>
                  <a:pt x="542925" y="488156"/>
                  <a:pt x="742950" y="251221"/>
                  <a:pt x="942975" y="14287"/>
                </a:cubicBezTo>
              </a:path>
            </a:pathLst>
          </a:custGeom>
          <a:ln w="28575">
            <a:solidFill>
              <a:schemeClr val="accent2">
                <a:alpha val="44000"/>
              </a:schemeClr>
            </a:solidFill>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4" name="Freeform 103"/>
          <p:cNvSpPr/>
          <p:nvPr/>
        </p:nvSpPr>
        <p:spPr>
          <a:xfrm>
            <a:off x="7617863" y="2598252"/>
            <a:ext cx="1979961" cy="1156960"/>
          </a:xfrm>
          <a:custGeom>
            <a:avLst/>
            <a:gdLst>
              <a:gd name="connsiteX0" fmla="*/ 0 w 942975"/>
              <a:gd name="connsiteY0" fmla="*/ 0 h 485792"/>
              <a:gd name="connsiteX1" fmla="*/ 385763 w 942975"/>
              <a:gd name="connsiteY1" fmla="*/ 485775 h 485792"/>
              <a:gd name="connsiteX2" fmla="*/ 942975 w 942975"/>
              <a:gd name="connsiteY2" fmla="*/ 14287 h 485792"/>
            </a:gdLst>
            <a:ahLst/>
            <a:cxnLst>
              <a:cxn ang="0">
                <a:pos x="connsiteX0" y="connsiteY0"/>
              </a:cxn>
              <a:cxn ang="0">
                <a:pos x="connsiteX1" y="connsiteY1"/>
              </a:cxn>
              <a:cxn ang="0">
                <a:pos x="connsiteX2" y="connsiteY2"/>
              </a:cxn>
            </a:cxnLst>
            <a:rect l="l" t="t" r="r" b="b"/>
            <a:pathLst>
              <a:path w="942975" h="485792">
                <a:moveTo>
                  <a:pt x="0" y="0"/>
                </a:moveTo>
                <a:cubicBezTo>
                  <a:pt x="114300" y="241697"/>
                  <a:pt x="228601" y="483394"/>
                  <a:pt x="385763" y="485775"/>
                </a:cubicBezTo>
                <a:cubicBezTo>
                  <a:pt x="542925" y="488156"/>
                  <a:pt x="742950" y="251221"/>
                  <a:pt x="942975" y="14287"/>
                </a:cubicBezTo>
              </a:path>
            </a:pathLst>
          </a:custGeom>
          <a:ln w="28575">
            <a:solidFill>
              <a:schemeClr val="accent2">
                <a:alpha val="44000"/>
              </a:schemeClr>
            </a:solidFill>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5" name="Freeform 104"/>
          <p:cNvSpPr/>
          <p:nvPr/>
        </p:nvSpPr>
        <p:spPr>
          <a:xfrm>
            <a:off x="8562108" y="2567399"/>
            <a:ext cx="1979961" cy="1241908"/>
          </a:xfrm>
          <a:custGeom>
            <a:avLst/>
            <a:gdLst>
              <a:gd name="connsiteX0" fmla="*/ 0 w 942975"/>
              <a:gd name="connsiteY0" fmla="*/ 0 h 485792"/>
              <a:gd name="connsiteX1" fmla="*/ 385763 w 942975"/>
              <a:gd name="connsiteY1" fmla="*/ 485775 h 485792"/>
              <a:gd name="connsiteX2" fmla="*/ 942975 w 942975"/>
              <a:gd name="connsiteY2" fmla="*/ 14287 h 485792"/>
            </a:gdLst>
            <a:ahLst/>
            <a:cxnLst>
              <a:cxn ang="0">
                <a:pos x="connsiteX0" y="connsiteY0"/>
              </a:cxn>
              <a:cxn ang="0">
                <a:pos x="connsiteX1" y="connsiteY1"/>
              </a:cxn>
              <a:cxn ang="0">
                <a:pos x="connsiteX2" y="connsiteY2"/>
              </a:cxn>
            </a:cxnLst>
            <a:rect l="l" t="t" r="r" b="b"/>
            <a:pathLst>
              <a:path w="942975" h="485792">
                <a:moveTo>
                  <a:pt x="0" y="0"/>
                </a:moveTo>
                <a:cubicBezTo>
                  <a:pt x="114300" y="241697"/>
                  <a:pt x="228601" y="483394"/>
                  <a:pt x="385763" y="485775"/>
                </a:cubicBezTo>
                <a:cubicBezTo>
                  <a:pt x="542925" y="488156"/>
                  <a:pt x="742950" y="251221"/>
                  <a:pt x="942975" y="14287"/>
                </a:cubicBezTo>
              </a:path>
            </a:pathLst>
          </a:custGeom>
          <a:ln w="28575">
            <a:solidFill>
              <a:schemeClr val="accent2">
                <a:alpha val="44000"/>
              </a:schemeClr>
            </a:solidFill>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0" name="Right Arrow 109"/>
          <p:cNvSpPr/>
          <p:nvPr/>
        </p:nvSpPr>
        <p:spPr>
          <a:xfrm>
            <a:off x="5402560" y="2324074"/>
            <a:ext cx="1228725" cy="133143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 name="Slide Number Placeholder 2"/>
          <p:cNvSpPr>
            <a:spLocks noGrp="1"/>
          </p:cNvSpPr>
          <p:nvPr>
            <p:ph type="sldNum" sz="quarter" idx="12"/>
          </p:nvPr>
        </p:nvSpPr>
        <p:spPr/>
        <p:txBody>
          <a:bodyPr/>
          <a:lstStyle/>
          <a:p>
            <a:fld id="{4337A876-64B8-4603-ABE3-F2971D6DA053}" type="slidenum">
              <a:rPr lang="en-GB" smtClean="0"/>
              <a:t>5</a:t>
            </a:fld>
            <a:endParaRPr lang="en-GB"/>
          </a:p>
        </p:txBody>
      </p:sp>
      <p:sp>
        <p:nvSpPr>
          <p:cNvPr id="6" name="Rounded Rectangle 5"/>
          <p:cNvSpPr/>
          <p:nvPr/>
        </p:nvSpPr>
        <p:spPr>
          <a:xfrm>
            <a:off x="551631" y="1201783"/>
            <a:ext cx="985983" cy="1379011"/>
          </a:xfrm>
          <a:prstGeom prst="roundRect">
            <a:avLst/>
          </a:prstGeom>
          <a:noFill/>
          <a:ln/>
        </p:spPr>
        <p:style>
          <a:lnRef idx="2">
            <a:schemeClr val="dk1"/>
          </a:lnRef>
          <a:fillRef idx="1">
            <a:schemeClr val="lt1"/>
          </a:fillRef>
          <a:effectRef idx="0">
            <a:schemeClr val="dk1"/>
          </a:effectRef>
          <a:fontRef idx="minor">
            <a:schemeClr val="dk1"/>
          </a:fontRef>
        </p:style>
        <p:txBody>
          <a:bodyPr rtlCol="0" anchor="t" anchorCtr="0"/>
          <a:lstStyle/>
          <a:p>
            <a:pPr algn="ctr"/>
            <a:r>
              <a:rPr lang="en-IE" dirty="0" smtClean="0"/>
              <a:t>Core 0</a:t>
            </a:r>
            <a:endParaRPr lang="en-US" dirty="0"/>
          </a:p>
        </p:txBody>
      </p:sp>
      <p:sp>
        <p:nvSpPr>
          <p:cNvPr id="50" name="Rounded Rectangle 49"/>
          <p:cNvSpPr>
            <a:spLocks noChangeAspect="1"/>
          </p:cNvSpPr>
          <p:nvPr/>
        </p:nvSpPr>
        <p:spPr>
          <a:xfrm>
            <a:off x="1693157" y="1559998"/>
            <a:ext cx="841265" cy="98077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NF1</a:t>
            </a:r>
            <a:endParaRPr lang="en-GB" dirty="0"/>
          </a:p>
        </p:txBody>
      </p:sp>
      <p:sp>
        <p:nvSpPr>
          <p:cNvPr id="51" name="Rounded Rectangle 50"/>
          <p:cNvSpPr/>
          <p:nvPr/>
        </p:nvSpPr>
        <p:spPr>
          <a:xfrm>
            <a:off x="1619083" y="1201912"/>
            <a:ext cx="985983" cy="1379011"/>
          </a:xfrm>
          <a:prstGeom prst="roundRect">
            <a:avLst/>
          </a:prstGeom>
          <a:noFill/>
          <a:ln/>
        </p:spPr>
        <p:style>
          <a:lnRef idx="2">
            <a:schemeClr val="dk1"/>
          </a:lnRef>
          <a:fillRef idx="1">
            <a:schemeClr val="lt1"/>
          </a:fillRef>
          <a:effectRef idx="0">
            <a:schemeClr val="dk1"/>
          </a:effectRef>
          <a:fontRef idx="minor">
            <a:schemeClr val="dk1"/>
          </a:fontRef>
        </p:style>
        <p:txBody>
          <a:bodyPr rtlCol="0" anchor="t" anchorCtr="0"/>
          <a:lstStyle/>
          <a:p>
            <a:pPr algn="ctr"/>
            <a:r>
              <a:rPr lang="en-IE" dirty="0" smtClean="0"/>
              <a:t>Core 1</a:t>
            </a:r>
            <a:endParaRPr lang="en-US" dirty="0"/>
          </a:p>
        </p:txBody>
      </p:sp>
      <p:sp>
        <p:nvSpPr>
          <p:cNvPr id="54" name="Rounded Rectangle 53"/>
          <p:cNvSpPr>
            <a:spLocks noChangeAspect="1"/>
          </p:cNvSpPr>
          <p:nvPr/>
        </p:nvSpPr>
        <p:spPr>
          <a:xfrm>
            <a:off x="2746928" y="1559999"/>
            <a:ext cx="841265" cy="98077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NF2</a:t>
            </a:r>
            <a:endParaRPr lang="en-GB" dirty="0"/>
          </a:p>
        </p:txBody>
      </p:sp>
      <p:sp>
        <p:nvSpPr>
          <p:cNvPr id="55" name="Rounded Rectangle 54"/>
          <p:cNvSpPr/>
          <p:nvPr/>
        </p:nvSpPr>
        <p:spPr>
          <a:xfrm>
            <a:off x="2671164" y="1195799"/>
            <a:ext cx="985983" cy="1379011"/>
          </a:xfrm>
          <a:prstGeom prst="roundRect">
            <a:avLst/>
          </a:prstGeom>
          <a:noFill/>
          <a:ln/>
        </p:spPr>
        <p:style>
          <a:lnRef idx="2">
            <a:schemeClr val="dk1"/>
          </a:lnRef>
          <a:fillRef idx="1">
            <a:schemeClr val="lt1"/>
          </a:fillRef>
          <a:effectRef idx="0">
            <a:schemeClr val="dk1"/>
          </a:effectRef>
          <a:fontRef idx="minor">
            <a:schemeClr val="dk1"/>
          </a:fontRef>
        </p:style>
        <p:txBody>
          <a:bodyPr rtlCol="0" anchor="t" anchorCtr="0"/>
          <a:lstStyle/>
          <a:p>
            <a:pPr algn="ctr"/>
            <a:r>
              <a:rPr lang="en-IE" dirty="0" smtClean="0"/>
              <a:t>Core 2</a:t>
            </a:r>
            <a:endParaRPr lang="en-US" dirty="0"/>
          </a:p>
        </p:txBody>
      </p:sp>
      <p:sp>
        <p:nvSpPr>
          <p:cNvPr id="56" name="Rounded Rectangle 55"/>
          <p:cNvSpPr>
            <a:spLocks noChangeAspect="1"/>
          </p:cNvSpPr>
          <p:nvPr/>
        </p:nvSpPr>
        <p:spPr>
          <a:xfrm>
            <a:off x="3789850" y="1570758"/>
            <a:ext cx="841265" cy="98077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NF3</a:t>
            </a:r>
            <a:endParaRPr lang="en-GB" dirty="0"/>
          </a:p>
        </p:txBody>
      </p:sp>
      <p:sp>
        <p:nvSpPr>
          <p:cNvPr id="57" name="Rounded Rectangle 56"/>
          <p:cNvSpPr/>
          <p:nvPr/>
        </p:nvSpPr>
        <p:spPr>
          <a:xfrm>
            <a:off x="3720696" y="1207574"/>
            <a:ext cx="985983" cy="1379011"/>
          </a:xfrm>
          <a:prstGeom prst="roundRect">
            <a:avLst/>
          </a:prstGeom>
          <a:noFill/>
          <a:ln/>
        </p:spPr>
        <p:style>
          <a:lnRef idx="2">
            <a:schemeClr val="dk1"/>
          </a:lnRef>
          <a:fillRef idx="1">
            <a:schemeClr val="lt1"/>
          </a:fillRef>
          <a:effectRef idx="0">
            <a:schemeClr val="dk1"/>
          </a:effectRef>
          <a:fontRef idx="minor">
            <a:schemeClr val="dk1"/>
          </a:fontRef>
        </p:style>
        <p:txBody>
          <a:bodyPr rtlCol="0" anchor="t" anchorCtr="0"/>
          <a:lstStyle/>
          <a:p>
            <a:pPr algn="ctr"/>
            <a:r>
              <a:rPr lang="en-IE" dirty="0" smtClean="0"/>
              <a:t>Core 3</a:t>
            </a:r>
            <a:endParaRPr lang="en-US" dirty="0"/>
          </a:p>
        </p:txBody>
      </p:sp>
      <p:sp>
        <p:nvSpPr>
          <p:cNvPr id="58" name="Rounded Rectangle 57"/>
          <p:cNvSpPr/>
          <p:nvPr/>
        </p:nvSpPr>
        <p:spPr>
          <a:xfrm>
            <a:off x="1549122" y="3745043"/>
            <a:ext cx="985983" cy="1379011"/>
          </a:xfrm>
          <a:prstGeom prst="roundRect">
            <a:avLst/>
          </a:prstGeom>
          <a:noFill/>
          <a:ln/>
        </p:spPr>
        <p:style>
          <a:lnRef idx="2">
            <a:schemeClr val="dk1"/>
          </a:lnRef>
          <a:fillRef idx="1">
            <a:schemeClr val="lt1"/>
          </a:fillRef>
          <a:effectRef idx="0">
            <a:schemeClr val="dk1"/>
          </a:effectRef>
          <a:fontRef idx="minor">
            <a:schemeClr val="dk1"/>
          </a:fontRef>
        </p:style>
        <p:txBody>
          <a:bodyPr rtlCol="0" anchor="b" anchorCtr="0"/>
          <a:lstStyle/>
          <a:p>
            <a:pPr algn="ctr"/>
            <a:r>
              <a:rPr lang="en-IE" dirty="0" smtClean="0"/>
              <a:t>Core N</a:t>
            </a:r>
            <a:endParaRPr lang="en-US" dirty="0"/>
          </a:p>
        </p:txBody>
      </p:sp>
      <p:sp>
        <p:nvSpPr>
          <p:cNvPr id="59" name="Rounded Rectangle 58"/>
          <p:cNvSpPr/>
          <p:nvPr/>
        </p:nvSpPr>
        <p:spPr>
          <a:xfrm>
            <a:off x="2616092" y="3762533"/>
            <a:ext cx="1042712" cy="1379011"/>
          </a:xfrm>
          <a:prstGeom prst="roundRect">
            <a:avLst/>
          </a:prstGeom>
          <a:noFill/>
          <a:ln/>
        </p:spPr>
        <p:style>
          <a:lnRef idx="2">
            <a:schemeClr val="dk1"/>
          </a:lnRef>
          <a:fillRef idx="1">
            <a:schemeClr val="lt1"/>
          </a:fillRef>
          <a:effectRef idx="0">
            <a:schemeClr val="dk1"/>
          </a:effectRef>
          <a:fontRef idx="minor">
            <a:schemeClr val="dk1"/>
          </a:fontRef>
        </p:style>
        <p:txBody>
          <a:bodyPr rtlCol="0" anchor="b" anchorCtr="0"/>
          <a:lstStyle/>
          <a:p>
            <a:pPr algn="ctr"/>
            <a:r>
              <a:rPr lang="en-IE" dirty="0" smtClean="0"/>
              <a:t>Core M</a:t>
            </a:r>
            <a:endParaRPr lang="en-US" dirty="0"/>
          </a:p>
        </p:txBody>
      </p:sp>
      <p:sp>
        <p:nvSpPr>
          <p:cNvPr id="62" name="Rounded Rectangle 61"/>
          <p:cNvSpPr>
            <a:spLocks noChangeAspect="1"/>
          </p:cNvSpPr>
          <p:nvPr/>
        </p:nvSpPr>
        <p:spPr>
          <a:xfrm>
            <a:off x="7027995" y="1574440"/>
            <a:ext cx="841265" cy="65282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NF0</a:t>
            </a:r>
            <a:endParaRPr lang="en-GB" dirty="0"/>
          </a:p>
        </p:txBody>
      </p:sp>
      <p:sp>
        <p:nvSpPr>
          <p:cNvPr id="63" name="Rounded Rectangle 62"/>
          <p:cNvSpPr/>
          <p:nvPr/>
        </p:nvSpPr>
        <p:spPr>
          <a:xfrm>
            <a:off x="6955638" y="1200463"/>
            <a:ext cx="985983" cy="1379011"/>
          </a:xfrm>
          <a:prstGeom prst="roundRect">
            <a:avLst/>
          </a:prstGeom>
          <a:noFill/>
          <a:ln/>
        </p:spPr>
        <p:style>
          <a:lnRef idx="2">
            <a:schemeClr val="dk1"/>
          </a:lnRef>
          <a:fillRef idx="1">
            <a:schemeClr val="lt1"/>
          </a:fillRef>
          <a:effectRef idx="0">
            <a:schemeClr val="dk1"/>
          </a:effectRef>
          <a:fontRef idx="minor">
            <a:schemeClr val="dk1"/>
          </a:fontRef>
        </p:style>
        <p:txBody>
          <a:bodyPr rtlCol="0" anchor="t" anchorCtr="0"/>
          <a:lstStyle/>
          <a:p>
            <a:pPr algn="ctr"/>
            <a:r>
              <a:rPr lang="en-IE" dirty="0" smtClean="0"/>
              <a:t>Core 0</a:t>
            </a:r>
            <a:endParaRPr lang="en-US" dirty="0"/>
          </a:p>
        </p:txBody>
      </p:sp>
      <p:sp>
        <p:nvSpPr>
          <p:cNvPr id="64" name="Rounded Rectangle 63"/>
          <p:cNvSpPr>
            <a:spLocks noChangeAspect="1"/>
          </p:cNvSpPr>
          <p:nvPr/>
        </p:nvSpPr>
        <p:spPr>
          <a:xfrm>
            <a:off x="7027996" y="2243738"/>
            <a:ext cx="841265" cy="28414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VS</a:t>
            </a:r>
            <a:endParaRPr lang="en-GB" dirty="0"/>
          </a:p>
        </p:txBody>
      </p:sp>
      <p:sp>
        <p:nvSpPr>
          <p:cNvPr id="65" name="Rounded Rectangle 64"/>
          <p:cNvSpPr>
            <a:spLocks noChangeAspect="1"/>
          </p:cNvSpPr>
          <p:nvPr/>
        </p:nvSpPr>
        <p:spPr>
          <a:xfrm>
            <a:off x="8140205" y="1570666"/>
            <a:ext cx="841265" cy="65282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NF1</a:t>
            </a:r>
            <a:endParaRPr lang="en-GB" dirty="0"/>
          </a:p>
        </p:txBody>
      </p:sp>
      <p:sp>
        <p:nvSpPr>
          <p:cNvPr id="68" name="Rounded Rectangle 67"/>
          <p:cNvSpPr/>
          <p:nvPr/>
        </p:nvSpPr>
        <p:spPr>
          <a:xfrm>
            <a:off x="8067848" y="1196689"/>
            <a:ext cx="985983" cy="1379011"/>
          </a:xfrm>
          <a:prstGeom prst="roundRect">
            <a:avLst/>
          </a:prstGeom>
          <a:noFill/>
          <a:ln/>
        </p:spPr>
        <p:style>
          <a:lnRef idx="2">
            <a:schemeClr val="dk1"/>
          </a:lnRef>
          <a:fillRef idx="1">
            <a:schemeClr val="lt1"/>
          </a:fillRef>
          <a:effectRef idx="0">
            <a:schemeClr val="dk1"/>
          </a:effectRef>
          <a:fontRef idx="minor">
            <a:schemeClr val="dk1"/>
          </a:fontRef>
        </p:style>
        <p:txBody>
          <a:bodyPr rtlCol="0" anchor="t" anchorCtr="0"/>
          <a:lstStyle/>
          <a:p>
            <a:pPr algn="ctr"/>
            <a:r>
              <a:rPr lang="en-IE" dirty="0" smtClean="0"/>
              <a:t>Core 1</a:t>
            </a:r>
            <a:endParaRPr lang="en-US" dirty="0"/>
          </a:p>
        </p:txBody>
      </p:sp>
      <p:sp>
        <p:nvSpPr>
          <p:cNvPr id="69" name="Rounded Rectangle 68"/>
          <p:cNvSpPr>
            <a:spLocks noChangeAspect="1"/>
          </p:cNvSpPr>
          <p:nvPr/>
        </p:nvSpPr>
        <p:spPr>
          <a:xfrm>
            <a:off x="8140206" y="2239964"/>
            <a:ext cx="841265" cy="28414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VS</a:t>
            </a:r>
            <a:endParaRPr lang="en-GB" dirty="0"/>
          </a:p>
        </p:txBody>
      </p:sp>
      <p:sp>
        <p:nvSpPr>
          <p:cNvPr id="70" name="Rounded Rectangle 69"/>
          <p:cNvSpPr>
            <a:spLocks noChangeAspect="1"/>
          </p:cNvSpPr>
          <p:nvPr/>
        </p:nvSpPr>
        <p:spPr>
          <a:xfrm>
            <a:off x="9248383" y="1576744"/>
            <a:ext cx="841265" cy="65282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NF2</a:t>
            </a:r>
            <a:endParaRPr lang="en-GB" dirty="0"/>
          </a:p>
        </p:txBody>
      </p:sp>
      <p:sp>
        <p:nvSpPr>
          <p:cNvPr id="71" name="Rounded Rectangle 70"/>
          <p:cNvSpPr/>
          <p:nvPr/>
        </p:nvSpPr>
        <p:spPr>
          <a:xfrm>
            <a:off x="9176026" y="1202767"/>
            <a:ext cx="985983" cy="1379011"/>
          </a:xfrm>
          <a:prstGeom prst="roundRect">
            <a:avLst/>
          </a:prstGeom>
          <a:noFill/>
          <a:ln/>
        </p:spPr>
        <p:style>
          <a:lnRef idx="2">
            <a:schemeClr val="dk1"/>
          </a:lnRef>
          <a:fillRef idx="1">
            <a:schemeClr val="lt1"/>
          </a:fillRef>
          <a:effectRef idx="0">
            <a:schemeClr val="dk1"/>
          </a:effectRef>
          <a:fontRef idx="minor">
            <a:schemeClr val="dk1"/>
          </a:fontRef>
        </p:style>
        <p:txBody>
          <a:bodyPr rtlCol="0" anchor="t" anchorCtr="0"/>
          <a:lstStyle/>
          <a:p>
            <a:pPr algn="ctr"/>
            <a:r>
              <a:rPr lang="en-IE" dirty="0" smtClean="0"/>
              <a:t>Core 2</a:t>
            </a:r>
            <a:endParaRPr lang="en-US" dirty="0"/>
          </a:p>
        </p:txBody>
      </p:sp>
      <p:sp>
        <p:nvSpPr>
          <p:cNvPr id="83" name="Rounded Rectangle 82"/>
          <p:cNvSpPr>
            <a:spLocks noChangeAspect="1"/>
          </p:cNvSpPr>
          <p:nvPr/>
        </p:nvSpPr>
        <p:spPr>
          <a:xfrm>
            <a:off x="9248384" y="2246042"/>
            <a:ext cx="841265" cy="28414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VS</a:t>
            </a:r>
            <a:endParaRPr lang="en-GB" dirty="0"/>
          </a:p>
        </p:txBody>
      </p:sp>
      <p:sp>
        <p:nvSpPr>
          <p:cNvPr id="96" name="Rounded Rectangle 95"/>
          <p:cNvSpPr>
            <a:spLocks noChangeAspect="1"/>
          </p:cNvSpPr>
          <p:nvPr/>
        </p:nvSpPr>
        <p:spPr>
          <a:xfrm>
            <a:off x="10356561" y="1567859"/>
            <a:ext cx="841265" cy="65282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NF3</a:t>
            </a:r>
            <a:endParaRPr lang="en-GB" dirty="0"/>
          </a:p>
        </p:txBody>
      </p:sp>
      <p:sp>
        <p:nvSpPr>
          <p:cNvPr id="97" name="Rounded Rectangle 96"/>
          <p:cNvSpPr/>
          <p:nvPr/>
        </p:nvSpPr>
        <p:spPr>
          <a:xfrm>
            <a:off x="10284204" y="1193882"/>
            <a:ext cx="985983" cy="1379011"/>
          </a:xfrm>
          <a:prstGeom prst="roundRect">
            <a:avLst/>
          </a:prstGeom>
          <a:noFill/>
          <a:ln/>
        </p:spPr>
        <p:style>
          <a:lnRef idx="2">
            <a:schemeClr val="dk1"/>
          </a:lnRef>
          <a:fillRef idx="1">
            <a:schemeClr val="lt1"/>
          </a:fillRef>
          <a:effectRef idx="0">
            <a:schemeClr val="dk1"/>
          </a:effectRef>
          <a:fontRef idx="minor">
            <a:schemeClr val="dk1"/>
          </a:fontRef>
        </p:style>
        <p:txBody>
          <a:bodyPr rtlCol="0" anchor="t" anchorCtr="0"/>
          <a:lstStyle/>
          <a:p>
            <a:pPr algn="ctr"/>
            <a:r>
              <a:rPr lang="en-IE" dirty="0" smtClean="0"/>
              <a:t>Core 3</a:t>
            </a:r>
            <a:endParaRPr lang="en-US" dirty="0"/>
          </a:p>
        </p:txBody>
      </p:sp>
      <p:sp>
        <p:nvSpPr>
          <p:cNvPr id="100" name="Rounded Rectangle 99"/>
          <p:cNvSpPr>
            <a:spLocks noChangeAspect="1"/>
          </p:cNvSpPr>
          <p:nvPr/>
        </p:nvSpPr>
        <p:spPr>
          <a:xfrm>
            <a:off x="10356562" y="2237157"/>
            <a:ext cx="841265" cy="28414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VS</a:t>
            </a:r>
            <a:endParaRPr lang="en-GB" dirty="0"/>
          </a:p>
        </p:txBody>
      </p:sp>
      <p:sp>
        <p:nvSpPr>
          <p:cNvPr id="5" name="TextBox 4"/>
          <p:cNvSpPr txBox="1"/>
          <p:nvPr/>
        </p:nvSpPr>
        <p:spPr>
          <a:xfrm>
            <a:off x="2144224" y="4077875"/>
            <a:ext cx="883823" cy="349702"/>
          </a:xfrm>
          <a:prstGeom prst="rect">
            <a:avLst/>
          </a:prstGeom>
          <a:solidFill>
            <a:schemeClr val="bg1"/>
          </a:solidFill>
        </p:spPr>
        <p:txBody>
          <a:bodyPr vert="horz" wrap="none" lIns="36000" tIns="36000" rIns="36000" bIns="36000" rtlCol="0">
            <a:spAutoFit/>
          </a:bodyPr>
          <a:lstStyle/>
          <a:p>
            <a:r>
              <a:rPr lang="en-IE" dirty="0" err="1" smtClean="0">
                <a:solidFill>
                  <a:schemeClr val="tx1">
                    <a:lumMod val="95000"/>
                    <a:lumOff val="5000"/>
                  </a:schemeClr>
                </a:solidFill>
              </a:rPr>
              <a:t>vSwitch</a:t>
            </a:r>
            <a:endParaRPr lang="en-US" dirty="0" err="1" smtClean="0">
              <a:solidFill>
                <a:schemeClr val="tx1">
                  <a:lumMod val="95000"/>
                  <a:lumOff val="5000"/>
                </a:schemeClr>
              </a:solidFill>
            </a:endParaRPr>
          </a:p>
        </p:txBody>
      </p:sp>
    </p:spTree>
    <p:extLst>
      <p:ext uri="{BB962C8B-B14F-4D97-AF65-F5344CB8AC3E}">
        <p14:creationId xmlns:p14="http://schemas.microsoft.com/office/powerpoint/2010/main" val="808785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6"/>
          <p:cNvSpPr>
            <a:spLocks noGrp="1"/>
          </p:cNvSpPr>
          <p:nvPr>
            <p:ph type="title"/>
          </p:nvPr>
        </p:nvSpPr>
        <p:spPr/>
        <p:txBody>
          <a:bodyPr/>
          <a:lstStyle/>
          <a:p>
            <a:r>
              <a:rPr lang="en-IE" dirty="0" smtClean="0"/>
              <a:t>Inefficient Data Movement</a:t>
            </a:r>
            <a:endParaRPr lang="en-GB" dirty="0"/>
          </a:p>
        </p:txBody>
      </p:sp>
      <p:sp>
        <p:nvSpPr>
          <p:cNvPr id="3" name="Rounded Rectangle 2"/>
          <p:cNvSpPr/>
          <p:nvPr/>
        </p:nvSpPr>
        <p:spPr>
          <a:xfrm>
            <a:off x="8813189" y="1456267"/>
            <a:ext cx="2040467" cy="1625600"/>
          </a:xfrm>
          <a:prstGeom prst="roundRect">
            <a:avLst/>
          </a:prstGeom>
          <a:ln/>
        </p:spPr>
        <p:style>
          <a:lnRef idx="2">
            <a:schemeClr val="dk1"/>
          </a:lnRef>
          <a:fillRef idx="1">
            <a:schemeClr val="lt1"/>
          </a:fillRef>
          <a:effectRef idx="0">
            <a:schemeClr val="dk1"/>
          </a:effectRef>
          <a:fontRef idx="minor">
            <a:schemeClr val="dk1"/>
          </a:fontRef>
        </p:style>
        <p:txBody>
          <a:bodyPr rtlCol="0" anchor="t" anchorCtr="0"/>
          <a:lstStyle/>
          <a:p>
            <a:pPr algn="ctr"/>
            <a:r>
              <a:rPr lang="en-IE" dirty="0" smtClean="0"/>
              <a:t>Container 2</a:t>
            </a:r>
            <a:endParaRPr lang="en-US" dirty="0"/>
          </a:p>
        </p:txBody>
      </p:sp>
      <p:sp>
        <p:nvSpPr>
          <p:cNvPr id="21" name="Rounded Rectangle 20"/>
          <p:cNvSpPr/>
          <p:nvPr/>
        </p:nvSpPr>
        <p:spPr>
          <a:xfrm>
            <a:off x="1288405" y="1456267"/>
            <a:ext cx="2040467" cy="1625600"/>
          </a:xfrm>
          <a:prstGeom prst="roundRect">
            <a:avLst/>
          </a:prstGeom>
          <a:ln/>
        </p:spPr>
        <p:style>
          <a:lnRef idx="2">
            <a:schemeClr val="dk1"/>
          </a:lnRef>
          <a:fillRef idx="1">
            <a:schemeClr val="lt1"/>
          </a:fillRef>
          <a:effectRef idx="0">
            <a:schemeClr val="dk1"/>
          </a:effectRef>
          <a:fontRef idx="minor">
            <a:schemeClr val="dk1"/>
          </a:fontRef>
        </p:style>
        <p:txBody>
          <a:bodyPr rtlCol="0" anchor="t" anchorCtr="0"/>
          <a:lstStyle/>
          <a:p>
            <a:pPr algn="ctr"/>
            <a:r>
              <a:rPr lang="en-IE" dirty="0" smtClean="0"/>
              <a:t>Container 1</a:t>
            </a:r>
            <a:endParaRPr lang="en-US" dirty="0"/>
          </a:p>
        </p:txBody>
      </p:sp>
      <p:sp>
        <p:nvSpPr>
          <p:cNvPr id="4" name="Folded Corner 3"/>
          <p:cNvSpPr/>
          <p:nvPr/>
        </p:nvSpPr>
        <p:spPr>
          <a:xfrm>
            <a:off x="2528892" y="2269067"/>
            <a:ext cx="478972" cy="648304"/>
          </a:xfrm>
          <a:prstGeom prst="foldedCorner">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cxnSp>
        <p:nvCxnSpPr>
          <p:cNvPr id="24" name="Straight Arrow Connector 23"/>
          <p:cNvCxnSpPr/>
          <p:nvPr/>
        </p:nvCxnSpPr>
        <p:spPr>
          <a:xfrm flipV="1">
            <a:off x="3216700" y="2499927"/>
            <a:ext cx="2366650" cy="3048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5" name="Folded Corner 24"/>
          <p:cNvSpPr/>
          <p:nvPr/>
        </p:nvSpPr>
        <p:spPr>
          <a:xfrm>
            <a:off x="9162741" y="2201333"/>
            <a:ext cx="478972" cy="648304"/>
          </a:xfrm>
          <a:prstGeom prst="foldedCorner">
            <a:avLst/>
          </a:prstGeom>
          <a:ln>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6" name="Rounded Rectangle 25"/>
          <p:cNvSpPr/>
          <p:nvPr/>
        </p:nvSpPr>
        <p:spPr>
          <a:xfrm>
            <a:off x="8522782" y="1336765"/>
            <a:ext cx="2621280" cy="4920344"/>
          </a:xfrm>
          <a:prstGeom prst="roundRect">
            <a:avLst/>
          </a:prstGeom>
          <a:noFill/>
          <a:ln/>
        </p:spPr>
        <p:style>
          <a:lnRef idx="2">
            <a:schemeClr val="dk1"/>
          </a:lnRef>
          <a:fillRef idx="1">
            <a:schemeClr val="lt1"/>
          </a:fillRef>
          <a:effectRef idx="0">
            <a:schemeClr val="dk1"/>
          </a:effectRef>
          <a:fontRef idx="minor">
            <a:schemeClr val="dk1"/>
          </a:fontRef>
        </p:style>
        <p:txBody>
          <a:bodyPr rtlCol="0" anchor="b" anchorCtr="0"/>
          <a:lstStyle/>
          <a:p>
            <a:pPr algn="ctr"/>
            <a:r>
              <a:rPr lang="en-IE" dirty="0" smtClean="0"/>
              <a:t>Core 2</a:t>
            </a:r>
            <a:endParaRPr lang="en-US" dirty="0"/>
          </a:p>
        </p:txBody>
      </p:sp>
      <p:sp>
        <p:nvSpPr>
          <p:cNvPr id="27" name="Rounded Rectangle 26"/>
          <p:cNvSpPr/>
          <p:nvPr/>
        </p:nvSpPr>
        <p:spPr>
          <a:xfrm>
            <a:off x="4867578" y="1336765"/>
            <a:ext cx="2621280" cy="4920344"/>
          </a:xfrm>
          <a:prstGeom prst="roundRect">
            <a:avLst/>
          </a:prstGeom>
          <a:noFill/>
          <a:ln/>
        </p:spPr>
        <p:style>
          <a:lnRef idx="2">
            <a:schemeClr val="dk1"/>
          </a:lnRef>
          <a:fillRef idx="1">
            <a:schemeClr val="lt1"/>
          </a:fillRef>
          <a:effectRef idx="0">
            <a:schemeClr val="dk1"/>
          </a:effectRef>
          <a:fontRef idx="minor">
            <a:schemeClr val="dk1"/>
          </a:fontRef>
        </p:style>
        <p:txBody>
          <a:bodyPr rtlCol="0" anchor="b" anchorCtr="0"/>
          <a:lstStyle/>
          <a:p>
            <a:pPr algn="ctr"/>
            <a:r>
              <a:rPr lang="en-IE" dirty="0" err="1" smtClean="0"/>
              <a:t>Vswitch</a:t>
            </a:r>
            <a:r>
              <a:rPr lang="en-IE" dirty="0" smtClean="0"/>
              <a:t> Core</a:t>
            </a:r>
            <a:endParaRPr lang="en-US" dirty="0"/>
          </a:p>
        </p:txBody>
      </p:sp>
      <p:sp>
        <p:nvSpPr>
          <p:cNvPr id="30" name="Snip and Round Single Corner Rectangle 29"/>
          <p:cNvSpPr/>
          <p:nvPr/>
        </p:nvSpPr>
        <p:spPr>
          <a:xfrm>
            <a:off x="5620869" y="4041939"/>
            <a:ext cx="1114697" cy="1136348"/>
          </a:xfrm>
          <a:prstGeom prst="snipRoundRect">
            <a:avLst/>
          </a:prstGeom>
          <a:ln>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lang="en-IE" dirty="0" smtClean="0"/>
              <a:t>Lookup tables</a:t>
            </a:r>
            <a:endParaRPr lang="en-US" dirty="0"/>
          </a:p>
        </p:txBody>
      </p:sp>
      <p:sp>
        <p:nvSpPr>
          <p:cNvPr id="11" name="Rounded Rectangle 10"/>
          <p:cNvSpPr/>
          <p:nvPr/>
        </p:nvSpPr>
        <p:spPr>
          <a:xfrm>
            <a:off x="1034355" y="1336765"/>
            <a:ext cx="2621280" cy="4920344"/>
          </a:xfrm>
          <a:prstGeom prst="roundRect">
            <a:avLst/>
          </a:prstGeom>
          <a:noFill/>
          <a:ln/>
        </p:spPr>
        <p:style>
          <a:lnRef idx="2">
            <a:schemeClr val="dk1"/>
          </a:lnRef>
          <a:fillRef idx="1">
            <a:schemeClr val="lt1"/>
          </a:fillRef>
          <a:effectRef idx="0">
            <a:schemeClr val="dk1"/>
          </a:effectRef>
          <a:fontRef idx="minor">
            <a:schemeClr val="dk1"/>
          </a:fontRef>
        </p:style>
        <p:txBody>
          <a:bodyPr rtlCol="0" anchor="b" anchorCtr="0"/>
          <a:lstStyle/>
          <a:p>
            <a:pPr algn="ctr"/>
            <a:r>
              <a:rPr lang="en-IE" dirty="0" smtClean="0"/>
              <a:t>Core 1</a:t>
            </a:r>
            <a:endParaRPr lang="en-US" dirty="0"/>
          </a:p>
        </p:txBody>
      </p:sp>
      <p:sp>
        <p:nvSpPr>
          <p:cNvPr id="13" name="Folded Corner 12"/>
          <p:cNvSpPr/>
          <p:nvPr/>
        </p:nvSpPr>
        <p:spPr>
          <a:xfrm>
            <a:off x="5938731" y="2284212"/>
            <a:ext cx="478972" cy="648304"/>
          </a:xfrm>
          <a:prstGeom prst="foldedCorner">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cxnSp>
        <p:nvCxnSpPr>
          <p:cNvPr id="14" name="Straight Arrow Connector 13"/>
          <p:cNvCxnSpPr/>
          <p:nvPr/>
        </p:nvCxnSpPr>
        <p:spPr>
          <a:xfrm flipV="1">
            <a:off x="6621315" y="2479765"/>
            <a:ext cx="2366650" cy="3048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 name="Slide Number Placeholder 1"/>
          <p:cNvSpPr>
            <a:spLocks noGrp="1"/>
          </p:cNvSpPr>
          <p:nvPr>
            <p:ph type="sldNum" sz="quarter" idx="12"/>
          </p:nvPr>
        </p:nvSpPr>
        <p:spPr/>
        <p:txBody>
          <a:bodyPr/>
          <a:lstStyle/>
          <a:p>
            <a:fld id="{4337A876-64B8-4603-ABE3-F2971D6DA053}" type="slidenum">
              <a:rPr lang="en-GB" smtClean="0"/>
              <a:t>6</a:t>
            </a:fld>
            <a:endParaRPr lang="en-GB"/>
          </a:p>
        </p:txBody>
      </p:sp>
    </p:spTree>
    <p:extLst>
      <p:ext uri="{BB962C8B-B14F-4D97-AF65-F5344CB8AC3E}">
        <p14:creationId xmlns:p14="http://schemas.microsoft.com/office/powerpoint/2010/main" val="3593116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6"/>
          <p:cNvSpPr>
            <a:spLocks noGrp="1"/>
          </p:cNvSpPr>
          <p:nvPr>
            <p:ph type="title"/>
          </p:nvPr>
        </p:nvSpPr>
        <p:spPr/>
        <p:txBody>
          <a:bodyPr/>
          <a:lstStyle/>
          <a:p>
            <a:r>
              <a:rPr lang="en-GB" dirty="0" smtClean="0"/>
              <a:t>Efficient Direct Communication</a:t>
            </a:r>
            <a:endParaRPr lang="en-GB" dirty="0"/>
          </a:p>
        </p:txBody>
      </p:sp>
      <p:sp>
        <p:nvSpPr>
          <p:cNvPr id="3" name="Rounded Rectangle 2"/>
          <p:cNvSpPr/>
          <p:nvPr/>
        </p:nvSpPr>
        <p:spPr>
          <a:xfrm>
            <a:off x="7044025" y="1456267"/>
            <a:ext cx="2040467" cy="1625600"/>
          </a:xfrm>
          <a:prstGeom prst="roundRect">
            <a:avLst/>
          </a:prstGeom>
          <a:ln/>
        </p:spPr>
        <p:style>
          <a:lnRef idx="2">
            <a:schemeClr val="dk1"/>
          </a:lnRef>
          <a:fillRef idx="1">
            <a:schemeClr val="lt1"/>
          </a:fillRef>
          <a:effectRef idx="0">
            <a:schemeClr val="dk1"/>
          </a:effectRef>
          <a:fontRef idx="minor">
            <a:schemeClr val="dk1"/>
          </a:fontRef>
        </p:style>
        <p:txBody>
          <a:bodyPr rtlCol="0" anchor="t" anchorCtr="0"/>
          <a:lstStyle/>
          <a:p>
            <a:pPr algn="ctr"/>
            <a:r>
              <a:rPr lang="en-IE" dirty="0" smtClean="0"/>
              <a:t>Container 2</a:t>
            </a:r>
            <a:endParaRPr lang="en-US" dirty="0"/>
          </a:p>
        </p:txBody>
      </p:sp>
      <p:sp>
        <p:nvSpPr>
          <p:cNvPr id="21" name="Rounded Rectangle 20"/>
          <p:cNvSpPr/>
          <p:nvPr/>
        </p:nvSpPr>
        <p:spPr>
          <a:xfrm>
            <a:off x="2878667" y="1456267"/>
            <a:ext cx="2040467" cy="1625600"/>
          </a:xfrm>
          <a:prstGeom prst="roundRect">
            <a:avLst/>
          </a:prstGeom>
          <a:ln/>
        </p:spPr>
        <p:style>
          <a:lnRef idx="2">
            <a:schemeClr val="dk1"/>
          </a:lnRef>
          <a:fillRef idx="1">
            <a:schemeClr val="lt1"/>
          </a:fillRef>
          <a:effectRef idx="0">
            <a:schemeClr val="dk1"/>
          </a:effectRef>
          <a:fontRef idx="minor">
            <a:schemeClr val="dk1"/>
          </a:fontRef>
        </p:style>
        <p:txBody>
          <a:bodyPr rtlCol="0" anchor="t" anchorCtr="0"/>
          <a:lstStyle/>
          <a:p>
            <a:pPr algn="ctr"/>
            <a:r>
              <a:rPr lang="en-IE" dirty="0" smtClean="0"/>
              <a:t>Container 1</a:t>
            </a:r>
            <a:endParaRPr lang="en-US" dirty="0"/>
          </a:p>
        </p:txBody>
      </p:sp>
      <p:sp>
        <p:nvSpPr>
          <p:cNvPr id="4" name="Folded Corner 3"/>
          <p:cNvSpPr/>
          <p:nvPr/>
        </p:nvSpPr>
        <p:spPr>
          <a:xfrm>
            <a:off x="4119154" y="2269067"/>
            <a:ext cx="478972" cy="648304"/>
          </a:xfrm>
          <a:prstGeom prst="foldedCorner">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cxnSp>
        <p:nvCxnSpPr>
          <p:cNvPr id="24" name="Straight Arrow Connector 23"/>
          <p:cNvCxnSpPr/>
          <p:nvPr/>
        </p:nvCxnSpPr>
        <p:spPr>
          <a:xfrm flipV="1">
            <a:off x="4632960" y="2429691"/>
            <a:ext cx="2725783" cy="26126"/>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5" name="Folded Corner 24"/>
          <p:cNvSpPr/>
          <p:nvPr/>
        </p:nvSpPr>
        <p:spPr>
          <a:xfrm>
            <a:off x="7393577" y="2201333"/>
            <a:ext cx="478972" cy="648304"/>
          </a:xfrm>
          <a:prstGeom prst="foldedCorner">
            <a:avLst/>
          </a:prstGeom>
          <a:ln>
            <a:solidFill>
              <a:schemeClr val="accent6">
                <a:lumMod val="75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6" name="Rounded Rectangle 25"/>
          <p:cNvSpPr/>
          <p:nvPr/>
        </p:nvSpPr>
        <p:spPr>
          <a:xfrm>
            <a:off x="6753618" y="1336765"/>
            <a:ext cx="2621280" cy="4920344"/>
          </a:xfrm>
          <a:prstGeom prst="roundRect">
            <a:avLst/>
          </a:prstGeom>
          <a:noFill/>
          <a:ln/>
        </p:spPr>
        <p:style>
          <a:lnRef idx="2">
            <a:schemeClr val="dk1"/>
          </a:lnRef>
          <a:fillRef idx="1">
            <a:schemeClr val="lt1"/>
          </a:fillRef>
          <a:effectRef idx="0">
            <a:schemeClr val="dk1"/>
          </a:effectRef>
          <a:fontRef idx="minor">
            <a:schemeClr val="dk1"/>
          </a:fontRef>
        </p:style>
        <p:txBody>
          <a:bodyPr rtlCol="0" anchor="b" anchorCtr="0"/>
          <a:lstStyle/>
          <a:p>
            <a:pPr algn="ctr"/>
            <a:r>
              <a:rPr lang="en-IE" dirty="0" smtClean="0"/>
              <a:t>Core 2</a:t>
            </a:r>
            <a:endParaRPr lang="en-US" dirty="0"/>
          </a:p>
        </p:txBody>
      </p:sp>
      <p:sp>
        <p:nvSpPr>
          <p:cNvPr id="27" name="Rounded Rectangle 26"/>
          <p:cNvSpPr/>
          <p:nvPr/>
        </p:nvSpPr>
        <p:spPr>
          <a:xfrm>
            <a:off x="2588260" y="1336765"/>
            <a:ext cx="2621280" cy="4920344"/>
          </a:xfrm>
          <a:prstGeom prst="roundRect">
            <a:avLst/>
          </a:prstGeom>
          <a:noFill/>
          <a:ln/>
        </p:spPr>
        <p:style>
          <a:lnRef idx="2">
            <a:schemeClr val="dk1"/>
          </a:lnRef>
          <a:fillRef idx="1">
            <a:schemeClr val="lt1"/>
          </a:fillRef>
          <a:effectRef idx="0">
            <a:schemeClr val="dk1"/>
          </a:effectRef>
          <a:fontRef idx="minor">
            <a:schemeClr val="dk1"/>
          </a:fontRef>
        </p:style>
        <p:txBody>
          <a:bodyPr rtlCol="0" anchor="b" anchorCtr="0"/>
          <a:lstStyle/>
          <a:p>
            <a:pPr algn="ctr"/>
            <a:r>
              <a:rPr lang="en-IE" dirty="0" smtClean="0"/>
              <a:t>Core 1</a:t>
            </a:r>
            <a:endParaRPr lang="en-US" dirty="0"/>
          </a:p>
        </p:txBody>
      </p:sp>
      <p:sp>
        <p:nvSpPr>
          <p:cNvPr id="30" name="Snip and Round Single Corner Rectangle 29"/>
          <p:cNvSpPr/>
          <p:nvPr/>
        </p:nvSpPr>
        <p:spPr>
          <a:xfrm>
            <a:off x="2952206" y="1953623"/>
            <a:ext cx="1114697" cy="639596"/>
          </a:xfrm>
          <a:prstGeom prst="snipRoundRect">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IE" dirty="0" smtClean="0"/>
              <a:t>Lookup table?</a:t>
            </a:r>
            <a:endParaRPr lang="en-US" dirty="0"/>
          </a:p>
        </p:txBody>
      </p:sp>
      <p:sp>
        <p:nvSpPr>
          <p:cNvPr id="11" name="Snip and Round Single Corner Rectangle 10"/>
          <p:cNvSpPr/>
          <p:nvPr/>
        </p:nvSpPr>
        <p:spPr>
          <a:xfrm>
            <a:off x="2878667" y="3572668"/>
            <a:ext cx="1114697" cy="639596"/>
          </a:xfrm>
          <a:prstGeom prst="snipRoundRect">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IE" dirty="0" smtClean="0"/>
              <a:t>Lookup table?</a:t>
            </a:r>
            <a:endParaRPr lang="en-US" dirty="0"/>
          </a:p>
        </p:txBody>
      </p:sp>
      <p:sp>
        <p:nvSpPr>
          <p:cNvPr id="2" name="Slide Number Placeholder 1"/>
          <p:cNvSpPr>
            <a:spLocks noGrp="1"/>
          </p:cNvSpPr>
          <p:nvPr>
            <p:ph type="sldNum" sz="quarter" idx="12"/>
          </p:nvPr>
        </p:nvSpPr>
        <p:spPr/>
        <p:txBody>
          <a:bodyPr/>
          <a:lstStyle/>
          <a:p>
            <a:fld id="{4337A876-64B8-4603-ABE3-F2971D6DA053}" type="slidenum">
              <a:rPr lang="en-GB" smtClean="0"/>
              <a:t>7</a:t>
            </a:fld>
            <a:endParaRPr lang="en-GB"/>
          </a:p>
        </p:txBody>
      </p:sp>
    </p:spTree>
    <p:extLst>
      <p:ext uri="{BB962C8B-B14F-4D97-AF65-F5344CB8AC3E}">
        <p14:creationId xmlns:p14="http://schemas.microsoft.com/office/powerpoint/2010/main" val="1959781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6"/>
          <p:cNvSpPr>
            <a:spLocks noGrp="1"/>
          </p:cNvSpPr>
          <p:nvPr>
            <p:ph type="title"/>
          </p:nvPr>
        </p:nvSpPr>
        <p:spPr/>
        <p:txBody>
          <a:bodyPr/>
          <a:lstStyle/>
          <a:p>
            <a:r>
              <a:rPr lang="en-GB" dirty="0" smtClean="0"/>
              <a:t>Use Kernel for Direct Communication</a:t>
            </a:r>
            <a:endParaRPr lang="en-GB" dirty="0"/>
          </a:p>
        </p:txBody>
      </p:sp>
      <p:sp>
        <p:nvSpPr>
          <p:cNvPr id="3" name="Rounded Rectangle 2"/>
          <p:cNvSpPr/>
          <p:nvPr/>
        </p:nvSpPr>
        <p:spPr>
          <a:xfrm>
            <a:off x="7044025" y="1456267"/>
            <a:ext cx="2040467" cy="1625600"/>
          </a:xfrm>
          <a:prstGeom prst="roundRect">
            <a:avLst/>
          </a:prstGeom>
          <a:ln/>
        </p:spPr>
        <p:style>
          <a:lnRef idx="2">
            <a:schemeClr val="dk1"/>
          </a:lnRef>
          <a:fillRef idx="1">
            <a:schemeClr val="lt1"/>
          </a:fillRef>
          <a:effectRef idx="0">
            <a:schemeClr val="dk1"/>
          </a:effectRef>
          <a:fontRef idx="minor">
            <a:schemeClr val="dk1"/>
          </a:fontRef>
        </p:style>
        <p:txBody>
          <a:bodyPr rtlCol="0" anchor="t" anchorCtr="0"/>
          <a:lstStyle/>
          <a:p>
            <a:pPr algn="ctr"/>
            <a:r>
              <a:rPr lang="en-IE" dirty="0" smtClean="0"/>
              <a:t>Container 2</a:t>
            </a:r>
            <a:endParaRPr lang="en-US" dirty="0"/>
          </a:p>
        </p:txBody>
      </p:sp>
      <p:sp>
        <p:nvSpPr>
          <p:cNvPr id="21" name="Rounded Rectangle 20"/>
          <p:cNvSpPr/>
          <p:nvPr/>
        </p:nvSpPr>
        <p:spPr>
          <a:xfrm>
            <a:off x="2878667" y="1456267"/>
            <a:ext cx="2040467" cy="1625600"/>
          </a:xfrm>
          <a:prstGeom prst="roundRect">
            <a:avLst/>
          </a:prstGeom>
          <a:ln/>
        </p:spPr>
        <p:style>
          <a:lnRef idx="2">
            <a:schemeClr val="dk1"/>
          </a:lnRef>
          <a:fillRef idx="1">
            <a:schemeClr val="lt1"/>
          </a:fillRef>
          <a:effectRef idx="0">
            <a:schemeClr val="dk1"/>
          </a:effectRef>
          <a:fontRef idx="minor">
            <a:schemeClr val="dk1"/>
          </a:fontRef>
        </p:style>
        <p:txBody>
          <a:bodyPr rtlCol="0" anchor="t" anchorCtr="0"/>
          <a:lstStyle/>
          <a:p>
            <a:pPr algn="ctr"/>
            <a:r>
              <a:rPr lang="en-IE" dirty="0" smtClean="0"/>
              <a:t>Container 1</a:t>
            </a:r>
            <a:endParaRPr lang="en-US" dirty="0"/>
          </a:p>
        </p:txBody>
      </p:sp>
      <p:sp>
        <p:nvSpPr>
          <p:cNvPr id="4" name="Folded Corner 3"/>
          <p:cNvSpPr/>
          <p:nvPr/>
        </p:nvSpPr>
        <p:spPr>
          <a:xfrm>
            <a:off x="4119154" y="2269067"/>
            <a:ext cx="478972" cy="648304"/>
          </a:xfrm>
          <a:prstGeom prst="foldedCorner">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Folded Corner 24"/>
          <p:cNvSpPr/>
          <p:nvPr/>
        </p:nvSpPr>
        <p:spPr>
          <a:xfrm>
            <a:off x="7393577" y="2201333"/>
            <a:ext cx="478972" cy="648304"/>
          </a:xfrm>
          <a:prstGeom prst="foldedCorner">
            <a:avLst/>
          </a:prstGeom>
          <a:ln>
            <a:solidFill>
              <a:schemeClr val="accent6">
                <a:lumMod val="75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6" name="Rounded Rectangle 25"/>
          <p:cNvSpPr/>
          <p:nvPr/>
        </p:nvSpPr>
        <p:spPr>
          <a:xfrm>
            <a:off x="6753618" y="1336765"/>
            <a:ext cx="2621280" cy="4920344"/>
          </a:xfrm>
          <a:prstGeom prst="roundRect">
            <a:avLst/>
          </a:prstGeom>
          <a:noFill/>
          <a:ln/>
        </p:spPr>
        <p:style>
          <a:lnRef idx="2">
            <a:schemeClr val="dk1"/>
          </a:lnRef>
          <a:fillRef idx="1">
            <a:schemeClr val="lt1"/>
          </a:fillRef>
          <a:effectRef idx="0">
            <a:schemeClr val="dk1"/>
          </a:effectRef>
          <a:fontRef idx="minor">
            <a:schemeClr val="dk1"/>
          </a:fontRef>
        </p:style>
        <p:txBody>
          <a:bodyPr rtlCol="0" anchor="b" anchorCtr="0"/>
          <a:lstStyle/>
          <a:p>
            <a:pPr algn="ctr"/>
            <a:r>
              <a:rPr lang="en-IE" dirty="0" smtClean="0"/>
              <a:t>Core 2</a:t>
            </a:r>
            <a:endParaRPr lang="en-US" dirty="0"/>
          </a:p>
        </p:txBody>
      </p:sp>
      <p:sp>
        <p:nvSpPr>
          <p:cNvPr id="27" name="Rounded Rectangle 26"/>
          <p:cNvSpPr/>
          <p:nvPr/>
        </p:nvSpPr>
        <p:spPr>
          <a:xfrm>
            <a:off x="2588260" y="1336765"/>
            <a:ext cx="2621280" cy="4920344"/>
          </a:xfrm>
          <a:prstGeom prst="roundRect">
            <a:avLst/>
          </a:prstGeom>
          <a:noFill/>
          <a:ln/>
        </p:spPr>
        <p:style>
          <a:lnRef idx="2">
            <a:schemeClr val="dk1"/>
          </a:lnRef>
          <a:fillRef idx="1">
            <a:schemeClr val="lt1"/>
          </a:fillRef>
          <a:effectRef idx="0">
            <a:schemeClr val="dk1"/>
          </a:effectRef>
          <a:fontRef idx="minor">
            <a:schemeClr val="dk1"/>
          </a:fontRef>
        </p:style>
        <p:txBody>
          <a:bodyPr rtlCol="0" anchor="b" anchorCtr="0"/>
          <a:lstStyle/>
          <a:p>
            <a:pPr algn="ctr"/>
            <a:r>
              <a:rPr lang="en-IE" dirty="0" smtClean="0"/>
              <a:t>Core 1</a:t>
            </a:r>
            <a:endParaRPr lang="en-US" dirty="0"/>
          </a:p>
        </p:txBody>
      </p:sp>
      <p:sp>
        <p:nvSpPr>
          <p:cNvPr id="29" name="Rectangle 28"/>
          <p:cNvSpPr/>
          <p:nvPr/>
        </p:nvSpPr>
        <p:spPr>
          <a:xfrm>
            <a:off x="2878667" y="3868783"/>
            <a:ext cx="6205825" cy="975360"/>
          </a:xfrm>
          <a:prstGeom prst="rect">
            <a:avLst/>
          </a:prstGeom>
          <a:solidFill>
            <a:schemeClr val="lt1"/>
          </a:solidFill>
          <a:ln>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b" anchorCtr="0"/>
          <a:lstStyle/>
          <a:p>
            <a:pPr algn="ctr"/>
            <a:r>
              <a:rPr lang="en-IE" dirty="0"/>
              <a:t>Kernel</a:t>
            </a:r>
            <a:endParaRPr lang="en-US" dirty="0"/>
          </a:p>
        </p:txBody>
      </p:sp>
      <p:sp>
        <p:nvSpPr>
          <p:cNvPr id="6" name="Freeform 5"/>
          <p:cNvSpPr/>
          <p:nvPr/>
        </p:nvSpPr>
        <p:spPr>
          <a:xfrm>
            <a:off x="4369491" y="2908663"/>
            <a:ext cx="3189549" cy="1245349"/>
          </a:xfrm>
          <a:custGeom>
            <a:avLst/>
            <a:gdLst>
              <a:gd name="connsiteX0" fmla="*/ 2212 w 3189549"/>
              <a:gd name="connsiteY0" fmla="*/ 26126 h 1245349"/>
              <a:gd name="connsiteX1" fmla="*/ 516018 w 3189549"/>
              <a:gd name="connsiteY1" fmla="*/ 1245326 h 1245349"/>
              <a:gd name="connsiteX2" fmla="*/ 3189549 w 3189549"/>
              <a:gd name="connsiteY2" fmla="*/ 0 h 1245349"/>
            </a:gdLst>
            <a:ahLst/>
            <a:cxnLst>
              <a:cxn ang="0">
                <a:pos x="connsiteX0" y="connsiteY0"/>
              </a:cxn>
              <a:cxn ang="0">
                <a:pos x="connsiteX1" y="connsiteY1"/>
              </a:cxn>
              <a:cxn ang="0">
                <a:pos x="connsiteX2" y="connsiteY2"/>
              </a:cxn>
            </a:cxnLst>
            <a:rect l="l" t="t" r="r" b="b"/>
            <a:pathLst>
              <a:path w="3189549" h="1245349">
                <a:moveTo>
                  <a:pt x="2212" y="26126"/>
                </a:moveTo>
                <a:cubicBezTo>
                  <a:pt x="-6497" y="637903"/>
                  <a:pt x="-15205" y="1249680"/>
                  <a:pt x="516018" y="1245326"/>
                </a:cubicBezTo>
                <a:cubicBezTo>
                  <a:pt x="1047241" y="1240972"/>
                  <a:pt x="2118395" y="620486"/>
                  <a:pt x="3189549" y="0"/>
                </a:cubicBezTo>
              </a:path>
            </a:pathLst>
          </a:custGeom>
          <a:ln>
            <a:tailEnd type="triangle"/>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
        <p:nvSpPr>
          <p:cNvPr id="7" name="Snip and Round Single Corner Rectangle 6"/>
          <p:cNvSpPr/>
          <p:nvPr/>
        </p:nvSpPr>
        <p:spPr>
          <a:xfrm>
            <a:off x="3370218" y="4041987"/>
            <a:ext cx="1114697" cy="639596"/>
          </a:xfrm>
          <a:prstGeom prst="snip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IE" dirty="0" smtClean="0"/>
              <a:t>Lookup table</a:t>
            </a:r>
            <a:endParaRPr lang="en-US" dirty="0"/>
          </a:p>
        </p:txBody>
      </p:sp>
      <p:sp>
        <p:nvSpPr>
          <p:cNvPr id="2" name="Slide Number Placeholder 1"/>
          <p:cNvSpPr>
            <a:spLocks noGrp="1"/>
          </p:cNvSpPr>
          <p:nvPr>
            <p:ph type="sldNum" sz="quarter" idx="12"/>
          </p:nvPr>
        </p:nvSpPr>
        <p:spPr/>
        <p:txBody>
          <a:bodyPr/>
          <a:lstStyle/>
          <a:p>
            <a:fld id="{4337A876-64B8-4603-ABE3-F2971D6DA053}" type="slidenum">
              <a:rPr lang="en-GB" smtClean="0"/>
              <a:t>8</a:t>
            </a:fld>
            <a:endParaRPr lang="en-GB"/>
          </a:p>
        </p:txBody>
      </p:sp>
    </p:spTree>
    <p:extLst>
      <p:ext uri="{BB962C8B-B14F-4D97-AF65-F5344CB8AC3E}">
        <p14:creationId xmlns:p14="http://schemas.microsoft.com/office/powerpoint/2010/main" val="398284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6"/>
          <p:cNvSpPr>
            <a:spLocks noGrp="1"/>
          </p:cNvSpPr>
          <p:nvPr>
            <p:ph type="title"/>
          </p:nvPr>
        </p:nvSpPr>
        <p:spPr/>
        <p:txBody>
          <a:bodyPr/>
          <a:lstStyle/>
          <a:p>
            <a:r>
              <a:rPr lang="en-IE" dirty="0" smtClean="0"/>
              <a:t>Implementation Setup – Map RX buffers to kernel</a:t>
            </a:r>
            <a:endParaRPr lang="en-GB" dirty="0"/>
          </a:p>
        </p:txBody>
      </p:sp>
      <p:sp>
        <p:nvSpPr>
          <p:cNvPr id="3" name="Rounded Rectangle 2"/>
          <p:cNvSpPr/>
          <p:nvPr/>
        </p:nvSpPr>
        <p:spPr>
          <a:xfrm>
            <a:off x="7044025" y="1456267"/>
            <a:ext cx="2040467" cy="1625600"/>
          </a:xfrm>
          <a:prstGeom prst="roundRect">
            <a:avLst/>
          </a:prstGeom>
          <a:ln/>
        </p:spPr>
        <p:style>
          <a:lnRef idx="2">
            <a:schemeClr val="dk1"/>
          </a:lnRef>
          <a:fillRef idx="1">
            <a:schemeClr val="lt1"/>
          </a:fillRef>
          <a:effectRef idx="0">
            <a:schemeClr val="dk1"/>
          </a:effectRef>
          <a:fontRef idx="minor">
            <a:schemeClr val="dk1"/>
          </a:fontRef>
        </p:style>
        <p:txBody>
          <a:bodyPr rtlCol="0" anchor="t" anchorCtr="0"/>
          <a:lstStyle/>
          <a:p>
            <a:pPr algn="ctr"/>
            <a:r>
              <a:rPr lang="en-IE" dirty="0" smtClean="0"/>
              <a:t>Container 2</a:t>
            </a:r>
            <a:endParaRPr lang="en-US" dirty="0"/>
          </a:p>
        </p:txBody>
      </p:sp>
      <p:sp>
        <p:nvSpPr>
          <p:cNvPr id="21" name="Rounded Rectangle 20"/>
          <p:cNvSpPr/>
          <p:nvPr/>
        </p:nvSpPr>
        <p:spPr>
          <a:xfrm>
            <a:off x="2878667" y="1456267"/>
            <a:ext cx="2040467" cy="1625600"/>
          </a:xfrm>
          <a:prstGeom prst="roundRect">
            <a:avLst/>
          </a:prstGeom>
          <a:ln/>
        </p:spPr>
        <p:style>
          <a:lnRef idx="2">
            <a:schemeClr val="dk1"/>
          </a:lnRef>
          <a:fillRef idx="1">
            <a:schemeClr val="lt1"/>
          </a:fillRef>
          <a:effectRef idx="0">
            <a:schemeClr val="dk1"/>
          </a:effectRef>
          <a:fontRef idx="minor">
            <a:schemeClr val="dk1"/>
          </a:fontRef>
        </p:style>
        <p:txBody>
          <a:bodyPr rtlCol="0" anchor="t" anchorCtr="0"/>
          <a:lstStyle/>
          <a:p>
            <a:pPr algn="ctr"/>
            <a:r>
              <a:rPr lang="en-IE" dirty="0" smtClean="0"/>
              <a:t>Container 1</a:t>
            </a:r>
            <a:endParaRPr lang="en-US" dirty="0"/>
          </a:p>
        </p:txBody>
      </p:sp>
      <p:sp>
        <p:nvSpPr>
          <p:cNvPr id="4" name="Folded Corner 3"/>
          <p:cNvSpPr/>
          <p:nvPr/>
        </p:nvSpPr>
        <p:spPr>
          <a:xfrm>
            <a:off x="4119154" y="2269067"/>
            <a:ext cx="478972" cy="648304"/>
          </a:xfrm>
          <a:prstGeom prst="foldedCorner">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Folded Corner 24"/>
          <p:cNvSpPr/>
          <p:nvPr/>
        </p:nvSpPr>
        <p:spPr>
          <a:xfrm>
            <a:off x="7393577" y="2201333"/>
            <a:ext cx="478972" cy="648304"/>
          </a:xfrm>
          <a:prstGeom prst="foldedCorner">
            <a:avLst/>
          </a:prstGeom>
          <a:ln>
            <a:solidFill>
              <a:schemeClr val="accent6">
                <a:lumMod val="75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6" name="Rounded Rectangle 25"/>
          <p:cNvSpPr/>
          <p:nvPr/>
        </p:nvSpPr>
        <p:spPr>
          <a:xfrm>
            <a:off x="6753618" y="1336765"/>
            <a:ext cx="2621280" cy="4920344"/>
          </a:xfrm>
          <a:prstGeom prst="roundRect">
            <a:avLst/>
          </a:prstGeom>
          <a:noFill/>
          <a:ln/>
        </p:spPr>
        <p:style>
          <a:lnRef idx="2">
            <a:schemeClr val="dk1"/>
          </a:lnRef>
          <a:fillRef idx="1">
            <a:schemeClr val="lt1"/>
          </a:fillRef>
          <a:effectRef idx="0">
            <a:schemeClr val="dk1"/>
          </a:effectRef>
          <a:fontRef idx="minor">
            <a:schemeClr val="dk1"/>
          </a:fontRef>
        </p:style>
        <p:txBody>
          <a:bodyPr rtlCol="0" anchor="b" anchorCtr="0"/>
          <a:lstStyle/>
          <a:p>
            <a:pPr algn="ctr"/>
            <a:r>
              <a:rPr lang="en-IE" dirty="0" smtClean="0"/>
              <a:t>Core 2</a:t>
            </a:r>
            <a:endParaRPr lang="en-US" dirty="0"/>
          </a:p>
        </p:txBody>
      </p:sp>
      <p:sp>
        <p:nvSpPr>
          <p:cNvPr id="27" name="Rounded Rectangle 26"/>
          <p:cNvSpPr/>
          <p:nvPr/>
        </p:nvSpPr>
        <p:spPr>
          <a:xfrm>
            <a:off x="2588260" y="1336765"/>
            <a:ext cx="2621280" cy="4920344"/>
          </a:xfrm>
          <a:prstGeom prst="roundRect">
            <a:avLst/>
          </a:prstGeom>
          <a:noFill/>
          <a:ln/>
        </p:spPr>
        <p:style>
          <a:lnRef idx="2">
            <a:schemeClr val="dk1"/>
          </a:lnRef>
          <a:fillRef idx="1">
            <a:schemeClr val="lt1"/>
          </a:fillRef>
          <a:effectRef idx="0">
            <a:schemeClr val="dk1"/>
          </a:effectRef>
          <a:fontRef idx="minor">
            <a:schemeClr val="dk1"/>
          </a:fontRef>
        </p:style>
        <p:txBody>
          <a:bodyPr rtlCol="0" anchor="b" anchorCtr="0"/>
          <a:lstStyle/>
          <a:p>
            <a:pPr algn="ctr"/>
            <a:r>
              <a:rPr lang="en-IE" dirty="0" smtClean="0"/>
              <a:t>Core 1</a:t>
            </a:r>
            <a:endParaRPr lang="en-US" dirty="0"/>
          </a:p>
        </p:txBody>
      </p:sp>
      <p:sp>
        <p:nvSpPr>
          <p:cNvPr id="29" name="Rectangle 28"/>
          <p:cNvSpPr/>
          <p:nvPr/>
        </p:nvSpPr>
        <p:spPr>
          <a:xfrm>
            <a:off x="2878667" y="3868783"/>
            <a:ext cx="6205825" cy="975360"/>
          </a:xfrm>
          <a:prstGeom prst="rect">
            <a:avLst/>
          </a:prstGeom>
          <a:solidFill>
            <a:schemeClr val="lt1"/>
          </a:solidFill>
          <a:ln>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b" anchorCtr="0"/>
          <a:lstStyle/>
          <a:p>
            <a:pPr algn="ctr"/>
            <a:r>
              <a:rPr lang="en-IE" dirty="0"/>
              <a:t>Kernel</a:t>
            </a:r>
            <a:endParaRPr lang="en-US" dirty="0"/>
          </a:p>
        </p:txBody>
      </p:sp>
      <p:sp>
        <p:nvSpPr>
          <p:cNvPr id="11" name="Folded Corner 10"/>
          <p:cNvSpPr/>
          <p:nvPr/>
        </p:nvSpPr>
        <p:spPr>
          <a:xfrm>
            <a:off x="7393577" y="4032311"/>
            <a:ext cx="478972" cy="648304"/>
          </a:xfrm>
          <a:prstGeom prst="foldedCorner">
            <a:avLst/>
          </a:prstGeom>
          <a:ln>
            <a:solidFill>
              <a:schemeClr val="accent6">
                <a:lumMod val="75000"/>
              </a:schemeClr>
            </a:solidFill>
            <a:prstDash val="sysDash"/>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cxnSp>
        <p:nvCxnSpPr>
          <p:cNvPr id="5" name="Straight Connector 4"/>
          <p:cNvCxnSpPr/>
          <p:nvPr/>
        </p:nvCxnSpPr>
        <p:spPr>
          <a:xfrm>
            <a:off x="7393577" y="2917371"/>
            <a:ext cx="0" cy="1018903"/>
          </a:xfrm>
          <a:prstGeom prst="line">
            <a:avLst/>
          </a:prstGeom>
          <a:ln w="19050">
            <a:solidFill>
              <a:schemeClr val="tx2"/>
            </a:solidFill>
            <a:prstDash val="sysDash"/>
            <a:tailEnd type="arrow"/>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7872549" y="2917370"/>
            <a:ext cx="0" cy="1018903"/>
          </a:xfrm>
          <a:prstGeom prst="line">
            <a:avLst/>
          </a:prstGeom>
          <a:ln w="19050">
            <a:solidFill>
              <a:schemeClr val="tx2"/>
            </a:solidFill>
            <a:prstDash val="sysDash"/>
            <a:tailEnd type="arrow"/>
          </a:ln>
          <a:effectLst/>
        </p:spPr>
        <p:style>
          <a:lnRef idx="2">
            <a:schemeClr val="accent1"/>
          </a:lnRef>
          <a:fillRef idx="0">
            <a:schemeClr val="accent1"/>
          </a:fillRef>
          <a:effectRef idx="1">
            <a:schemeClr val="accent1"/>
          </a:effectRef>
          <a:fontRef idx="minor">
            <a:schemeClr val="tx1"/>
          </a:fontRef>
        </p:style>
      </p:cxnSp>
      <p:sp>
        <p:nvSpPr>
          <p:cNvPr id="2" name="Slide Number Placeholder 1"/>
          <p:cNvSpPr>
            <a:spLocks noGrp="1"/>
          </p:cNvSpPr>
          <p:nvPr>
            <p:ph type="sldNum" sz="quarter" idx="12"/>
          </p:nvPr>
        </p:nvSpPr>
        <p:spPr/>
        <p:txBody>
          <a:bodyPr/>
          <a:lstStyle/>
          <a:p>
            <a:fld id="{4337A876-64B8-4603-ABE3-F2971D6DA053}" type="slidenum">
              <a:rPr lang="en-GB" smtClean="0"/>
              <a:t>9</a:t>
            </a:fld>
            <a:endParaRPr lang="en-GB"/>
          </a:p>
        </p:txBody>
      </p:sp>
    </p:spTree>
    <p:extLst>
      <p:ext uri="{BB962C8B-B14F-4D97-AF65-F5344CB8AC3E}">
        <p14:creationId xmlns:p14="http://schemas.microsoft.com/office/powerpoint/2010/main" val="2494074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OFFISYNC_SLIDE_GUID" val="66a9230c-8e8c-4959-b692-d9e4b03106c1"/>
</p:tagLst>
</file>

<file path=ppt/theme/theme1.xml><?xml version="1.0" encoding="utf-8"?>
<a:theme xmlns:a="http://schemas.openxmlformats.org/drawingml/2006/main" name="Int_PPT Template_ClearPro_16x9">
  <a:themeElements>
    <a:clrScheme name="Intel Color Palette">
      <a:dk1>
        <a:sysClr val="windowText" lastClr="000000"/>
      </a:dk1>
      <a:lt1>
        <a:sysClr val="window" lastClr="FFFFFF"/>
      </a:lt1>
      <a:dk2>
        <a:srgbClr val="003C71"/>
      </a:dk2>
      <a:lt2>
        <a:srgbClr val="B1BABF"/>
      </a:lt2>
      <a:accent1>
        <a:srgbClr val="0071C5"/>
      </a:accent1>
      <a:accent2>
        <a:srgbClr val="00AEEF"/>
      </a:accent2>
      <a:accent3>
        <a:srgbClr val="F3D54E"/>
      </a:accent3>
      <a:accent4>
        <a:srgbClr val="FFA300"/>
      </a:accent4>
      <a:accent5>
        <a:srgbClr val="FC4C02"/>
      </a:accent5>
      <a:accent6>
        <a:srgbClr val="C3D600"/>
      </a:accent6>
      <a:hlink>
        <a:srgbClr val="0071C5"/>
      </a:hlink>
      <a:folHlink>
        <a:srgbClr val="00AEEF"/>
      </a:folHlink>
    </a:clrScheme>
    <a:fontScheme name="Intel Clear">
      <a:majorFont>
        <a:latin typeface="Intel Clear"/>
        <a:ea typeface=""/>
        <a:cs typeface=""/>
      </a:majorFont>
      <a:minorFont>
        <a:latin typeface="Intel Cle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vert="horz" wrap="square" lIns="0" tIns="0" rIns="0" bIns="0" rtlCol="0">
        <a:spAutoFit/>
      </a:bodyPr>
      <a:lstStyle>
        <a:defPPr>
          <a:defRPr sz="1100" dirty="0" err="1" smtClean="0">
            <a:solidFill>
              <a:srgbClr val="003C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Intel_PPT_PREFERRED_Template_ClearPro_16x9_061715</Template>
  <TotalTime>1805</TotalTime>
  <Words>698</Words>
  <Application>Microsoft Office PowerPoint</Application>
  <PresentationFormat>Widescreen</PresentationFormat>
  <Paragraphs>307</Paragraphs>
  <Slides>18</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Intel Clear</vt:lpstr>
      <vt:lpstr>Intel Clear Pro</vt:lpstr>
      <vt:lpstr>Wingdings</vt:lpstr>
      <vt:lpstr>Int_PPT Template_ClearPro_16x9</vt:lpstr>
      <vt:lpstr>A Scalable Approach to Virtual Switching</vt:lpstr>
      <vt:lpstr>Agenda</vt:lpstr>
      <vt:lpstr>Problem Statement</vt:lpstr>
      <vt:lpstr>Current vSwitch Approaches</vt:lpstr>
      <vt:lpstr>Distributing the vSwitch for E-W</vt:lpstr>
      <vt:lpstr>Inefficient Data Movement</vt:lpstr>
      <vt:lpstr>Efficient Direct Communication</vt:lpstr>
      <vt:lpstr>Use Kernel for Direct Communication</vt:lpstr>
      <vt:lpstr>Implementation Setup – Map RX buffers to kernel</vt:lpstr>
      <vt:lpstr>TX Path – Switch Core to Kernel Mode</vt:lpstr>
      <vt:lpstr>TX Path – Lookup and Copy</vt:lpstr>
      <vt:lpstr>Performance</vt:lpstr>
      <vt:lpstr>Performance</vt:lpstr>
      <vt:lpstr>Next Steps</vt:lpstr>
      <vt:lpstr>Q &amp; A</vt:lpstr>
      <vt:lpstr>Backup</vt:lpstr>
      <vt:lpstr>notices and disclaimers</vt:lpstr>
      <vt:lpstr>Platform Configuration &amp; Test Results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Loftus, Ciara</dc:creator>
  <cp:keywords>CTPClassification=CTP_NT</cp:keywords>
  <cp:lastModifiedBy>Loftus, Ciara</cp:lastModifiedBy>
  <cp:revision>166</cp:revision>
  <dcterms:created xsi:type="dcterms:W3CDTF">2019-01-11T13:20:00Z</dcterms:created>
  <dcterms:modified xsi:type="dcterms:W3CDTF">2019-01-31T20:33:29Z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cfe3bd01-bddc-4ec8-83f9-75482ed2b80d</vt:lpwstr>
  </property>
  <property fmtid="{D5CDD505-2E9C-101B-9397-08002B2CF9AE}" pid="3" name="CTP_TimeStamp">
    <vt:lpwstr>2019-01-31 20:33:29Z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