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15" r:id="rId2"/>
    <p:sldId id="1723" r:id="rId3"/>
    <p:sldId id="1725" r:id="rId4"/>
    <p:sldId id="1726" r:id="rId5"/>
    <p:sldId id="1772" r:id="rId6"/>
    <p:sldId id="1729" r:id="rId7"/>
    <p:sldId id="1779" r:id="rId8"/>
    <p:sldId id="1780" r:id="rId9"/>
    <p:sldId id="1774" r:id="rId10"/>
    <p:sldId id="1775" r:id="rId11"/>
    <p:sldId id="1730" r:id="rId12"/>
    <p:sldId id="1758" r:id="rId13"/>
    <p:sldId id="1759" r:id="rId14"/>
    <p:sldId id="1760" r:id="rId15"/>
    <p:sldId id="1763" r:id="rId16"/>
    <p:sldId id="1762" r:id="rId17"/>
    <p:sldId id="1735" r:id="rId18"/>
    <p:sldId id="1752" r:id="rId19"/>
    <p:sldId id="1764" r:id="rId20"/>
    <p:sldId id="1754" r:id="rId21"/>
    <p:sldId id="1737" r:id="rId22"/>
    <p:sldId id="1776" r:id="rId23"/>
    <p:sldId id="1765" r:id="rId24"/>
    <p:sldId id="1778" r:id="rId25"/>
    <p:sldId id="1766" r:id="rId26"/>
    <p:sldId id="1768" r:id="rId27"/>
    <p:sldId id="1769" r:id="rId28"/>
    <p:sldId id="1777" r:id="rId29"/>
    <p:sldId id="33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C5AF2B61-5947-493F-94B7-19E447D65D0E}">
          <p14:sldIdLst>
            <p14:sldId id="315"/>
            <p14:sldId id="1723"/>
          </p14:sldIdLst>
        </p14:section>
        <p14:section name="Context" id="{1144B9F0-432A-4D8B-9A42-CF0CFA82789A}">
          <p14:sldIdLst>
            <p14:sldId id="1725"/>
            <p14:sldId id="1726"/>
            <p14:sldId id="1772"/>
            <p14:sldId id="1729"/>
            <p14:sldId id="1779"/>
            <p14:sldId id="1780"/>
            <p14:sldId id="1774"/>
            <p14:sldId id="1775"/>
            <p14:sldId id="1730"/>
            <p14:sldId id="1758"/>
            <p14:sldId id="1759"/>
            <p14:sldId id="1760"/>
            <p14:sldId id="1763"/>
            <p14:sldId id="1762"/>
            <p14:sldId id="1735"/>
            <p14:sldId id="1752"/>
          </p14:sldIdLst>
        </p14:section>
        <p14:section name="Pulumi" id="{6820AB37-9A82-4E2E-8370-4CD182216EB9}">
          <p14:sldIdLst>
            <p14:sldId id="1764"/>
            <p14:sldId id="1754"/>
            <p14:sldId id="1737"/>
            <p14:sldId id="1776"/>
            <p14:sldId id="1765"/>
            <p14:sldId id="1778"/>
          </p14:sldIdLst>
        </p14:section>
        <p14:section name="Conclusion" id="{32FE7B4A-188B-4F75-BBA4-4207D614C65F}">
          <p14:sldIdLst>
            <p14:sldId id="1766"/>
            <p14:sldId id="1768"/>
            <p14:sldId id="1769"/>
            <p14:sldId id="1777"/>
            <p14:sldId id="33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203D"/>
    <a:srgbClr val="F5F4F0"/>
    <a:srgbClr val="EDBA29"/>
    <a:srgbClr val="FF4844"/>
    <a:srgbClr val="F5AFBA"/>
    <a:srgbClr val="ECBA2A"/>
    <a:srgbClr val="E8E9EB"/>
    <a:srgbClr val="A5B6C7"/>
    <a:srgbClr val="1B2547"/>
    <a:srgbClr val="2F5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8" autoAdjust="0"/>
    <p:restoredTop sz="95090" autoAdjust="0"/>
  </p:normalViewPr>
  <p:slideViewPr>
    <p:cSldViewPr snapToGrid="0" snapToObjects="1">
      <p:cViewPr varScale="1">
        <p:scale>
          <a:sx n="81" d="100"/>
          <a:sy n="81" d="100"/>
        </p:scale>
        <p:origin x="365" y="62"/>
      </p:cViewPr>
      <p:guideLst/>
    </p:cSldViewPr>
  </p:slideViewPr>
  <p:outlineViewPr>
    <p:cViewPr>
      <p:scale>
        <a:sx n="33" d="100"/>
        <a:sy n="33" d="100"/>
      </p:scale>
      <p:origin x="0" y="-42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5" d="100"/>
          <a:sy n="135" d="100"/>
        </p:scale>
        <p:origin x="361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F5BE5-59D5-8644-A1F0-140A51DC853B}" type="datetime1">
              <a:rPr lang="ru-RU" smtClean="0"/>
              <a:t>01.02.2019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58474-D8C4-0B47-85CD-DAED46D8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2741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A0F55-4A0B-C04D-96E1-8DC1CD1A5332}" type="datetime1">
              <a:rPr lang="ru-RU" smtClean="0"/>
              <a:t>01.02.2019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A7D57-FB10-1C4C-A4BB-FA9391A99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8084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A7D57-FB10-1C4C-A4BB-FA9391A99C1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39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8238" y="1539687"/>
            <a:ext cx="6858000" cy="2387600"/>
          </a:xfrm>
        </p:spPr>
        <p:txBody>
          <a:bodyPr anchor="ctr">
            <a:normAutofit/>
          </a:bodyPr>
          <a:lstStyle>
            <a:lvl1pPr algn="ctr">
              <a:defRPr sz="5625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1138238" y="3927480"/>
            <a:ext cx="6858000" cy="912813"/>
          </a:xfrm>
        </p:spPr>
        <p:txBody>
          <a:bodyPr>
            <a:normAutofit/>
          </a:bodyPr>
          <a:lstStyle>
            <a:lvl1pPr marL="0" indent="0" algn="ctr">
              <a:buNone/>
              <a:defRPr sz="1875">
                <a:solidFill>
                  <a:srgbClr val="FF4844"/>
                </a:solidFill>
              </a:defRPr>
            </a:lvl1pPr>
            <a:lvl2pPr marL="342892" indent="0" algn="r">
              <a:buNone/>
              <a:defRPr>
                <a:solidFill>
                  <a:schemeClr val="bg1"/>
                </a:solidFill>
              </a:defRPr>
            </a:lvl2pPr>
            <a:lvl3pPr marL="685783" indent="0" algn="r">
              <a:buNone/>
              <a:defRPr>
                <a:solidFill>
                  <a:schemeClr val="bg1"/>
                </a:solidFill>
              </a:defRPr>
            </a:lvl3pPr>
            <a:lvl4pPr marL="1028675" indent="0" algn="r">
              <a:buNone/>
              <a:defRPr>
                <a:solidFill>
                  <a:schemeClr val="bg1"/>
                </a:solidFill>
              </a:defRPr>
            </a:lvl4pPr>
            <a:lvl5pPr marL="1371566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3" name="Текст 12"/>
          <p:cNvSpPr>
            <a:spLocks noGrp="1"/>
          </p:cNvSpPr>
          <p:nvPr>
            <p:ph type="body" sz="quarter" idx="11"/>
          </p:nvPr>
        </p:nvSpPr>
        <p:spPr>
          <a:xfrm>
            <a:off x="1157288" y="5216466"/>
            <a:ext cx="6858000" cy="6524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rgbClr val="FF4844"/>
                </a:solidFill>
              </a:defRPr>
            </a:lvl2pPr>
            <a:lvl3pPr>
              <a:defRPr>
                <a:solidFill>
                  <a:srgbClr val="FF4844"/>
                </a:solidFill>
              </a:defRPr>
            </a:lvl3pPr>
            <a:lvl4pPr>
              <a:defRPr>
                <a:solidFill>
                  <a:srgbClr val="FF4844"/>
                </a:solidFill>
              </a:defRPr>
            </a:lvl4pPr>
            <a:lvl5pPr>
              <a:defRPr>
                <a:solidFill>
                  <a:srgbClr val="FF484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5" name="Immagine 17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61" y="6107354"/>
            <a:ext cx="1222803" cy="75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720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направл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 userDrawn="1"/>
        </p:nvCxnSpPr>
        <p:spPr>
          <a:xfrm flipH="1" flipV="1">
            <a:off x="1577340" y="3624476"/>
            <a:ext cx="5795011" cy="3988"/>
          </a:xfrm>
          <a:prstGeom prst="line">
            <a:avLst/>
          </a:prstGeom>
          <a:ln w="57150">
            <a:solidFill>
              <a:srgbClr val="E8E9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 userDrawn="1"/>
        </p:nvCxnSpPr>
        <p:spPr>
          <a:xfrm>
            <a:off x="4406265" y="742950"/>
            <a:ext cx="0" cy="5372100"/>
          </a:xfrm>
          <a:prstGeom prst="line">
            <a:avLst/>
          </a:prstGeom>
          <a:ln w="57150">
            <a:solidFill>
              <a:srgbClr val="E8E9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 userDrawn="1"/>
        </p:nvSpPr>
        <p:spPr>
          <a:xfrm>
            <a:off x="3051810" y="2259988"/>
            <a:ext cx="2716797" cy="2683256"/>
          </a:xfrm>
          <a:prstGeom prst="ellipse">
            <a:avLst/>
          </a:prstGeom>
          <a:solidFill>
            <a:srgbClr val="1B2547"/>
          </a:solidFill>
          <a:ln w="38100">
            <a:solidFill>
              <a:srgbClr val="E8E9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74138" y="2546353"/>
            <a:ext cx="2028825" cy="2216806"/>
          </a:xfrm>
        </p:spPr>
        <p:txBody>
          <a:bodyPr anchor="ctr">
            <a:normAutofit/>
          </a:bodyPr>
          <a:lstStyle>
            <a:lvl1pPr>
              <a:defRPr sz="1875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half" idx="2"/>
          </p:nvPr>
        </p:nvSpPr>
        <p:spPr>
          <a:xfrm>
            <a:off x="742948" y="3718346"/>
            <a:ext cx="3177542" cy="2419564"/>
          </a:xfrm>
        </p:spPr>
        <p:txBody>
          <a:bodyPr anchor="ctr">
            <a:noAutofit/>
          </a:bodyPr>
          <a:lstStyle>
            <a:lvl1pPr>
              <a:defRPr sz="2025"/>
            </a:lvl1pPr>
            <a:lvl2pPr>
              <a:defRPr sz="2025"/>
            </a:lvl2pPr>
            <a:lvl3pPr>
              <a:defRPr sz="2025"/>
            </a:lvl3pPr>
            <a:lvl4pPr>
              <a:defRPr sz="2025"/>
            </a:lvl4pPr>
            <a:lvl5pPr>
              <a:defRPr sz="20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7" name="Объект 3"/>
          <p:cNvSpPr>
            <a:spLocks noGrp="1"/>
          </p:cNvSpPr>
          <p:nvPr>
            <p:ph sz="half" idx="13"/>
          </p:nvPr>
        </p:nvSpPr>
        <p:spPr>
          <a:xfrm>
            <a:off x="742948" y="859680"/>
            <a:ext cx="3177542" cy="2386440"/>
          </a:xfrm>
        </p:spPr>
        <p:txBody>
          <a:bodyPr anchor="ctr">
            <a:noAutofit/>
          </a:bodyPr>
          <a:lstStyle>
            <a:lvl1pPr>
              <a:defRPr sz="2025"/>
            </a:lvl1pPr>
            <a:lvl2pPr>
              <a:defRPr sz="2025"/>
            </a:lvl2pPr>
            <a:lvl3pPr>
              <a:defRPr sz="2025"/>
            </a:lvl3pPr>
            <a:lvl4pPr>
              <a:defRPr sz="2025"/>
            </a:lvl4pPr>
            <a:lvl5pPr>
              <a:defRPr sz="20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0" name="Объект 3"/>
          <p:cNvSpPr>
            <a:spLocks noGrp="1"/>
          </p:cNvSpPr>
          <p:nvPr>
            <p:ph sz="half" idx="14"/>
          </p:nvPr>
        </p:nvSpPr>
        <p:spPr>
          <a:xfrm>
            <a:off x="5302912" y="3718346"/>
            <a:ext cx="3177542" cy="2419564"/>
          </a:xfrm>
        </p:spPr>
        <p:txBody>
          <a:bodyPr anchor="ctr">
            <a:noAutofit/>
          </a:bodyPr>
          <a:lstStyle>
            <a:lvl1pPr>
              <a:defRPr sz="2025"/>
            </a:lvl1pPr>
            <a:lvl2pPr>
              <a:defRPr sz="2025"/>
            </a:lvl2pPr>
            <a:lvl3pPr>
              <a:defRPr sz="2025"/>
            </a:lvl3pPr>
            <a:lvl4pPr>
              <a:defRPr sz="2025"/>
            </a:lvl4pPr>
            <a:lvl5pPr>
              <a:defRPr sz="20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1" name="Объект 3"/>
          <p:cNvSpPr>
            <a:spLocks noGrp="1"/>
          </p:cNvSpPr>
          <p:nvPr>
            <p:ph sz="half" idx="15"/>
          </p:nvPr>
        </p:nvSpPr>
        <p:spPr>
          <a:xfrm>
            <a:off x="5302912" y="859680"/>
            <a:ext cx="3177542" cy="2386440"/>
          </a:xfrm>
        </p:spPr>
        <p:txBody>
          <a:bodyPr anchor="ctr">
            <a:noAutofit/>
          </a:bodyPr>
          <a:lstStyle>
            <a:lvl1pPr>
              <a:defRPr sz="2025"/>
            </a:lvl1pPr>
            <a:lvl2pPr>
              <a:defRPr sz="2025"/>
            </a:lvl2pPr>
            <a:lvl3pPr>
              <a:defRPr sz="2025"/>
            </a:lvl3pPr>
            <a:lvl4pPr>
              <a:defRPr sz="2025"/>
            </a:lvl4pPr>
            <a:lvl5pPr>
              <a:defRPr sz="2025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8131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+фото/картинк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-9757" y="0"/>
            <a:ext cx="9144000" cy="6858000"/>
          </a:xfrm>
          <a:prstGeom prst="rect">
            <a:avLst/>
          </a:prstGeom>
          <a:solidFill>
            <a:srgbClr val="A5B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H="1">
            <a:off x="1314450" y="3624476"/>
            <a:ext cx="63322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 userDrawn="1"/>
        </p:nvCxnSpPr>
        <p:spPr>
          <a:xfrm>
            <a:off x="4388549" y="742950"/>
            <a:ext cx="0" cy="53721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Изображение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7519" y="2231390"/>
            <a:ext cx="2766061" cy="277241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6" name="Объект 3"/>
          <p:cNvSpPr>
            <a:spLocks noGrp="1"/>
          </p:cNvSpPr>
          <p:nvPr>
            <p:ph sz="half" idx="2"/>
          </p:nvPr>
        </p:nvSpPr>
        <p:spPr>
          <a:xfrm>
            <a:off x="742948" y="3718346"/>
            <a:ext cx="3177542" cy="2419564"/>
          </a:xfrm>
        </p:spPr>
        <p:txBody>
          <a:bodyPr anchor="ctr">
            <a:noAutofit/>
          </a:bodyPr>
          <a:lstStyle>
            <a:lvl1pPr>
              <a:defRPr sz="2025"/>
            </a:lvl1pPr>
            <a:lvl2pPr>
              <a:defRPr sz="2025"/>
            </a:lvl2pPr>
            <a:lvl3pPr>
              <a:defRPr sz="2025"/>
            </a:lvl3pPr>
            <a:lvl4pPr>
              <a:defRPr sz="2025"/>
            </a:lvl4pPr>
            <a:lvl5pPr>
              <a:defRPr sz="20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3"/>
          <p:cNvSpPr>
            <a:spLocks noGrp="1"/>
          </p:cNvSpPr>
          <p:nvPr>
            <p:ph sz="half" idx="13"/>
          </p:nvPr>
        </p:nvSpPr>
        <p:spPr>
          <a:xfrm>
            <a:off x="742948" y="859680"/>
            <a:ext cx="3177542" cy="2386440"/>
          </a:xfrm>
        </p:spPr>
        <p:txBody>
          <a:bodyPr anchor="ctr">
            <a:noAutofit/>
          </a:bodyPr>
          <a:lstStyle>
            <a:lvl1pPr>
              <a:defRPr sz="2025"/>
            </a:lvl1pPr>
            <a:lvl2pPr>
              <a:defRPr sz="2025"/>
            </a:lvl2pPr>
            <a:lvl3pPr>
              <a:defRPr sz="2025"/>
            </a:lvl3pPr>
            <a:lvl4pPr>
              <a:defRPr sz="2025"/>
            </a:lvl4pPr>
            <a:lvl5pPr>
              <a:defRPr sz="20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9" name="Объект 3"/>
          <p:cNvSpPr>
            <a:spLocks noGrp="1"/>
          </p:cNvSpPr>
          <p:nvPr>
            <p:ph sz="half" idx="14"/>
          </p:nvPr>
        </p:nvSpPr>
        <p:spPr>
          <a:xfrm>
            <a:off x="5302912" y="3718346"/>
            <a:ext cx="3177542" cy="2419564"/>
          </a:xfrm>
        </p:spPr>
        <p:txBody>
          <a:bodyPr anchor="ctr">
            <a:noAutofit/>
          </a:bodyPr>
          <a:lstStyle>
            <a:lvl1pPr>
              <a:defRPr sz="2025"/>
            </a:lvl1pPr>
            <a:lvl2pPr>
              <a:defRPr sz="2025"/>
            </a:lvl2pPr>
            <a:lvl3pPr>
              <a:defRPr sz="2025"/>
            </a:lvl3pPr>
            <a:lvl4pPr>
              <a:defRPr sz="2025"/>
            </a:lvl4pPr>
            <a:lvl5pPr>
              <a:defRPr sz="20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2" name="Объект 3"/>
          <p:cNvSpPr>
            <a:spLocks noGrp="1"/>
          </p:cNvSpPr>
          <p:nvPr>
            <p:ph sz="half" idx="15"/>
          </p:nvPr>
        </p:nvSpPr>
        <p:spPr>
          <a:xfrm>
            <a:off x="5302912" y="859680"/>
            <a:ext cx="3177542" cy="2386440"/>
          </a:xfrm>
        </p:spPr>
        <p:txBody>
          <a:bodyPr anchor="ctr">
            <a:noAutofit/>
          </a:bodyPr>
          <a:lstStyle>
            <a:lvl1pPr>
              <a:defRPr sz="2025"/>
            </a:lvl1pPr>
            <a:lvl2pPr>
              <a:defRPr sz="2025"/>
            </a:lvl2pPr>
            <a:lvl3pPr>
              <a:defRPr sz="2025"/>
            </a:lvl3pPr>
            <a:lvl4pPr>
              <a:defRPr sz="2025"/>
            </a:lvl4pPr>
            <a:lvl5pPr>
              <a:defRPr sz="2025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3374138" y="2546352"/>
            <a:ext cx="2028825" cy="2251075"/>
          </a:xfrm>
        </p:spPr>
        <p:txBody>
          <a:bodyPr anchor="ctr">
            <a:normAutofit/>
          </a:bodyPr>
          <a:lstStyle>
            <a:lvl1pPr>
              <a:defRPr sz="1875" b="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28071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ставка/этапы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8749" y="-147884"/>
            <a:ext cx="3637421" cy="715687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049243" y="1206174"/>
            <a:ext cx="3996209" cy="4551986"/>
          </a:xfrm>
        </p:spPr>
        <p:txBody>
          <a:bodyPr anchor="ctr">
            <a:normAutofit/>
          </a:bodyPr>
          <a:lstStyle>
            <a:lvl1pPr>
              <a:defRPr sz="22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0"/>
          </p:nvPr>
        </p:nvSpPr>
        <p:spPr>
          <a:xfrm>
            <a:off x="630717" y="1244275"/>
            <a:ext cx="1971676" cy="45519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93658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ставка/этапы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352" y="-109785"/>
            <a:ext cx="3617602" cy="71178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049243" y="1206174"/>
            <a:ext cx="3996209" cy="4551986"/>
          </a:xfrm>
        </p:spPr>
        <p:txBody>
          <a:bodyPr anchor="ctr">
            <a:normAutofit/>
          </a:bodyPr>
          <a:lstStyle>
            <a:lvl1pPr>
              <a:defRPr sz="22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0"/>
          </p:nvPr>
        </p:nvSpPr>
        <p:spPr>
          <a:xfrm>
            <a:off x="602142" y="1206175"/>
            <a:ext cx="1971676" cy="45519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Century Gothic Обычный" charset="0"/>
                <a:ea typeface="Century Gothic Обычный" charset="0"/>
                <a:cs typeface="Century Gothic Обычный" charset="0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251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Изображение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81" y="2069619"/>
            <a:ext cx="2080183" cy="2080183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84013" y="2066544"/>
            <a:ext cx="2080183" cy="2080183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96790" y="2066544"/>
            <a:ext cx="2119680" cy="2119680"/>
          </a:xfrm>
          <a:prstGeom prst="rect">
            <a:avLst/>
          </a:prstGeom>
        </p:spPr>
      </p:pic>
      <p:sp>
        <p:nvSpPr>
          <p:cNvPr id="9" name="Объект 8"/>
          <p:cNvSpPr>
            <a:spLocks noGrp="1" noChangeAspect="1"/>
          </p:cNvSpPr>
          <p:nvPr>
            <p:ph sz="quarter" idx="14"/>
          </p:nvPr>
        </p:nvSpPr>
        <p:spPr>
          <a:xfrm>
            <a:off x="3747071" y="2125919"/>
            <a:ext cx="1593000" cy="187986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Объект 8"/>
          <p:cNvSpPr>
            <a:spLocks noGrp="1" noChangeAspect="1"/>
          </p:cNvSpPr>
          <p:nvPr>
            <p:ph sz="quarter" idx="15"/>
          </p:nvPr>
        </p:nvSpPr>
        <p:spPr>
          <a:xfrm>
            <a:off x="1112165" y="2111635"/>
            <a:ext cx="1593000" cy="1879861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Объект 8"/>
          <p:cNvSpPr>
            <a:spLocks noGrp="1" noChangeAspect="1"/>
          </p:cNvSpPr>
          <p:nvPr>
            <p:ph sz="quarter" idx="16"/>
          </p:nvPr>
        </p:nvSpPr>
        <p:spPr>
          <a:xfrm>
            <a:off x="6414547" y="2125919"/>
            <a:ext cx="1593000" cy="187986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1105314" y="4381625"/>
            <a:ext cx="1614139" cy="1113766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75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Объект 2"/>
          <p:cNvSpPr>
            <a:spLocks noGrp="1"/>
          </p:cNvSpPr>
          <p:nvPr>
            <p:ph idx="13"/>
          </p:nvPr>
        </p:nvSpPr>
        <p:spPr>
          <a:xfrm>
            <a:off x="3760286" y="4381625"/>
            <a:ext cx="1614139" cy="1113766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75"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7"/>
          </p:nvPr>
        </p:nvSpPr>
        <p:spPr>
          <a:xfrm>
            <a:off x="6414549" y="4385145"/>
            <a:ext cx="1614139" cy="1113766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75"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729790" y="356616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628650" y="320676"/>
            <a:ext cx="7886700" cy="823912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59949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525" y="3429000"/>
            <a:ext cx="2286000" cy="20574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1B2547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3"/>
          </p:nvPr>
        </p:nvSpPr>
        <p:spPr>
          <a:xfrm>
            <a:off x="3448050" y="3429000"/>
            <a:ext cx="2286000" cy="2057405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1B2547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4"/>
          </p:nvPr>
        </p:nvSpPr>
        <p:spPr>
          <a:xfrm>
            <a:off x="6067425" y="3429000"/>
            <a:ext cx="2286000" cy="20574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1B2547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2" y="2025792"/>
            <a:ext cx="2486025" cy="989961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2802" y="2006938"/>
            <a:ext cx="2486025" cy="989961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72177" y="2016365"/>
            <a:ext cx="2486025" cy="989961"/>
          </a:xfrm>
          <a:prstGeom prst="rect">
            <a:avLst/>
          </a:prstGeom>
        </p:spPr>
      </p:pic>
      <p:sp>
        <p:nvSpPr>
          <p:cNvPr id="14" name="Текст 17"/>
          <p:cNvSpPr>
            <a:spLocks noGrp="1"/>
          </p:cNvSpPr>
          <p:nvPr>
            <p:ph type="body" sz="quarter" idx="15"/>
          </p:nvPr>
        </p:nvSpPr>
        <p:spPr>
          <a:xfrm>
            <a:off x="676275" y="2005248"/>
            <a:ext cx="2476500" cy="855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7"/>
          <p:cNvSpPr>
            <a:spLocks noGrp="1"/>
          </p:cNvSpPr>
          <p:nvPr>
            <p:ph type="body" sz="quarter" idx="16"/>
          </p:nvPr>
        </p:nvSpPr>
        <p:spPr>
          <a:xfrm>
            <a:off x="3333750" y="2004939"/>
            <a:ext cx="2476500" cy="855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/>
          </p:nvPr>
        </p:nvSpPr>
        <p:spPr>
          <a:xfrm>
            <a:off x="5962650" y="2004939"/>
            <a:ext cx="2476500" cy="855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628650" y="320676"/>
            <a:ext cx="7886700" cy="823912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0626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улле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28650" y="320680"/>
            <a:ext cx="7886700" cy="897429"/>
          </a:xfrm>
        </p:spPr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1176385" y="1666587"/>
            <a:ext cx="2907242" cy="1135905"/>
          </a:xfrm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rgbClr val="1B2547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Объект 2"/>
          <p:cNvSpPr>
            <a:spLocks noGrp="1"/>
          </p:cNvSpPr>
          <p:nvPr>
            <p:ph idx="13"/>
          </p:nvPr>
        </p:nvSpPr>
        <p:spPr>
          <a:xfrm>
            <a:off x="1176385" y="3218803"/>
            <a:ext cx="2907242" cy="1135905"/>
          </a:xfrm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rgbClr val="1B2547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Объект 2"/>
          <p:cNvSpPr>
            <a:spLocks noGrp="1"/>
          </p:cNvSpPr>
          <p:nvPr>
            <p:ph idx="14"/>
          </p:nvPr>
        </p:nvSpPr>
        <p:spPr>
          <a:xfrm>
            <a:off x="5423079" y="1666587"/>
            <a:ext cx="3092270" cy="1135905"/>
          </a:xfrm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rgbClr val="1B2547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5"/>
          </p:nvPr>
        </p:nvSpPr>
        <p:spPr>
          <a:xfrm>
            <a:off x="5423080" y="3218803"/>
            <a:ext cx="3092270" cy="1135905"/>
          </a:xfrm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rgbClr val="1B2547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2058326"/>
            <a:ext cx="304800" cy="352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7704" y="3615305"/>
            <a:ext cx="342900" cy="390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0927" y="2101188"/>
            <a:ext cx="276225" cy="26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61877" y="3658167"/>
            <a:ext cx="295275" cy="304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047" y="5210384"/>
            <a:ext cx="295275" cy="304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4860607" y="5186571"/>
            <a:ext cx="304800" cy="352425"/>
          </a:xfrm>
          <a:prstGeom prst="rect">
            <a:avLst/>
          </a:prstGeom>
        </p:spPr>
      </p:pic>
      <p:sp>
        <p:nvSpPr>
          <p:cNvPr id="20" name="Объект 2"/>
          <p:cNvSpPr>
            <a:spLocks noGrp="1"/>
          </p:cNvSpPr>
          <p:nvPr>
            <p:ph idx="16"/>
          </p:nvPr>
        </p:nvSpPr>
        <p:spPr>
          <a:xfrm>
            <a:off x="1165532" y="4765830"/>
            <a:ext cx="2907242" cy="1135905"/>
          </a:xfrm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rgbClr val="1B2547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Объект 2"/>
          <p:cNvSpPr>
            <a:spLocks noGrp="1"/>
          </p:cNvSpPr>
          <p:nvPr>
            <p:ph idx="17"/>
          </p:nvPr>
        </p:nvSpPr>
        <p:spPr>
          <a:xfrm>
            <a:off x="5423080" y="4771019"/>
            <a:ext cx="2907242" cy="1135905"/>
          </a:xfrm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rgbClr val="1B2547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75750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quarter" idx="15"/>
          </p:nvPr>
        </p:nvSpPr>
        <p:spPr>
          <a:xfrm>
            <a:off x="5528217" y="2196597"/>
            <a:ext cx="3253368" cy="316714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rgbClr val="2F597F"/>
                </a:solidFill>
              </a:defRPr>
            </a:lvl1pPr>
            <a:lvl2pPr>
              <a:defRPr sz="1500">
                <a:solidFill>
                  <a:srgbClr val="2F597F"/>
                </a:solidFill>
              </a:defRPr>
            </a:lvl2pPr>
            <a:lvl3pPr>
              <a:defRPr sz="1500">
                <a:solidFill>
                  <a:srgbClr val="2F597F"/>
                </a:solidFill>
              </a:defRPr>
            </a:lvl3pPr>
            <a:lvl4pPr>
              <a:defRPr sz="1500">
                <a:solidFill>
                  <a:srgbClr val="2F597F"/>
                </a:solidFill>
              </a:defRPr>
            </a:lvl4pPr>
            <a:lvl5pPr>
              <a:defRPr sz="1500">
                <a:solidFill>
                  <a:srgbClr val="2F597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5444583" cy="6858298"/>
          </a:xfrm>
          <a:prstGeom prst="rect">
            <a:avLst/>
          </a:prstGeom>
        </p:spPr>
      </p:pic>
      <p:sp>
        <p:nvSpPr>
          <p:cNvPr id="8" name="Объект 5"/>
          <p:cNvSpPr>
            <a:spLocks noGrp="1"/>
          </p:cNvSpPr>
          <p:nvPr>
            <p:ph sz="quarter" idx="13"/>
          </p:nvPr>
        </p:nvSpPr>
        <p:spPr>
          <a:xfrm>
            <a:off x="484729" y="2196601"/>
            <a:ext cx="3805238" cy="26762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50" b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Объект 5"/>
          <p:cNvSpPr>
            <a:spLocks noGrp="1"/>
          </p:cNvSpPr>
          <p:nvPr>
            <p:ph sz="quarter" idx="14"/>
          </p:nvPr>
        </p:nvSpPr>
        <p:spPr>
          <a:xfrm>
            <a:off x="5048368" y="2141038"/>
            <a:ext cx="3805238" cy="26762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50" b="0">
                <a:solidFill>
                  <a:srgbClr val="1B2547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9275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325" y="-9525"/>
            <a:ext cx="5451908" cy="6867525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quarter" idx="15"/>
          </p:nvPr>
        </p:nvSpPr>
        <p:spPr>
          <a:xfrm>
            <a:off x="5528217" y="2196597"/>
            <a:ext cx="3253368" cy="316714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rgbClr val="2F597F"/>
                </a:solidFill>
              </a:defRPr>
            </a:lvl1pPr>
            <a:lvl2pPr>
              <a:defRPr sz="1500">
                <a:solidFill>
                  <a:srgbClr val="2F597F"/>
                </a:solidFill>
              </a:defRPr>
            </a:lvl2pPr>
            <a:lvl3pPr>
              <a:defRPr sz="1500">
                <a:solidFill>
                  <a:srgbClr val="2F597F"/>
                </a:solidFill>
              </a:defRPr>
            </a:lvl3pPr>
            <a:lvl4pPr>
              <a:defRPr sz="1500">
                <a:solidFill>
                  <a:srgbClr val="2F597F"/>
                </a:solidFill>
              </a:defRPr>
            </a:lvl4pPr>
            <a:lvl5pPr>
              <a:defRPr sz="1500">
                <a:solidFill>
                  <a:srgbClr val="2F597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Объект 5"/>
          <p:cNvSpPr>
            <a:spLocks noGrp="1"/>
          </p:cNvSpPr>
          <p:nvPr>
            <p:ph sz="quarter" idx="13"/>
          </p:nvPr>
        </p:nvSpPr>
        <p:spPr>
          <a:xfrm>
            <a:off x="484729" y="2196601"/>
            <a:ext cx="3805238" cy="26762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50" b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Объект 5"/>
          <p:cNvSpPr>
            <a:spLocks noGrp="1"/>
          </p:cNvSpPr>
          <p:nvPr>
            <p:ph sz="quarter" idx="14"/>
          </p:nvPr>
        </p:nvSpPr>
        <p:spPr>
          <a:xfrm>
            <a:off x="5048368" y="2141038"/>
            <a:ext cx="3805238" cy="26762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50" b="0">
                <a:solidFill>
                  <a:srgbClr val="1B2547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2" name="Изображение 7">
            <a:extLst>
              <a:ext uri="{FF2B5EF4-FFF2-40B4-BE49-F238E27FC236}">
                <a16:creationId xmlns:a16="http://schemas.microsoft.com/office/drawing/2014/main" xmlns="" id="{25DCC72F-4D28-475C-B4C9-13C5382AFC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rot="120000">
            <a:off x="631657" y="6304623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36587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quarter" idx="15"/>
          </p:nvPr>
        </p:nvSpPr>
        <p:spPr>
          <a:xfrm>
            <a:off x="5528217" y="2196597"/>
            <a:ext cx="3253368" cy="316714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rgbClr val="2F597F"/>
                </a:solidFill>
              </a:defRPr>
            </a:lvl1pPr>
            <a:lvl2pPr>
              <a:defRPr sz="1500">
                <a:solidFill>
                  <a:srgbClr val="2F597F"/>
                </a:solidFill>
              </a:defRPr>
            </a:lvl2pPr>
            <a:lvl3pPr>
              <a:defRPr sz="1500">
                <a:solidFill>
                  <a:srgbClr val="2F597F"/>
                </a:solidFill>
              </a:defRPr>
            </a:lvl3pPr>
            <a:lvl4pPr>
              <a:defRPr sz="1500">
                <a:solidFill>
                  <a:srgbClr val="2F597F"/>
                </a:solidFill>
              </a:defRPr>
            </a:lvl4pPr>
            <a:lvl5pPr>
              <a:defRPr sz="1500">
                <a:solidFill>
                  <a:srgbClr val="2F597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" y="0"/>
            <a:ext cx="5444583" cy="6858298"/>
          </a:xfrm>
          <a:prstGeom prst="rect">
            <a:avLst/>
          </a:prstGeom>
        </p:spPr>
      </p:pic>
      <p:sp>
        <p:nvSpPr>
          <p:cNvPr id="8" name="Объект 5"/>
          <p:cNvSpPr>
            <a:spLocks noGrp="1"/>
          </p:cNvSpPr>
          <p:nvPr>
            <p:ph sz="quarter" idx="13"/>
          </p:nvPr>
        </p:nvSpPr>
        <p:spPr>
          <a:xfrm>
            <a:off x="484729" y="2196601"/>
            <a:ext cx="3805238" cy="26762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50" b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Объект 5"/>
          <p:cNvSpPr>
            <a:spLocks noGrp="1"/>
          </p:cNvSpPr>
          <p:nvPr>
            <p:ph sz="quarter" idx="14"/>
          </p:nvPr>
        </p:nvSpPr>
        <p:spPr>
          <a:xfrm>
            <a:off x="5048368" y="2141038"/>
            <a:ext cx="3805238" cy="26762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50" b="0">
                <a:solidFill>
                  <a:srgbClr val="1B2547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Изображение 10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594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4283869" cy="6858000"/>
          </a:xfr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84568" y="-114300"/>
            <a:ext cx="9310723" cy="71013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869" y="1128437"/>
            <a:ext cx="3974306" cy="3157819"/>
          </a:xfrm>
        </p:spPr>
        <p:txBody>
          <a:bodyPr anchor="ctr">
            <a:normAutofit/>
          </a:bodyPr>
          <a:lstStyle>
            <a:lvl1pPr algn="r">
              <a:defRPr sz="4400" b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9"/>
          <p:cNvSpPr>
            <a:spLocks noGrp="1"/>
          </p:cNvSpPr>
          <p:nvPr>
            <p:ph type="body" sz="quarter" idx="10"/>
          </p:nvPr>
        </p:nvSpPr>
        <p:spPr>
          <a:xfrm>
            <a:off x="4283869" y="4414846"/>
            <a:ext cx="3974306" cy="912813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1pPr>
            <a:lvl2pPr marL="342892" indent="0" algn="r">
              <a:buNone/>
              <a:defRPr sz="15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2pPr>
            <a:lvl3pPr marL="685783" indent="0" algn="r">
              <a:buNone/>
              <a:defRPr>
                <a:solidFill>
                  <a:schemeClr val="bg1"/>
                </a:solidFill>
              </a:defRPr>
            </a:lvl3pPr>
            <a:lvl4pPr marL="1028675" indent="0" algn="r">
              <a:buNone/>
              <a:defRPr>
                <a:solidFill>
                  <a:schemeClr val="bg1"/>
                </a:solidFill>
              </a:defRPr>
            </a:lvl4pPr>
            <a:lvl5pPr marL="1371566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72503" y="711447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7550155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/>
              <a:t>м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60626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5526318" cy="6858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84729" y="2196601"/>
            <a:ext cx="3805238" cy="26762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50" b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Объект 5"/>
          <p:cNvSpPr>
            <a:spLocks noGrp="1"/>
          </p:cNvSpPr>
          <p:nvPr>
            <p:ph sz="quarter" idx="14"/>
          </p:nvPr>
        </p:nvSpPr>
        <p:spPr>
          <a:xfrm>
            <a:off x="5048368" y="2141038"/>
            <a:ext cx="3805238" cy="26762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50" b="0">
                <a:solidFill>
                  <a:srgbClr val="1B2547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3" name="Изображение 12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90694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/заста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 16"/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557590" y="-136526"/>
            <a:ext cx="5650706" cy="712666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4680" y="233746"/>
            <a:ext cx="2581275" cy="6316601"/>
          </a:xfrm>
        </p:spPr>
        <p:txBody>
          <a:bodyPr anchor="ctr">
            <a:normAutofit/>
          </a:bodyPr>
          <a:lstStyle>
            <a:lvl1pPr>
              <a:defRPr sz="1875" b="1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7A817F55-5D50-42BF-A080-C0C694D390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2580" y="923368"/>
            <a:ext cx="4213814" cy="4961152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30000"/>
              </a:lnSpc>
              <a:buNone/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1pPr>
            <a:lvl2pPr algn="ctr"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2pPr>
            <a:lvl3pPr algn="ctr"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3pPr>
            <a:lvl4pPr algn="ctr"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4pPr>
            <a:lvl5pPr algn="ctr"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2428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ставка/этапы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462" y="-147885"/>
            <a:ext cx="3628712" cy="713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49241" y="1206174"/>
            <a:ext cx="3996209" cy="4551986"/>
          </a:xfrm>
        </p:spPr>
        <p:txBody>
          <a:bodyPr anchor="ctr">
            <a:normAutofit/>
          </a:bodyPr>
          <a:lstStyle>
            <a:lvl1pPr>
              <a:defRPr sz="22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640242" y="1218875"/>
            <a:ext cx="1971676" cy="45519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6" name="Изображение 15"/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rot="120000">
            <a:off x="632917" y="6294617"/>
            <a:ext cx="1343723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943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sz="quarter" idx="11"/>
          </p:nvPr>
        </p:nvSpPr>
        <p:spPr>
          <a:xfrm>
            <a:off x="4860134" y="0"/>
            <a:ext cx="4283869" cy="6858000"/>
          </a:xfr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160" y="-128591"/>
            <a:ext cx="9328860" cy="71151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1742" y="1128432"/>
            <a:ext cx="4190690" cy="3737892"/>
          </a:xfrm>
        </p:spPr>
        <p:txBody>
          <a:bodyPr anchor="ctr">
            <a:normAutofit/>
          </a:bodyPr>
          <a:lstStyle>
            <a:lvl1pPr algn="l">
              <a:defRPr sz="4400" b="0">
                <a:solidFill>
                  <a:srgbClr val="1B2547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9"/>
          <p:cNvSpPr>
            <a:spLocks noGrp="1"/>
          </p:cNvSpPr>
          <p:nvPr>
            <p:ph type="body" sz="quarter" idx="10"/>
          </p:nvPr>
        </p:nvSpPr>
        <p:spPr>
          <a:xfrm>
            <a:off x="591742" y="4994910"/>
            <a:ext cx="4190690" cy="74295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2F597F"/>
                </a:solidFill>
                <a:latin typeface="FuturaBookC" charset="0"/>
                <a:ea typeface="FuturaBookC" charset="0"/>
                <a:cs typeface="FuturaBookC" charset="0"/>
              </a:defRPr>
            </a:lvl1pPr>
            <a:lvl2pPr marL="342892" indent="0" algn="l">
              <a:buNone/>
              <a:defRPr>
                <a:solidFill>
                  <a:srgbClr val="2F597F"/>
                </a:solidFill>
              </a:defRPr>
            </a:lvl2pPr>
            <a:lvl3pPr marL="685783" indent="0" algn="l">
              <a:buNone/>
              <a:defRPr>
                <a:solidFill>
                  <a:srgbClr val="2F597F"/>
                </a:solidFill>
              </a:defRPr>
            </a:lvl3pPr>
            <a:lvl4pPr marL="1028675" indent="0" algn="l">
              <a:buNone/>
              <a:defRPr>
                <a:solidFill>
                  <a:srgbClr val="2F597F"/>
                </a:solidFill>
              </a:defRPr>
            </a:lvl4pPr>
            <a:lvl5pPr marL="1371566" indent="0" algn="l">
              <a:buNone/>
              <a:defRPr>
                <a:solidFill>
                  <a:srgbClr val="2F597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069495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160" y="-128591"/>
            <a:ext cx="9328860" cy="7115177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1"/>
          </p:nvPr>
        </p:nvSpPr>
        <p:spPr>
          <a:xfrm>
            <a:off x="4860134" y="0"/>
            <a:ext cx="4283869" cy="6858000"/>
          </a:xfr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1742" y="1128432"/>
            <a:ext cx="4190690" cy="3737892"/>
          </a:xfrm>
        </p:spPr>
        <p:txBody>
          <a:bodyPr anchor="ctr">
            <a:normAutofit/>
          </a:bodyPr>
          <a:lstStyle>
            <a:lvl1pPr algn="l">
              <a:defRPr sz="4400" b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9"/>
          <p:cNvSpPr>
            <a:spLocks noGrp="1"/>
          </p:cNvSpPr>
          <p:nvPr>
            <p:ph type="body" sz="quarter" idx="10"/>
          </p:nvPr>
        </p:nvSpPr>
        <p:spPr>
          <a:xfrm>
            <a:off x="591742" y="4994910"/>
            <a:ext cx="4190690" cy="74295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1pPr>
            <a:lvl2pPr marL="342892" indent="0" algn="l">
              <a:buNone/>
              <a:defRPr>
                <a:solidFill>
                  <a:srgbClr val="2F597F"/>
                </a:solidFill>
              </a:defRPr>
            </a:lvl2pPr>
            <a:lvl3pPr marL="685783" indent="0" algn="l">
              <a:buNone/>
              <a:defRPr>
                <a:solidFill>
                  <a:srgbClr val="2F597F"/>
                </a:solidFill>
              </a:defRPr>
            </a:lvl3pPr>
            <a:lvl4pPr marL="1028675" indent="0" algn="l">
              <a:buNone/>
              <a:defRPr>
                <a:solidFill>
                  <a:srgbClr val="2F597F"/>
                </a:solidFill>
              </a:defRPr>
            </a:lvl4pPr>
            <a:lvl5pPr marL="1371566" indent="0" algn="l">
              <a:buNone/>
              <a:defRPr>
                <a:solidFill>
                  <a:srgbClr val="2F597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94028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160" y="-128591"/>
            <a:ext cx="9328860" cy="7115177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1"/>
          </p:nvPr>
        </p:nvSpPr>
        <p:spPr>
          <a:xfrm>
            <a:off x="4860134" y="0"/>
            <a:ext cx="4283869" cy="6858000"/>
          </a:xfr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1742" y="1128432"/>
            <a:ext cx="4190690" cy="3737892"/>
          </a:xfrm>
        </p:spPr>
        <p:txBody>
          <a:bodyPr anchor="ctr">
            <a:normAutofit/>
          </a:bodyPr>
          <a:lstStyle>
            <a:lvl1pPr algn="l">
              <a:defRPr sz="4400" b="0">
                <a:solidFill>
                  <a:srgbClr val="1B2547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9"/>
          <p:cNvSpPr>
            <a:spLocks noGrp="1"/>
          </p:cNvSpPr>
          <p:nvPr>
            <p:ph type="body" sz="quarter" idx="10"/>
          </p:nvPr>
        </p:nvSpPr>
        <p:spPr>
          <a:xfrm>
            <a:off x="591742" y="4994910"/>
            <a:ext cx="4190690" cy="74295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2F597F"/>
                </a:solidFill>
                <a:latin typeface="FuturaBookC" charset="0"/>
                <a:ea typeface="FuturaBookC" charset="0"/>
                <a:cs typeface="FuturaBookC" charset="0"/>
              </a:defRPr>
            </a:lvl1pPr>
            <a:lvl2pPr marL="342892" indent="0" algn="l">
              <a:buNone/>
              <a:defRPr>
                <a:solidFill>
                  <a:srgbClr val="2F597F"/>
                </a:solidFill>
              </a:defRPr>
            </a:lvl2pPr>
            <a:lvl3pPr marL="685783" indent="0" algn="l">
              <a:buNone/>
              <a:defRPr>
                <a:solidFill>
                  <a:srgbClr val="2F597F"/>
                </a:solidFill>
              </a:defRPr>
            </a:lvl3pPr>
            <a:lvl4pPr marL="1028675" indent="0" algn="l">
              <a:buNone/>
              <a:defRPr>
                <a:solidFill>
                  <a:srgbClr val="2F597F"/>
                </a:solidFill>
              </a:defRPr>
            </a:lvl4pPr>
            <a:lvl5pPr marL="1371566" indent="0" algn="l">
              <a:buNone/>
              <a:defRPr>
                <a:solidFill>
                  <a:srgbClr val="2F597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356808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+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84568" y="-114300"/>
            <a:ext cx="9310723" cy="7101344"/>
          </a:xfrm>
          <a:prstGeom prst="rect">
            <a:avLst/>
          </a:prstGeom>
        </p:spPr>
      </p:pic>
      <p:sp>
        <p:nvSpPr>
          <p:cNvPr id="9" name="Текст 9"/>
          <p:cNvSpPr>
            <a:spLocks noGrp="1"/>
          </p:cNvSpPr>
          <p:nvPr>
            <p:ph type="body" sz="quarter" idx="10"/>
          </p:nvPr>
        </p:nvSpPr>
        <p:spPr>
          <a:xfrm>
            <a:off x="3975259" y="733429"/>
            <a:ext cx="3974306" cy="912813"/>
          </a:xfrm>
        </p:spPr>
        <p:txBody>
          <a:bodyPr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1pPr>
            <a:lvl2pPr marL="342892" indent="0" algn="l">
              <a:buNone/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2pPr>
            <a:lvl3pPr marL="685783" indent="0" algn="r">
              <a:buNone/>
              <a:defRPr>
                <a:solidFill>
                  <a:schemeClr val="bg1"/>
                </a:solidFill>
              </a:defRPr>
            </a:lvl3pPr>
            <a:lvl4pPr marL="1028675" indent="0" algn="r">
              <a:buNone/>
              <a:defRPr>
                <a:solidFill>
                  <a:schemeClr val="bg1"/>
                </a:solidFill>
              </a:defRPr>
            </a:lvl4pPr>
            <a:lvl5pPr marL="1371566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72503" y="711447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/>
          </a:p>
        </p:txBody>
      </p:sp>
      <p:sp>
        <p:nvSpPr>
          <p:cNvPr id="7" name="Текст 9"/>
          <p:cNvSpPr>
            <a:spLocks noGrp="1"/>
          </p:cNvSpPr>
          <p:nvPr>
            <p:ph type="body" sz="quarter" idx="11"/>
          </p:nvPr>
        </p:nvSpPr>
        <p:spPr>
          <a:xfrm>
            <a:off x="4570792" y="2227110"/>
            <a:ext cx="3974306" cy="912813"/>
          </a:xfrm>
        </p:spPr>
        <p:txBody>
          <a:bodyPr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1pPr>
            <a:lvl2pPr marL="342892" indent="0" algn="l">
              <a:buNone/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2pPr>
            <a:lvl3pPr marL="685783" indent="0" algn="r">
              <a:buNone/>
              <a:defRPr>
                <a:solidFill>
                  <a:schemeClr val="bg1"/>
                </a:solidFill>
              </a:defRPr>
            </a:lvl3pPr>
            <a:lvl4pPr marL="1028675" indent="0" algn="r">
              <a:buNone/>
              <a:defRPr>
                <a:solidFill>
                  <a:schemeClr val="bg1"/>
                </a:solidFill>
              </a:defRPr>
            </a:lvl4pPr>
            <a:lvl5pPr marL="1371566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Текст 9"/>
          <p:cNvSpPr>
            <a:spLocks noGrp="1"/>
          </p:cNvSpPr>
          <p:nvPr>
            <p:ph type="body" sz="quarter" idx="12"/>
          </p:nvPr>
        </p:nvSpPr>
        <p:spPr>
          <a:xfrm>
            <a:off x="4736743" y="3632035"/>
            <a:ext cx="3974306" cy="912813"/>
          </a:xfrm>
        </p:spPr>
        <p:txBody>
          <a:bodyPr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1pPr>
            <a:lvl2pPr marL="342892" indent="0" algn="l">
              <a:buNone/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2pPr>
            <a:lvl3pPr marL="685783" indent="0" algn="r">
              <a:buNone/>
              <a:defRPr>
                <a:solidFill>
                  <a:schemeClr val="bg1"/>
                </a:solidFill>
              </a:defRPr>
            </a:lvl3pPr>
            <a:lvl4pPr marL="1028675" indent="0" algn="r">
              <a:buNone/>
              <a:defRPr>
                <a:solidFill>
                  <a:schemeClr val="bg1"/>
                </a:solidFill>
              </a:defRPr>
            </a:lvl4pPr>
            <a:lvl5pPr marL="1371566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4598194" y="5185553"/>
            <a:ext cx="3974306" cy="912813"/>
          </a:xfrm>
        </p:spPr>
        <p:txBody>
          <a:bodyPr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1pPr>
            <a:lvl2pPr marL="342892" indent="0" algn="l">
              <a:buNone/>
              <a:defRPr sz="2100">
                <a:solidFill>
                  <a:schemeClr val="bg1"/>
                </a:solidFill>
                <a:latin typeface="FuturaBookC" charset="0"/>
                <a:ea typeface="FuturaBookC" charset="0"/>
                <a:cs typeface="FuturaBookC" charset="0"/>
              </a:defRPr>
            </a:lvl2pPr>
            <a:lvl3pPr marL="685783" indent="0" algn="r">
              <a:buNone/>
              <a:defRPr>
                <a:solidFill>
                  <a:schemeClr val="bg1"/>
                </a:solidFill>
              </a:defRPr>
            </a:lvl3pPr>
            <a:lvl4pPr marL="1028675" indent="0" algn="r">
              <a:buNone/>
              <a:defRPr>
                <a:solidFill>
                  <a:schemeClr val="bg1"/>
                </a:solidFill>
              </a:defRPr>
            </a:lvl4pPr>
            <a:lvl5pPr marL="1371566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017016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136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ая картинк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084888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5772150"/>
            <a:ext cx="9144000" cy="1085850"/>
          </a:xfrm>
          <a:prstGeom prst="rect">
            <a:avLst/>
          </a:prstGeom>
          <a:solidFill>
            <a:srgbClr val="1B2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2F597F"/>
              </a:solidFill>
            </a:endParaRPr>
          </a:p>
        </p:txBody>
      </p:sp>
      <p:sp>
        <p:nvSpPr>
          <p:cNvPr id="15" name="Текст 17"/>
          <p:cNvSpPr>
            <a:spLocks noGrp="1"/>
          </p:cNvSpPr>
          <p:nvPr>
            <p:ph type="body" sz="quarter" idx="14"/>
          </p:nvPr>
        </p:nvSpPr>
        <p:spPr>
          <a:xfrm>
            <a:off x="1791653" y="5772150"/>
            <a:ext cx="6743700" cy="1085850"/>
          </a:xfrm>
        </p:spPr>
        <p:txBody>
          <a:bodyPr anchor="ctr">
            <a:no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892" indent="0" algn="l">
              <a:buNone/>
              <a:defRPr sz="750">
                <a:solidFill>
                  <a:srgbClr val="60626C"/>
                </a:solidFill>
              </a:defRPr>
            </a:lvl2pPr>
            <a:lvl3pPr marL="685783" indent="0" algn="l">
              <a:buNone/>
              <a:defRPr sz="750">
                <a:solidFill>
                  <a:srgbClr val="60626C"/>
                </a:solidFill>
              </a:defRPr>
            </a:lvl3pPr>
            <a:lvl4pPr marL="1028675" indent="0" algn="l">
              <a:buNone/>
              <a:defRPr sz="750">
                <a:solidFill>
                  <a:srgbClr val="60626C"/>
                </a:solidFill>
              </a:defRPr>
            </a:lvl4pPr>
            <a:lvl5pPr marL="1371566" indent="0" algn="l">
              <a:buNone/>
              <a:defRPr sz="750">
                <a:solidFill>
                  <a:srgbClr val="60626C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977892" y="1939767"/>
            <a:ext cx="2557463" cy="218249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1B254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7972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дн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5772150"/>
            <a:ext cx="9144000" cy="1085850"/>
          </a:xfrm>
          <a:prstGeom prst="rect">
            <a:avLst/>
          </a:prstGeom>
          <a:solidFill>
            <a:srgbClr val="1B2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2F597F"/>
              </a:solidFill>
            </a:endParaRPr>
          </a:p>
        </p:txBody>
      </p:sp>
      <p:sp>
        <p:nvSpPr>
          <p:cNvPr id="15" name="Текст 17"/>
          <p:cNvSpPr>
            <a:spLocks noGrp="1"/>
          </p:cNvSpPr>
          <p:nvPr>
            <p:ph type="body" sz="quarter" idx="14"/>
          </p:nvPr>
        </p:nvSpPr>
        <p:spPr>
          <a:xfrm>
            <a:off x="1791653" y="5772150"/>
            <a:ext cx="6743700" cy="1085850"/>
          </a:xfrm>
        </p:spPr>
        <p:txBody>
          <a:bodyPr anchor="ctr">
            <a:no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892" indent="0" algn="l">
              <a:buNone/>
              <a:defRPr sz="750">
                <a:solidFill>
                  <a:srgbClr val="60626C"/>
                </a:solidFill>
              </a:defRPr>
            </a:lvl2pPr>
            <a:lvl3pPr marL="685783" indent="0" algn="l">
              <a:buNone/>
              <a:defRPr sz="750">
                <a:solidFill>
                  <a:srgbClr val="60626C"/>
                </a:solidFill>
              </a:defRPr>
            </a:lvl3pPr>
            <a:lvl4pPr marL="1028675" indent="0" algn="l">
              <a:buNone/>
              <a:defRPr sz="750">
                <a:solidFill>
                  <a:srgbClr val="60626C"/>
                </a:solidFill>
              </a:defRPr>
            </a:lvl4pPr>
            <a:lvl5pPr marL="1371566" indent="0" algn="l">
              <a:buNone/>
              <a:defRPr sz="750">
                <a:solidFill>
                  <a:srgbClr val="60626C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907D2EF-3472-49AE-B7A5-462C3E44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0680"/>
            <a:ext cx="7886700" cy="730885"/>
          </a:xfrm>
        </p:spPr>
        <p:txBody>
          <a:bodyPr>
            <a:normAutofit/>
          </a:bodyPr>
          <a:lstStyle>
            <a:lvl1pPr>
              <a:defRPr sz="3600" b="0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6205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20680"/>
            <a:ext cx="7886700" cy="730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</a:t>
            </a:r>
            <a:r>
              <a:rPr lang="ru-RU" dirty="0"/>
              <a:t>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223014"/>
            <a:ext cx="7886700" cy="4953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Изображение 1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20000">
            <a:off x="632774" y="6302840"/>
            <a:ext cx="1814948" cy="3573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7005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2" r:id="rId2"/>
    <p:sldLayoutId id="2147483681" r:id="rId3"/>
    <p:sldLayoutId id="2147483723" r:id="rId4"/>
    <p:sldLayoutId id="2147483724" r:id="rId5"/>
    <p:sldLayoutId id="2147483709" r:id="rId6"/>
    <p:sldLayoutId id="2147483673" r:id="rId7"/>
    <p:sldLayoutId id="2147483716" r:id="rId8"/>
    <p:sldLayoutId id="2147483728" r:id="rId9"/>
    <p:sldLayoutId id="2147483693" r:id="rId10"/>
    <p:sldLayoutId id="2147483694" r:id="rId11"/>
    <p:sldLayoutId id="2147483675" r:id="rId12"/>
    <p:sldLayoutId id="2147483676" r:id="rId13"/>
    <p:sldLayoutId id="2147483669" r:id="rId14"/>
    <p:sldLayoutId id="2147483677" r:id="rId15"/>
    <p:sldLayoutId id="2147483727" r:id="rId16"/>
    <p:sldLayoutId id="2147483684" r:id="rId17"/>
    <p:sldLayoutId id="2147483720" r:id="rId18"/>
    <p:sldLayoutId id="2147483718" r:id="rId19"/>
    <p:sldLayoutId id="2147483719" r:id="rId20"/>
    <p:sldLayoutId id="2147483654" r:id="rId21"/>
    <p:sldLayoutId id="2147483729" r:id="rId22"/>
  </p:sldLayoutIdLst>
  <p:hf hdr="0" ftr="0" dt="0"/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rgbClr val="2F597F"/>
        </a:buClr>
        <a:buFont typeface="Arial"/>
        <a:buChar char="•"/>
        <a:defRPr sz="2100" kern="1200">
          <a:solidFill>
            <a:schemeClr val="tx1"/>
          </a:solidFill>
          <a:latin typeface="FuturaBookC" charset="0"/>
          <a:ea typeface="FuturaBookC" charset="0"/>
          <a:cs typeface="FuturaBookC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FuturaBookC" charset="0"/>
          <a:ea typeface="FuturaBookC" charset="0"/>
          <a:cs typeface="FuturaBookC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FuturaBookC" charset="0"/>
          <a:ea typeface="FuturaBookC" charset="0"/>
          <a:cs typeface="FuturaBookC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FuturaBookC" charset="0"/>
          <a:ea typeface="FuturaBookC" charset="0"/>
          <a:cs typeface="FuturaBookC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FuturaBookC" charset="0"/>
          <a:ea typeface="FuturaBookC" charset="0"/>
          <a:cs typeface="FuturaBookC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khailShilkov/fosdem201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github.com/pulumi/examples" TargetMode="External"/><Relationship Id="rId4" Type="http://schemas.openxmlformats.org/officeDocument/2006/relationships/hyperlink" Target="https://pulumi.io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Infrastructure</a:t>
            </a:r>
            <a:r>
              <a:rPr lang="nl-NL" sz="6000" dirty="0" smtClean="0"/>
              <a:t> as TypeScript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138238" y="4724056"/>
            <a:ext cx="6858000" cy="68461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Mikhail Shilkov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456050" y="3642015"/>
            <a:ext cx="4222376" cy="768928"/>
          </a:xfrm>
          <a:solidFill>
            <a:srgbClr val="37203D">
              <a:alpha val="84000"/>
            </a:srgbClr>
          </a:solidFill>
        </p:spPr>
        <p:txBody>
          <a:bodyPr anchor="ctr">
            <a:noAutofit/>
          </a:bodyPr>
          <a:lstStyle/>
          <a:p>
            <a:r>
              <a:rPr lang="en-US" sz="2700" dirty="0" smtClean="0">
                <a:solidFill>
                  <a:srgbClr val="FF0000"/>
                </a:solidFill>
              </a:rPr>
              <a:t>Managing Cloud with Pulumi</a:t>
            </a:r>
            <a:endParaRPr lang="it-IT" sz="27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6" name="Прямая соединительная линия 5"/>
          <p:cNvCxnSpPr>
            <a:cxnSpLocks/>
          </p:cNvCxnSpPr>
          <p:nvPr/>
        </p:nvCxnSpPr>
        <p:spPr>
          <a:xfrm>
            <a:off x="68581" y="5006340"/>
            <a:ext cx="31724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>
          <a:xfrm>
            <a:off x="5923280" y="5006340"/>
            <a:ext cx="32207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9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1" y="1209339"/>
            <a:ext cx="6284260" cy="4713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42" y="1071561"/>
            <a:ext cx="1530650" cy="922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1" y="1195063"/>
            <a:ext cx="1877767" cy="140102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Diagram of the app with all resources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00775" y="1922472"/>
            <a:ext cx="14822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Burst My Bubble" panose="02000000000000000000" pitchFamily="2" charset="0"/>
              </a:rPr>
              <a:t>Lambda</a:t>
            </a:r>
            <a:endParaRPr lang="en-GB" sz="2200" dirty="0">
              <a:latin typeface="Burst My Bubble" panose="02000000000000000000" pitchFamily="2" charset="0"/>
            </a:endParaRPr>
          </a:p>
          <a:p>
            <a:r>
              <a:rPr lang="en-GB" sz="2200" b="1" dirty="0">
                <a:latin typeface="Burst My Bubble" panose="02000000000000000000" pitchFamily="2" charset="0"/>
              </a:rPr>
              <a:t>“Add URL”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28" y="2545647"/>
            <a:ext cx="272639" cy="26861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49283" y="3525758"/>
            <a:ext cx="1478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Burst My Bubble" panose="02000000000000000000" pitchFamily="2" charset="0"/>
              </a:rPr>
              <a:t>Lambda</a:t>
            </a:r>
            <a:endParaRPr lang="en-GB" sz="2200" dirty="0">
              <a:latin typeface="Burst My Bubble" panose="02000000000000000000" pitchFamily="2" charset="0"/>
            </a:endParaRPr>
          </a:p>
          <a:p>
            <a:r>
              <a:rPr lang="en-GB" sz="2200" b="1" dirty="0" smtClean="0">
                <a:latin typeface="Burst My Bubble" panose="02000000000000000000" pitchFamily="2" charset="0"/>
              </a:rPr>
              <a:t>“Open URL</a:t>
            </a:r>
            <a:r>
              <a:rPr lang="en-GB" sz="2200" b="1" dirty="0">
                <a:latin typeface="Burst My Bubble" panose="02000000000000000000" pitchFamily="2" charset="0"/>
              </a:rPr>
              <a:t>”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58" y="4181883"/>
            <a:ext cx="272639" cy="26861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079505" y="2609235"/>
            <a:ext cx="13291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Burst My Bubble" panose="02000000000000000000" pitchFamily="2" charset="0"/>
              </a:rPr>
              <a:t>DynamoDB </a:t>
            </a:r>
            <a:r>
              <a:rPr lang="en-GB" sz="2200" b="1" dirty="0" smtClean="0">
                <a:latin typeface="Burst My Bubble" panose="02000000000000000000" pitchFamily="2" charset="0"/>
              </a:rPr>
              <a:t>“URLs”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76" y="3273865"/>
            <a:ext cx="293159" cy="26517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10884" y="3038078"/>
            <a:ext cx="1460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latin typeface="Burst My Bubble" panose="02000000000000000000" pitchFamily="2" charset="0"/>
              </a:rPr>
              <a:t>API Gateway</a:t>
            </a:r>
            <a:endParaRPr lang="en-US" sz="2400" b="1" dirty="0">
              <a:latin typeface="Burst My Bubble" panose="020000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04106" y="4647052"/>
            <a:ext cx="13634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Burst My Bubble" panose="02000000000000000000" pitchFamily="2" charset="0"/>
              </a:rPr>
              <a:t>S3 Bucket</a:t>
            </a:r>
          </a:p>
          <a:p>
            <a:r>
              <a:rPr lang="en-GB" sz="2200" b="1" dirty="0" smtClean="0">
                <a:latin typeface="Burst My Bubble" panose="02000000000000000000" pitchFamily="2" charset="0"/>
              </a:rPr>
              <a:t>Static site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98" y="5069665"/>
            <a:ext cx="333313" cy="328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912" y="5304482"/>
            <a:ext cx="255722" cy="274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0273" y="1296899"/>
            <a:ext cx="1723478" cy="1208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Burst My Bubble" panose="02000000000000000000" pitchFamily="2" charset="0"/>
              </a:rPr>
              <a:t>Stage</a:t>
            </a:r>
            <a:br>
              <a:rPr lang="en-GB" dirty="0">
                <a:latin typeface="Burst My Bubble" panose="02000000000000000000" pitchFamily="2" charset="0"/>
              </a:rPr>
            </a:br>
            <a:r>
              <a:rPr lang="en-GB" dirty="0">
                <a:latin typeface="Burst My Bubble" panose="02000000000000000000" pitchFamily="2" charset="0"/>
              </a:rPr>
              <a:t>Deployment</a:t>
            </a:r>
            <a:br>
              <a:rPr lang="en-GB" dirty="0">
                <a:latin typeface="Burst My Bubble" panose="02000000000000000000" pitchFamily="2" charset="0"/>
              </a:rPr>
            </a:br>
            <a:r>
              <a:rPr lang="en-GB" dirty="0">
                <a:latin typeface="Burst My Bubble" panose="02000000000000000000" pitchFamily="2" charset="0"/>
              </a:rPr>
              <a:t>REST endpoint</a:t>
            </a:r>
          </a:p>
          <a:p>
            <a:pPr algn="ctr"/>
            <a:r>
              <a:rPr lang="en-GB" dirty="0">
                <a:latin typeface="Burst My Bubble" panose="02000000000000000000" pitchFamily="2" charset="0"/>
              </a:rPr>
              <a:t>Permissions</a:t>
            </a:r>
            <a:endParaRPr lang="en-US" dirty="0">
              <a:latin typeface="Burst My Bubble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45342" y="1212935"/>
            <a:ext cx="1530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Burst My Bubble" panose="02000000000000000000" pitchFamily="2" charset="0"/>
              </a:rPr>
              <a:t>Permissions</a:t>
            </a:r>
            <a:br>
              <a:rPr lang="en-GB" dirty="0">
                <a:latin typeface="Burst My Bubble" panose="02000000000000000000" pitchFamily="2" charset="0"/>
              </a:rPr>
            </a:br>
            <a:r>
              <a:rPr lang="en-GB" dirty="0">
                <a:latin typeface="Burst My Bubble" panose="02000000000000000000" pitchFamily="2" charset="0"/>
              </a:rPr>
              <a:t>Policy</a:t>
            </a:r>
            <a:endParaRPr lang="en-US" dirty="0">
              <a:latin typeface="Burst My Bubble" panose="020000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912" y="4128645"/>
            <a:ext cx="1753136" cy="7210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37475" y="4322059"/>
            <a:ext cx="1366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Burst My Bubble" panose="02000000000000000000" pitchFamily="2" charset="0"/>
              </a:rPr>
              <a:t>Bucket Objects</a:t>
            </a:r>
            <a:endParaRPr lang="en-US" dirty="0">
              <a:latin typeface="Burst My Bubb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7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Options to deploy the infra</a:t>
            </a:r>
            <a:endParaRPr lang="en-US" dirty="0"/>
          </a:p>
        </p:txBody>
      </p:sp>
      <p:pic>
        <p:nvPicPr>
          <p:cNvPr id="2050" name="Picture 2" descr="ÐÐ°ÑÑÐ¸Ð½ÐºÐ¸ Ð¿Ð¾ Ð·Ð°Ð¿ÑÐ¾ÑÑ aws cons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2" y="1678065"/>
            <a:ext cx="2582283" cy="17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49" y="1553293"/>
            <a:ext cx="2115110" cy="2115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70" y="1666369"/>
            <a:ext cx="1600173" cy="17393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9732" y="432243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Century Gothic" panose="020B0502020202020204" pitchFamily="34" charset="0"/>
              </a:rPr>
              <a:t>…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3" y="4006968"/>
            <a:ext cx="2734935" cy="1640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96" y="4143936"/>
            <a:ext cx="2895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https://console.aws.amazon.com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Options: AWS Web Console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188" y="1817339"/>
            <a:ext cx="5495127" cy="2933956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313765" y="2122925"/>
            <a:ext cx="2557463" cy="2182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l"/>
            <a:r>
              <a:rPr lang="en-GB" sz="2800" dirty="0" smtClean="0">
                <a:latin typeface="FuturaBookC" panose="04000500000000000000" pitchFamily="82" charset="0"/>
              </a:rPr>
              <a:t>Good for exploration</a:t>
            </a:r>
            <a:br>
              <a:rPr lang="en-GB" sz="2800" dirty="0" smtClean="0">
                <a:latin typeface="FuturaBookC" panose="04000500000000000000" pitchFamily="82" charset="0"/>
              </a:rPr>
            </a:br>
            <a:r>
              <a:rPr lang="en-GB" sz="2800" dirty="0" smtClean="0">
                <a:latin typeface="FuturaBookC" panose="04000500000000000000" pitchFamily="82" charset="0"/>
              </a:rPr>
              <a:t/>
            </a:r>
            <a:br>
              <a:rPr lang="en-GB" sz="2800" dirty="0" smtClean="0">
                <a:latin typeface="FuturaBookC" panose="04000500000000000000" pitchFamily="82" charset="0"/>
              </a:rPr>
            </a:br>
            <a:r>
              <a:rPr lang="en-GB" sz="2800" dirty="0" smtClean="0">
                <a:latin typeface="FuturaBookC" panose="04000500000000000000" pitchFamily="82" charset="0"/>
              </a:rPr>
              <a:t>Not reproducible</a:t>
            </a:r>
            <a:endParaRPr lang="en-US" sz="2800" dirty="0">
              <a:latin typeface="FuturaBookC" panose="0400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5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https://docs.aws.amazon.com/cli/latest/reference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Options: AWS CLI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13765" y="2122925"/>
            <a:ext cx="2557463" cy="2182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l"/>
            <a:r>
              <a:rPr lang="en-GB" sz="2800" dirty="0" smtClean="0">
                <a:latin typeface="FuturaBookC" panose="04000500000000000000" pitchFamily="82" charset="0"/>
              </a:rPr>
              <a:t>Scriptable</a:t>
            </a:r>
          </a:p>
          <a:p>
            <a:pPr algn="l"/>
            <a:endParaRPr lang="en-GB" sz="2800" dirty="0" smtClean="0">
              <a:latin typeface="FuturaBookC" panose="04000500000000000000" pitchFamily="82" charset="0"/>
            </a:endParaRPr>
          </a:p>
          <a:p>
            <a:pPr algn="l"/>
            <a:r>
              <a:rPr lang="en-GB" sz="2800" dirty="0" smtClean="0">
                <a:latin typeface="FuturaBookC" panose="04000500000000000000" pitchFamily="82" charset="0"/>
              </a:rPr>
              <a:t>Imperative, “how to do” not “what to do”</a:t>
            </a:r>
            <a:endParaRPr lang="en-US" sz="2800" dirty="0">
              <a:latin typeface="FuturaBookC" panose="04000500000000000000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003" y="3061854"/>
            <a:ext cx="5609921" cy="638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007" y="1873624"/>
            <a:ext cx="5560818" cy="607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077" y="4224363"/>
            <a:ext cx="5530123" cy="4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1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1" smtClean="0"/>
              <a:t>https://aws.amazon.com/blogs/compute/</a:t>
            </a:r>
            <a:br>
              <a:rPr lang="en-US" noProof="1" smtClean="0"/>
            </a:br>
            <a:r>
              <a:rPr lang="en-US" noProof="1" smtClean="0"/>
              <a:t>build-a-serverless-private-url-shortener/</a:t>
            </a:r>
            <a:endParaRPr lang="en-US" noProof="1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Options: CloudFormation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13765" y="2122925"/>
            <a:ext cx="2557463" cy="2182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l"/>
            <a:r>
              <a:rPr lang="en-GB" sz="2800" dirty="0" smtClean="0">
                <a:latin typeface="FuturaBookC" panose="04000500000000000000" pitchFamily="82" charset="0"/>
              </a:rPr>
              <a:t>Desired state configuration with YAML</a:t>
            </a:r>
            <a:br>
              <a:rPr lang="en-GB" sz="2800" dirty="0" smtClean="0">
                <a:latin typeface="FuturaBookC" panose="04000500000000000000" pitchFamily="82" charset="0"/>
              </a:rPr>
            </a:br>
            <a:r>
              <a:rPr lang="en-GB" sz="2800" dirty="0" smtClean="0">
                <a:latin typeface="FuturaBookC" panose="04000500000000000000" pitchFamily="82" charset="0"/>
              </a:rPr>
              <a:t/>
            </a:r>
            <a:br>
              <a:rPr lang="en-GB" sz="2800" dirty="0" smtClean="0">
                <a:latin typeface="FuturaBookC" panose="04000500000000000000" pitchFamily="82" charset="0"/>
              </a:rPr>
            </a:br>
            <a:r>
              <a:rPr lang="en-GB" sz="2800" dirty="0" smtClean="0">
                <a:latin typeface="FuturaBookC" panose="04000500000000000000" pitchFamily="82" charset="0"/>
              </a:rPr>
              <a:t>Verbose</a:t>
            </a:r>
            <a:endParaRPr lang="en-US" sz="2800" dirty="0">
              <a:latin typeface="FuturaBookC" panose="04000500000000000000" pitchFamily="8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4893" y="1410708"/>
            <a:ext cx="5827059" cy="37856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Resources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S3BucketForURLs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Type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A31515"/>
                </a:solidFill>
                <a:latin typeface="Consolas" panose="020B0609020204030204" pitchFamily="49" charset="0"/>
              </a:rPr>
              <a:t>"AWS::S3::Bucket"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DeletionPolicy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Delete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Properties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BucketName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!If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[ </a:t>
            </a:r>
            <a:r>
              <a:rPr lang="en-US" sz="1600" noProof="1" smtClean="0">
                <a:solidFill>
                  <a:srgbClr val="A31515"/>
                </a:solidFill>
                <a:latin typeface="Consolas" panose="020B0609020204030204" pitchFamily="49" charset="0"/>
              </a:rPr>
              <a:t>"CreateNewBucket"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noProof="1" smtClean="0">
                <a:solidFill>
                  <a:srgbClr val="A31515"/>
                </a:solidFill>
                <a:latin typeface="Consolas" panose="020B0609020204030204" pitchFamily="49" charset="0"/>
              </a:rPr>
              <a:t>"AWS 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…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WebsiteConfiguration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  IndexDocument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A31515"/>
                </a:solidFill>
                <a:latin typeface="Consolas" panose="020B0609020204030204" pitchFamily="49" charset="0"/>
              </a:rPr>
              <a:t>"index.html"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LifecycleConfiguration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  Rules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         -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      Id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DisposeShortUrls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      ExpirationInDays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!Ref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URLExpiration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      Prefix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A31515"/>
                </a:solidFill>
                <a:latin typeface="Consolas" panose="020B0609020204030204" pitchFamily="49" charset="0"/>
              </a:rPr>
              <a:t>"u"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      Status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Enabled</a:t>
            </a:r>
            <a:endParaRPr lang="en-US" sz="1600" noProof="1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https://github.com/jamesridgway/aws-lambda-short-url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Options: </a:t>
            </a:r>
            <a:r>
              <a:rPr lang="en-GB" dirty="0" smtClean="0"/>
              <a:t>Terraform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13765" y="2122925"/>
            <a:ext cx="2557463" cy="2182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l"/>
            <a:r>
              <a:rPr lang="en-GB" sz="2800" dirty="0" smtClean="0">
                <a:latin typeface="FuturaBookC" panose="04000500000000000000" pitchFamily="82" charset="0"/>
              </a:rPr>
              <a:t>Proprietary format</a:t>
            </a:r>
          </a:p>
          <a:p>
            <a:pPr algn="l"/>
            <a:endParaRPr lang="en-GB" sz="2800" dirty="0" smtClean="0">
              <a:latin typeface="FuturaBookC" panose="04000500000000000000" pitchFamily="82" charset="0"/>
            </a:endParaRPr>
          </a:p>
          <a:p>
            <a:pPr algn="l"/>
            <a:r>
              <a:rPr lang="en-GB" sz="2800" dirty="0" smtClean="0">
                <a:latin typeface="FuturaBookC" panose="04000500000000000000" pitchFamily="82" charset="0"/>
              </a:rPr>
              <a:t>Multi-cloud</a:t>
            </a:r>
            <a:endParaRPr lang="en-US" sz="2800" dirty="0">
              <a:latin typeface="FuturaBookC" panose="04000500000000000000" pitchFamily="8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4893" y="1767622"/>
            <a:ext cx="5827059" cy="2893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noProof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resource</a:t>
            </a:r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"aws_lambda_function" "apply_security_headers" {</a:t>
            </a:r>
          </a:p>
          <a:p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 provider </a:t>
            </a:r>
            <a:r>
              <a:rPr lang="en-US" sz="1400" noProof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"aws.cloudfront_acm"</a:t>
            </a:r>
          </a:p>
          <a:p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 filename </a:t>
            </a:r>
            <a:r>
              <a:rPr lang="en-US" sz="1400" noProof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"lambda_functions/security_headers.zip"</a:t>
            </a:r>
          </a:p>
          <a:p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 function_name </a:t>
            </a:r>
            <a:r>
              <a:rPr lang="en-US" sz="1400" noProof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"apply_security_headers"</a:t>
            </a:r>
          </a:p>
          <a:p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 role </a:t>
            </a:r>
            <a:r>
              <a:rPr lang="en-US" sz="1400" noProof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"${aws_iam_role.short_url_lambda_iam.arn}"</a:t>
            </a:r>
          </a:p>
          <a:p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 handler </a:t>
            </a:r>
            <a:r>
              <a:rPr lang="en-US" sz="1400" noProof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"lambda_function.handler"</a:t>
            </a:r>
          </a:p>
          <a:p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 source_code_hash </a:t>
            </a:r>
            <a:r>
              <a:rPr lang="en-US" sz="1400" noProof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"${data.archive.security.base64}"</a:t>
            </a:r>
          </a:p>
          <a:p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 runtime </a:t>
            </a:r>
            <a:r>
              <a:rPr lang="en-US" sz="1400" noProof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"nodejs8.10"</a:t>
            </a:r>
          </a:p>
          <a:p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 publish </a:t>
            </a:r>
            <a:r>
              <a:rPr lang="en-US" sz="1400" noProof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true</a:t>
            </a:r>
          </a:p>
          <a:p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 tags </a:t>
            </a:r>
            <a:r>
              <a:rPr lang="en-US" sz="1400" noProof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   Project </a:t>
            </a:r>
            <a:r>
              <a:rPr lang="en-US" sz="1400" noProof="1" smtClean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"short_urls"</a:t>
            </a:r>
          </a:p>
          <a:p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  <a:p>
            <a:r>
              <a:rPr lang="en-US" sz="1400" noProof="1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400" noProof="1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6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https://github.com/danielireson/serverless-url-shortener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Options: Serverless Framework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13765" y="2122925"/>
            <a:ext cx="2557463" cy="2182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l"/>
            <a:r>
              <a:rPr lang="en-GB" sz="2800" dirty="0" smtClean="0">
                <a:latin typeface="FuturaBookC" panose="04000500000000000000" pitchFamily="82" charset="0"/>
              </a:rPr>
              <a:t>YAML</a:t>
            </a:r>
          </a:p>
          <a:p>
            <a:pPr algn="l"/>
            <a:endParaRPr lang="en-GB" sz="2800" dirty="0" smtClean="0">
              <a:latin typeface="FuturaBookC" panose="04000500000000000000" pitchFamily="82" charset="0"/>
            </a:endParaRPr>
          </a:p>
          <a:p>
            <a:pPr algn="l"/>
            <a:r>
              <a:rPr lang="en-GB" sz="2800" dirty="0" smtClean="0">
                <a:latin typeface="FuturaBookC" panose="04000500000000000000" pitchFamily="82" charset="0"/>
              </a:rPr>
              <a:t>Succinct</a:t>
            </a:r>
            <a:br>
              <a:rPr lang="en-GB" sz="2800" dirty="0" smtClean="0">
                <a:latin typeface="FuturaBookC" panose="04000500000000000000" pitchFamily="82" charset="0"/>
              </a:rPr>
            </a:br>
            <a:r>
              <a:rPr lang="en-GB" sz="2800" dirty="0" smtClean="0">
                <a:latin typeface="FuturaBookC" panose="04000500000000000000" pitchFamily="82" charset="0"/>
              </a:rPr>
              <a:t/>
            </a:r>
            <a:br>
              <a:rPr lang="en-GB" sz="2800" dirty="0" smtClean="0">
                <a:latin typeface="FuturaBookC" panose="04000500000000000000" pitchFamily="82" charset="0"/>
              </a:rPr>
            </a:br>
            <a:r>
              <a:rPr lang="en-GB" sz="2800" dirty="0" smtClean="0">
                <a:latin typeface="FuturaBookC" panose="04000500000000000000" pitchFamily="82" charset="0"/>
              </a:rPr>
              <a:t>Narrow scope</a:t>
            </a:r>
          </a:p>
          <a:p>
            <a:pPr algn="l"/>
            <a:r>
              <a:rPr lang="en-GB" sz="2800" dirty="0" smtClean="0">
                <a:latin typeface="FuturaBookC" panose="04000500000000000000" pitchFamily="82" charset="0"/>
              </a:rPr>
              <a:t/>
            </a:r>
            <a:br>
              <a:rPr lang="en-GB" sz="2800" dirty="0" smtClean="0">
                <a:latin typeface="FuturaBookC" panose="04000500000000000000" pitchFamily="82" charset="0"/>
              </a:rPr>
            </a:br>
            <a:r>
              <a:rPr lang="en-GB" sz="2800" dirty="0" smtClean="0">
                <a:latin typeface="FuturaBookC" panose="04000500000000000000" pitchFamily="82" charset="0"/>
              </a:rPr>
              <a:t>Multi-cloud</a:t>
            </a:r>
            <a:endParaRPr lang="en-US" sz="2800" dirty="0">
              <a:latin typeface="FuturaBookC" panose="04000500000000000000" pitchFamily="8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4893" y="1410708"/>
            <a:ext cx="5827059" cy="427809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functions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store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handler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api/store.handle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events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     - </a:t>
            </a:r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http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    path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/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    method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post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    cors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resources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Resources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ServerlesslyRedirectS3Bucket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Type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AWS::S3::Bucket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Properties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  BucketName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${file(config.json):BUCKET}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  AccessControl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 </a:t>
            </a:r>
            <a:r>
              <a:rPr lang="en-US" sz="1600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PublicRead</a:t>
            </a:r>
            <a:endParaRPr lang="en-US" sz="1600" noProof="1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noProof="1" smtClean="0">
                <a:solidFill>
                  <a:srgbClr val="800000"/>
                </a:solidFill>
                <a:latin typeface="Consolas" panose="020B0609020204030204" pitchFamily="49" charset="0"/>
              </a:rPr>
              <a:t>        WebsiteConfiguration</a:t>
            </a:r>
            <a:r>
              <a:rPr lang="en-US" sz="1600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  <a:endParaRPr lang="en-US" sz="1600" noProof="1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9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Desired properties of infra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600" dirty="0"/>
              <a:t>Scriptable</a:t>
            </a:r>
            <a:endParaRPr lang="en-US" sz="2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sz="2600" dirty="0" smtClean="0"/>
              <a:t>Reproducible</a:t>
            </a:r>
            <a:endParaRPr lang="en-US" sz="2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sz="2600" dirty="0"/>
              <a:t>Applicable for any cloud </a:t>
            </a:r>
            <a:r>
              <a:rPr lang="en-GB" sz="2600" dirty="0" smtClean="0"/>
              <a:t>service</a:t>
            </a:r>
            <a:endParaRPr lang="en-GB" sz="2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GB" sz="2600" dirty="0"/>
              <a:t>Multi-cloud (+ hybrid</a:t>
            </a:r>
            <a:r>
              <a:rPr lang="en-GB" sz="2600" dirty="0" smtClean="0"/>
              <a:t>)</a:t>
            </a:r>
            <a:endParaRPr lang="en-GB" sz="2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GB" sz="2600" dirty="0"/>
              <a:t>Desired state </a:t>
            </a:r>
            <a:r>
              <a:rPr lang="en-GB" sz="2600" dirty="0" smtClean="0"/>
              <a:t>configuration</a:t>
            </a:r>
            <a:endParaRPr lang="en-US" sz="2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7"/>
          </p:nvPr>
        </p:nvSpPr>
        <p:spPr/>
        <p:txBody>
          <a:bodyPr>
            <a:normAutofit/>
          </a:bodyPr>
          <a:lstStyle/>
          <a:p>
            <a:r>
              <a:rPr lang="en-GB" sz="2600" dirty="0"/>
              <a:t>Language?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241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800" dirty="0" smtClean="0"/>
              <a:t>https://noyaml.com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58"/>
            <a:ext cx="9144000" cy="535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600" dirty="0"/>
              <a:t>Scriptable</a:t>
            </a:r>
            <a:endParaRPr lang="en-US" sz="2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sz="2600" dirty="0" smtClean="0"/>
              <a:t>Reproducible</a:t>
            </a:r>
            <a:endParaRPr lang="en-US" sz="2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sz="2600" dirty="0"/>
              <a:t>Applicable for any cloud </a:t>
            </a:r>
            <a:r>
              <a:rPr lang="en-GB" sz="2600" dirty="0" smtClean="0"/>
              <a:t>service</a:t>
            </a:r>
            <a:endParaRPr lang="en-GB" sz="2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GB" sz="2600" dirty="0"/>
              <a:t>Multi-cloud (+ hybrid</a:t>
            </a:r>
            <a:r>
              <a:rPr lang="en-GB" sz="2600" dirty="0" smtClean="0"/>
              <a:t>)</a:t>
            </a:r>
            <a:endParaRPr lang="en-GB" sz="2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GB" sz="2600" dirty="0"/>
              <a:t>Desired state </a:t>
            </a:r>
            <a:r>
              <a:rPr lang="en-GB" sz="2600" dirty="0" smtClean="0"/>
              <a:t>configuration</a:t>
            </a:r>
            <a:endParaRPr lang="en-US" sz="2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7"/>
          </p:nvPr>
        </p:nvSpPr>
        <p:spPr/>
        <p:txBody>
          <a:bodyPr>
            <a:normAutofit/>
          </a:bodyPr>
          <a:lstStyle/>
          <a:p>
            <a:r>
              <a:rPr lang="en-GB" sz="2400" strike="sngStrike" dirty="0"/>
              <a:t>YAML</a:t>
            </a:r>
            <a:r>
              <a:rPr lang="en-GB" sz="2400" dirty="0"/>
              <a:t> </a:t>
            </a:r>
            <a:r>
              <a:rPr lang="en-GB" sz="2400" dirty="0" smtClean="0"/>
              <a:t>TypeScript </a:t>
            </a:r>
            <a:br>
              <a:rPr lang="en-GB" sz="2400" dirty="0" smtClean="0"/>
            </a:br>
            <a:r>
              <a:rPr lang="en-GB" sz="2400" dirty="0" smtClean="0"/>
              <a:t>(</a:t>
            </a:r>
            <a:r>
              <a:rPr lang="en-GB" sz="2400" dirty="0"/>
              <a:t>or Python, Go, …)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680" y="377078"/>
            <a:ext cx="3505200" cy="108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5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4729" y="2343150"/>
            <a:ext cx="4693061" cy="2868930"/>
          </a:xfrm>
        </p:spPr>
        <p:txBody>
          <a:bodyPr>
            <a:normAutofit fontScale="55000" lnSpcReduction="20000"/>
          </a:bodyPr>
          <a:lstStyle/>
          <a:p>
            <a:pPr marL="205735" indent="-205735" algn="l">
              <a:buFont typeface="Arial" panose="020B0604020202020204" pitchFamily="34" charset="0"/>
              <a:buChar char="•"/>
            </a:pPr>
            <a:r>
              <a:rPr lang="en-US" dirty="0" smtClean="0"/>
              <a:t>Software developer</a:t>
            </a:r>
          </a:p>
          <a:p>
            <a:pPr marL="205735" indent="-205735" algn="l">
              <a:buFont typeface="Arial" panose="020B0604020202020204" pitchFamily="34" charset="0"/>
              <a:buChar char="•"/>
            </a:pPr>
            <a:r>
              <a:rPr lang="en-US" dirty="0" smtClean="0"/>
              <a:t>Cloud</a:t>
            </a:r>
          </a:p>
          <a:p>
            <a:pPr marL="205735" indent="-205735" algn="l">
              <a:buFont typeface="Arial" panose="020B0604020202020204" pitchFamily="34" charset="0"/>
              <a:buChar char="•"/>
            </a:pPr>
            <a:r>
              <a:rPr lang="en-US" dirty="0" smtClean="0"/>
              <a:t>Serverless</a:t>
            </a:r>
          </a:p>
          <a:p>
            <a:pPr marL="205735" indent="-205735" algn="l">
              <a:buFont typeface="Arial" panose="020B0604020202020204" pitchFamily="34" charset="0"/>
              <a:buChar char="•"/>
            </a:pPr>
            <a:r>
              <a:rPr lang="en-US" dirty="0" smtClean="0"/>
              <a:t>Functional Programming, F#</a:t>
            </a:r>
          </a:p>
          <a:p>
            <a:pPr marL="205735" indent="-205735" algn="l">
              <a:buFont typeface="Arial" panose="020B0604020202020204" pitchFamily="34" charset="0"/>
              <a:buChar char="•"/>
            </a:pPr>
            <a:r>
              <a:rPr lang="en-US" dirty="0" smtClean="0"/>
              <a:t>Microsoft Azure MVP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https://mikhail.io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@MikhailShilkov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097756"/>
            <a:ext cx="2942561" cy="547688"/>
          </a:xfrm>
        </p:spPr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31966"/>
            <a:ext cx="4480560" cy="6526034"/>
          </a:xfrm>
        </p:spPr>
      </p:pic>
    </p:spTree>
    <p:extLst>
      <p:ext uri="{BB962C8B-B14F-4D97-AF65-F5344CB8AC3E}">
        <p14:creationId xmlns:p14="http://schemas.microsoft.com/office/powerpoint/2010/main" val="38151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Pulumi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477" y="262159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Pulumi CLI</a:t>
            </a:r>
            <a:br>
              <a:rPr lang="en-GB" dirty="0" smtClean="0"/>
            </a:br>
            <a:r>
              <a:rPr lang="en-GB" dirty="0" smtClean="0"/>
              <a:t>Stacks</a:t>
            </a:r>
            <a:br>
              <a:rPr lang="en-GB" dirty="0" smtClean="0"/>
            </a:br>
            <a:r>
              <a:rPr lang="en-GB" dirty="0" smtClean="0"/>
              <a:t>State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Demo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0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Pulumi 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2635"/>
            <a:ext cx="6621929" cy="49664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04565" y="2419513"/>
            <a:ext cx="1640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latin typeface="Burst My Bubble" panose="02000000000000000000" pitchFamily="2" charset="0"/>
              </a:rPr>
              <a:t>CLI and Engine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424" y="1403850"/>
            <a:ext cx="12550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latin typeface="Burst My Bubble" panose="02000000000000000000" pitchFamily="2" charset="0"/>
              </a:rPr>
              <a:t>Last deployed state</a:t>
            </a:r>
            <a:endParaRPr lang="en-US" sz="2000" b="1" dirty="0">
              <a:latin typeface="Burst My Bubble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6612" y="4660689"/>
            <a:ext cx="1237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noProof="1" smtClean="0">
                <a:latin typeface="Burst My Bubble" panose="02000000000000000000" pitchFamily="2" charset="0"/>
              </a:rPr>
              <a:t>index.ts</a:t>
            </a:r>
            <a:endParaRPr lang="en-GB" b="1" noProof="1">
              <a:latin typeface="Burst My Bubble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40425" y="5196457"/>
            <a:ext cx="1640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latin typeface="Burst My Bubble" panose="02000000000000000000" pitchFamily="2" charset="0"/>
              </a:rPr>
              <a:t>Language host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85647" y="2652884"/>
            <a:ext cx="1640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latin typeface="Burst My Bubble" panose="02000000000000000000" pitchFamily="2" charset="0"/>
              </a:rPr>
              <a:t>AWS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5647" y="3307221"/>
            <a:ext cx="1640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latin typeface="Burst My Bubble" panose="02000000000000000000" pitchFamily="2" charset="0"/>
              </a:rPr>
              <a:t>Azure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85647" y="3952214"/>
            <a:ext cx="1640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latin typeface="Burst My Bubble" panose="02000000000000000000" pitchFamily="2" charset="0"/>
              </a:rPr>
              <a:t>GCP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5647" y="4606899"/>
            <a:ext cx="1640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latin typeface="Burst My Bubble" panose="02000000000000000000" pitchFamily="2" charset="0"/>
              </a:rPr>
              <a:t>Kubernetes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8071" y="3513699"/>
            <a:ext cx="1434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Burst My Bubble" panose="02000000000000000000" pitchFamily="2" charset="0"/>
              </a:rPr>
              <a:t>new Resource()</a:t>
            </a:r>
            <a:endParaRPr lang="en-US" b="1" dirty="0">
              <a:latin typeface="Burst My Bubbl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25999" y="2178205"/>
            <a:ext cx="1586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Burst My Bubble" panose="02000000000000000000" pitchFamily="2" charset="0"/>
              </a:rPr>
              <a:t>Create, update, delete</a:t>
            </a:r>
            <a:endParaRPr lang="en-US" b="1" dirty="0">
              <a:latin typeface="Burst My Bubb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</a:t>
            </a:r>
            <a:br>
              <a:rPr lang="en-GB" dirty="0" smtClean="0"/>
            </a:br>
            <a:r>
              <a:rPr lang="en-GB" dirty="0" smtClean="0"/>
              <a:t>IntelliSense</a:t>
            </a:r>
            <a:br>
              <a:rPr lang="en-GB" dirty="0" smtClean="0"/>
            </a:br>
            <a:r>
              <a:rPr lang="en-GB" dirty="0" smtClean="0"/>
              <a:t>Compiler errors</a:t>
            </a:r>
            <a:br>
              <a:rPr lang="en-GB" dirty="0" smtClean="0"/>
            </a:br>
            <a:r>
              <a:rPr lang="en-GB" dirty="0" smtClean="0"/>
              <a:t>Language Constructs</a:t>
            </a:r>
            <a:br>
              <a:rPr lang="en-GB" dirty="0" smtClean="0"/>
            </a:br>
            <a:r>
              <a:rPr lang="en-GB" dirty="0" smtClean="0"/>
              <a:t>Reusable Components</a:t>
            </a:r>
            <a:br>
              <a:rPr lang="en-GB" dirty="0" smtClean="0"/>
            </a:br>
            <a:r>
              <a:rPr lang="en-GB" dirty="0" smtClean="0"/>
              <a:t>Component Library</a:t>
            </a:r>
            <a:br>
              <a:rPr lang="en-GB" dirty="0" smtClean="0"/>
            </a:br>
            <a:r>
              <a:rPr lang="en-GB" dirty="0" smtClean="0"/>
              <a:t>Blend of Infra and Code</a:t>
            </a:r>
            <a:br>
              <a:rPr lang="en-GB" dirty="0" smtClean="0"/>
            </a:br>
            <a:r>
              <a:rPr lang="en-GB" dirty="0" smtClean="0"/>
              <a:t>Pulumi Cloud</a:t>
            </a:r>
            <a:br>
              <a:rPr lang="en-GB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Demo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9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19" y="1455591"/>
            <a:ext cx="4260916" cy="43506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Pulumi Layers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07530" y="5143859"/>
            <a:ext cx="4147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latin typeface="Burst My Bubble" panose="02000000000000000000" pitchFamily="2" charset="0"/>
              </a:rPr>
              <a:t>Cloud API</a:t>
            </a:r>
            <a:endParaRPr lang="en-US" sz="3200" b="1" dirty="0">
              <a:latin typeface="Burst My Bubble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24346" y="4281209"/>
            <a:ext cx="37895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latin typeface="Burst My Bubble" panose="02000000000000000000" pitchFamily="2" charset="0"/>
              </a:rPr>
              <a:t>Resource Provider</a:t>
            </a:r>
            <a:endParaRPr lang="en-US" sz="3200" b="1" dirty="0">
              <a:latin typeface="Burst My Bubble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41163" y="3404039"/>
            <a:ext cx="3308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latin typeface="Burst My Bubble" panose="02000000000000000000" pitchFamily="2" charset="0"/>
              </a:rPr>
              <a:t>Pulumi Resources</a:t>
            </a:r>
            <a:endParaRPr lang="en-US" sz="3200" b="1" dirty="0">
              <a:latin typeface="Burst My Bubble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57979" y="2521551"/>
            <a:ext cx="285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latin typeface="Burst My Bubble" panose="02000000000000000000" pitchFamily="2" charset="0"/>
              </a:rPr>
              <a:t>Pulumi AWS Cloud</a:t>
            </a:r>
            <a:endParaRPr lang="en-US" sz="3200" b="1" dirty="0">
              <a:latin typeface="Burst My Bubble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84223" y="1602718"/>
            <a:ext cx="2413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latin typeface="Burst My Bubble" panose="02000000000000000000" pitchFamily="2" charset="0"/>
              </a:rPr>
              <a:t>Pulumi Cloud</a:t>
            </a:r>
            <a:endParaRPr lang="en-US" sz="3200" b="1" dirty="0">
              <a:latin typeface="Burst My Bubb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2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648" y="2719855"/>
            <a:ext cx="2077948" cy="20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697" y="3601003"/>
            <a:ext cx="1656715" cy="16567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DF17910-7FA3-4518-8CF1-7E8D0DFC9FA5}"/>
              </a:ext>
            </a:extLst>
          </p:cNvPr>
          <p:cNvSpPr/>
          <p:nvPr/>
        </p:nvSpPr>
        <p:spPr>
          <a:xfrm>
            <a:off x="3323050" y="1453439"/>
            <a:ext cx="55610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USE </a:t>
            </a:r>
            <a:br>
              <a:rPr lang="en-US" sz="3600" dirty="0" smtClean="0">
                <a:latin typeface="Century Gothic" panose="020B0502020202020204" pitchFamily="34" charset="0"/>
              </a:rPr>
            </a:br>
            <a:r>
              <a:rPr lang="en-US" sz="3600" dirty="0" smtClean="0">
                <a:latin typeface="Century Gothic" panose="020B0502020202020204" pitchFamily="34" charset="0"/>
              </a:rPr>
              <a:t>INFRASTRUCTURE-</a:t>
            </a:r>
            <a:br>
              <a:rPr lang="en-US" sz="3600" dirty="0" smtClean="0">
                <a:latin typeface="Century Gothic" panose="020B0502020202020204" pitchFamily="34" charset="0"/>
              </a:rPr>
            </a:br>
            <a:r>
              <a:rPr lang="en-US" sz="3600" dirty="0" smtClean="0">
                <a:latin typeface="Century Gothic" panose="020B0502020202020204" pitchFamily="34" charset="0"/>
              </a:rPr>
              <a:t>AS-CODE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0"/>
          </p:nvPr>
        </p:nvSpPr>
        <p:spPr>
          <a:xfrm>
            <a:off x="797370" y="1894008"/>
            <a:ext cx="1971676" cy="3413990"/>
          </a:xfrm>
        </p:spPr>
        <p:txBody>
          <a:bodyPr/>
          <a:lstStyle/>
          <a:p>
            <a:r>
              <a:rPr lang="en-US" sz="3750" dirty="0" smtClean="0"/>
              <a:t>Making Cloud Apps?</a:t>
            </a:r>
            <a:endParaRPr lang="ru-RU" dirty="0"/>
          </a:p>
        </p:txBody>
      </p:sp>
      <p:pic>
        <p:nvPicPr>
          <p:cNvPr id="4098" name="Picture 2" descr="ÐÐ°ÑÑÐ¸Ð½ÐºÐ¸ Ð¿Ð¾ Ð·Ð°Ð¿ÑÐ¾ÑÑ azure a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55" y="5059680"/>
            <a:ext cx="2028825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terra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56" y="3673252"/>
            <a:ext cx="1314180" cy="131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024" y="4918192"/>
            <a:ext cx="1274732" cy="127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DF17910-7FA3-4518-8CF1-7E8D0DFC9FA5}"/>
              </a:ext>
            </a:extLst>
          </p:cNvPr>
          <p:cNvSpPr/>
          <p:nvPr/>
        </p:nvSpPr>
        <p:spPr>
          <a:xfrm>
            <a:off x="3323050" y="1753459"/>
            <a:ext cx="55610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dirty="0" smtClean="0">
                <a:latin typeface="Century Gothic" panose="020B0502020202020204" pitchFamily="34" charset="0"/>
              </a:rPr>
              <a:t>Real Programming Language!</a:t>
            </a:r>
            <a:endParaRPr lang="en-US" sz="3300" dirty="0">
              <a:latin typeface="Century Gothic" panose="020B0502020202020204" pitchFamily="34" charset="0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0"/>
          </p:nvPr>
        </p:nvSpPr>
        <p:spPr>
          <a:xfrm>
            <a:off x="568960" y="1894008"/>
            <a:ext cx="2200086" cy="3413990"/>
          </a:xfrm>
        </p:spPr>
        <p:txBody>
          <a:bodyPr/>
          <a:lstStyle/>
          <a:p>
            <a:r>
              <a:rPr lang="en-US" sz="3750" dirty="0" smtClean="0"/>
              <a:t>What Kind of “Code”?</a:t>
            </a:r>
            <a:endParaRPr lang="ru-RU" dirty="0"/>
          </a:p>
        </p:txBody>
      </p:sp>
      <p:pic>
        <p:nvPicPr>
          <p:cNvPr id="5122" name="Picture 2" descr="ÐÐ°ÑÑÐ¸Ð½ÐºÐ¸ Ð¿Ð¾ Ð·Ð°Ð¿ÑÐ¾ÑÑ typescri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82" y="3712210"/>
            <a:ext cx="2614083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gol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015" y="3409949"/>
            <a:ext cx="1519555" cy="151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pyth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56" y="4929504"/>
            <a:ext cx="1616710" cy="161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F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55" y="5307998"/>
            <a:ext cx="1209041" cy="12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26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DF17910-7FA3-4518-8CF1-7E8D0DFC9FA5}"/>
              </a:ext>
            </a:extLst>
          </p:cNvPr>
          <p:cNvSpPr/>
          <p:nvPr/>
        </p:nvSpPr>
        <p:spPr>
          <a:xfrm>
            <a:off x="3397624" y="1872059"/>
            <a:ext cx="574637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Slides and demos:</a:t>
            </a:r>
          </a:p>
          <a:p>
            <a:r>
              <a:rPr lang="en-US" sz="1900" dirty="0">
                <a:latin typeface="Century Gothic" panose="020B0502020202020204" pitchFamily="34" charset="0"/>
                <a:hlinkClick r:id="rId3"/>
              </a:rPr>
              <a:t>https://</a:t>
            </a:r>
            <a:r>
              <a:rPr lang="en-US" sz="1900" dirty="0" smtClean="0">
                <a:latin typeface="Century Gothic" panose="020B0502020202020204" pitchFamily="34" charset="0"/>
                <a:hlinkClick r:id="rId3"/>
              </a:rPr>
              <a:t>github.com/MikhailShilkov/fosdem2019</a:t>
            </a:r>
            <a:r>
              <a:rPr lang="en-US" sz="1900" dirty="0" smtClean="0">
                <a:latin typeface="Century Gothic" panose="020B0502020202020204" pitchFamily="34" charset="0"/>
              </a:rPr>
              <a:t/>
            </a:r>
            <a:br>
              <a:rPr lang="en-US" sz="1900" dirty="0" smtClean="0">
                <a:latin typeface="Century Gothic" panose="020B0502020202020204" pitchFamily="34" charset="0"/>
              </a:rPr>
            </a:br>
            <a:endParaRPr lang="en-US" sz="1900" dirty="0" smtClean="0">
              <a:latin typeface="Century Gothic" panose="020B0502020202020204" pitchFamily="34" charset="0"/>
            </a:endParaRPr>
          </a:p>
          <a:p>
            <a:r>
              <a:rPr lang="en-US" sz="2000" dirty="0" smtClean="0">
                <a:latin typeface="Century Gothic" panose="020B0502020202020204" pitchFamily="34" charset="0"/>
              </a:rPr>
              <a:t>Pulumi: </a:t>
            </a:r>
            <a:br>
              <a:rPr lang="en-US" sz="2000" dirty="0" smtClean="0">
                <a:latin typeface="Century Gothic" panose="020B0502020202020204" pitchFamily="34" charset="0"/>
              </a:rPr>
            </a:br>
            <a:r>
              <a:rPr lang="en-US" sz="2000" dirty="0" smtClean="0">
                <a:latin typeface="Century Gothic" panose="020B0502020202020204" pitchFamily="34" charset="0"/>
                <a:hlinkClick r:id="rId4"/>
              </a:rPr>
              <a:t>https</a:t>
            </a:r>
            <a:r>
              <a:rPr lang="en-US" sz="2000" dirty="0">
                <a:latin typeface="Century Gothic" panose="020B0502020202020204" pitchFamily="34" charset="0"/>
                <a:hlinkClick r:id="rId4"/>
              </a:rPr>
              <a:t>://</a:t>
            </a:r>
            <a:r>
              <a:rPr lang="en-US" sz="2000" dirty="0" smtClean="0">
                <a:latin typeface="Century Gothic" panose="020B0502020202020204" pitchFamily="34" charset="0"/>
                <a:hlinkClick r:id="rId4"/>
              </a:rPr>
              <a:t>pulumi.io/</a:t>
            </a:r>
            <a:r>
              <a:rPr lang="en-US" sz="2000" dirty="0">
                <a:latin typeface="Century Gothic" panose="020B0502020202020204" pitchFamily="34" charset="0"/>
              </a:rPr>
              <a:t/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 smtClean="0">
                <a:latin typeface="Century Gothic" panose="020B0502020202020204" pitchFamily="34" charset="0"/>
              </a:rPr>
              <a:t/>
            </a:r>
            <a:br>
              <a:rPr lang="en-US" sz="2000" dirty="0" smtClean="0">
                <a:latin typeface="Century Gothic" panose="020B0502020202020204" pitchFamily="34" charset="0"/>
              </a:rPr>
            </a:br>
            <a:r>
              <a:rPr lang="en-US" sz="2000" dirty="0" smtClean="0">
                <a:latin typeface="Century Gothic" panose="020B0502020202020204" pitchFamily="34" charset="0"/>
              </a:rPr>
              <a:t>Usage examples: </a:t>
            </a:r>
            <a:r>
              <a:rPr lang="en-US" sz="2000" dirty="0" smtClean="0">
                <a:latin typeface="Century Gothic" panose="020B0502020202020204" pitchFamily="34" charset="0"/>
                <a:hlinkClick r:id="rId5"/>
              </a:rPr>
              <a:t>https</a:t>
            </a:r>
            <a:r>
              <a:rPr lang="en-US" sz="2000" dirty="0">
                <a:latin typeface="Century Gothic" panose="020B0502020202020204" pitchFamily="34" charset="0"/>
                <a:hlinkClick r:id="rId5"/>
              </a:rPr>
              <a:t>://</a:t>
            </a:r>
            <a:r>
              <a:rPr lang="en-US" sz="2000" dirty="0" smtClean="0">
                <a:latin typeface="Century Gothic" panose="020B0502020202020204" pitchFamily="34" charset="0"/>
                <a:hlinkClick r:id="rId5"/>
              </a:rPr>
              <a:t>github.com/pulumi/examples</a:t>
            </a:r>
            <a:r>
              <a:rPr lang="en-US" sz="2000" dirty="0" smtClean="0">
                <a:latin typeface="Century Gothic" panose="020B0502020202020204" pitchFamily="34" charset="0"/>
              </a:rPr>
              <a:t/>
            </a:r>
            <a:br>
              <a:rPr lang="en-US" sz="2000" dirty="0" smtClean="0">
                <a:latin typeface="Century Gothic" panose="020B0502020202020204" pitchFamily="34" charset="0"/>
              </a:rPr>
            </a:b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0"/>
          </p:nvPr>
        </p:nvSpPr>
        <p:spPr>
          <a:xfrm>
            <a:off x="568960" y="1894008"/>
            <a:ext cx="2200086" cy="3413990"/>
          </a:xfrm>
        </p:spPr>
        <p:txBody>
          <a:bodyPr/>
          <a:lstStyle/>
          <a:p>
            <a:r>
              <a:rPr lang="en-US" sz="3750" dirty="0" smtClean="0"/>
              <a:t>Useful Links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94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554415" y="1920240"/>
            <a:ext cx="4035170" cy="1668679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type="body" sz="quarter" idx="10"/>
          </p:nvPr>
        </p:nvSpPr>
        <p:spPr>
          <a:xfrm>
            <a:off x="1168718" y="4005480"/>
            <a:ext cx="6858000" cy="1212232"/>
          </a:xfrm>
        </p:spPr>
        <p:txBody>
          <a:bodyPr anchor="b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@MikhailShilkov</a:t>
            </a:r>
          </a:p>
          <a:p>
            <a:r>
              <a:rPr lang="en-US" sz="3000" dirty="0">
                <a:solidFill>
                  <a:schemeClr val="bg1"/>
                </a:solidFill>
              </a:rPr>
              <a:t>https://mikhail.io</a:t>
            </a:r>
          </a:p>
        </p:txBody>
      </p:sp>
    </p:spTree>
    <p:extLst>
      <p:ext uri="{BB962C8B-B14F-4D97-AF65-F5344CB8AC3E}">
        <p14:creationId xmlns:p14="http://schemas.microsoft.com/office/powerpoint/2010/main" val="8583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Sample App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/>
              <a:t>URL Shortener</a:t>
            </a:r>
            <a:endParaRPr lang="en-US" dirty="0"/>
          </a:p>
        </p:txBody>
      </p:sp>
      <p:pic>
        <p:nvPicPr>
          <p:cNvPr id="3074" name="Picture 2" descr="ÐÐ°ÑÑÐ¸Ð½ÐºÐ¸ Ð¿Ð¾ Ð·Ð°Ð¿ÑÐ¾ÑÑ url shorte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519" y="2773680"/>
            <a:ext cx="1892935" cy="189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URL Shortener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92" y="1591893"/>
            <a:ext cx="7887820" cy="371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33" y="1489744"/>
            <a:ext cx="6338151" cy="38621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Serverless URL Shortener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09128" y="3018600"/>
            <a:ext cx="191053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300" dirty="0">
                <a:latin typeface="Burst My Bubble" panose="02000000000000000000" pitchFamily="2" charset="0"/>
              </a:rPr>
              <a:t>AWS </a:t>
            </a:r>
            <a:r>
              <a:rPr lang="en-GB" sz="2300" dirty="0" smtClean="0">
                <a:latin typeface="Burst My Bubble" panose="02000000000000000000" pitchFamily="2" charset="0"/>
              </a:rPr>
              <a:t>DynamoDB Table </a:t>
            </a:r>
            <a:r>
              <a:rPr lang="en-GB" sz="2300" b="1" dirty="0" smtClean="0">
                <a:latin typeface="Burst My Bubble" panose="02000000000000000000" pitchFamily="2" charset="0"/>
              </a:rPr>
              <a:t>“URLs”</a:t>
            </a:r>
            <a:endParaRPr lang="en-US" sz="2300" b="1" dirty="0">
              <a:latin typeface="Burst My Bubble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1247" y="1757079"/>
            <a:ext cx="1809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Burst My Bubble" panose="02000000000000000000" pitchFamily="2" charset="0"/>
              </a:rPr>
              <a:t>AWS Lambda</a:t>
            </a:r>
          </a:p>
          <a:p>
            <a:r>
              <a:rPr lang="en-GB" sz="2400" b="1" dirty="0">
                <a:latin typeface="Burst My Bubble" panose="02000000000000000000" pitchFamily="2" charset="0"/>
              </a:rPr>
              <a:t>“Add URL”</a:t>
            </a:r>
            <a:endParaRPr lang="en-US" sz="2400" b="1" dirty="0">
              <a:latin typeface="Burst My Bubble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84" y="2255777"/>
            <a:ext cx="466164" cy="4592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61247" y="4249049"/>
            <a:ext cx="1881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Burst My Bubble" panose="02000000000000000000" pitchFamily="2" charset="0"/>
              </a:rPr>
              <a:t>AWS Lambda</a:t>
            </a:r>
          </a:p>
          <a:p>
            <a:r>
              <a:rPr lang="en-GB" sz="2400" b="1" dirty="0" smtClean="0">
                <a:latin typeface="Burst My Bubble" panose="02000000000000000000" pitchFamily="2" charset="0"/>
              </a:rPr>
              <a:t>“Open URL</a:t>
            </a:r>
            <a:r>
              <a:rPr lang="en-GB" sz="2400" b="1" dirty="0">
                <a:latin typeface="Burst My Bubble" panose="02000000000000000000" pitchFamily="2" charset="0"/>
              </a:rPr>
              <a:t>”</a:t>
            </a:r>
            <a:endParaRPr lang="en-US" sz="2400" b="1" dirty="0">
              <a:latin typeface="Burst My Bubble" panose="02000000000000000000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84" y="4763098"/>
            <a:ext cx="466164" cy="45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16" y="3626079"/>
            <a:ext cx="50544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4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AWS Lambda code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3679" y="1285201"/>
            <a:ext cx="859827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aws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noProof="1" smtClean="0">
                <a:solidFill>
                  <a:srgbClr val="795E26"/>
                </a:solidFill>
                <a:latin typeface="Consolas" panose="020B0609020204030204" pitchFamily="49" charset="0"/>
              </a:rPr>
              <a:t>require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noProof="1" smtClean="0">
                <a:solidFill>
                  <a:srgbClr val="A31515"/>
                </a:solidFill>
                <a:latin typeface="Consolas" panose="020B0609020204030204" pitchFamily="49" charset="0"/>
              </a:rPr>
              <a:t>'aws-sdk'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table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267F99"/>
                </a:solidFill>
                <a:latin typeface="Consolas" panose="020B0609020204030204" pitchFamily="49" charset="0"/>
              </a:rPr>
              <a:t>aws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noProof="1" smtClean="0">
                <a:solidFill>
                  <a:srgbClr val="267F99"/>
                </a:solidFill>
                <a:latin typeface="Consolas" panose="020B0609020204030204" pitchFamily="49" charset="0"/>
              </a:rPr>
              <a:t>DynamoDB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noProof="1" smtClean="0">
                <a:solidFill>
                  <a:srgbClr val="267F99"/>
                </a:solidFill>
                <a:latin typeface="Consolas" panose="020B0609020204030204" pitchFamily="49" charset="0"/>
              </a:rPr>
              <a:t>DocumentClient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rgbClr val="267F99"/>
                </a:solidFill>
                <a:latin typeface="Consolas" panose="020B0609020204030204" pitchFamily="49" charset="0"/>
              </a:rPr>
              <a:t>exports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noProof="1" smtClean="0">
                <a:solidFill>
                  <a:srgbClr val="795E26"/>
                </a:solidFill>
                <a:latin typeface="Consolas" panose="020B0609020204030204" pitchFamily="49" charset="0"/>
              </a:rPr>
              <a:t>handler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async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event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=&gt;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noProof="1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  const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name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event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path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noProof="1" smtClean="0">
                <a:solidFill>
                  <a:srgbClr val="795E26"/>
                </a:solidFill>
                <a:latin typeface="Consolas" panose="020B0609020204030204" pitchFamily="49" charset="0"/>
              </a:rPr>
              <a:t>substring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noProof="1" smtClean="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b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const params = { TableName: "urls", Key: { "name": name } };</a:t>
            </a: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/>
            </a:r>
            <a:b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const value = await table.get(params).promise();</a:t>
            </a:r>
            <a:b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const url = value &amp;&amp; value.Item &amp;&amp; value.Item.url;</a:t>
            </a: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/>
            </a:r>
            <a:b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return url </a:t>
            </a: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  ? { statusCode: 301, body: "", headers: { "Location": url } }</a:t>
            </a: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  : { statusCode: 404, body: name + " not found" };</a:t>
            </a:r>
          </a:p>
          <a:p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  <a:p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en-US" b="0" noProof="1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8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AWS Lambda code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3679" y="1285201"/>
            <a:ext cx="859827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const aws = require('aws-sdk');</a:t>
            </a: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const table = new aws.DynamoDB.DocumentClient();</a:t>
            </a: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/>
            </a:r>
            <a:b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exports.handler = async (event) =&gt; {</a:t>
            </a:r>
          </a:p>
          <a:p>
            <a:endParaRPr lang="en-US" noProof="1" smtClean="0">
              <a:solidFill>
                <a:schemeClr val="bg1">
                  <a:lumMod val="6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const name = event.path.substring(1);</a:t>
            </a:r>
            <a:b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params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= {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TableName: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A31515"/>
                </a:solidFill>
                <a:latin typeface="Consolas" panose="020B0609020204030204" pitchFamily="49" charset="0"/>
              </a:rPr>
              <a:t>"urls"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Key: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{ </a:t>
            </a:r>
            <a:r>
              <a:rPr lang="en-US" noProof="1" smtClean="0">
                <a:solidFill>
                  <a:srgbClr val="A31515"/>
                </a:solidFill>
                <a:latin typeface="Consolas" panose="020B0609020204030204" pitchFamily="49" charset="0"/>
              </a:rPr>
              <a:t>"name"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: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name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} };</a:t>
            </a:r>
          </a:p>
          <a:p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value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noProof="1" smtClean="0">
                <a:solidFill>
                  <a:srgbClr val="AF00DB"/>
                </a:solidFill>
                <a:latin typeface="Consolas" panose="020B0609020204030204" pitchFamily="49" charset="0"/>
              </a:rPr>
              <a:t>await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table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noProof="1" smtClean="0">
                <a:solidFill>
                  <a:srgbClr val="795E26"/>
                </a:solidFill>
                <a:latin typeface="Consolas" panose="020B0609020204030204" pitchFamily="49" charset="0"/>
              </a:rPr>
              <a:t>get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params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).</a:t>
            </a:r>
            <a:r>
              <a:rPr lang="en-US" noProof="1" smtClean="0">
                <a:solidFill>
                  <a:srgbClr val="795E26"/>
                </a:solidFill>
                <a:latin typeface="Consolas" panose="020B0609020204030204" pitchFamily="49" charset="0"/>
              </a:rPr>
              <a:t>promise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  <a:b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noProof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url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value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value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Item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value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Item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url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return url </a:t>
            </a: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  ? { statusCode: 301, body: "", headers: { "Location": url } }</a:t>
            </a: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  : { statusCode: 404, body: name + " not found" };</a:t>
            </a: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};</a:t>
            </a:r>
          </a:p>
          <a:p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en-US" b="0" noProof="1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00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AWS Lambda code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3679" y="1285201"/>
            <a:ext cx="859827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const aws = require('aws-sdk');</a:t>
            </a: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const table = new aws.DynamoDB.DocumentClient();</a:t>
            </a: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/>
            </a:r>
            <a:b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exports.handler = async (event) =&gt; {</a:t>
            </a:r>
          </a:p>
          <a:p>
            <a:endParaRPr lang="en-US" noProof="1" smtClean="0">
              <a:solidFill>
                <a:schemeClr val="bg1">
                  <a:lumMod val="6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const name = event.path.substring(1);</a:t>
            </a:r>
            <a:b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const params = { TableName: "urls", Key: { "name": name } };</a:t>
            </a:r>
          </a:p>
          <a:p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/>
            </a:r>
            <a:b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const value = await table.get(params).promise();</a:t>
            </a:r>
            <a:b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const url = value &amp;&amp; value.Item &amp;&amp; value.Item.url;</a:t>
            </a:r>
          </a:p>
          <a:p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noProof="1" smtClean="0">
                <a:solidFill>
                  <a:srgbClr val="AF00DB"/>
                </a:solidFill>
                <a:latin typeface="Consolas" panose="020B0609020204030204" pitchFamily="49" charset="0"/>
              </a:rPr>
              <a:t>return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url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</a:p>
          <a:p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   ? {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statusCode: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9885A"/>
                </a:solidFill>
                <a:latin typeface="Consolas" panose="020B0609020204030204" pitchFamily="49" charset="0"/>
              </a:rPr>
              <a:t>301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body: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A31515"/>
                </a:solidFill>
                <a:latin typeface="Consolas" panose="020B0609020204030204" pitchFamily="49" charset="0"/>
              </a:rPr>
              <a:t>""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headers: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{ </a:t>
            </a:r>
            <a:r>
              <a:rPr lang="en-US" noProof="1" smtClean="0">
                <a:solidFill>
                  <a:srgbClr val="A31515"/>
                </a:solidFill>
                <a:latin typeface="Consolas" panose="020B0609020204030204" pitchFamily="49" charset="0"/>
              </a:rPr>
              <a:t>"Location"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: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url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} }</a:t>
            </a:r>
          </a:p>
          <a:p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   : {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statusCode: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9885A"/>
                </a:solidFill>
                <a:latin typeface="Consolas" panose="020B0609020204030204" pitchFamily="49" charset="0"/>
              </a:rPr>
              <a:t>404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body: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noProof="1" smtClean="0">
                <a:solidFill>
                  <a:srgbClr val="001080"/>
                </a:solidFill>
                <a:latin typeface="Consolas" panose="020B0609020204030204" pitchFamily="49" charset="0"/>
              </a:rPr>
              <a:t>name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noProof="1" smtClean="0">
                <a:solidFill>
                  <a:srgbClr val="A31515"/>
                </a:solidFill>
                <a:latin typeface="Consolas" panose="020B0609020204030204" pitchFamily="49" charset="0"/>
              </a:rPr>
              <a:t>" not found"</a:t>
            </a:r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 };</a:t>
            </a:r>
          </a:p>
          <a:p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  <a:p>
            <a: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noProof="1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en-US" b="0" noProof="1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1" y="1209339"/>
            <a:ext cx="6284260" cy="471319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Diagram of the app with all resources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00775" y="1922472"/>
            <a:ext cx="14822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Burst My Bubble" panose="02000000000000000000" pitchFamily="2" charset="0"/>
              </a:rPr>
              <a:t>Lambda</a:t>
            </a:r>
            <a:endParaRPr lang="en-GB" sz="2200" dirty="0">
              <a:latin typeface="Burst My Bubble" panose="02000000000000000000" pitchFamily="2" charset="0"/>
            </a:endParaRPr>
          </a:p>
          <a:p>
            <a:r>
              <a:rPr lang="en-GB" sz="2200" b="1" dirty="0">
                <a:latin typeface="Burst My Bubble" panose="02000000000000000000" pitchFamily="2" charset="0"/>
              </a:rPr>
              <a:t>“Add URL”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28" y="2545647"/>
            <a:ext cx="272639" cy="26861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49283" y="3525758"/>
            <a:ext cx="1478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Burst My Bubble" panose="02000000000000000000" pitchFamily="2" charset="0"/>
              </a:rPr>
              <a:t>Lambda</a:t>
            </a:r>
            <a:endParaRPr lang="en-GB" sz="2200" dirty="0">
              <a:latin typeface="Burst My Bubble" panose="02000000000000000000" pitchFamily="2" charset="0"/>
            </a:endParaRPr>
          </a:p>
          <a:p>
            <a:r>
              <a:rPr lang="en-GB" sz="2200" b="1" dirty="0" smtClean="0">
                <a:latin typeface="Burst My Bubble" panose="02000000000000000000" pitchFamily="2" charset="0"/>
              </a:rPr>
              <a:t>“Open URL</a:t>
            </a:r>
            <a:r>
              <a:rPr lang="en-GB" sz="2200" b="1" dirty="0">
                <a:latin typeface="Burst My Bubble" panose="02000000000000000000" pitchFamily="2" charset="0"/>
              </a:rPr>
              <a:t>”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58" y="4181883"/>
            <a:ext cx="272639" cy="26861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079505" y="2609235"/>
            <a:ext cx="13291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Burst My Bubble" panose="02000000000000000000" pitchFamily="2" charset="0"/>
              </a:rPr>
              <a:t>DynamoDB </a:t>
            </a:r>
            <a:r>
              <a:rPr lang="en-GB" sz="2200" b="1" dirty="0" smtClean="0">
                <a:latin typeface="Burst My Bubble" panose="02000000000000000000" pitchFamily="2" charset="0"/>
              </a:rPr>
              <a:t>“URLs”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76" y="3273865"/>
            <a:ext cx="293159" cy="26517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10884" y="3038078"/>
            <a:ext cx="1460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latin typeface="Burst My Bubble" panose="02000000000000000000" pitchFamily="2" charset="0"/>
              </a:rPr>
              <a:t>API Gateway</a:t>
            </a:r>
            <a:endParaRPr lang="en-US" sz="2400" b="1" dirty="0">
              <a:latin typeface="Burst My Bubble" panose="020000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04106" y="4647052"/>
            <a:ext cx="13634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Burst My Bubble" panose="02000000000000000000" pitchFamily="2" charset="0"/>
              </a:rPr>
              <a:t>S3 Bucket</a:t>
            </a:r>
          </a:p>
          <a:p>
            <a:r>
              <a:rPr lang="en-GB" sz="2200" b="1" dirty="0" smtClean="0">
                <a:latin typeface="Burst My Bubble" panose="02000000000000000000" pitchFamily="2" charset="0"/>
              </a:rPr>
              <a:t>Static site</a:t>
            </a:r>
            <a:endParaRPr lang="en-US" sz="2200" b="1" dirty="0">
              <a:latin typeface="Burst My Bubble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98" y="5069665"/>
            <a:ext cx="333313" cy="328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912" y="5331778"/>
            <a:ext cx="25572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илков_презентация_temple" id="{01A636D8-921C-334D-BCF5-57548C1BD321}" vid="{4A4B789D-F275-8346-BCA7-313AE5E64E0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Шилков_презентация_temple</Template>
  <TotalTime>17409</TotalTime>
  <Words>507</Words>
  <Application>Microsoft Office PowerPoint</Application>
  <PresentationFormat>On-screen Show (4:3)</PresentationFormat>
  <Paragraphs>194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Burst My Bubble</vt:lpstr>
      <vt:lpstr>Calibri</vt:lpstr>
      <vt:lpstr>Century Gothic</vt:lpstr>
      <vt:lpstr>Century Gothic Обычный</vt:lpstr>
      <vt:lpstr>Consolas</vt:lpstr>
      <vt:lpstr>FuturaBookC</vt:lpstr>
      <vt:lpstr>Trebuchet MS</vt:lpstr>
      <vt:lpstr>Тема Office</vt:lpstr>
      <vt:lpstr>Infrastructure as TypeScript</vt:lpstr>
      <vt:lpstr>About me</vt:lpstr>
      <vt:lpstr>Sample App</vt:lpstr>
      <vt:lpstr>URL Shortener</vt:lpstr>
      <vt:lpstr>Serverless URL Shortener</vt:lpstr>
      <vt:lpstr>AWS Lambda code</vt:lpstr>
      <vt:lpstr>AWS Lambda code</vt:lpstr>
      <vt:lpstr>AWS Lambda code</vt:lpstr>
      <vt:lpstr>Diagram of the app with all resources</vt:lpstr>
      <vt:lpstr>Diagram of the app with all resources</vt:lpstr>
      <vt:lpstr>Options to deploy the infra</vt:lpstr>
      <vt:lpstr>Options: AWS Web Console</vt:lpstr>
      <vt:lpstr>Options: AWS CLI</vt:lpstr>
      <vt:lpstr>Options: CloudFormation</vt:lpstr>
      <vt:lpstr>Options: Terraform</vt:lpstr>
      <vt:lpstr>Options: Serverless Framework</vt:lpstr>
      <vt:lpstr>Desired properties of infra</vt:lpstr>
      <vt:lpstr>PowerPoint Presentation</vt:lpstr>
      <vt:lpstr>PowerPoint Presentation</vt:lpstr>
      <vt:lpstr>Pulumi</vt:lpstr>
      <vt:lpstr>Pulumi CLI Stacks State</vt:lpstr>
      <vt:lpstr>How Pulumi works</vt:lpstr>
      <vt:lpstr>Types IntelliSense Compiler errors Language Constructs Reusable Components Component Library Blend of Infra and Code Pulumi Cloud </vt:lpstr>
      <vt:lpstr>Pulumi Layers</vt:lpstr>
      <vt:lpstr>Conclusions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All-In On Cloud</dc:title>
  <dc:creator>пользователь Microsoft Office</dc:creator>
  <cp:lastModifiedBy>Mikhail Shilkov</cp:lastModifiedBy>
  <cp:revision>379</cp:revision>
  <dcterms:created xsi:type="dcterms:W3CDTF">2018-09-20T22:04:03Z</dcterms:created>
  <dcterms:modified xsi:type="dcterms:W3CDTF">2019-02-01T22:36:27Z</dcterms:modified>
</cp:coreProperties>
</file>