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5" r:id="rId3"/>
    <p:sldId id="326" r:id="rId4"/>
    <p:sldId id="327" r:id="rId5"/>
    <p:sldId id="328" r:id="rId6"/>
    <p:sldId id="281" r:id="rId7"/>
    <p:sldId id="333" r:id="rId8"/>
    <p:sldId id="318" r:id="rId9"/>
    <p:sldId id="331" r:id="rId10"/>
    <p:sldId id="322" r:id="rId11"/>
    <p:sldId id="332" r:id="rId12"/>
    <p:sldId id="303" r:id="rId13"/>
    <p:sldId id="30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BE1"/>
    <a:srgbClr val="CCCCFF"/>
    <a:srgbClr val="9933FF"/>
    <a:srgbClr val="3366C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47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39EE7-F5F4-4B3A-8A0E-EA89B534D63A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D12B3-8C20-455F-9340-C7F79C943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CDAAE-EBA2-4B2E-964A-6E28AA2C2BFD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61FE9-6546-4BA8-A195-166DC90D6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9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61FE9-6546-4BA8-A195-166DC90D63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6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1FE9-6546-4BA8-A195-166DC90D63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1FE9-6546-4BA8-A195-166DC90D63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8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1FE9-6546-4BA8-A195-166DC90D63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65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1FE9-6546-4BA8-A195-166DC90D63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79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61FE9-6546-4BA8-A195-166DC90D63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0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EB90-66D6-4EAB-A2CD-4ED4AEBF2056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GitHub: https://github.com/HPC-buildtest/buildtest-framework           Documentation: http://buildtest.rtfd.io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8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D6869-A345-4FF7-8CBC-D5BD39DFA229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GitHub: https://github.com/HPC-buildtest/buildtest-framework           Documentation: http://buildtest.rtfd.io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0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709C-9479-41A8-BB29-3B949A3A3080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GitHub: https://github.com/HPC-buildtest/buildtest-framework           Documentation: http://buildtest.rtfd.io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074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A29A6-CFC1-4FC3-BB9F-837DE0C30955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GitHub: https://github.com/HPC-buildtest/buildtest-framework           Documentation: http://buildtest.rtfd.io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3F56-9C7E-4714-846E-AE4F62FD667D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GitHub: https://github.com/HPC-buildtest/buildtest-framework           Documentation: http://buildtest.rtfd.io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7649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4EC-C580-41CD-8E4F-3F1347ACAF9C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GitHub: https://github.com/HPC-buildtest/buildtest-framework           Documentation: http://buildtest.rtfd.io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99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FE1B-5441-4622-AEB8-B3E020CA0030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GitHub: https://github.com/HPC-buildtest/buildtest-framework           Documentation: http://buildtest.rtfd.io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33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F4EA-AB0C-43D3-B864-3ED0EFA9CED7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GitHub: https://github.com/HPC-buildtest/buildtest-framework           Documentation: http://buildtest.rtfd.io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05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668035" y="6492875"/>
            <a:ext cx="11402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CCCC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fr-FR" dirty="0">
                <a:solidFill>
                  <a:srgbClr val="FFFF00"/>
                </a:solidFill>
              </a:rPr>
              <a:t>GitHub: https://github.com/HPC-buildtest/buildtest-framework           Documentation: http://buildtest.rtfd.io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0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3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GitHub: </a:t>
            </a:r>
            <a:r>
              <a:rPr lang="fr-FR">
                <a:solidFill>
                  <a:srgbClr val="00B050"/>
                </a:solidFill>
              </a:rPr>
              <a:t>https://github.com/HPC-buildtest/buildtest-framework</a:t>
            </a:r>
            <a:r>
              <a:rPr lang="fr-FR"/>
              <a:t>           Documentation: </a:t>
            </a:r>
            <a:r>
              <a:rPr lang="fr-FR">
                <a:solidFill>
                  <a:srgbClr val="00B050"/>
                </a:solidFill>
              </a:rPr>
              <a:t>http://buildtest.rtfd.io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8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234D2E2-1A78-4932-AFC6-880E78E43679}"/>
              </a:ext>
            </a:extLst>
          </p:cNvPr>
          <p:cNvSpPr txBox="1">
            <a:spLocks/>
          </p:cNvSpPr>
          <p:nvPr userDrawn="1"/>
        </p:nvSpPr>
        <p:spPr>
          <a:xfrm>
            <a:off x="6668035" y="6492875"/>
            <a:ext cx="11402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6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A942316-219A-4D67-81D6-82BBF1D36613}"/>
              </a:ext>
            </a:extLst>
          </p:cNvPr>
          <p:cNvSpPr txBox="1">
            <a:spLocks/>
          </p:cNvSpPr>
          <p:nvPr userDrawn="1"/>
        </p:nvSpPr>
        <p:spPr>
          <a:xfrm>
            <a:off x="626447" y="6405864"/>
            <a:ext cx="6348499" cy="544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GitHub: </a:t>
            </a:r>
            <a:r>
              <a:rPr lang="fr-FR">
                <a:solidFill>
                  <a:srgbClr val="00B050"/>
                </a:solidFill>
              </a:rPr>
              <a:t>https://github.com/HPC-buildtest/buildtest-framework</a:t>
            </a:r>
            <a:r>
              <a:rPr lang="fr-FR"/>
              <a:t>           Documentation: </a:t>
            </a:r>
            <a:r>
              <a:rPr lang="fr-FR">
                <a:solidFill>
                  <a:srgbClr val="00B050"/>
                </a:solidFill>
              </a:rPr>
              <a:t>http://buildtest.rtfd.io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2382A98-31A5-4536-8C08-76DE9706729A}"/>
              </a:ext>
            </a:extLst>
          </p:cNvPr>
          <p:cNvSpPr txBox="1">
            <a:spLocks/>
          </p:cNvSpPr>
          <p:nvPr userDrawn="1"/>
        </p:nvSpPr>
        <p:spPr>
          <a:xfrm>
            <a:off x="8539778" y="653596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7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45CB-F74C-4C63-A0CD-E2D68B015431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GitHub: https://github.com/HPC-buildtest/buildtest-framework           Documentation: http://buildtest.rtfd.io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9882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98D1-A8EC-47B3-B2A9-2FC32046FE0B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GitHub: https://github.com/HPC-buildtest/buildtest-framework           Documentation: http://buildtest.rtfd.io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7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02CA-B004-4CFD-B838-D3FA10E3E8CA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GitHub: https://github.com/HPC-buildtest/buildtest-framework           Documentation: http://buildtest.rtfd.io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B6B48-41A9-4071-9958-B559F4E41312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GitHub: https://github.com/HPC-buildtest/buildtest-framework           Documentation: http://buildtest.rtfd.io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8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145CB-F74C-4C63-A0CD-E2D68B015431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5CCF364-A2C1-4862-AB25-8E44B558F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fr-FR" dirty="0">
                <a:solidFill>
                  <a:srgbClr val="FFFF00"/>
                </a:solidFill>
              </a:rPr>
              <a:t>GitHub: https://github.com/HPC-buildtest/buildtest-framework           Documentation: http://buildtest.rtfd.io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43FFE81-E0C5-49BB-8955-0B7C95B1C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0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63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65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buildtest.rtfd.io/" TargetMode="External"/><Relationship Id="rId4" Type="http://schemas.openxmlformats.org/officeDocument/2006/relationships/hyperlink" Target="https://github.com/HPC-buildtest/buildtest-framewor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cov.io/gh/HPC-buildtest/buildtest-framewor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rketplace/stale" TargetMode="External"/><Relationship Id="rId7" Type="http://schemas.openxmlformats.org/officeDocument/2006/relationships/hyperlink" Target="https://github.com/marketplace/actions/urls-checker" TargetMode="External"/><Relationship Id="rId2" Type="http://schemas.openxmlformats.org/officeDocument/2006/relationships/hyperlink" Target="https://github.com/marketplace/issue-label-bo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marketplace/actions/black-code-formatter" TargetMode="External"/><Relationship Id="rId5" Type="http://schemas.openxmlformats.org/officeDocument/2006/relationships/hyperlink" Target="https://github.com/marketplace/pull-request-size" TargetMode="External"/><Relationship Id="rId4" Type="http://schemas.openxmlformats.org/officeDocument/2006/relationships/hyperlink" Target="https://github.com/marketplace/trafico-pull-request-labeler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overalls.io/github/HPC-buildtest/buildtest-framework" TargetMode="External"/><Relationship Id="rId3" Type="http://schemas.openxmlformats.org/officeDocument/2006/relationships/hyperlink" Target="http://buildtest.readthedocs.io/" TargetMode="External"/><Relationship Id="rId7" Type="http://schemas.openxmlformats.org/officeDocument/2006/relationships/hyperlink" Target="https://travis-ci.com/HPC-buildtest/buildtest-framewor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decov.io/gh/HPC-buildtest/buildtest-framework" TargetMode="External"/><Relationship Id="rId11" Type="http://schemas.openxmlformats.org/officeDocument/2006/relationships/hyperlink" Target="https://dashboard.guardrails.io/default/gh/HPC-buildtest" TargetMode="External"/><Relationship Id="rId5" Type="http://schemas.openxmlformats.org/officeDocument/2006/relationships/hyperlink" Target="https://readthedocs.org/projects/buildtest/" TargetMode="External"/><Relationship Id="rId10" Type="http://schemas.openxmlformats.org/officeDocument/2006/relationships/hyperlink" Target="https://app.snyk.io/org/hpc-buildtest/" TargetMode="External"/><Relationship Id="rId4" Type="http://schemas.openxmlformats.org/officeDocument/2006/relationships/hyperlink" Target="https://github.com/HPC-buildtest/buildtest-framework" TargetMode="External"/><Relationship Id="rId9" Type="http://schemas.openxmlformats.org/officeDocument/2006/relationships/hyperlink" Target="https://www.codefactor.io/repository/github/hpc-buildtest/buildtest-framewor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AE732-456C-44D0-8048-29297F71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772" y="2361537"/>
            <a:ext cx="8795831" cy="1308683"/>
          </a:xfrm>
        </p:spPr>
        <p:txBody>
          <a:bodyPr/>
          <a:lstStyle/>
          <a:p>
            <a:pPr algn="ctr"/>
            <a:r>
              <a:rPr lang="en-US" sz="4000" dirty="0" err="1">
                <a:solidFill>
                  <a:srgbClr val="CCCCFF"/>
                </a:solidFill>
              </a:rPr>
              <a:t>Buildtest</a:t>
            </a:r>
            <a:r>
              <a:rPr lang="en-US" sz="4000" dirty="0">
                <a:solidFill>
                  <a:srgbClr val="CCCCFF"/>
                </a:solidFill>
              </a:rPr>
              <a:t>: HPC Software Stack Testing Framework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7D069E-6B57-4842-81FF-894E65112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181878" cy="139862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2500" dirty="0">
                <a:solidFill>
                  <a:schemeClr val="accent3"/>
                </a:solidFill>
              </a:rPr>
              <a:t>Shahzeb Siddiqui (</a:t>
            </a:r>
            <a:r>
              <a:rPr lang="en-US" sz="25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Shahzeb.Siddiqui@3ds.com</a:t>
            </a:r>
            <a:r>
              <a:rPr lang="en-US" sz="2500" dirty="0">
                <a:solidFill>
                  <a:schemeClr val="accent3"/>
                </a:solidFill>
              </a:rPr>
              <a:t>) </a:t>
            </a:r>
          </a:p>
          <a:p>
            <a:pPr algn="ctr"/>
            <a:r>
              <a:rPr lang="en-US" sz="2500" dirty="0">
                <a:solidFill>
                  <a:schemeClr val="accent3"/>
                </a:solidFill>
              </a:rPr>
              <a:t>Dassault </a:t>
            </a:r>
            <a:r>
              <a:rPr lang="en-US" sz="2500" dirty="0" err="1">
                <a:solidFill>
                  <a:schemeClr val="accent3"/>
                </a:solidFill>
              </a:rPr>
              <a:t>Systemes</a:t>
            </a:r>
            <a:endParaRPr lang="en-US" sz="2500" dirty="0">
              <a:solidFill>
                <a:schemeClr val="accent3"/>
              </a:solidFill>
            </a:endParaRPr>
          </a:p>
          <a:p>
            <a:pPr algn="ctr"/>
            <a:r>
              <a:rPr lang="en-US" sz="2500" dirty="0">
                <a:solidFill>
                  <a:schemeClr val="accent3"/>
                </a:solidFill>
              </a:rPr>
              <a:t>FOSDEM’20</a:t>
            </a:r>
          </a:p>
          <a:p>
            <a:pPr algn="ctr"/>
            <a:r>
              <a:rPr lang="en-US" sz="2500" dirty="0">
                <a:solidFill>
                  <a:schemeClr val="accent3"/>
                </a:solidFill>
              </a:rPr>
              <a:t>02/02/2020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EF9A0-0247-4780-A3CA-BB3D506D8CF3}"/>
              </a:ext>
            </a:extLst>
          </p:cNvPr>
          <p:cNvSpPr txBox="1"/>
          <p:nvPr/>
        </p:nvSpPr>
        <p:spPr>
          <a:xfrm>
            <a:off x="595618" y="5528345"/>
            <a:ext cx="782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GitHub: </a:t>
            </a:r>
            <a:r>
              <a:rPr lang="en-US" dirty="0">
                <a:hlinkClick r:id="rId4"/>
              </a:rPr>
              <a:t>https://github.com/HPC-buildtest/buildtest-framework</a:t>
            </a:r>
            <a:endParaRPr lang="en-US" dirty="0"/>
          </a:p>
          <a:p>
            <a:r>
              <a:rPr lang="en-US" dirty="0"/>
              <a:t>Documentation: </a:t>
            </a:r>
            <a:r>
              <a:rPr lang="en-US" dirty="0">
                <a:hlinkClick r:id="rId5"/>
              </a:rPr>
              <a:t>http://buildtest.rtfd.io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6573E-0386-407F-937C-8D2921609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1332345"/>
            <a:ext cx="2594316" cy="64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DE72-19AA-45B6-AEFB-F8D2A8F6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45779-C372-46D6-9B78-950DE135B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66107"/>
            <a:ext cx="9138847" cy="105444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Since v0.7.5, </a:t>
            </a:r>
            <a:r>
              <a:rPr lang="en-US" dirty="0" err="1"/>
              <a:t>buildtest</a:t>
            </a:r>
            <a:r>
              <a:rPr lang="en-US" dirty="0"/>
              <a:t> can capture coverage report via </a:t>
            </a:r>
            <a:r>
              <a:rPr lang="en-US" dirty="0" err="1"/>
              <a:t>codecov</a:t>
            </a:r>
            <a:r>
              <a:rPr lang="en-US" dirty="0"/>
              <a:t> that is found at </a:t>
            </a:r>
            <a:r>
              <a:rPr lang="en-US" dirty="0">
                <a:hlinkClick r:id="rId3"/>
              </a:rPr>
              <a:t>https://codecov.io/gh/HPC-buildtest/buildtest-framework</a:t>
            </a:r>
            <a:endParaRPr lang="en-US" dirty="0"/>
          </a:p>
          <a:p>
            <a:r>
              <a:rPr lang="en-US" dirty="0" err="1"/>
              <a:t>Codecov</a:t>
            </a:r>
            <a:r>
              <a:rPr lang="en-US" dirty="0"/>
              <a:t> report is automatically reported by </a:t>
            </a:r>
            <a:r>
              <a:rPr lang="en-US" b="1" dirty="0" err="1"/>
              <a:t>codecov</a:t>
            </a:r>
            <a:r>
              <a:rPr lang="en-US" b="1" dirty="0"/>
              <a:t> </a:t>
            </a:r>
            <a:r>
              <a:rPr lang="en-US" dirty="0"/>
              <a:t>bot on pull requests</a:t>
            </a:r>
          </a:p>
          <a:p>
            <a:r>
              <a:rPr lang="en-US" dirty="0"/>
              <a:t>Coveralls provides in-depth and more user-friendly coverage report like </a:t>
            </a:r>
            <a:r>
              <a:rPr lang="en-US" dirty="0" err="1"/>
              <a:t>codecov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33B82-7A5B-4C5E-B5AD-2AE2BB0A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B6C9B37-B72D-4D74-B15C-E97A1F34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GitHub: https://github.com/HPC-buildtest/buildtest-framework           Documentation: http://buildtest.rtfd.io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74A239DA-6B87-4D7B-8E0A-9CCFBD2095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12" t="16504" r="21019" b="-389"/>
          <a:stretch/>
        </p:blipFill>
        <p:spPr>
          <a:xfrm>
            <a:off x="5326602" y="3273780"/>
            <a:ext cx="3497765" cy="26905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FC2735-83B7-4D77-A65B-8E78ED8834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69" t="10481" r="35860"/>
          <a:stretch/>
        </p:blipFill>
        <p:spPr>
          <a:xfrm>
            <a:off x="8985950" y="3275185"/>
            <a:ext cx="2933276" cy="32568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4C5285-5CB8-4E18-B122-E11193B6FB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048" r="2179"/>
          <a:stretch/>
        </p:blipFill>
        <p:spPr>
          <a:xfrm>
            <a:off x="368972" y="3429000"/>
            <a:ext cx="4778513" cy="238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2EC36-52C7-4FF6-A97F-E30EDC58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45D8A-793D-4C06-9074-E641A33B9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66107"/>
            <a:ext cx="9150247" cy="44730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GitHub Apps Integration</a:t>
            </a:r>
          </a:p>
          <a:p>
            <a:pPr lvl="1"/>
            <a:r>
              <a:rPr lang="en-US" dirty="0"/>
              <a:t>CI: Travis</a:t>
            </a:r>
          </a:p>
          <a:p>
            <a:pPr lvl="1"/>
            <a:r>
              <a:rPr lang="en-US" dirty="0"/>
              <a:t>Code Quality: </a:t>
            </a:r>
            <a:r>
              <a:rPr lang="en-US" dirty="0" err="1"/>
              <a:t>CodeCov</a:t>
            </a:r>
            <a:r>
              <a:rPr lang="en-US" dirty="0"/>
              <a:t>, Coveralls, </a:t>
            </a:r>
            <a:r>
              <a:rPr lang="en-US" dirty="0" err="1"/>
              <a:t>CodeFactor</a:t>
            </a:r>
            <a:endParaRPr lang="en-US" dirty="0"/>
          </a:p>
          <a:p>
            <a:pPr lvl="1"/>
            <a:r>
              <a:rPr lang="en-US" dirty="0"/>
              <a:t>Security: </a:t>
            </a:r>
            <a:r>
              <a:rPr lang="en-US" dirty="0" err="1"/>
              <a:t>Snyk</a:t>
            </a:r>
            <a:r>
              <a:rPr lang="en-US" dirty="0"/>
              <a:t>, </a:t>
            </a:r>
            <a:r>
              <a:rPr lang="en-US" dirty="0" err="1"/>
              <a:t>GuardRails</a:t>
            </a:r>
            <a:endParaRPr lang="en-US" dirty="0"/>
          </a:p>
          <a:p>
            <a:r>
              <a:rPr lang="en-US" dirty="0"/>
              <a:t>GitHub Bot Integration</a:t>
            </a:r>
          </a:p>
          <a:p>
            <a:pPr lvl="1"/>
            <a:r>
              <a:rPr lang="en-US" dirty="0"/>
              <a:t>Issue-Label Bot (</a:t>
            </a:r>
            <a:r>
              <a:rPr lang="en-US" dirty="0">
                <a:hlinkClick r:id="rId2"/>
              </a:rPr>
              <a:t>https://github.com/marketplace/issue-label-bot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Stale (</a:t>
            </a:r>
            <a:r>
              <a:rPr lang="en-US" dirty="0">
                <a:hlinkClick r:id="rId3"/>
              </a:rPr>
              <a:t>https://github.com/marketplace/stale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Trafico</a:t>
            </a:r>
            <a:r>
              <a:rPr lang="en-US" dirty="0"/>
              <a:t> (</a:t>
            </a:r>
            <a:r>
              <a:rPr lang="en-US" dirty="0">
                <a:hlinkClick r:id="rId4"/>
              </a:rPr>
              <a:t>https://github.com/marketplace/trafico-pull-request-labeler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Pull-Request-Size (</a:t>
            </a:r>
            <a:r>
              <a:rPr lang="en-US" dirty="0">
                <a:hlinkClick r:id="rId5"/>
              </a:rPr>
              <a:t>https://github.com/marketplace/pull-request-size</a:t>
            </a:r>
            <a:r>
              <a:rPr lang="en-US" dirty="0"/>
              <a:t>)</a:t>
            </a:r>
          </a:p>
          <a:p>
            <a:r>
              <a:rPr lang="en-US" dirty="0"/>
              <a:t>GitHub Action Integration</a:t>
            </a:r>
          </a:p>
          <a:p>
            <a:pPr lvl="1"/>
            <a:r>
              <a:rPr lang="en-US" dirty="0"/>
              <a:t>Black Code Formatter (</a:t>
            </a:r>
            <a:r>
              <a:rPr lang="en-US" dirty="0">
                <a:hlinkClick r:id="rId6"/>
              </a:rPr>
              <a:t>https://github.com/marketplace/actions/black-code-formatter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URLs-checker (</a:t>
            </a:r>
            <a:r>
              <a:rPr lang="en-US" dirty="0">
                <a:hlinkClick r:id="rId7"/>
              </a:rPr>
              <a:t>https://github.com/marketplace/actions/urls-checker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95ED9-CE19-4A68-A7C3-F0906499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A8D730F-6CDB-48CF-A5BB-6AAF5974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GitHub: https://github.com/HPC-buildtest/buildtest-framework           Documentation: http://buildtest.rtfd.io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2564"/>
            <a:ext cx="8596668" cy="4499265"/>
          </a:xfrm>
        </p:spPr>
        <p:txBody>
          <a:bodyPr>
            <a:normAutofit/>
          </a:bodyPr>
          <a:lstStyle/>
          <a:p>
            <a:r>
              <a:rPr lang="en-US" dirty="0"/>
              <a:t>Current YAML schema has some limitation that do not address the following</a:t>
            </a:r>
          </a:p>
          <a:p>
            <a:pPr lvl="1"/>
            <a:r>
              <a:rPr lang="en-US" dirty="0"/>
              <a:t>Declaring variables in tests</a:t>
            </a:r>
          </a:p>
          <a:p>
            <a:pPr lvl="1"/>
            <a:r>
              <a:rPr lang="en-US" dirty="0"/>
              <a:t>Test permutation (compilation flags, multiple runs, environment variables, compilers) </a:t>
            </a:r>
          </a:p>
          <a:p>
            <a:pPr lvl="1"/>
            <a:r>
              <a:rPr lang="en-US" dirty="0"/>
              <a:t>Running test with a range of values (</a:t>
            </a:r>
            <a:r>
              <a:rPr lang="en-US" dirty="0" err="1"/>
              <a:t>i.e</a:t>
            </a:r>
            <a:r>
              <a:rPr lang="en-US" dirty="0"/>
              <a:t> running OpenMP program with range of threads OMP_NUM_THREADS=[1-40] ) </a:t>
            </a:r>
          </a:p>
          <a:p>
            <a:pPr lvl="1"/>
            <a:r>
              <a:rPr lang="en-US" dirty="0"/>
              <a:t>Support for multiple source compilation</a:t>
            </a:r>
          </a:p>
          <a:p>
            <a:r>
              <a:rPr lang="en-US" dirty="0"/>
              <a:t>Increase coverage report for regression tests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68D187D-40B4-45FE-8B07-DB7784101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GitHub: https://github.com/HPC-buildtest/buildtest-framework           Documentation: http://buildtest.rtfd.io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GitHub: </a:t>
            </a:r>
            <a:r>
              <a:rPr lang="fr-FR">
                <a:solidFill>
                  <a:srgbClr val="00B050"/>
                </a:solidFill>
              </a:rPr>
              <a:t>https://github.com/HPC-buildtest/buildtest-framework</a:t>
            </a:r>
            <a:r>
              <a:rPr lang="fr-FR"/>
              <a:t>           Documentation: </a:t>
            </a:r>
            <a:r>
              <a:rPr lang="fr-FR">
                <a:solidFill>
                  <a:srgbClr val="00B050"/>
                </a:solidFill>
              </a:rPr>
              <a:t>http://buildtest.rtfd.io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51F9E1-DF4A-4378-8985-83E9439BA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946174"/>
              </p:ext>
            </p:extLst>
          </p:nvPr>
        </p:nvGraphicFramePr>
        <p:xfrm>
          <a:off x="331634" y="1512518"/>
          <a:ext cx="9389415" cy="3415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670">
                  <a:extLst>
                    <a:ext uri="{9D8B030D-6E8A-4147-A177-3AD203B41FA5}">
                      <a16:colId xmlns:a16="http://schemas.microsoft.com/office/drawing/2014/main" val="2374212272"/>
                    </a:ext>
                  </a:extLst>
                </a:gridCol>
                <a:gridCol w="6903745">
                  <a:extLst>
                    <a:ext uri="{9D8B030D-6E8A-4147-A177-3AD203B41FA5}">
                      <a16:colId xmlns:a16="http://schemas.microsoft.com/office/drawing/2014/main" val="2061613971"/>
                    </a:ext>
                  </a:extLst>
                </a:gridCol>
              </a:tblGrid>
              <a:tr h="310244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Slack Channel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https://hpcbuildtest.slack.com/</a:t>
                      </a:r>
                      <a:endParaRPr lang="en-US" sz="1400" b="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08594"/>
                  </a:ext>
                </a:extLst>
              </a:tr>
              <a:tr h="31264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Join Slack via Heroku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https://hpcbuildtest.herokuapp.com/</a:t>
                      </a:r>
                      <a:endParaRPr lang="en-US" sz="14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75953"/>
                  </a:ext>
                </a:extLst>
              </a:tr>
              <a:tr h="31024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Documentation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hlinkClick r:id="rId3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http://buildtest.readthedocs.io/</a:t>
                      </a:r>
                      <a:endParaRPr lang="en-US" sz="14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862024"/>
                  </a:ext>
                </a:extLst>
              </a:tr>
              <a:tr h="31024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GitHub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hlinkClick r:id="rId4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https://github.com/HPC-buildtest/buildtest-framework</a:t>
                      </a:r>
                      <a:endParaRPr lang="en-US" sz="14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601937"/>
                  </a:ext>
                </a:extLst>
              </a:tr>
              <a:tr h="310244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ReadTheDocs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https://readthedocs.org/projects/buildtest/</a:t>
                      </a:r>
                      <a:endParaRPr lang="en-US" sz="14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5183"/>
                  </a:ext>
                </a:extLst>
              </a:tr>
              <a:tr h="310244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Codecov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hlinkClick r:id="rId6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https://codecov.io/gh/HPC-buildtest/buildtest-framework</a:t>
                      </a:r>
                      <a:endParaRPr lang="en-US" sz="14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32964"/>
                  </a:ext>
                </a:extLst>
              </a:tr>
              <a:tr h="31024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Travis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hlinkClick r:id="rId7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https://travis-ci.com/HPC-buildtest/buildtest-framework</a:t>
                      </a:r>
                      <a:endParaRPr lang="en-US" sz="14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32073"/>
                  </a:ext>
                </a:extLst>
              </a:tr>
              <a:tr h="31024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Coverall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i="0" u="none" strike="noStrike" kern="12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https://coveralls.io/github/HPC-buildtest/buildtest-framework</a:t>
                      </a:r>
                      <a:endParaRPr lang="en-US" sz="14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992517"/>
                  </a:ext>
                </a:extLst>
              </a:tr>
              <a:tr h="310244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CodeFactor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https://www.codefactor.io/repository/github/hpc-buildtest/buildtest-framework</a:t>
                      </a:r>
                      <a:endParaRPr lang="en-US" sz="14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439762"/>
                  </a:ext>
                </a:extLst>
              </a:tr>
              <a:tr h="310244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Snyk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https://app.snyk.io/org/hpc-buildtest/</a:t>
                      </a:r>
                      <a:endParaRPr lang="en-US" sz="14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76686"/>
                  </a:ext>
                </a:extLst>
              </a:tr>
              <a:tr h="310244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GuardRails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https://dashboard.guardrails.io/default/gh/HPC-buildtest</a:t>
                      </a:r>
                      <a:endParaRPr lang="en-US" sz="14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342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9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9C24-376F-4E4F-8CF7-25BF30E8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A1266-967A-4CB2-8FF4-E6A1552A6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Framework Requirements:</a:t>
            </a:r>
          </a:p>
          <a:p>
            <a:pPr lvl="1"/>
            <a:r>
              <a:rPr lang="en-US" dirty="0"/>
              <a:t>The framework is capable of testing of installed software in HPC </a:t>
            </a:r>
            <a:r>
              <a:rPr lang="en-US" dirty="0" smtClean="0"/>
              <a:t>Software </a:t>
            </a:r>
            <a:r>
              <a:rPr lang="en-US" dirty="0"/>
              <a:t>S</a:t>
            </a:r>
            <a:r>
              <a:rPr lang="en-US" dirty="0" smtClean="0"/>
              <a:t>tack</a:t>
            </a:r>
            <a:endParaRPr lang="en-US" dirty="0"/>
          </a:p>
          <a:p>
            <a:pPr lvl="1"/>
            <a:r>
              <a:rPr lang="en-US" dirty="0"/>
              <a:t>The framework is able to integrate with module system</a:t>
            </a:r>
          </a:p>
          <a:p>
            <a:pPr lvl="1"/>
            <a:r>
              <a:rPr lang="en-US" dirty="0"/>
              <a:t>The framework provides users with a markup language for writing tests</a:t>
            </a:r>
          </a:p>
          <a:p>
            <a:pPr lvl="1"/>
            <a:r>
              <a:rPr lang="en-US" dirty="0"/>
              <a:t>The framework is able to automate  test creation and execution</a:t>
            </a:r>
          </a:p>
          <a:p>
            <a:pPr lvl="1"/>
            <a:r>
              <a:rPr lang="en-US" dirty="0"/>
              <a:t>The framework provides </a:t>
            </a:r>
            <a:r>
              <a:rPr lang="en-US" dirty="0" smtClean="0"/>
              <a:t>a </a:t>
            </a:r>
            <a:r>
              <a:rPr lang="en-US" dirty="0"/>
              <a:t>test repository that is community driven</a:t>
            </a:r>
          </a:p>
          <a:p>
            <a:r>
              <a:rPr lang="en-US" dirty="0" err="1"/>
              <a:t>Buildtest</a:t>
            </a:r>
            <a:r>
              <a:rPr lang="en-US" dirty="0"/>
              <a:t> is not meant to replace tools like </a:t>
            </a:r>
            <a:r>
              <a:rPr lang="en-US" dirty="0">
                <a:solidFill>
                  <a:srgbClr val="9933FF"/>
                </a:solidFill>
              </a:rPr>
              <a:t>make</a:t>
            </a:r>
            <a:r>
              <a:rPr lang="en-US" dirty="0"/>
              <a:t>, </a:t>
            </a:r>
            <a:r>
              <a:rPr lang="en-US" dirty="0" err="1">
                <a:solidFill>
                  <a:srgbClr val="9933FF"/>
                </a:solidFill>
              </a:rPr>
              <a:t>cmake</a:t>
            </a:r>
            <a:r>
              <a:rPr lang="en-US" dirty="0"/>
              <a:t>, or </a:t>
            </a:r>
            <a:r>
              <a:rPr lang="en-US" dirty="0" err="1">
                <a:solidFill>
                  <a:srgbClr val="9933FF"/>
                </a:solidFill>
              </a:rPr>
              <a:t>autoconf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0A168-D23B-48AA-A5B2-171BD399C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FFFF00"/>
                </a:solidFill>
              </a:rPr>
              <a:t>GitHub: https://github.com/HPC-buildtest/buildtest-framework           Documentation: http://buildtest.rtfd.io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47C18-4FBA-4D51-99A2-61685D38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799C8-AC53-4D5B-9F0D-338ABD74F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What is buildtest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ACDE3-445A-42EB-9215-D33E41E9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4365501" cy="3440110"/>
          </a:xfrm>
        </p:spPr>
        <p:txBody>
          <a:bodyPr>
            <a:normAutofit/>
          </a:bodyPr>
          <a:lstStyle/>
          <a:p>
            <a:r>
              <a:rPr lang="en-US" sz="1700" dirty="0" err="1">
                <a:solidFill>
                  <a:schemeClr val="bg1"/>
                </a:solidFill>
              </a:rPr>
              <a:t>Buildtest</a:t>
            </a:r>
            <a:r>
              <a:rPr lang="en-US" sz="1700" dirty="0">
                <a:solidFill>
                  <a:schemeClr val="bg1"/>
                </a:solidFill>
              </a:rPr>
              <a:t> is a framework that: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Automates test script creation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Abstracts test complexity by using test configuration written in YAML 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Allows Portable test configurations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Provides many module operations</a:t>
            </a:r>
          </a:p>
          <a:p>
            <a:r>
              <a:rPr lang="en-US" sz="1700" dirty="0" err="1">
                <a:solidFill>
                  <a:schemeClr val="bg1"/>
                </a:solidFill>
              </a:rPr>
              <a:t>Buildtest</a:t>
            </a:r>
            <a:r>
              <a:rPr lang="en-US" sz="1700" dirty="0">
                <a:solidFill>
                  <a:schemeClr val="bg1"/>
                </a:solidFill>
              </a:rPr>
              <a:t> comes with a repository of test configuration and source files</a:t>
            </a:r>
          </a:p>
          <a:p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1FCA46-6313-486F-BC4C-A74CDFE62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7" r="44531" b="-337"/>
          <a:stretch/>
        </p:blipFill>
        <p:spPr>
          <a:xfrm>
            <a:off x="6096001" y="1133628"/>
            <a:ext cx="5143500" cy="45782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A00AE-C07A-4D6B-8A1D-5CE5F4D0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6161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A8D730F-6CDB-48CF-A5BB-6AAF5974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GitHub: https://github.com/HPC-buildtest/buildtest-framework           Documentation: http://buildtest.rtfd.io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21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5F1C-B5D9-4E22-9756-9838BDCD7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52441" cy="663615"/>
          </a:xfrm>
        </p:spPr>
        <p:txBody>
          <a:bodyPr/>
          <a:lstStyle/>
          <a:p>
            <a:r>
              <a:rPr lang="en-US" dirty="0"/>
              <a:t>Build Pipeline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119E3-7FD2-4575-ACB5-54696F19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GitHub: https://github.com/HPC-buildtest/buildtest-framework           Documentation: http://buildtest.rtfd.io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CF015-9EE9-43F2-AF83-691CEBF2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A4569-1C8F-4596-8580-3BAE27D33D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27136" r="25057" b="19728"/>
          <a:stretch/>
        </p:blipFill>
        <p:spPr>
          <a:xfrm>
            <a:off x="1258548" y="1273215"/>
            <a:ext cx="7673784" cy="459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1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83FF4-F125-4904-8218-56B20F7BF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Building a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274BA-7407-4F7D-94E6-EF32F607F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22084" cy="37012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To build a test script just specify a test configuration to </a:t>
            </a:r>
            <a:r>
              <a:rPr lang="en-US" dirty="0" err="1"/>
              <a:t>buildtest</a:t>
            </a:r>
            <a:r>
              <a:rPr lang="en-US" dirty="0"/>
              <a:t> as follows: </a:t>
            </a:r>
            <a:r>
              <a:rPr lang="en-US" dirty="0" err="1">
                <a:solidFill>
                  <a:srgbClr val="F98BE1"/>
                </a:solidFill>
              </a:rPr>
              <a:t>buildtest</a:t>
            </a:r>
            <a:r>
              <a:rPr lang="en-US" dirty="0">
                <a:solidFill>
                  <a:srgbClr val="F98BE1"/>
                </a:solidFill>
              </a:rPr>
              <a:t> build –c &lt;test-configuration&gt;</a:t>
            </a:r>
          </a:p>
          <a:p>
            <a:pPr>
              <a:lnSpc>
                <a:spcPct val="90000"/>
              </a:lnSpc>
            </a:pPr>
            <a:r>
              <a:rPr lang="en-US" dirty="0"/>
              <a:t>The test configuration can be found under $BUILDTEST_ROOT/toolkit/suite</a:t>
            </a:r>
          </a:p>
          <a:p>
            <a:pPr>
              <a:lnSpc>
                <a:spcPct val="90000"/>
              </a:lnSpc>
            </a:pPr>
            <a:r>
              <a:rPr lang="en-US" dirty="0"/>
              <a:t>Name of test configuration is formulated by replacing file separator (</a:t>
            </a:r>
            <a:r>
              <a:rPr lang="en-US" dirty="0">
                <a:solidFill>
                  <a:schemeClr val="accent4"/>
                </a:solidFill>
              </a:rPr>
              <a:t>/</a:t>
            </a:r>
            <a:r>
              <a:rPr lang="en-US" dirty="0"/>
              <a:t>) by a dot (</a:t>
            </a:r>
            <a:r>
              <a:rPr lang="en-US" dirty="0">
                <a:solidFill>
                  <a:schemeClr val="accent4"/>
                </a:solidFill>
              </a:rPr>
              <a:t>.</a:t>
            </a:r>
            <a:r>
              <a:rPr lang="en-US" dirty="0"/>
              <a:t>) so </a:t>
            </a:r>
            <a:r>
              <a:rPr lang="en-US" dirty="0" smtClean="0">
                <a:solidFill>
                  <a:srgbClr val="00B0F0"/>
                </a:solidFill>
              </a:rPr>
              <a:t>tutorial/compilers/</a:t>
            </a:r>
            <a:r>
              <a:rPr lang="en-US" dirty="0" err="1" smtClean="0">
                <a:solidFill>
                  <a:srgbClr val="00B0F0"/>
                </a:solidFill>
              </a:rPr>
              <a:t>args.c.yml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C000"/>
                </a:solidFill>
                <a:sym typeface="Wingdings" panose="05000000000000000000" pitchFamily="2" charset="2"/>
              </a:rPr>
              <a:t>tutorial.compilers.args.c.yml</a:t>
            </a:r>
            <a:endParaRPr lang="en-US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Source code must be under </a:t>
            </a:r>
            <a:r>
              <a:rPr lang="en-US" dirty="0" err="1">
                <a:solidFill>
                  <a:srgbClr val="FFFF00"/>
                </a:solidFill>
              </a:rPr>
              <a:t>src</a:t>
            </a:r>
            <a:r>
              <a:rPr lang="en-US" dirty="0"/>
              <a:t> directory and test configuration must be named with extension </a:t>
            </a:r>
            <a:r>
              <a:rPr lang="en-US" dirty="0">
                <a:solidFill>
                  <a:srgbClr val="FFFF00"/>
                </a:solidFill>
              </a:rPr>
              <a:t>.</a:t>
            </a:r>
            <a:r>
              <a:rPr lang="en-US" dirty="0" err="1">
                <a:solidFill>
                  <a:srgbClr val="FFFF00"/>
                </a:solidFill>
              </a:rPr>
              <a:t>yml</a:t>
            </a: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1B260-6746-438E-8E5E-5962C5C8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A8D730F-6CDB-48CF-A5BB-6AAF5974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GitHub: https://github.com/HPC-buildtest/buildtest-framework           Documentation: http://buildtest.rtfd.io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960" y="1030260"/>
            <a:ext cx="2054087" cy="52847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38327" y="2382983"/>
            <a:ext cx="1376218" cy="406400"/>
          </a:xfrm>
          <a:prstGeom prst="rect">
            <a:avLst/>
          </a:prstGeom>
          <a:noFill/>
          <a:ln>
            <a:solidFill>
              <a:srgbClr val="F98B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>
            <a:stCxn id="4" idx="1"/>
          </p:cNvCxnSpPr>
          <p:nvPr/>
        </p:nvCxnSpPr>
        <p:spPr>
          <a:xfrm rot="10800000" flipV="1">
            <a:off x="8691419" y="2586183"/>
            <a:ext cx="1246909" cy="100676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9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290" y="545391"/>
            <a:ext cx="8596668" cy="671534"/>
          </a:xfrm>
        </p:spPr>
        <p:txBody>
          <a:bodyPr/>
          <a:lstStyle/>
          <a:p>
            <a:pPr algn="ctr"/>
            <a:r>
              <a:rPr lang="en-US" dirty="0"/>
              <a:t>Test Configuration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000" t="30741" r="49167" b="23778"/>
          <a:stretch/>
        </p:blipFill>
        <p:spPr>
          <a:xfrm>
            <a:off x="2303596" y="1273215"/>
            <a:ext cx="5694509" cy="4576477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13" idx="3"/>
          </p:cNvCxnSpPr>
          <p:nvPr/>
        </p:nvCxnSpPr>
        <p:spPr>
          <a:xfrm>
            <a:off x="2039528" y="1234053"/>
            <a:ext cx="696052" cy="107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4572" y="1003220"/>
            <a:ext cx="1754956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Informs </a:t>
            </a:r>
            <a:r>
              <a:rPr lang="en-US" sz="800" dirty="0" err="1"/>
              <a:t>buildtest</a:t>
            </a:r>
            <a:r>
              <a:rPr lang="en-US" sz="800" dirty="0"/>
              <a:t> this is a Single Source Compilation. Implemented as a Python Class</a:t>
            </a:r>
          </a:p>
        </p:txBody>
      </p:sp>
      <p:cxnSp>
        <p:nvCxnSpPr>
          <p:cNvPr id="15" name="Straight Arrow Connector 14"/>
          <p:cNvCxnSpPr>
            <a:stCxn id="18" idx="1"/>
          </p:cNvCxnSpPr>
          <p:nvPr/>
        </p:nvCxnSpPr>
        <p:spPr>
          <a:xfrm flipH="1" flipV="1">
            <a:off x="3993780" y="1860630"/>
            <a:ext cx="696582" cy="183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90362" y="1936155"/>
            <a:ext cx="938077" cy="2154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Run Test Locally</a:t>
            </a:r>
          </a:p>
        </p:txBody>
      </p:sp>
      <p:cxnSp>
        <p:nvCxnSpPr>
          <p:cNvPr id="21" name="Straight Arrow Connector 20"/>
          <p:cNvCxnSpPr>
            <a:stCxn id="22" idx="3"/>
          </p:cNvCxnSpPr>
          <p:nvPr/>
        </p:nvCxnSpPr>
        <p:spPr>
          <a:xfrm flipV="1">
            <a:off x="1821180" y="1600201"/>
            <a:ext cx="906780" cy="336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4572" y="1767840"/>
            <a:ext cx="1536608" cy="3385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Description of text. Limited to 80 chars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390900" y="2499360"/>
            <a:ext cx="6781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69080" y="2391638"/>
            <a:ext cx="1424940" cy="2154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Start of Test Declaration</a:t>
            </a:r>
          </a:p>
        </p:txBody>
      </p:sp>
      <p:cxnSp>
        <p:nvCxnSpPr>
          <p:cNvPr id="27" name="Straight Arrow Connector 26"/>
          <p:cNvCxnSpPr>
            <a:stCxn id="30" idx="3"/>
          </p:cNvCxnSpPr>
          <p:nvPr/>
        </p:nvCxnSpPr>
        <p:spPr>
          <a:xfrm>
            <a:off x="2093006" y="2956560"/>
            <a:ext cx="7949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8066" y="2848838"/>
            <a:ext cx="1424940" cy="2154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Source File to be compiled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093006" y="2708070"/>
            <a:ext cx="794974" cy="19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8066" y="2600171"/>
            <a:ext cx="1424940" cy="2154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Specify Compiler Name</a:t>
            </a:r>
          </a:p>
        </p:txBody>
      </p:sp>
      <p:cxnSp>
        <p:nvCxnSpPr>
          <p:cNvPr id="40" name="Straight Arrow Connector 39"/>
          <p:cNvCxnSpPr>
            <a:stCxn id="42" idx="1"/>
          </p:cNvCxnSpPr>
          <p:nvPr/>
        </p:nvCxnSpPr>
        <p:spPr>
          <a:xfrm flipH="1">
            <a:off x="3261360" y="3200400"/>
            <a:ext cx="807720" cy="7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069080" y="3092678"/>
            <a:ext cx="2118360" cy="2154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Start of Environment Variable Declaration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658528" y="3909060"/>
            <a:ext cx="1229452" cy="236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658528" y="4145280"/>
            <a:ext cx="1176112" cy="262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08234" y="3976003"/>
            <a:ext cx="1450294" cy="3385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Commands to run before and after compilation. 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1631858" y="4611319"/>
            <a:ext cx="1229452" cy="236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631858" y="4846759"/>
            <a:ext cx="1229452" cy="224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81564" y="4670128"/>
            <a:ext cx="1450294" cy="3385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Commands to run before and after execution. 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4163568" y="4145280"/>
            <a:ext cx="812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975668" y="4033757"/>
            <a:ext cx="1443606" cy="2154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Passing flags to C </a:t>
            </a:r>
            <a:r>
              <a:rPr lang="en-US" sz="800" dirty="0" smtClean="0">
                <a:solidFill>
                  <a:schemeClr val="bg1"/>
                </a:solidFill>
              </a:rPr>
              <a:t>compiler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4681921" y="4837803"/>
            <a:ext cx="812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494020" y="4726280"/>
            <a:ext cx="1932015" cy="2154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Passing Arguments to the </a:t>
            </a:r>
            <a:r>
              <a:rPr lang="en-US" sz="800" dirty="0" smtClean="0">
                <a:solidFill>
                  <a:schemeClr val="bg1"/>
                </a:solidFill>
              </a:rPr>
              <a:t>Executable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3609025" y="5528823"/>
            <a:ext cx="812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21125" y="5417300"/>
            <a:ext cx="1072895" cy="2154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List of Maintainers </a:t>
            </a: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7A8D730F-6CDB-48CF-A5BB-6AAF5974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GitHub: https://github.com/HPC-buildtest/buildtest-framework           Documentation: http://buildtest.rtfd.io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50ED7-771F-45EA-A277-78BB9BD18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8349-62DB-4F29-9ACC-643A6D324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CF1F4-CE87-46E3-9A73-F2DB55AF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51BA87-E186-4D08-8628-A34DD1B78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14" t="63702" r="49825" b="14086"/>
          <a:stretch/>
        </p:blipFill>
        <p:spPr>
          <a:xfrm>
            <a:off x="-28280" y="2522746"/>
            <a:ext cx="3999123" cy="194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5C0B10-BAB4-456C-BEAA-CF522AB138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85" t="30878" r="29489" b="15082"/>
          <a:stretch/>
        </p:blipFill>
        <p:spPr>
          <a:xfrm>
            <a:off x="4133234" y="1713787"/>
            <a:ext cx="8046236" cy="5139591"/>
          </a:xfrm>
          <a:prstGeom prst="rect">
            <a:avLst/>
          </a:prstGeom>
        </p:spPr>
      </p:pic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DF246572-A75E-46F9-B23D-1023B3874F87}"/>
              </a:ext>
            </a:extLst>
          </p:cNvPr>
          <p:cNvCxnSpPr>
            <a:cxnSpLocks/>
            <a:stCxn id="18" idx="2"/>
          </p:cNvCxnSpPr>
          <p:nvPr/>
        </p:nvCxnSpPr>
        <p:spPr>
          <a:xfrm rot="5400000">
            <a:off x="5579705" y="2180505"/>
            <a:ext cx="2629744" cy="2145791"/>
          </a:xfrm>
          <a:prstGeom prst="bentConnector3">
            <a:avLst>
              <a:gd name="adj1" fmla="val 9983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931BC136-7F81-458C-8C0B-26277CFEFD3D}"/>
              </a:ext>
            </a:extLst>
          </p:cNvPr>
          <p:cNvCxnSpPr>
            <a:cxnSpLocks/>
          </p:cNvCxnSpPr>
          <p:nvPr/>
        </p:nvCxnSpPr>
        <p:spPr>
          <a:xfrm>
            <a:off x="1308083" y="3801044"/>
            <a:ext cx="3226972" cy="1670465"/>
          </a:xfrm>
          <a:prstGeom prst="bentConnector3">
            <a:avLst>
              <a:gd name="adj1" fmla="val 451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47852D26-A19A-45B3-A582-3C24DA0F6DC9}"/>
              </a:ext>
            </a:extLst>
          </p:cNvPr>
          <p:cNvCxnSpPr>
            <a:cxnSpLocks/>
          </p:cNvCxnSpPr>
          <p:nvPr/>
        </p:nvCxnSpPr>
        <p:spPr>
          <a:xfrm>
            <a:off x="1366227" y="3453248"/>
            <a:ext cx="3168828" cy="1667485"/>
          </a:xfrm>
          <a:prstGeom prst="bentConnector3">
            <a:avLst>
              <a:gd name="adj1" fmla="val 558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D88EBB0A-9211-45EC-BCD9-41319411091A}"/>
              </a:ext>
            </a:extLst>
          </p:cNvPr>
          <p:cNvCxnSpPr>
            <a:cxnSpLocks/>
          </p:cNvCxnSpPr>
          <p:nvPr/>
        </p:nvCxnSpPr>
        <p:spPr>
          <a:xfrm>
            <a:off x="1308083" y="3630543"/>
            <a:ext cx="3226972" cy="166367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C4542A60-E336-4656-9538-B807297E9207}"/>
              </a:ext>
            </a:extLst>
          </p:cNvPr>
          <p:cNvCxnSpPr/>
          <p:nvPr/>
        </p:nvCxnSpPr>
        <p:spPr>
          <a:xfrm rot="16200000" flipH="1">
            <a:off x="3954710" y="5476555"/>
            <a:ext cx="921265" cy="5642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668768" y="1713787"/>
            <a:ext cx="597408" cy="2247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24"/>
    </mc:Choice>
    <mc:Fallback xmlns="">
      <p:transition spd="slow" advTm="5392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30C1E-DCBA-4385-AFDA-86B40655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Load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F8295-CA1C-492D-BF00-A45E3F03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957BA2-4663-4905-B477-481B1F416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04" r="4922" b="58798"/>
          <a:stretch/>
        </p:blipFill>
        <p:spPr>
          <a:xfrm>
            <a:off x="245149" y="1804561"/>
            <a:ext cx="15363991" cy="273951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62AB70-3562-48D0-BBBF-B78EA4405BFA}"/>
              </a:ext>
            </a:extLst>
          </p:cNvPr>
          <p:cNvSpPr/>
          <p:nvPr/>
        </p:nvSpPr>
        <p:spPr>
          <a:xfrm>
            <a:off x="3215640" y="1988820"/>
            <a:ext cx="3329940" cy="16764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90109E-4AEB-48A1-8655-19D46CDFC9E1}"/>
              </a:ext>
            </a:extLst>
          </p:cNvPr>
          <p:cNvSpPr/>
          <p:nvPr/>
        </p:nvSpPr>
        <p:spPr>
          <a:xfrm>
            <a:off x="6682740" y="1988820"/>
            <a:ext cx="3870960" cy="16764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FA7762-F48C-41D2-839D-56DA0AFC27CC}"/>
              </a:ext>
            </a:extLst>
          </p:cNvPr>
          <p:cNvSpPr/>
          <p:nvPr/>
        </p:nvSpPr>
        <p:spPr>
          <a:xfrm>
            <a:off x="4501773" y="1773376"/>
            <a:ext cx="1250934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Command Executed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4F55EBF-AE44-4B5A-9D77-8A0104593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868" y="1783940"/>
            <a:ext cx="1097915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US" sz="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Module File Tested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891BC583-305C-4910-907C-37EAF1FA4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GitHub: https://github.com/HPC-buildtest/buildtest-framework           Documentation: http://buildtest.rtfd.io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48070-1EC7-44D7-B41F-31FD652AF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6AF83-8C81-441B-939B-1BA6585F7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598" y="1350964"/>
            <a:ext cx="4887301" cy="4541836"/>
          </a:xfrm>
        </p:spPr>
        <p:txBody>
          <a:bodyPr/>
          <a:lstStyle/>
          <a:p>
            <a:r>
              <a:rPr lang="en-US" dirty="0"/>
              <a:t>Since v0.7.4, </a:t>
            </a:r>
            <a:r>
              <a:rPr lang="en-US" dirty="0" err="1"/>
              <a:t>buildtest</a:t>
            </a:r>
            <a:r>
              <a:rPr lang="en-US" dirty="0"/>
              <a:t> can run its regression test in Travis. Several improvement to Travis configuration in v0.7.5</a:t>
            </a:r>
          </a:p>
          <a:p>
            <a:r>
              <a:rPr lang="en-US" dirty="0"/>
              <a:t>Currently, </a:t>
            </a:r>
            <a:r>
              <a:rPr lang="en-US" dirty="0" err="1"/>
              <a:t>buildtest</a:t>
            </a:r>
            <a:r>
              <a:rPr lang="en-US" dirty="0"/>
              <a:t> contains approximately 30+ regression tests</a:t>
            </a:r>
          </a:p>
          <a:p>
            <a:r>
              <a:rPr lang="en-US" dirty="0"/>
              <a:t>Some regression tests rely on having a software stack, so </a:t>
            </a:r>
            <a:r>
              <a:rPr lang="en-US" dirty="0" err="1"/>
              <a:t>buildtest</a:t>
            </a:r>
            <a:r>
              <a:rPr lang="en-US" dirty="0"/>
              <a:t> builds a mini stack using </a:t>
            </a:r>
            <a:r>
              <a:rPr lang="en-US" dirty="0" err="1"/>
              <a:t>easybuild</a:t>
            </a:r>
            <a:r>
              <a:rPr lang="en-US" dirty="0"/>
              <a:t>.</a:t>
            </a:r>
          </a:p>
          <a:p>
            <a:r>
              <a:rPr lang="en-US" dirty="0" err="1"/>
              <a:t>Buildtest</a:t>
            </a:r>
            <a:r>
              <a:rPr lang="en-US" dirty="0"/>
              <a:t> is tested for Python 3.6, 3.7, 3.8 and </a:t>
            </a:r>
            <a:r>
              <a:rPr lang="en-US" dirty="0" err="1"/>
              <a:t>Lmod</a:t>
            </a:r>
            <a:r>
              <a:rPr lang="en-US" dirty="0"/>
              <a:t> version 6.6.2 and 7.8.2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3B6A6-14FA-4ABC-9F24-2ACC0E50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GitHub: https://github.com/HPC-buildtest/buildtest-framework           Documentation: http://buildtest.rtfd.io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B0962-75EA-4E52-AB79-04FC9AB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267E08-06ED-471B-9091-F4B233473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9" t="22692" r="23934" b="7308"/>
          <a:stretch/>
        </p:blipFill>
        <p:spPr>
          <a:xfrm>
            <a:off x="5500634" y="1270000"/>
            <a:ext cx="6516288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707</Words>
  <Application>Microsoft Office PowerPoint</Application>
  <PresentationFormat>Widescreen</PresentationFormat>
  <Paragraphs>127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Wingdings 3</vt:lpstr>
      <vt:lpstr>Facet</vt:lpstr>
      <vt:lpstr>Buildtest: HPC Software Stack Testing Framework</vt:lpstr>
      <vt:lpstr>Motivation</vt:lpstr>
      <vt:lpstr>What is buildtest</vt:lpstr>
      <vt:lpstr>Build Pipeline</vt:lpstr>
      <vt:lpstr>Building a Test</vt:lpstr>
      <vt:lpstr>Test Configuration</vt:lpstr>
      <vt:lpstr>Intel Example</vt:lpstr>
      <vt:lpstr>Module Load Testing</vt:lpstr>
      <vt:lpstr>Travis</vt:lpstr>
      <vt:lpstr>Coverage Report</vt:lpstr>
      <vt:lpstr>GitHub Integration</vt:lpstr>
      <vt:lpstr>Future Work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Buildtest: HPC Software Stack Testing Framework</dc:title>
  <dc:creator>shahzeb siddiqui</dc:creator>
  <cp:lastModifiedBy>SIDDIQUI Shahzeb</cp:lastModifiedBy>
  <cp:revision>8</cp:revision>
  <dcterms:created xsi:type="dcterms:W3CDTF">2020-01-12T22:41:35Z</dcterms:created>
  <dcterms:modified xsi:type="dcterms:W3CDTF">2020-01-29T23:03:55Z</dcterms:modified>
</cp:coreProperties>
</file>