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5143500" type="screen16x9"/>
  <p:notesSz cx="6858000" cy="9144000"/>
  <p:embeddedFontLst>
    <p:embeddedFont>
      <p:font typeface="Consolas" panose="020B0609020204030204" pitchFamily="49" charset="0"/>
      <p:regular r:id="rId45"/>
      <p:bold r:id="rId46"/>
      <p:italic r:id="rId47"/>
      <p:boldItalic r:id="rId48"/>
    </p:embeddedFont>
    <p:embeddedFont>
      <p:font typeface="Spectral"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35" autoAdjust="0"/>
  </p:normalViewPr>
  <p:slideViewPr>
    <p:cSldViewPr snapToGrid="0">
      <p:cViewPr varScale="1">
        <p:scale>
          <a:sx n="140" d="100"/>
          <a:sy n="140" d="100"/>
        </p:scale>
        <p:origin x="864"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cd0360851_19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cd0360851_19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cd0360851_19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cd0360851_19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cd0360851_19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cd0360851_1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cd0360851_19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cd0360851_19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cd0360851_19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cd0360851_19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cd0360851_19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cd0360851_19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c3f2ceb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c3f2ceb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0C234B"/>
                </a:solidFill>
              </a:rPr>
              <a:t>What did we do? (pthreads, userspace runtime, custom schedulers, …)</a:t>
            </a:r>
            <a:endParaRPr>
              <a:solidFill>
                <a:srgbClr val="0C234B"/>
              </a:solidFill>
            </a:endParaRPr>
          </a:p>
          <a:p>
            <a:pPr marL="0" lvl="0" indent="0" algn="l" rtl="0">
              <a:lnSpc>
                <a:spcPct val="115000"/>
              </a:lnSpc>
              <a:spcBef>
                <a:spcPts val="1600"/>
              </a:spcBef>
              <a:spcAft>
                <a:spcPts val="0"/>
              </a:spcAft>
              <a:buClr>
                <a:schemeClr val="dk1"/>
              </a:buClr>
              <a:buSzPts val="1100"/>
              <a:buFont typeface="Arial"/>
              <a:buNone/>
            </a:pPr>
            <a:r>
              <a:rPr lang="en">
                <a:solidFill>
                  <a:srgbClr val="0C234B"/>
                </a:solidFill>
              </a:rPr>
              <a:t>Why did we do this? The linux kernel exists (but we didn’t know how to program it) and it has the benefit of lower turnaround time/iteration time. </a:t>
            </a:r>
            <a:endParaRPr>
              <a:solidFill>
                <a:srgbClr val="0C234B"/>
              </a:solidFill>
            </a:endParaRPr>
          </a:p>
          <a:p>
            <a:pPr marL="0" lvl="0" indent="0" algn="l" rtl="0">
              <a:lnSpc>
                <a:spcPct val="115000"/>
              </a:lnSpc>
              <a:spcBef>
                <a:spcPts val="1600"/>
              </a:spcBef>
              <a:spcAft>
                <a:spcPts val="1600"/>
              </a:spcAft>
              <a:buClr>
                <a:schemeClr val="dk1"/>
              </a:buClr>
              <a:buSzPts val="1100"/>
              <a:buFont typeface="Arial"/>
              <a:buNone/>
            </a:pPr>
            <a:r>
              <a:rPr lang="en">
                <a:solidFill>
                  <a:srgbClr val="0C234B"/>
                </a:solidFill>
              </a:rPr>
              <a:t>Additionally, being in user space means immediate compatibility across nearly all linux-compatible platforms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da155963a_35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da155963a_3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a:solidFill>
                  <a:srgbClr val="0C234B"/>
                </a:solidFill>
                <a:latin typeface="Spectral"/>
                <a:ea typeface="Spectral"/>
                <a:cs typeface="Spectral"/>
                <a:sym typeface="Spectral"/>
              </a:rPr>
              <a:t>High level diagram of the application to runtime flow</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da155963a_28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6da155963a_28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0C234B"/>
                </a:solidFill>
                <a:latin typeface="Spectral"/>
                <a:ea typeface="Spectral"/>
                <a:cs typeface="Spectral"/>
                <a:sym typeface="Spectral"/>
              </a:rPr>
              <a:t>To begin with, we started out developing all the applications by hand to really get a handle on what we wanted our toolchain to essentially output. As it turns out, this is a very tedious process, but it illustrates what we’re trying to do quite well at a high level.</a:t>
            </a:r>
            <a:endParaRPr sz="12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200">
                <a:solidFill>
                  <a:srgbClr val="0C234B"/>
                </a:solidFill>
                <a:latin typeface="Spectral"/>
                <a:ea typeface="Spectral"/>
                <a:cs typeface="Spectral"/>
                <a:sym typeface="Spectral"/>
              </a:rPr>
              <a:t>This is a simple four node application written in C++ along with an accompanying JSON representation of what the dependency graph should look like. The application contains all the logic of the program grouped into kernels of some kind, and ideally these kernels should themselves be completely stateless, with all state being passed in through the arguments, and the behavior thus deterministic for identical inputs. The JSON, then, captures the execution structure of the program in an easy to understand way with a minimal set of information about the dependency relationships between kernels and what arguments they accept. Additionally, it encodes what function needs to be called in order to execute this node, and this hook is one location where we can start to really integrate some cool optimizations in that any function that has the same signature can be called in the place of the original node simply by changing that string.</a:t>
            </a:r>
            <a:endParaRPr sz="12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endParaRPr sz="12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200">
                <a:solidFill>
                  <a:srgbClr val="0C234B"/>
                </a:solidFill>
                <a:latin typeface="Spectral"/>
                <a:ea typeface="Spectral"/>
                <a:cs typeface="Spectral"/>
                <a:sym typeface="Spectral"/>
              </a:rPr>
              <a:t>Preparation of applications for this runtime</a:t>
            </a:r>
            <a:endParaRPr sz="1200">
              <a:solidFill>
                <a:srgbClr val="0C234B"/>
              </a:solidFill>
              <a:latin typeface="Spectral"/>
              <a:ea typeface="Spectral"/>
              <a:cs typeface="Spectral"/>
              <a:sym typeface="Spectral"/>
            </a:endParaRPr>
          </a:p>
          <a:p>
            <a:pPr marL="0" lvl="0" indent="0" algn="l" rtl="0">
              <a:lnSpc>
                <a:spcPct val="115000"/>
              </a:lnSpc>
              <a:spcBef>
                <a:spcPts val="1600"/>
              </a:spcBef>
              <a:spcAft>
                <a:spcPts val="1600"/>
              </a:spcAft>
              <a:buNone/>
            </a:pPr>
            <a:r>
              <a:rPr lang="en" sz="1200">
                <a:solidFill>
                  <a:srgbClr val="0C234B"/>
                </a:solidFill>
                <a:latin typeface="Spectral"/>
                <a:ea typeface="Spectral"/>
                <a:cs typeface="Spectral"/>
                <a:sym typeface="Spectral"/>
              </a:rPr>
              <a:t>Compilation of the tik kernels into shared objects &amp; DAG preparation</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da155963a_28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da155963a_2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C234B"/>
                </a:solidFill>
                <a:latin typeface="Spectral"/>
                <a:ea typeface="Spectral"/>
                <a:cs typeface="Spectral"/>
                <a:sym typeface="Spectral"/>
              </a:rPr>
              <a:t>We don’t want to rewrite our applications to be well compartmentalized functional applications, though -- we want the compiler to do that for us</a:t>
            </a:r>
            <a:endParaRPr sz="14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400">
                <a:solidFill>
                  <a:srgbClr val="0C234B"/>
                </a:solidFill>
                <a:latin typeface="Spectral"/>
                <a:ea typeface="Spectral"/>
                <a:cs typeface="Spectral"/>
                <a:sym typeface="Spectral"/>
              </a:rPr>
              <a:t>This is the simple test application we’ll be working through on the slides if only because it’s compact enough to fit</a:t>
            </a:r>
            <a:endParaRPr sz="1400">
              <a:solidFill>
                <a:srgbClr val="0C234B"/>
              </a:solidFill>
              <a:latin typeface="Spectral"/>
              <a:ea typeface="Spectral"/>
              <a:cs typeface="Spectral"/>
              <a:sym typeface="Spectral"/>
            </a:endParaRPr>
          </a:p>
          <a:p>
            <a:pPr marL="0" lvl="0" indent="0" algn="l" rtl="0">
              <a:spcBef>
                <a:spcPts val="1600"/>
              </a:spcBef>
              <a:spcAft>
                <a:spcPts val="0"/>
              </a:spcAft>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c3f2ceb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c3f2ceb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0C234B"/>
                </a:solidFill>
                <a:latin typeface="Spectral"/>
                <a:ea typeface="Spectral"/>
                <a:cs typeface="Spectral"/>
                <a:sym typeface="Spectral"/>
              </a:rPr>
              <a:t>List of all universities (logos), leads, students, industry </a:t>
            </a:r>
            <a:endParaRPr sz="18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Clr>
                <a:schemeClr val="dk1"/>
              </a:buClr>
              <a:buSzPts val="1100"/>
              <a:buFont typeface="Arial"/>
              <a:buNone/>
            </a:pPr>
            <a:r>
              <a:rPr lang="en" sz="1800">
                <a:solidFill>
                  <a:srgbClr val="0C234B"/>
                </a:solidFill>
                <a:latin typeface="Spectral"/>
                <a:ea typeface="Spectral"/>
                <a:cs typeface="Spectral"/>
                <a:sym typeface="Spectral"/>
              </a:rPr>
              <a:t>More from an acknowledgement perspective </a:t>
            </a:r>
            <a:endParaRPr sz="18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Clr>
                <a:schemeClr val="dk1"/>
              </a:buClr>
              <a:buSzPts val="1100"/>
              <a:buFont typeface="Arial"/>
              <a:buNone/>
            </a:pPr>
            <a:r>
              <a:rPr lang="en" sz="1800">
                <a:solidFill>
                  <a:srgbClr val="0C234B"/>
                </a:solidFill>
                <a:latin typeface="Spectral"/>
                <a:ea typeface="Spectral"/>
                <a:cs typeface="Spectral"/>
                <a:sym typeface="Spectral"/>
              </a:rPr>
              <a:t>highlight the key players in this work (there are other people not up here who made this talk happen)</a:t>
            </a:r>
            <a:endParaRPr sz="1800">
              <a:solidFill>
                <a:srgbClr val="0C234B"/>
              </a:solidFill>
              <a:latin typeface="Spectral"/>
              <a:ea typeface="Spectral"/>
              <a:cs typeface="Spectral"/>
              <a:sym typeface="Spectral"/>
            </a:endParaRPr>
          </a:p>
          <a:p>
            <a:pPr marL="0" lvl="0" indent="0" algn="l" rtl="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da155963a_28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da155963a_28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C234B"/>
                </a:solidFill>
                <a:latin typeface="Spectral"/>
                <a:ea typeface="Spectral"/>
                <a:cs typeface="Spectral"/>
                <a:sym typeface="Spectral"/>
              </a:rPr>
              <a:t>Our process begins by simply compiling the target application to an intermediate LLVM representation</a:t>
            </a:r>
            <a:endParaRPr sz="1400">
              <a:solidFill>
                <a:srgbClr val="0C234B"/>
              </a:solidFill>
              <a:latin typeface="Spectral"/>
              <a:ea typeface="Spectral"/>
              <a:cs typeface="Spectral"/>
              <a:sym typeface="Spectral"/>
            </a:endParaRPr>
          </a:p>
          <a:p>
            <a:pPr marL="0" lvl="0" indent="0" algn="l" rtl="0">
              <a:spcBef>
                <a:spcPts val="0"/>
              </a:spcBef>
              <a:spcAft>
                <a:spcPts val="0"/>
              </a:spcAft>
              <a:buNone/>
            </a:pPr>
            <a:r>
              <a:rPr lang="en" sz="1400">
                <a:solidFill>
                  <a:srgbClr val="0C234B"/>
                </a:solidFill>
                <a:latin typeface="Spectral"/>
                <a:ea typeface="Spectral"/>
                <a:cs typeface="Spectral"/>
                <a:sym typeface="Spectral"/>
              </a:rPr>
              <a:t>We any code that we want to trace needs to be available and included at this step</a:t>
            </a:r>
            <a:endParaRPr sz="1400">
              <a:solidFill>
                <a:srgbClr val="0C234B"/>
              </a:solidFill>
              <a:latin typeface="Spectral"/>
              <a:ea typeface="Spectral"/>
              <a:cs typeface="Spectral"/>
              <a:sym typeface="Spectr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da155963a_28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da155963a_28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C234B"/>
                </a:solidFill>
                <a:latin typeface="Spectral"/>
                <a:ea typeface="Spectral"/>
                <a:cs typeface="Spectral"/>
                <a:sym typeface="Spectral"/>
              </a:rPr>
              <a:t>We pass this LLVM through a custom opt pass that annotates the original LLVM by renumbering the basic blocks. </a:t>
            </a:r>
            <a:endParaRPr sz="140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400">
                <a:solidFill>
                  <a:srgbClr val="0C234B"/>
                </a:solidFill>
                <a:latin typeface="Spectral"/>
                <a:ea typeface="Spectral"/>
                <a:cs typeface="Spectral"/>
                <a:sym typeface="Spectral"/>
              </a:rPr>
              <a:t>You can see an example of the renumbered basic blocks from the previous slide shown in red.</a:t>
            </a:r>
            <a:endParaRPr sz="1400">
              <a:solidFill>
                <a:srgbClr val="0C234B"/>
              </a:solidFill>
              <a:latin typeface="Spectral"/>
              <a:ea typeface="Spectral"/>
              <a:cs typeface="Spectral"/>
              <a:sym typeface="Spectral"/>
            </a:endParaRPr>
          </a:p>
          <a:p>
            <a:pPr marL="0" lvl="0" indent="0" algn="l" rtl="0">
              <a:lnSpc>
                <a:spcPct val="115000"/>
              </a:lnSpc>
              <a:spcBef>
                <a:spcPts val="1600"/>
              </a:spcBef>
              <a:spcAft>
                <a:spcPts val="1600"/>
              </a:spcAft>
              <a:buNone/>
            </a:pPr>
            <a:r>
              <a:rPr lang="en" sz="1400">
                <a:solidFill>
                  <a:srgbClr val="0C234B"/>
                </a:solidFill>
                <a:latin typeface="Spectral"/>
                <a:ea typeface="Spectral"/>
                <a:cs typeface="Spectral"/>
                <a:sym typeface="Spectral"/>
              </a:rPr>
              <a:t>We keep that file available for later</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da155963a_28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da155963a_28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C234B"/>
                </a:solidFill>
                <a:latin typeface="Spectral"/>
                <a:ea typeface="Spectral"/>
                <a:cs typeface="Spectral"/>
                <a:sym typeface="Spectral"/>
              </a:rPr>
              <a:t>Then, we annotate the original LLVM with the calls for our dynamic tracing infrastructure. These tracing passes instrument and collect things such as basic block entry, memory loads, memory stores</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6da155963a_28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6da155963a_28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the basic blocks renumbered and the dynamic tracing infrastructure in place, we compile an executable that we will run to collect the trace.</a:t>
            </a:r>
            <a:endParaRPr/>
          </a:p>
          <a:p>
            <a:pPr marL="0" lvl="0" indent="0" algn="l" rtl="0">
              <a:spcBef>
                <a:spcPts val="0"/>
              </a:spcBef>
              <a:spcAft>
                <a:spcPts val="0"/>
              </a:spcAft>
              <a:buNone/>
            </a:pPr>
            <a:r>
              <a:rPr lang="en"/>
              <a:t>We compile our modified LLVM, we include the backend for our tracing infrastructure that contains the definitions for all the calls that have been inserted, and we run the output executable to collect the trace dump.</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da155963a_28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da155963a_28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the execution trace dumped, we run two tools from the TraceAtlas suite to extract information about this trace</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tool, cartographer, identifies all the kernels from our original application by analyzing the trace and identifying temporally correlated basic blocks. In this case, it finds two kernels that it calls “0” and “1”, and these kernels consist of basic blocks [1, 2, 3] and [5, 6, 7] from our original code.</a:t>
            </a:r>
            <a:endParaRPr/>
          </a:p>
          <a:p>
            <a:pPr marL="0" lvl="0" indent="0" algn="l" rtl="0">
              <a:spcBef>
                <a:spcPts val="0"/>
              </a:spcBef>
              <a:spcAft>
                <a:spcPts val="0"/>
              </a:spcAft>
              <a:buNone/>
            </a:pPr>
            <a:endParaRPr/>
          </a:p>
          <a:p>
            <a:pPr marL="0" lvl="0" indent="0" algn="l" rtl="0">
              <a:spcBef>
                <a:spcPts val="0"/>
              </a:spcBef>
              <a:spcAft>
                <a:spcPts val="0"/>
              </a:spcAft>
              <a:buNone/>
            </a:pPr>
            <a:r>
              <a:rPr lang="en"/>
              <a:t>Then, the second tool, dagExtractor, uses this information about the extracted kernels along with the execution trace to identify the producer-consumer relationships between all the kernels in the application. </a:t>
            </a:r>
            <a:endParaRPr/>
          </a:p>
          <a:p>
            <a:pPr marL="0" lvl="0" indent="0" algn="l" rtl="0">
              <a:spcBef>
                <a:spcPts val="0"/>
              </a:spcBef>
              <a:spcAft>
                <a:spcPts val="0"/>
              </a:spcAft>
              <a:buNone/>
            </a:pPr>
            <a:endParaRPr/>
          </a:p>
          <a:p>
            <a:pPr marL="0" lvl="0" indent="0" algn="l" rtl="0">
              <a:spcBef>
                <a:spcPts val="0"/>
              </a:spcBef>
              <a:spcAft>
                <a:spcPts val="0"/>
              </a:spcAft>
              <a:buNone/>
            </a:pPr>
            <a:r>
              <a:rPr lang="en"/>
              <a:t>We analyze the trace and extract the kernels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da155963a_28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da155963a_28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 the original annotated LLVM (with basic blocks numbered) along with the kernel map and consumer relationship DAG to refactor the code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da155963a_28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6da155963a_28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this code does is label the kernels that have been detected as such, and it finds all basic blocks that are not considered kernels.</a:t>
            </a:r>
            <a:endParaRPr/>
          </a:p>
          <a:p>
            <a:pPr marL="0" lvl="0" indent="0" algn="l" rtl="0">
              <a:spcBef>
                <a:spcPts val="0"/>
              </a:spcBef>
              <a:spcAft>
                <a:spcPts val="0"/>
              </a:spcAft>
              <a:buNone/>
            </a:pPr>
            <a:r>
              <a:rPr lang="en"/>
              <a:t>These get interleaved with the kernel execution calls so that we recreate the proper application behavior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d120663a6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d120663a6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 the original annotated LLVM (with basic blocks numbered) along with the kernel map and consumer relationship DAG to refactor the code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6da155963a_28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6da155963a_28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da155963a_28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da155963a_2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c55ab1ea7_6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c55ab1ea7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Students who were directly involved in making this work happen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da155963a_28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6da155963a_28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6da155963a_3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6da155963a_3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as we can see in the command line output, the functionality of each instance of our given application is unchanged from the standalone command line output.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cd0360851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cd0360851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Purpose:</a:t>
            </a:r>
            <a:r>
              <a:rPr lang="en"/>
              <a:t> The purpose of our proposed framework is to enable developers to rapidly test out their hardware and software implementations for the target-DSSoC using COTS solutions.</a:t>
            </a:r>
            <a:endParaRPr/>
          </a:p>
          <a:p>
            <a:pPr marL="0" lvl="0" indent="0" algn="l" rtl="0">
              <a:spcBef>
                <a:spcPts val="0"/>
              </a:spcBef>
              <a:spcAft>
                <a:spcPts val="0"/>
              </a:spcAft>
              <a:buNone/>
            </a:pPr>
            <a:endParaRPr/>
          </a:p>
          <a:p>
            <a:pPr marL="0" lvl="0" indent="0" algn="l" rtl="0">
              <a:spcBef>
                <a:spcPts val="0"/>
              </a:spcBef>
              <a:spcAft>
                <a:spcPts val="0"/>
              </a:spcAft>
              <a:buNone/>
            </a:pPr>
            <a:r>
              <a:rPr lang="en"/>
              <a:t>Because our framework operates in the user-space, it can be rapidly ported across different hardware and virtual platforms.</a:t>
            </a:r>
            <a:endParaRPr/>
          </a:p>
          <a:p>
            <a:pPr marL="0" lvl="0" indent="0" algn="l" rtl="0">
              <a:spcBef>
                <a:spcPts val="0"/>
              </a:spcBef>
              <a:spcAft>
                <a:spcPts val="0"/>
              </a:spcAft>
              <a:buNone/>
            </a:pPr>
            <a:endParaRPr/>
          </a:p>
          <a:p>
            <a:pPr marL="0" lvl="0" indent="0" algn="l" rtl="0">
              <a:spcBef>
                <a:spcPts val="0"/>
              </a:spcBef>
              <a:spcAft>
                <a:spcPts val="0"/>
              </a:spcAft>
              <a:buNone/>
            </a:pPr>
            <a:r>
              <a:rPr lang="en" b="1"/>
              <a:t>Today’s evaluation:</a:t>
            </a:r>
            <a:r>
              <a:rPr lang="en"/>
              <a:t> For today’s evaluation, we use the data flow shown in your left hand side as the target DSSoC data flow.</a:t>
            </a:r>
            <a:endParaRPr/>
          </a:p>
          <a:p>
            <a:pPr marL="0" lvl="0" indent="0" algn="l" rtl="0">
              <a:lnSpc>
                <a:spcPct val="115000"/>
              </a:lnSpc>
              <a:spcBef>
                <a:spcPts val="1200"/>
              </a:spcBef>
              <a:spcAft>
                <a:spcPts val="0"/>
              </a:spcAft>
              <a:buNone/>
            </a:pPr>
            <a:r>
              <a:rPr lang="en">
                <a:solidFill>
                  <a:schemeClr val="dk1"/>
                </a:solidFill>
              </a:rPr>
              <a:t>The target DSSoC is composed of two FFT accelerators and a quad core ARM CPU. We use DMA interface for bulk data transfer between accelerators and CPU and memory-mapped interface to program and monitor accelerators.</a:t>
            </a:r>
            <a:endParaRPr>
              <a:solidFill>
                <a:schemeClr val="dk1"/>
              </a:solidFill>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We use our framework to emulate this design on ots virtual platform and real-hardware platform  to perform functional validation and derive performance estimates, respectively.</a:t>
            </a:r>
            <a:endParaRPr/>
          </a:p>
          <a:p>
            <a:pPr marL="0" lvl="0" indent="0" algn="l" rtl="0">
              <a:lnSpc>
                <a:spcPct val="115000"/>
              </a:lnSpc>
              <a:spcBef>
                <a:spcPts val="1200"/>
              </a:spcBef>
              <a:spcAft>
                <a:spcPts val="0"/>
              </a:spcAft>
              <a:buNone/>
            </a:pPr>
            <a:r>
              <a:rPr lang="en"/>
              <a:t>We emulate this design on a real FPGA on ZCU102. It is composed of a quad core arm CPU and programmable logic. We implement accelerators and DMA blocks of the target design on the programmable logic and use the quad-core ARM processor integrated in the xilinx MPSoC. We use this platform for performance evaluation and validating the implementations of the accelerators.</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We use xilinx QEMU to conduct functional validation of our framework and also to demonstrate its portability. QEMU is used to run the applications and OS design for a target ISA on a host ISA. For our work, the host linux runs on x86 architecture and QEMU is used to emulate the system running on ARMv8. We write systemC codes to implement accelerators and DMA. QEMU and systemC implementation runs as independent processes.</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1200"/>
              </a:spcAft>
              <a:buNone/>
            </a:pP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c3f2cebd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c3f2cebd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begin by performing functional validation on the QEMU. ON your left hand side, we show the compilation and execution of a traditional monolithic C code of radar correlator and its execution on the CPU.</a:t>
            </a:r>
            <a:endParaRPr/>
          </a:p>
          <a:p>
            <a:pPr marL="0" lvl="0" indent="0" algn="l" rtl="0">
              <a:spcBef>
                <a:spcPts val="0"/>
              </a:spcBef>
              <a:spcAft>
                <a:spcPts val="0"/>
              </a:spcAft>
              <a:buNone/>
            </a:pPr>
            <a:endParaRPr/>
          </a:p>
          <a:p>
            <a:pPr marL="0" lvl="0" indent="0" algn="l" rtl="0">
              <a:spcBef>
                <a:spcPts val="0"/>
              </a:spcBef>
              <a:spcAft>
                <a:spcPts val="0"/>
              </a:spcAft>
              <a:buNone/>
            </a:pPr>
            <a:r>
              <a:rPr lang="en"/>
              <a:t>Next, we send this code though pur toolchain of kernel detection in TraceAtlas, code refactoring and fat binary generation and then user-space framework.</a:t>
            </a:r>
            <a:endParaRPr/>
          </a:p>
          <a:p>
            <a:pPr marL="0" lvl="0" indent="0" algn="l" rtl="0">
              <a:spcBef>
                <a:spcPts val="0"/>
              </a:spcBef>
              <a:spcAft>
                <a:spcPts val="0"/>
              </a:spcAft>
              <a:buNone/>
            </a:pPr>
            <a:endParaRPr/>
          </a:p>
          <a:p>
            <a:pPr marL="0" lvl="0" indent="0" algn="l" rtl="0">
              <a:spcBef>
                <a:spcPts val="0"/>
              </a:spcBef>
              <a:spcAft>
                <a:spcPts val="0"/>
              </a:spcAft>
              <a:buNone/>
            </a:pPr>
            <a:r>
              <a:rPr lang="en"/>
              <a:t>We run the use-space framework on the QEMU environment discussed earlier and compare the results with traditional execution.</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6da155963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6da155963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hardware evaluation, here we present our experimental setup.</a:t>
            </a:r>
            <a:endParaRPr/>
          </a:p>
          <a:p>
            <a:pPr marL="0" lvl="0" indent="0" algn="l" rtl="0">
              <a:spcBef>
                <a:spcPts val="0"/>
              </a:spcBef>
              <a:spcAft>
                <a:spcPts val="0"/>
              </a:spcAft>
              <a:buNone/>
            </a:pPr>
            <a:endParaRPr/>
          </a:p>
          <a:p>
            <a:pPr marL="0" lvl="0" indent="0" algn="l" rtl="0">
              <a:spcBef>
                <a:spcPts val="0"/>
              </a:spcBef>
              <a:spcAft>
                <a:spcPts val="0"/>
              </a:spcAft>
              <a:buNone/>
            </a:pPr>
            <a:r>
              <a:rPr lang="en"/>
              <a:t>As discussed earlier our test platform is ZCU102, It has xilinx MPSoC.</a:t>
            </a:r>
            <a:endParaRPr/>
          </a:p>
          <a:p>
            <a:pPr marL="0" lvl="0" indent="0" algn="l" rtl="0">
              <a:spcBef>
                <a:spcPts val="0"/>
              </a:spcBef>
              <a:spcAft>
                <a:spcPts val="0"/>
              </a:spcAft>
              <a:buNone/>
            </a:pPr>
            <a:r>
              <a:rPr lang="en"/>
              <a:t>We generate realistic  workload that is composed of four real applications. Wifi rx/tx, range detection and pulse doppler.</a:t>
            </a:r>
            <a:endParaRPr/>
          </a:p>
          <a:p>
            <a:pPr marL="0" lvl="0" indent="0" algn="l" rtl="0">
              <a:spcBef>
                <a:spcPts val="0"/>
              </a:spcBef>
              <a:spcAft>
                <a:spcPts val="0"/>
              </a:spcAft>
              <a:buNone/>
            </a:pPr>
            <a:endParaRPr/>
          </a:p>
          <a:p>
            <a:pPr marL="0" lvl="0" indent="0" algn="l" rtl="0">
              <a:spcBef>
                <a:spcPts val="0"/>
              </a:spcBef>
              <a:spcAft>
                <a:spcPts val="0"/>
              </a:spcAft>
              <a:buNone/>
            </a:pPr>
            <a:r>
              <a:rPr lang="en"/>
              <a:t>Our framework can operate in validation and performance mode. </a:t>
            </a:r>
            <a:endParaRPr/>
          </a:p>
          <a:p>
            <a:pPr marL="0" lvl="0" indent="0" algn="l" rtl="0">
              <a:spcBef>
                <a:spcPts val="0"/>
              </a:spcBef>
              <a:spcAft>
                <a:spcPts val="0"/>
              </a:spcAft>
              <a:buNone/>
            </a:pPr>
            <a:r>
              <a:rPr lang="en"/>
              <a:t>In validation mode: we generate workload by simultaneously injecting multiple instances of real benchmarks.</a:t>
            </a:r>
            <a:endParaRPr/>
          </a:p>
          <a:p>
            <a:pPr marL="0" lvl="0" indent="0" algn="l" rtl="0">
              <a:spcBef>
                <a:spcPts val="0"/>
              </a:spcBef>
              <a:spcAft>
                <a:spcPts val="0"/>
              </a:spcAft>
              <a:buNone/>
            </a:pPr>
            <a:endParaRPr/>
          </a:p>
          <a:p>
            <a:pPr marL="0" lvl="0" indent="0" algn="l" rtl="0">
              <a:spcBef>
                <a:spcPts val="0"/>
              </a:spcBef>
              <a:spcAft>
                <a:spcPts val="0"/>
              </a:spcAft>
              <a:buNone/>
            </a:pPr>
            <a:r>
              <a:rPr lang="en"/>
              <a:t>In performance mode: workload is created by injecting benchmarks in serial but time separated manner. User can use the random workload generation feature inbuilt in the framework or provide a manual trace file.</a:t>
            </a:r>
            <a:endParaRPr/>
          </a:p>
          <a:p>
            <a:pPr marL="0" lvl="0" indent="0" algn="l" rtl="0">
              <a:spcBef>
                <a:spcPts val="0"/>
              </a:spcBef>
              <a:spcAft>
                <a:spcPts val="0"/>
              </a:spcAft>
              <a:buNone/>
            </a:pPr>
            <a:endParaRPr/>
          </a:p>
          <a:p>
            <a:pPr marL="0" lvl="0" indent="0" algn="l" rtl="0">
              <a:spcBef>
                <a:spcPts val="0"/>
              </a:spcBef>
              <a:spcAft>
                <a:spcPts val="0"/>
              </a:spcAft>
              <a:buNone/>
            </a:pPr>
            <a:r>
              <a:rPr lang="en"/>
              <a:t>Our resource pool is composed of three CPU core and two FFT accelerators as discussed earlier.</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c3f2cebd9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7c3f2cebd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Entire software stack coupled with the FPGA based SoC , now we demonstrate how we can quickly conduct design space exploration experiments to converge to a final hardware configuration for various workload scenarios and evaluate various scheduling strategies for the target DSSoC configuration. For this we first show the hardware configuration sweeping experiments where we change the number of cores and accelerators and measure execution time based on a simple scheduler. In the second experiment we change the job injection rate (define here) and evaluate various scheduling heuristics.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6da155963a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6da155963a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absence of applications and above platforms, we also have a simulation tool DS3 that can be used to design and evaluate scheduling algorithms, power management policies and perform design space exploration for energy-performance and area trade-offs.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c3f2cebd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7c3f2cebd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0C234B"/>
                </a:solidFill>
              </a:rPr>
              <a:t>Start with range detection C code show it </a:t>
            </a:r>
            <a:endParaRPr>
              <a:solidFill>
                <a:srgbClr val="0C234B"/>
              </a:solidFill>
            </a:endParaRPr>
          </a:p>
          <a:p>
            <a:pPr marL="0" lvl="0" indent="0" algn="l" rtl="0">
              <a:lnSpc>
                <a:spcPct val="115000"/>
              </a:lnSpc>
              <a:spcBef>
                <a:spcPts val="0"/>
              </a:spcBef>
              <a:spcAft>
                <a:spcPts val="0"/>
              </a:spcAft>
              <a:buClr>
                <a:schemeClr val="dk1"/>
              </a:buClr>
              <a:buSzPts val="1100"/>
              <a:buFont typeface="Arial"/>
              <a:buNone/>
            </a:pPr>
            <a:r>
              <a:rPr lang="en">
                <a:solidFill>
                  <a:srgbClr val="0C234B"/>
                </a:solidFill>
              </a:rPr>
              <a:t>Show command line tracing, kernel extraction, compilation to shared object</a:t>
            </a:r>
            <a:endParaRPr>
              <a:solidFill>
                <a:srgbClr val="0C234B"/>
              </a:solidFill>
            </a:endParaRPr>
          </a:p>
          <a:p>
            <a:pPr marL="0" lvl="0" indent="0" algn="l" rtl="0">
              <a:lnSpc>
                <a:spcPct val="115000"/>
              </a:lnSpc>
              <a:spcBef>
                <a:spcPts val="0"/>
              </a:spcBef>
              <a:spcAft>
                <a:spcPts val="0"/>
              </a:spcAft>
              <a:buClr>
                <a:schemeClr val="dk1"/>
              </a:buClr>
              <a:buSzPts val="1100"/>
              <a:buFont typeface="Arial"/>
              <a:buNone/>
            </a:pPr>
            <a:r>
              <a:rPr lang="en">
                <a:solidFill>
                  <a:srgbClr val="0C234B"/>
                </a:solidFill>
              </a:rPr>
              <a:t>Copy shared object to the zynq board where we have the user space run time available and just put the applications into the folder</a:t>
            </a:r>
            <a:endParaRPr>
              <a:solidFill>
                <a:srgbClr val="0C234B"/>
              </a:solidFill>
            </a:endParaRPr>
          </a:p>
          <a:p>
            <a:pPr marL="0" lvl="0" indent="0" algn="l" rtl="0">
              <a:lnSpc>
                <a:spcPct val="115000"/>
              </a:lnSpc>
              <a:spcBef>
                <a:spcPts val="0"/>
              </a:spcBef>
              <a:spcAft>
                <a:spcPts val="0"/>
              </a:spcAft>
              <a:buClr>
                <a:schemeClr val="dk1"/>
              </a:buClr>
              <a:buSzPts val="1100"/>
              <a:buFont typeface="Arial"/>
              <a:buNone/>
            </a:pPr>
            <a:r>
              <a:rPr lang="en">
                <a:solidFill>
                  <a:srgbClr val="0C234B"/>
                </a:solidFill>
              </a:rPr>
              <a:t>And run and validate the output for fixed scheduler, fixed architecture one instance of range detection</a:t>
            </a:r>
            <a:endParaRPr>
              <a:solidFill>
                <a:srgbClr val="0C234B"/>
              </a:solidFill>
            </a:endParaRPr>
          </a:p>
          <a:p>
            <a:pPr marL="0" lvl="0" indent="0" algn="l" rtl="0">
              <a:lnSpc>
                <a:spcPct val="115000"/>
              </a:lnSpc>
              <a:spcBef>
                <a:spcPts val="0"/>
              </a:spcBef>
              <a:spcAft>
                <a:spcPts val="0"/>
              </a:spcAft>
              <a:buNone/>
            </a:pPr>
            <a:r>
              <a:rPr lang="en">
                <a:solidFill>
                  <a:srgbClr val="0C234B"/>
                </a:solidFill>
              </a:rPr>
              <a:t>Mention how we modify to run various workloads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6da155963a_28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6da155963a_28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c3f2cebd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c3f2cebd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d120663a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d120663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C234B"/>
                </a:solidFill>
                <a:latin typeface="Spectral"/>
                <a:ea typeface="Spectral"/>
                <a:cs typeface="Spectral"/>
                <a:sym typeface="Spectral"/>
              </a:rPr>
              <a:t>It’s really easy to build a complicated system that performs great but no one wants to use</a:t>
            </a:r>
            <a:endParaRPr sz="1400">
              <a:solidFill>
                <a:srgbClr val="0C234B"/>
              </a:solidFill>
              <a:latin typeface="Spectral"/>
              <a:ea typeface="Spectral"/>
              <a:cs typeface="Spectral"/>
              <a:sym typeface="Spectral"/>
            </a:endParaRPr>
          </a:p>
          <a:p>
            <a:pPr marL="0" lvl="0" indent="0" algn="l" rtl="0">
              <a:lnSpc>
                <a:spcPct val="115000"/>
              </a:lnSpc>
              <a:spcBef>
                <a:spcPts val="0"/>
              </a:spcBef>
              <a:spcAft>
                <a:spcPts val="0"/>
              </a:spcAft>
              <a:buNone/>
            </a:pPr>
            <a:r>
              <a:rPr lang="en" sz="1400">
                <a:solidFill>
                  <a:srgbClr val="0C234B"/>
                </a:solidFill>
                <a:latin typeface="Spectral"/>
                <a:ea typeface="Spectral"/>
                <a:cs typeface="Spectral"/>
                <a:sym typeface="Spectral"/>
              </a:rPr>
              <a:t>“General purpose heterogeneous” is a bit of an oxymoron -- it’s not going to happen.</a:t>
            </a:r>
            <a:endParaRPr sz="1400">
              <a:solidFill>
                <a:srgbClr val="0C234B"/>
              </a:solidFill>
              <a:latin typeface="Spectral"/>
              <a:ea typeface="Spectral"/>
              <a:cs typeface="Spectral"/>
              <a:sym typeface="Spectral"/>
            </a:endParaRPr>
          </a:p>
          <a:p>
            <a:pPr marL="0" lvl="0" indent="0" algn="l" rtl="0">
              <a:lnSpc>
                <a:spcPct val="115000"/>
              </a:lnSpc>
              <a:spcBef>
                <a:spcPts val="0"/>
              </a:spcBef>
              <a:spcAft>
                <a:spcPts val="0"/>
              </a:spcAft>
              <a:buNone/>
            </a:pPr>
            <a:endParaRPr sz="1400">
              <a:solidFill>
                <a:srgbClr val="0C234B"/>
              </a:solidFill>
              <a:latin typeface="Spectral"/>
              <a:ea typeface="Spectral"/>
              <a:cs typeface="Spectral"/>
              <a:sym typeface="Spectral"/>
            </a:endParaRPr>
          </a:p>
          <a:p>
            <a:pPr marL="0" lvl="0" indent="0" algn="l" rtl="0">
              <a:lnSpc>
                <a:spcPct val="115000"/>
              </a:lnSpc>
              <a:spcBef>
                <a:spcPts val="0"/>
              </a:spcBef>
              <a:spcAft>
                <a:spcPts val="0"/>
              </a:spcAft>
              <a:buClr>
                <a:schemeClr val="dk1"/>
              </a:buClr>
              <a:buSzPts val="1100"/>
              <a:buFont typeface="Arial"/>
              <a:buNone/>
            </a:pPr>
            <a:r>
              <a:rPr lang="en" sz="1400">
                <a:solidFill>
                  <a:srgbClr val="0C234B"/>
                </a:solidFill>
                <a:latin typeface="Spectral"/>
                <a:ea typeface="Spectral"/>
                <a:cs typeface="Spectral"/>
                <a:sym typeface="Spectral"/>
              </a:rPr>
              <a:t>Mobile devices in particular have strict perf/watt requirements and are an excellent target for increasing heterogeneity</a:t>
            </a:r>
            <a:endParaRPr sz="1400">
              <a:solidFill>
                <a:srgbClr val="0C234B"/>
              </a:solidFill>
              <a:latin typeface="Spectral"/>
              <a:ea typeface="Spectral"/>
              <a:cs typeface="Spectral"/>
              <a:sym typeface="Spectral"/>
            </a:endParaRPr>
          </a:p>
          <a:p>
            <a:pPr marL="0" lvl="0" indent="0" algn="l" rtl="0">
              <a:lnSpc>
                <a:spcPct val="115000"/>
              </a:lnSpc>
              <a:spcBef>
                <a:spcPts val="0"/>
              </a:spcBef>
              <a:spcAft>
                <a:spcPts val="0"/>
              </a:spcAft>
              <a:buClr>
                <a:schemeClr val="dk1"/>
              </a:buClr>
              <a:buSzPts val="1100"/>
              <a:buFont typeface="Arial"/>
              <a:buNone/>
            </a:pPr>
            <a:r>
              <a:rPr lang="en" sz="1400">
                <a:solidFill>
                  <a:srgbClr val="0C234B"/>
                </a:solidFill>
                <a:latin typeface="Spectral"/>
                <a:ea typeface="Spectral"/>
                <a:cs typeface="Spectral"/>
                <a:sym typeface="Spectral"/>
              </a:rPr>
              <a:t>The space of all heterogeneous programs is large, but if you restrict to a domain, then particular optimization opportunities may open up, and we want to explore/are exploring those</a:t>
            </a:r>
            <a:endParaRPr sz="1400">
              <a:solidFill>
                <a:srgbClr val="0C234B"/>
              </a:solidFill>
              <a:latin typeface="Spectral"/>
              <a:ea typeface="Spectral"/>
              <a:cs typeface="Spectral"/>
              <a:sym typeface="Spectral"/>
            </a:endParaRPr>
          </a:p>
          <a:p>
            <a:pPr marL="0" lvl="0" indent="0" algn="l" rtl="0">
              <a:lnSpc>
                <a:spcPct val="115000"/>
              </a:lnSpc>
              <a:spcBef>
                <a:spcPts val="0"/>
              </a:spcBef>
              <a:spcAft>
                <a:spcPts val="0"/>
              </a:spcAft>
              <a:buClr>
                <a:schemeClr val="dk1"/>
              </a:buClr>
              <a:buSzPts val="1100"/>
              <a:buFont typeface="Arial"/>
              <a:buNone/>
            </a:pPr>
            <a:r>
              <a:rPr lang="en" sz="1400">
                <a:solidFill>
                  <a:srgbClr val="0C234B"/>
                </a:solidFill>
                <a:latin typeface="Spectral"/>
                <a:ea typeface="Spectral"/>
                <a:cs typeface="Spectral"/>
                <a:sym typeface="Spectral"/>
              </a:rPr>
              <a:t>Heterogeneous system design challenges from software point of view</a:t>
            </a:r>
            <a:endParaRPr sz="1400">
              <a:solidFill>
                <a:srgbClr val="0C234B"/>
              </a:solidFill>
              <a:latin typeface="Spectral"/>
              <a:ea typeface="Spectral"/>
              <a:cs typeface="Spectral"/>
              <a:sym typeface="Spectral"/>
            </a:endParaRPr>
          </a:p>
          <a:p>
            <a:pPr marL="0" lvl="0" indent="0" algn="l" rtl="0">
              <a:spcBef>
                <a:spcPts val="0"/>
              </a:spcBef>
              <a:spcAft>
                <a:spcPts val="0"/>
              </a:spcAft>
              <a:buNone/>
            </a:pP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7cd0360851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7cd0360851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7cac5775fb_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7cac5775fb_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7cac5775fb_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7cac5775fb_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there a succinct way we can explain kernel legalization algorithmically or should we just stick to these examples that explain what its goals are?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c3f2cebd9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c3f2cebd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rgbClr val="0C234B"/>
                </a:solidFill>
                <a:latin typeface="Spectral"/>
                <a:ea typeface="Spectral"/>
                <a:cs typeface="Spectral"/>
                <a:sym typeface="Spectral"/>
              </a:rPr>
              <a:t>From a software developer’s point of view, it’s broadly speaking been possible to view computing as the interaction of three distinct components: the hardware, an overlay program that manages the hardware and provides nice interfaces (typically the operating system), and the user applications running on top of that. We think this is a good model -- we don’t want to get rid of it -- but when you think about this in the context of building a DSSoC, you can find yourself asking a lot of questions</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800" dirty="0">
                <a:solidFill>
                  <a:srgbClr val="0C234B"/>
                </a:solidFill>
                <a:latin typeface="Spectral"/>
                <a:ea typeface="Spectral"/>
                <a:cs typeface="Spectral"/>
                <a:sym typeface="Spectral"/>
              </a:rPr>
              <a:t>What accelerators?: what processors do you want to have for your applications of interest, and how do you want to connect them all together? Is is going to be an on-chip network? How do you transfer data between nodes? Direct transfer? DMA access intermediated by DRAM?</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800" dirty="0">
                <a:solidFill>
                  <a:srgbClr val="0C234B"/>
                </a:solidFill>
                <a:latin typeface="Spectral"/>
                <a:ea typeface="Spectral"/>
                <a:cs typeface="Spectral"/>
                <a:sym typeface="Spectral"/>
              </a:rPr>
              <a:t>How do we launch work on accelerators?: with all the accelerators defined, how do you actually provide work to them in some normalized way?</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Clr>
                <a:schemeClr val="dk1"/>
              </a:buClr>
              <a:buSzPts val="1100"/>
              <a:buFont typeface="Arial"/>
              <a:buNone/>
            </a:pPr>
            <a:r>
              <a:rPr lang="en" sz="1800" dirty="0">
                <a:solidFill>
                  <a:srgbClr val="0C234B"/>
                </a:solidFill>
                <a:latin typeface="Spectral"/>
                <a:ea typeface="Spectral"/>
                <a:cs typeface="Spectral"/>
                <a:sym typeface="Spectral"/>
              </a:rPr>
              <a:t>What is our unit of scheduling?: operating systems are built around threads and execution contexts as their baseline schedulable unit. An accelerator doesn’t even necessarily have a program counter or stack pointer or any coherent unit of execution context. How do we deal with that?</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800" dirty="0">
                <a:solidFill>
                  <a:srgbClr val="0C234B"/>
                </a:solidFill>
                <a:latin typeface="Spectral"/>
                <a:ea typeface="Spectral"/>
                <a:cs typeface="Spectral"/>
                <a:sym typeface="Spectral"/>
              </a:rPr>
              <a:t>How do we integrate new applications?: CPUs have been wildly abstracted away from users at this point, but for general purpose accelerators, not so much. A traditional approach might be to just give the hardware to the user, give them a complex datasheet, and they’ll give up. How can we provide meaningful software interfaces with our DSSoC that abstract away difficulties without hindering its capabilities?</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None/>
            </a:pPr>
            <a:r>
              <a:rPr lang="en" sz="1800" dirty="0">
                <a:solidFill>
                  <a:srgbClr val="0C234B"/>
                </a:solidFill>
                <a:latin typeface="Spectral"/>
                <a:ea typeface="Spectral"/>
                <a:cs typeface="Spectral"/>
                <a:sym typeface="Spectral"/>
              </a:rPr>
              <a:t>How do we package application binaries?: in a general purpose environment where the execution platform isn’t known statically at compile time, binaries need to be built a bit differently</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Clr>
                <a:schemeClr val="dk1"/>
              </a:buClr>
              <a:buSzPts val="1100"/>
              <a:buFont typeface="Arial"/>
              <a:buNone/>
            </a:pPr>
            <a:r>
              <a:rPr lang="en" sz="1800" dirty="0">
                <a:solidFill>
                  <a:srgbClr val="0C234B"/>
                </a:solidFill>
                <a:latin typeface="Spectral"/>
                <a:ea typeface="Spectral"/>
                <a:cs typeface="Spectral"/>
                <a:sym typeface="Spectral"/>
              </a:rPr>
              <a:t>Compilation of binaries for incompatible/widely varied architectures is difficult. </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0"/>
              </a:spcAft>
              <a:buClr>
                <a:schemeClr val="dk1"/>
              </a:buClr>
              <a:buSzPts val="1100"/>
              <a:buFont typeface="Arial"/>
              <a:buNone/>
            </a:pPr>
            <a:r>
              <a:rPr lang="en" sz="1800" dirty="0">
                <a:solidFill>
                  <a:srgbClr val="0C234B"/>
                </a:solidFill>
                <a:latin typeface="Spectral"/>
                <a:ea typeface="Spectral"/>
                <a:cs typeface="Spectral"/>
                <a:sym typeface="Spectral"/>
              </a:rPr>
              <a:t>(What debugging look like in this? - maybe at the end in future work)</a:t>
            </a:r>
            <a:endParaRPr sz="1800" dirty="0">
              <a:solidFill>
                <a:srgbClr val="0C234B"/>
              </a:solidFill>
              <a:latin typeface="Spectral"/>
              <a:ea typeface="Spectral"/>
              <a:cs typeface="Spectral"/>
              <a:sym typeface="Spectral"/>
            </a:endParaRPr>
          </a:p>
          <a:p>
            <a:pPr marL="0" lvl="0" indent="0" algn="l" rtl="0">
              <a:lnSpc>
                <a:spcPct val="115000"/>
              </a:lnSpc>
              <a:spcBef>
                <a:spcPts val="1600"/>
              </a:spcBef>
              <a:spcAft>
                <a:spcPts val="1600"/>
              </a:spcAft>
              <a:buNone/>
            </a:pPr>
            <a:r>
              <a:rPr lang="en" sz="1800" dirty="0">
                <a:solidFill>
                  <a:srgbClr val="0C234B"/>
                </a:solidFill>
                <a:latin typeface="Spectral"/>
                <a:ea typeface="Spectral"/>
                <a:cs typeface="Spectral"/>
                <a:sym typeface="Spectral"/>
              </a:rPr>
              <a:t>Why are we here? We want to contribute to the community</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da155963a_35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da155963a_35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this work we’re looking to address only one of these questions, and we are proposing a methodology based on dynamic tracing that builds on LLVM and seeks to decrease the integration effort of </a:t>
            </a:r>
            <a:endParaRPr dirty="0">
              <a:solidFill>
                <a:schemeClr val="dk1"/>
              </a:solidFill>
            </a:endParaRPr>
          </a:p>
          <a:p>
            <a:pPr marL="0" lvl="0" indent="0" algn="l" rtl="0">
              <a:spcBef>
                <a:spcPts val="0"/>
              </a:spcBef>
              <a:spcAft>
                <a:spcPts val="0"/>
              </a:spcAft>
              <a:buNone/>
            </a:pPr>
            <a:br>
              <a:rPr lang="en" dirty="0">
                <a:solidFill>
                  <a:schemeClr val="dk1"/>
                </a:solidFill>
              </a:rPr>
            </a:br>
            <a:r>
              <a:rPr lang="en" dirty="0">
                <a:solidFill>
                  <a:schemeClr val="dk1"/>
                </a:solidFill>
              </a:rPr>
              <a:t>DSSoC Hypothesis: initial effort will need to be made to discover and craft accelerators for kernels, but this effort will pay off and accelerate adoption of your platform in the long run</a:t>
            </a:r>
            <a:endParaRPr dirty="0">
              <a:solidFill>
                <a:schemeClr val="dk1"/>
              </a:solidFill>
            </a:endParaRPr>
          </a:p>
          <a:p>
            <a:pPr marL="0" lvl="0" indent="0" algn="l" rtl="0">
              <a:spcBef>
                <a:spcPts val="0"/>
              </a:spcBef>
              <a:spcAft>
                <a:spcPts val="0"/>
              </a:spcAft>
              <a:buNone/>
            </a:pPr>
            <a:r>
              <a:rPr lang="en" dirty="0">
                <a:solidFill>
                  <a:srgbClr val="0C234B"/>
                </a:solidFill>
              </a:rPr>
              <a:t>DASH Overview - Big picture of how we envision DSSoC</a:t>
            </a:r>
            <a:endParaRPr dirty="0">
              <a:solidFill>
                <a:srgbClr val="0C234B"/>
              </a:solidFill>
            </a:endParaRPr>
          </a:p>
          <a:p>
            <a:pPr marL="0" lvl="0" indent="0" algn="l" rtl="0">
              <a:spcBef>
                <a:spcPts val="0"/>
              </a:spcBef>
              <a:spcAft>
                <a:spcPts val="0"/>
              </a:spcAft>
              <a:buNone/>
            </a:pPr>
            <a:r>
              <a:rPr lang="en" dirty="0">
                <a:solidFill>
                  <a:srgbClr val="0C234B"/>
                </a:solidFill>
              </a:rPr>
              <a:t>Highlight the pieces to be emphasized in this work (TraceAtlas, Fat Binary generation, runtime from a validation point of view)</a:t>
            </a:r>
            <a:endParaRPr dirty="0">
              <a:solidFill>
                <a:srgbClr val="0C234B"/>
              </a:solidFill>
            </a:endParaRPr>
          </a:p>
          <a:p>
            <a:pPr marL="0" lvl="0" indent="0" algn="l" rtl="0">
              <a:spcBef>
                <a:spcPts val="0"/>
              </a:spcBef>
              <a:spcAft>
                <a:spcPts val="0"/>
              </a:spcAft>
              <a:buNone/>
            </a:pPr>
            <a:r>
              <a:rPr lang="en" dirty="0">
                <a:solidFill>
                  <a:srgbClr val="0C234B"/>
                </a:solidFill>
              </a:rPr>
              <a:t>Motivate the “no compiler directives” aspect of our heterogeneous programming vision and tie it to “domain specific” as a requirement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c3f2cebd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c3f2cebd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(other) interesting comparisons that we should make with state of the art?</a:t>
            </a:r>
            <a:endParaRPr/>
          </a:p>
          <a:p>
            <a:pPr marL="0" lvl="0" indent="0" algn="l" rtl="0">
              <a:spcBef>
                <a:spcPts val="0"/>
              </a:spcBef>
              <a:spcAft>
                <a:spcPts val="0"/>
              </a:spcAft>
              <a:buNone/>
            </a:pPr>
            <a:endParaRPr/>
          </a:p>
          <a:p>
            <a:pPr marL="0" lvl="0" indent="0" algn="l" rtl="0">
              <a:spcBef>
                <a:spcPts val="0"/>
              </a:spcBef>
              <a:spcAft>
                <a:spcPts val="0"/>
              </a:spcAft>
              <a:buNone/>
            </a:pPr>
            <a:r>
              <a:rPr lang="en"/>
              <a:t>Are the numbers on this slide representing our capabilities accurately?</a:t>
            </a:r>
            <a:endParaRPr/>
          </a:p>
          <a:p>
            <a:pPr marL="0" lvl="0" indent="0" algn="l" rtl="0">
              <a:spcBef>
                <a:spcPts val="0"/>
              </a:spcBef>
              <a:spcAft>
                <a:spcPts val="0"/>
              </a:spcAft>
              <a:buNone/>
            </a:pPr>
            <a:endParaRPr/>
          </a:p>
          <a:p>
            <a:pPr marL="0" lvl="0" indent="0" algn="l" rtl="0">
              <a:spcBef>
                <a:spcPts val="0"/>
              </a:spcBef>
              <a:spcAft>
                <a:spcPts val="0"/>
              </a:spcAft>
              <a:buNone/>
            </a:pPr>
            <a:r>
              <a:rPr lang="en"/>
              <a:t>We cropped the figure from QPR slide but it might be good to drop “Tik Formal IR” for the purposes of this 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c3f2cebd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c3f2cebd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we include details about grouping of child kernels in their parent kernels?</a:t>
            </a:r>
            <a:endParaRPr/>
          </a:p>
          <a:p>
            <a:pPr marL="0" lvl="0" indent="0" algn="l" rtl="0">
              <a:spcBef>
                <a:spcPts val="0"/>
              </a:spcBef>
              <a:spcAft>
                <a:spcPts val="0"/>
              </a:spcAft>
              <a:buNone/>
            </a:pPr>
            <a:endParaRPr/>
          </a:p>
          <a:p>
            <a:pPr marL="0" lvl="0" indent="0" algn="l" rtl="0">
              <a:spcBef>
                <a:spcPts val="0"/>
              </a:spcBef>
              <a:spcAft>
                <a:spcPts val="0"/>
              </a:spcAft>
              <a:buNone/>
            </a:pPr>
            <a:r>
              <a:rPr lang="en"/>
              <a:t>Should we include any of the algorithmic details on the slide or just explain verbally? (the probabilistic summing, window size, hot code threshold, etc)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cd0360851_1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cd0360851_1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Diagram that illustrates algorithmically the kernel/non-kernel labeling of basic blocks &amp; function outlining</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Analysis of memory requirements in base application</a:t>
            </a:r>
            <a:endParaRPr sz="1400">
              <a:solidFill>
                <a:schemeClr val="dk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400">
                <a:solidFill>
                  <a:schemeClr val="dk1"/>
                </a:solidFill>
                <a:latin typeface="Spectral"/>
                <a:ea typeface="Spectral"/>
                <a:cs typeface="Spectral"/>
                <a:sym typeface="Spectral"/>
              </a:rPr>
              <a:t>Discuss fat binary generation as a step on this</a:t>
            </a:r>
            <a:endParaRPr sz="1400">
              <a:solidFill>
                <a:schemeClr val="dk1"/>
              </a:solidFill>
              <a:latin typeface="Spectral"/>
              <a:ea typeface="Spectral"/>
              <a:cs typeface="Spectral"/>
              <a:sym typeface="Spectral"/>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Spectral"/>
              <a:buNone/>
              <a:defRPr sz="5200">
                <a:latin typeface="Spectral"/>
                <a:ea typeface="Spectral"/>
                <a:cs typeface="Spectral"/>
                <a:sym typeface="Spectra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Spectral"/>
              <a:buNone/>
              <a:defRPr sz="2800">
                <a:latin typeface="Spectral"/>
                <a:ea typeface="Spectral"/>
                <a:cs typeface="Spectral"/>
                <a:sym typeface="Spectr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16;p2"/>
          <p:cNvGrpSpPr/>
          <p:nvPr/>
        </p:nvGrpSpPr>
        <p:grpSpPr>
          <a:xfrm>
            <a:off x="-1148700" y="3993150"/>
            <a:ext cx="3284400" cy="2296050"/>
            <a:chOff x="-1148700" y="3993150"/>
            <a:chExt cx="3284400" cy="2296050"/>
          </a:xfrm>
        </p:grpSpPr>
        <p:pic>
          <p:nvPicPr>
            <p:cNvPr id="17" name="Google Shape;17;p2"/>
            <p:cNvPicPr preferRelativeResize="0"/>
            <p:nvPr/>
          </p:nvPicPr>
          <p:blipFill>
            <a:blip r:embed="rId2">
              <a:alphaModFix/>
            </a:blip>
            <a:stretch>
              <a:fillRect/>
            </a:stretch>
          </p:blipFill>
          <p:spPr>
            <a:xfrm>
              <a:off x="-1148700" y="3993150"/>
              <a:ext cx="2297587" cy="2296050"/>
            </a:xfrm>
            <a:prstGeom prst="rect">
              <a:avLst/>
            </a:prstGeom>
            <a:noFill/>
            <a:ln>
              <a:noFill/>
            </a:ln>
          </p:spPr>
        </p:pic>
        <p:pic>
          <p:nvPicPr>
            <p:cNvPr id="18" name="Google Shape;18;p2"/>
            <p:cNvPicPr preferRelativeResize="0"/>
            <p:nvPr/>
          </p:nvPicPr>
          <p:blipFill>
            <a:blip r:embed="rId3">
              <a:alphaModFix/>
            </a:blip>
            <a:stretch>
              <a:fillRect/>
            </a:stretch>
          </p:blipFill>
          <p:spPr>
            <a:xfrm>
              <a:off x="311700" y="4543950"/>
              <a:ext cx="1824000" cy="37770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AB0520"/>
              </a:buClr>
              <a:buSzPts val="2800"/>
              <a:buFont typeface="Spectral"/>
              <a:buNone/>
              <a:defRPr sz="2800">
                <a:solidFill>
                  <a:srgbClr val="AB0520"/>
                </a:solidFill>
                <a:latin typeface="Spectral"/>
                <a:ea typeface="Spectral"/>
                <a:cs typeface="Spectral"/>
                <a:sym typeface="Spectra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0C234B"/>
              </a:buClr>
              <a:buSzPts val="1800"/>
              <a:buFont typeface="Spectral"/>
              <a:buChar char="●"/>
              <a:defRPr sz="1800">
                <a:solidFill>
                  <a:srgbClr val="0C234B"/>
                </a:solidFill>
                <a:latin typeface="Spectral"/>
                <a:ea typeface="Spectral"/>
                <a:cs typeface="Spectral"/>
                <a:sym typeface="Spectral"/>
              </a:defRPr>
            </a:lvl1pPr>
            <a:lvl2pPr marL="914400" lvl="1"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2pPr>
            <a:lvl3pPr marL="1371600" lvl="2"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3pPr>
            <a:lvl4pPr marL="1828800" lvl="3"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4pPr>
            <a:lvl5pPr marL="2286000" lvl="4"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5pPr>
            <a:lvl6pPr marL="2743200" lvl="5"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6pPr>
            <a:lvl7pPr marL="3200400" lvl="6"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7pPr>
            <a:lvl8pPr marL="3657600" lvl="7" indent="-317500">
              <a:lnSpc>
                <a:spcPct val="115000"/>
              </a:lnSpc>
              <a:spcBef>
                <a:spcPts val="1600"/>
              </a:spcBef>
              <a:spcAft>
                <a:spcPts val="0"/>
              </a:spcAft>
              <a:buClr>
                <a:srgbClr val="0C234B"/>
              </a:buClr>
              <a:buSzPts val="1400"/>
              <a:buFont typeface="Spectral"/>
              <a:buChar char="○"/>
              <a:defRPr>
                <a:solidFill>
                  <a:srgbClr val="0C234B"/>
                </a:solidFill>
                <a:latin typeface="Spectral"/>
                <a:ea typeface="Spectral"/>
                <a:cs typeface="Spectral"/>
                <a:sym typeface="Spectral"/>
              </a:defRPr>
            </a:lvl8pPr>
            <a:lvl9pPr marL="4114800" lvl="8" indent="-317500">
              <a:lnSpc>
                <a:spcPct val="115000"/>
              </a:lnSpc>
              <a:spcBef>
                <a:spcPts val="1600"/>
              </a:spcBef>
              <a:spcAft>
                <a:spcPts val="1600"/>
              </a:spcAft>
              <a:buClr>
                <a:srgbClr val="0C234B"/>
              </a:buClr>
              <a:buSzPts val="1400"/>
              <a:buFont typeface="Spectral"/>
              <a:buChar char="■"/>
              <a:defRPr>
                <a:solidFill>
                  <a:srgbClr val="0C234B"/>
                </a:solidFill>
                <a:latin typeface="Spectral"/>
                <a:ea typeface="Spectral"/>
                <a:cs typeface="Spectral"/>
                <a:sym typeface="Spectr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9" name="Google Shape;9;p1"/>
          <p:cNvGrpSpPr/>
          <p:nvPr/>
        </p:nvGrpSpPr>
        <p:grpSpPr>
          <a:xfrm>
            <a:off x="-1148700" y="3993150"/>
            <a:ext cx="3284400" cy="2296050"/>
            <a:chOff x="-1148700" y="3993150"/>
            <a:chExt cx="3284400" cy="2296050"/>
          </a:xfrm>
        </p:grpSpPr>
        <p:pic>
          <p:nvPicPr>
            <p:cNvPr id="10" name="Google Shape;10;p1"/>
            <p:cNvPicPr preferRelativeResize="0"/>
            <p:nvPr/>
          </p:nvPicPr>
          <p:blipFill>
            <a:blip r:embed="rId14">
              <a:alphaModFix/>
            </a:blip>
            <a:stretch>
              <a:fillRect/>
            </a:stretch>
          </p:blipFill>
          <p:spPr>
            <a:xfrm>
              <a:off x="-1148700" y="3993150"/>
              <a:ext cx="2297587" cy="2296050"/>
            </a:xfrm>
            <a:prstGeom prst="rect">
              <a:avLst/>
            </a:prstGeom>
            <a:noFill/>
            <a:ln>
              <a:noFill/>
            </a:ln>
          </p:spPr>
        </p:pic>
        <p:pic>
          <p:nvPicPr>
            <p:cNvPr id="11" name="Google Shape;11;p1"/>
            <p:cNvPicPr preferRelativeResize="0"/>
            <p:nvPr/>
          </p:nvPicPr>
          <p:blipFill>
            <a:blip r:embed="rId15">
              <a:alphaModFix/>
            </a:blip>
            <a:stretch>
              <a:fillRect/>
            </a:stretch>
          </p:blipFill>
          <p:spPr>
            <a:xfrm>
              <a:off x="311700" y="4543950"/>
              <a:ext cx="1824000" cy="37770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github.com/mackncheesiest/DSSoCEmulato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s://xilinx-wiki.atlassian.net/wiki/spaces/A/pages/18842109/QEMU+SystemC+and+TLM+CoSimulation"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segemena/DS3.git"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s://dl.acm.org/doi/abs/10.1145/3349567.3351719" TargetMode="Externa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HPra0qwg7vke7OWlwCm3sGWubAYESOJy/view"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dl.acm.org/doi/abs/10.1145/3349567.3351719" TargetMode="External"/><Relationship Id="rId3" Type="http://schemas.openxmlformats.org/officeDocument/2006/relationships/hyperlink" Target="https://github.com/ruhrie/TraceAtlas/" TargetMode="External"/><Relationship Id="rId7" Type="http://schemas.openxmlformats.org/officeDocument/2006/relationships/hyperlink" Target="https://arxiv.org/abs/2001.09995"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github.com/segemena/DS3" TargetMode="External"/><Relationship Id="rId5" Type="http://schemas.openxmlformats.org/officeDocument/2006/relationships/hyperlink" Target="https://github.com/Xilinx/systemctlm-cosim-demo/" TargetMode="External"/><Relationship Id="rId4" Type="http://schemas.openxmlformats.org/officeDocument/2006/relationships/hyperlink" Target="https://github.com/mackncheesiest/DSSoCEmulato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ruhrie/TraceAtla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arxiv.org/abs/2001.09995"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311708" y="973175"/>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Automating Programming and Development of Heterogeneous SoCs with LLVM Tools</a:t>
            </a:r>
            <a:endParaRPr sz="3000">
              <a:latin typeface="Spectral"/>
              <a:ea typeface="Spectral"/>
              <a:cs typeface="Spectral"/>
              <a:sym typeface="Spectral"/>
            </a:endParaRPr>
          </a:p>
        </p:txBody>
      </p:sp>
      <p:sp>
        <p:nvSpPr>
          <p:cNvPr id="61" name="Google Shape;61;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Joshua Mack, Nirmal Kumbhare</a:t>
            </a:r>
            <a:endParaRPr>
              <a:latin typeface="Spectral"/>
              <a:ea typeface="Spectral"/>
              <a:cs typeface="Spectral"/>
              <a:sym typeface="Spectr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57" name="Google Shape;15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58" name="Google Shape;158;p22"/>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159" name="Google Shape;159;p22"/>
          <p:cNvPicPr preferRelativeResize="0"/>
          <p:nvPr/>
        </p:nvPicPr>
        <p:blipFill rotWithShape="1">
          <a:blip r:embed="rId4">
            <a:alphaModFix/>
          </a:blip>
          <a:srcRect t="1009" b="1018"/>
          <a:stretch/>
        </p:blipFill>
        <p:spPr>
          <a:xfrm>
            <a:off x="5717200" y="894925"/>
            <a:ext cx="770675" cy="3768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65" name="Google Shape;16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66" name="Google Shape;166;p23"/>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167" name="Google Shape;167;p23"/>
          <p:cNvPicPr preferRelativeResize="0"/>
          <p:nvPr/>
        </p:nvPicPr>
        <p:blipFill rotWithShape="1">
          <a:blip r:embed="rId4">
            <a:alphaModFix/>
          </a:blip>
          <a:srcRect l="22392" t="-549" r="66138" b="2366"/>
          <a:stretch/>
        </p:blipFill>
        <p:spPr>
          <a:xfrm>
            <a:off x="5812675" y="792550"/>
            <a:ext cx="587747" cy="3870677"/>
          </a:xfrm>
          <a:prstGeom prst="rect">
            <a:avLst/>
          </a:prstGeom>
          <a:noFill/>
          <a:ln>
            <a:noFill/>
          </a:ln>
        </p:spPr>
      </p:pic>
      <p:sp>
        <p:nvSpPr>
          <p:cNvPr id="168" name="Google Shape;168;p23"/>
          <p:cNvSpPr/>
          <p:nvPr/>
        </p:nvSpPr>
        <p:spPr>
          <a:xfrm>
            <a:off x="5677250" y="1606675"/>
            <a:ext cx="879000" cy="722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74" name="Google Shape;17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75" name="Google Shape;175;p24"/>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176" name="Google Shape;176;p24"/>
          <p:cNvPicPr preferRelativeResize="0"/>
          <p:nvPr/>
        </p:nvPicPr>
        <p:blipFill rotWithShape="1">
          <a:blip r:embed="rId4">
            <a:alphaModFix/>
          </a:blip>
          <a:srcRect l="44477" t="-677" r="43430" b="2493"/>
          <a:stretch/>
        </p:blipFill>
        <p:spPr>
          <a:xfrm>
            <a:off x="5864474" y="776375"/>
            <a:ext cx="622249" cy="3886852"/>
          </a:xfrm>
          <a:prstGeom prst="rect">
            <a:avLst/>
          </a:prstGeom>
          <a:noFill/>
          <a:ln>
            <a:noFill/>
          </a:ln>
        </p:spPr>
      </p:pic>
      <p:sp>
        <p:nvSpPr>
          <p:cNvPr id="177" name="Google Shape;177;p24"/>
          <p:cNvSpPr/>
          <p:nvPr/>
        </p:nvSpPr>
        <p:spPr>
          <a:xfrm>
            <a:off x="5677250" y="1606675"/>
            <a:ext cx="879000" cy="722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83" name="Google Shape;18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84" name="Google Shape;184;p25"/>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185" name="Google Shape;185;p25"/>
          <p:cNvPicPr preferRelativeResize="0"/>
          <p:nvPr/>
        </p:nvPicPr>
        <p:blipFill rotWithShape="1">
          <a:blip r:embed="rId4">
            <a:alphaModFix/>
          </a:blip>
          <a:srcRect l="65592" r="22314" b="1816"/>
          <a:stretch/>
        </p:blipFill>
        <p:spPr>
          <a:xfrm>
            <a:off x="5872326" y="825375"/>
            <a:ext cx="614399" cy="3837849"/>
          </a:xfrm>
          <a:prstGeom prst="rect">
            <a:avLst/>
          </a:prstGeom>
          <a:noFill/>
          <a:ln>
            <a:noFill/>
          </a:ln>
        </p:spPr>
      </p:pic>
      <p:sp>
        <p:nvSpPr>
          <p:cNvPr id="186" name="Google Shape;186;p25"/>
          <p:cNvSpPr/>
          <p:nvPr/>
        </p:nvSpPr>
        <p:spPr>
          <a:xfrm>
            <a:off x="5677250" y="3206875"/>
            <a:ext cx="879000" cy="722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92" name="Google Shape;19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193" name="Google Shape;193;p26"/>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194" name="Google Shape;194;p26"/>
          <p:cNvPicPr preferRelativeResize="0"/>
          <p:nvPr/>
        </p:nvPicPr>
        <p:blipFill rotWithShape="1">
          <a:blip r:embed="rId4">
            <a:alphaModFix/>
          </a:blip>
          <a:srcRect l="85353" r="2553" b="1816"/>
          <a:stretch/>
        </p:blipFill>
        <p:spPr>
          <a:xfrm>
            <a:off x="5872326" y="825375"/>
            <a:ext cx="614399" cy="3837849"/>
          </a:xfrm>
          <a:prstGeom prst="rect">
            <a:avLst/>
          </a:prstGeom>
          <a:noFill/>
          <a:ln>
            <a:noFill/>
          </a:ln>
        </p:spPr>
      </p:pic>
      <p:sp>
        <p:nvSpPr>
          <p:cNvPr id="195" name="Google Shape;195;p26"/>
          <p:cNvSpPr/>
          <p:nvPr/>
        </p:nvSpPr>
        <p:spPr>
          <a:xfrm>
            <a:off x="5677250" y="3206875"/>
            <a:ext cx="879000" cy="722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201" name="Google Shape;20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02" name="Google Shape;202;p27"/>
          <p:cNvPicPr preferRelativeResize="0"/>
          <p:nvPr/>
        </p:nvPicPr>
        <p:blipFill>
          <a:blip r:embed="rId3">
            <a:alphaModFix/>
          </a:blip>
          <a:stretch>
            <a:fillRect/>
          </a:stretch>
        </p:blipFill>
        <p:spPr>
          <a:xfrm>
            <a:off x="2243004" y="894925"/>
            <a:ext cx="2517395" cy="3768302"/>
          </a:xfrm>
          <a:prstGeom prst="rect">
            <a:avLst/>
          </a:prstGeom>
          <a:noFill/>
          <a:ln>
            <a:noFill/>
          </a:ln>
        </p:spPr>
      </p:pic>
      <p:pic>
        <p:nvPicPr>
          <p:cNvPr id="203" name="Google Shape;203;p27"/>
          <p:cNvPicPr preferRelativeResize="0"/>
          <p:nvPr/>
        </p:nvPicPr>
        <p:blipFill>
          <a:blip r:embed="rId4">
            <a:alphaModFix/>
          </a:blip>
          <a:stretch>
            <a:fillRect/>
          </a:stretch>
        </p:blipFill>
        <p:spPr>
          <a:xfrm>
            <a:off x="5801275" y="735850"/>
            <a:ext cx="1705224" cy="4086451"/>
          </a:xfrm>
          <a:prstGeom prst="rect">
            <a:avLst/>
          </a:prstGeom>
          <a:noFill/>
          <a:ln>
            <a:noFill/>
          </a:ln>
        </p:spPr>
      </p:pic>
      <p:pic>
        <p:nvPicPr>
          <p:cNvPr id="204" name="Google Shape;204;p27"/>
          <p:cNvPicPr preferRelativeResize="0"/>
          <p:nvPr/>
        </p:nvPicPr>
        <p:blipFill rotWithShape="1">
          <a:blip r:embed="rId5">
            <a:alphaModFix/>
          </a:blip>
          <a:srcRect l="14389" t="14788" r="13843" b="13248"/>
          <a:stretch/>
        </p:blipFill>
        <p:spPr>
          <a:xfrm>
            <a:off x="7420250" y="2482300"/>
            <a:ext cx="855725" cy="1024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0" y="0"/>
            <a:ext cx="837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Linux Userspace Runtime</a:t>
            </a:r>
            <a:endParaRPr sz="2400"/>
          </a:p>
        </p:txBody>
      </p:sp>
      <p:sp>
        <p:nvSpPr>
          <p:cNvPr id="210" name="Google Shape;210;p28"/>
          <p:cNvSpPr txBox="1">
            <a:spLocks noGrp="1"/>
          </p:cNvSpPr>
          <p:nvPr>
            <p:ph type="body" idx="1"/>
          </p:nvPr>
        </p:nvSpPr>
        <p:spPr>
          <a:xfrm>
            <a:off x="225200" y="572700"/>
            <a:ext cx="8377200" cy="3219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Linux userspace runtime application</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pthread = schedulable resource</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Manage a ready queue of tasks</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Use custom resource management techniques to assign work to pthread handles</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Why in userspace?</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Immediately compatible across nearly all linux platforms (esp. x86/ARM)</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Lower turnaround time</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Easy accelerator integration</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Enables rapid validation of</a:t>
            </a:r>
            <a:endParaRPr>
              <a:latin typeface="Arial"/>
              <a:ea typeface="Arial"/>
              <a:cs typeface="Arial"/>
              <a:sym typeface="Arial"/>
            </a:endParaRPr>
          </a:p>
          <a:p>
            <a:pPr marL="1371600" lvl="2" indent="-317500" algn="l" rtl="0">
              <a:spcBef>
                <a:spcPts val="0"/>
              </a:spcBef>
              <a:spcAft>
                <a:spcPts val="0"/>
              </a:spcAft>
              <a:buSzPts val="1400"/>
              <a:buFont typeface="Arial"/>
              <a:buChar char="-"/>
            </a:pPr>
            <a:r>
              <a:rPr lang="en">
                <a:latin typeface="Arial"/>
                <a:ea typeface="Arial"/>
                <a:cs typeface="Arial"/>
                <a:sym typeface="Arial"/>
              </a:rPr>
              <a:t>Application functionality</a:t>
            </a:r>
            <a:endParaRPr>
              <a:latin typeface="Arial"/>
              <a:ea typeface="Arial"/>
              <a:cs typeface="Arial"/>
              <a:sym typeface="Arial"/>
            </a:endParaRPr>
          </a:p>
          <a:p>
            <a:pPr marL="1371600" lvl="2" indent="-317500" algn="l" rtl="0">
              <a:spcBef>
                <a:spcPts val="0"/>
              </a:spcBef>
              <a:spcAft>
                <a:spcPts val="0"/>
              </a:spcAft>
              <a:buSzPts val="1400"/>
              <a:buFont typeface="Arial"/>
              <a:buChar char="-"/>
            </a:pPr>
            <a:r>
              <a:rPr lang="en">
                <a:latin typeface="Arial"/>
                <a:ea typeface="Arial"/>
                <a:cs typeface="Arial"/>
                <a:sym typeface="Arial"/>
              </a:rPr>
              <a:t>Scheduler design</a:t>
            </a:r>
            <a:endParaRPr>
              <a:latin typeface="Arial"/>
              <a:ea typeface="Arial"/>
              <a:cs typeface="Arial"/>
              <a:sym typeface="Arial"/>
            </a:endParaRPr>
          </a:p>
          <a:p>
            <a:pPr marL="1371600" lvl="2" indent="-317500" algn="l" rtl="0">
              <a:spcBef>
                <a:spcPts val="0"/>
              </a:spcBef>
              <a:spcAft>
                <a:spcPts val="0"/>
              </a:spcAft>
              <a:buSzPts val="1400"/>
              <a:buFont typeface="Arial"/>
              <a:buChar char="-"/>
            </a:pPr>
            <a:r>
              <a:rPr lang="en">
                <a:latin typeface="Arial"/>
                <a:ea typeface="Arial"/>
                <a:cs typeface="Arial"/>
                <a:sym typeface="Arial"/>
              </a:rPr>
              <a:t>Accelerator interfaces</a:t>
            </a:r>
            <a:endParaRPr>
              <a:latin typeface="Arial"/>
              <a:ea typeface="Arial"/>
              <a:cs typeface="Arial"/>
              <a:sym typeface="Arial"/>
            </a:endParaRPr>
          </a:p>
        </p:txBody>
      </p:sp>
      <p:sp>
        <p:nvSpPr>
          <p:cNvPr id="211" name="Google Shape;21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12" name="Google Shape;212;p28"/>
          <p:cNvPicPr preferRelativeResize="0"/>
          <p:nvPr/>
        </p:nvPicPr>
        <p:blipFill>
          <a:blip r:embed="rId3">
            <a:alphaModFix/>
          </a:blip>
          <a:stretch>
            <a:fillRect/>
          </a:stretch>
        </p:blipFill>
        <p:spPr>
          <a:xfrm>
            <a:off x="4541046" y="2362225"/>
            <a:ext cx="4161522" cy="2694599"/>
          </a:xfrm>
          <a:prstGeom prst="rect">
            <a:avLst/>
          </a:prstGeom>
          <a:noFill/>
          <a:ln>
            <a:noFill/>
          </a:ln>
        </p:spPr>
      </p:pic>
      <p:sp>
        <p:nvSpPr>
          <p:cNvPr id="2" name="Rectangle 1">
            <a:extLst>
              <a:ext uri="{FF2B5EF4-FFF2-40B4-BE49-F238E27FC236}">
                <a16:creationId xmlns:a16="http://schemas.microsoft.com/office/drawing/2014/main" id="{39A59DBF-6B92-480A-B58B-7847C11CDE1D}"/>
              </a:ext>
            </a:extLst>
          </p:cNvPr>
          <p:cNvSpPr/>
          <p:nvPr/>
        </p:nvSpPr>
        <p:spPr>
          <a:xfrm>
            <a:off x="2110648" y="4524717"/>
            <a:ext cx="3738524" cy="276999"/>
          </a:xfrm>
          <a:prstGeom prst="rect">
            <a:avLst/>
          </a:prstGeom>
        </p:spPr>
        <p:txBody>
          <a:bodyPr wrap="none">
            <a:spAutoFit/>
          </a:bodyPr>
          <a:lstStyle/>
          <a:p>
            <a:pPr lvl="0"/>
            <a:r>
              <a:rPr lang="en-US" sz="1200" u="sng" dirty="0">
                <a:solidFill>
                  <a:schemeClr val="hlink"/>
                </a:solidFill>
                <a:latin typeface="Spectral" panose="020B0604020202020204" charset="0"/>
                <a:hlinkClick r:id="rId4"/>
              </a:rPr>
              <a:t>https://github.com/mackncheesiest/DSSoCEmulator/</a:t>
            </a:r>
            <a:endParaRPr lang="en-US" sz="1200" dirty="0">
              <a:latin typeface="Spectral"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title"/>
          </p:nvPr>
        </p:nvSpPr>
        <p:spPr>
          <a:xfrm>
            <a:off x="0" y="0"/>
            <a:ext cx="8598000" cy="47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Linux Userspace Runtime</a:t>
            </a:r>
            <a:endParaRPr sz="2400"/>
          </a:p>
        </p:txBody>
      </p:sp>
      <p:sp>
        <p:nvSpPr>
          <p:cNvPr id="218" name="Google Shape;21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19" name="Google Shape;219;p29"/>
          <p:cNvPicPr preferRelativeResize="0"/>
          <p:nvPr/>
        </p:nvPicPr>
        <p:blipFill>
          <a:blip r:embed="rId3">
            <a:alphaModFix/>
          </a:blip>
          <a:stretch>
            <a:fillRect/>
          </a:stretch>
        </p:blipFill>
        <p:spPr>
          <a:xfrm>
            <a:off x="152400" y="859650"/>
            <a:ext cx="8839200" cy="305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0" y="0"/>
            <a:ext cx="8598000" cy="47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Linux Userspace Runtime</a:t>
            </a:r>
            <a:endParaRPr sz="2400"/>
          </a:p>
        </p:txBody>
      </p:sp>
      <p:sp>
        <p:nvSpPr>
          <p:cNvPr id="225" name="Google Shape;2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26" name="Google Shape;226;p30"/>
          <p:cNvSpPr txBox="1"/>
          <p:nvPr/>
        </p:nvSpPr>
        <p:spPr>
          <a:xfrm>
            <a:off x="315375" y="913350"/>
            <a:ext cx="5089500" cy="33168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void </a:t>
            </a:r>
            <a:r>
              <a:rPr lang="en" sz="1000">
                <a:solidFill>
                  <a:srgbClr val="959DCB"/>
                </a:solidFill>
                <a:highlight>
                  <a:srgbClr val="292D3E"/>
                </a:highlight>
                <a:latin typeface="Consolas"/>
                <a:ea typeface="Consolas"/>
                <a:cs typeface="Consolas"/>
                <a:sym typeface="Consolas"/>
              </a:rPr>
              <a:t>test_app_3_node0</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 </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5</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 </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2</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void </a:t>
            </a:r>
            <a:r>
              <a:rPr lang="en" sz="1000">
                <a:solidFill>
                  <a:srgbClr val="959DCB"/>
                </a:solidFill>
                <a:highlight>
                  <a:srgbClr val="292D3E"/>
                </a:highlight>
                <a:latin typeface="Consolas"/>
                <a:ea typeface="Consolas"/>
                <a:cs typeface="Consolas"/>
                <a:sym typeface="Consolas"/>
              </a:rPr>
              <a:t>test_app_3_node1</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double</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w</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double</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dbl_array</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w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w </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12.34f</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for </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int </a:t>
            </a:r>
            <a:r>
              <a:rPr lang="en" sz="1000">
                <a:solidFill>
                  <a:srgbClr val="959DCB"/>
                </a:solidFill>
                <a:highlight>
                  <a:srgbClr val="292D3E"/>
                </a:highlight>
                <a:latin typeface="Consolas"/>
                <a:ea typeface="Consolas"/>
                <a:cs typeface="Consolas"/>
                <a:sym typeface="Consolas"/>
              </a:rPr>
              <a:t>i </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0</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i </a:t>
            </a:r>
            <a:r>
              <a:rPr lang="en" sz="1000">
                <a:solidFill>
                  <a:srgbClr val="89DDFF"/>
                </a:solidFill>
                <a:highlight>
                  <a:srgbClr val="292D3E"/>
                </a:highlight>
                <a:latin typeface="Consolas"/>
                <a:ea typeface="Consolas"/>
                <a:cs typeface="Consolas"/>
                <a:sym typeface="Consolas"/>
              </a:rPr>
              <a:t>&lt; </a:t>
            </a:r>
            <a:r>
              <a:rPr lang="en" sz="1000">
                <a:solidFill>
                  <a:srgbClr val="F78C6C"/>
                </a:solidFill>
                <a:highlight>
                  <a:srgbClr val="292D3E"/>
                </a:highlight>
                <a:latin typeface="Consolas"/>
                <a:ea typeface="Consolas"/>
                <a:cs typeface="Consolas"/>
                <a:sym typeface="Consolas"/>
              </a:rPr>
              <a:t>10</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i</a:t>
            </a:r>
            <a:r>
              <a:rPr lang="en" sz="1000">
                <a:solidFill>
                  <a:srgbClr val="89DDFF"/>
                </a:solidFill>
                <a:highlight>
                  <a:srgbClr val="292D3E"/>
                </a:highlight>
                <a:latin typeface="Consolas"/>
                <a:ea typeface="Consolas"/>
                <a:cs typeface="Consolas"/>
                <a:sym typeface="Consolas"/>
              </a:rPr>
              <a:t>++) { (*</a:t>
            </a:r>
            <a:r>
              <a:rPr lang="en" sz="1000">
                <a:solidFill>
                  <a:srgbClr val="959DCB"/>
                </a:solidFill>
                <a:highlight>
                  <a:srgbClr val="292D3E"/>
                </a:highlight>
                <a:latin typeface="Consolas"/>
                <a:ea typeface="Consolas"/>
                <a:cs typeface="Consolas"/>
                <a:sym typeface="Consolas"/>
              </a:rPr>
              <a:t>dbl_array</a:t>
            </a:r>
            <a:r>
              <a:rPr lang="en" sz="1000">
                <a:solidFill>
                  <a:srgbClr val="89DDFF"/>
                </a:solidFill>
                <a:highlight>
                  <a:srgbClr val="292D3E"/>
                </a:highlight>
                <a:latin typeface="Consolas"/>
                <a:ea typeface="Consolas"/>
                <a:cs typeface="Consolas"/>
                <a:sym typeface="Consolas"/>
              </a:rPr>
              <a:t>)[</a:t>
            </a:r>
            <a:r>
              <a:rPr lang="en" sz="1000">
                <a:solidFill>
                  <a:srgbClr val="959DCB"/>
                </a:solidFill>
                <a:highlight>
                  <a:srgbClr val="292D3E"/>
                </a:highlight>
                <a:latin typeface="Consolas"/>
                <a:ea typeface="Consolas"/>
                <a:cs typeface="Consolas"/>
                <a:sym typeface="Consolas"/>
              </a:rPr>
              <a:t>i</a:t>
            </a:r>
            <a:r>
              <a:rPr lang="en" sz="1000">
                <a:solidFill>
                  <a:srgbClr val="89DDFF"/>
                </a:solidFill>
                <a:highlight>
                  <a:srgbClr val="292D3E"/>
                </a:highlight>
                <a:latin typeface="Consolas"/>
                <a:ea typeface="Consolas"/>
                <a:cs typeface="Consolas"/>
                <a:sym typeface="Consolas"/>
              </a:rPr>
              <a:t>] = </a:t>
            </a:r>
            <a:r>
              <a:rPr lang="en" sz="1000">
                <a:solidFill>
                  <a:srgbClr val="F78C6C"/>
                </a:solidFill>
                <a:highlight>
                  <a:srgbClr val="292D3E"/>
                </a:highlight>
                <a:latin typeface="Consolas"/>
                <a:ea typeface="Consolas"/>
                <a:cs typeface="Consolas"/>
                <a:sym typeface="Consolas"/>
              </a:rPr>
              <a:t>1.1f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i</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void </a:t>
            </a:r>
            <a:r>
              <a:rPr lang="en" sz="1000">
                <a:solidFill>
                  <a:srgbClr val="959DCB"/>
                </a:solidFill>
                <a:highlight>
                  <a:srgbClr val="292D3E"/>
                </a:highlight>
                <a:latin typeface="Consolas"/>
                <a:ea typeface="Consolas"/>
                <a:cs typeface="Consolas"/>
                <a:sym typeface="Consolas"/>
              </a:rPr>
              <a:t>test_app_3_node2_platform1</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z</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printf</a:t>
            </a:r>
            <a:r>
              <a:rPr lang="en" sz="1000">
                <a:solidFill>
                  <a:srgbClr val="89DDFF"/>
                </a:solidFill>
                <a:highlight>
                  <a:srgbClr val="292D3E"/>
                </a:highlight>
                <a:latin typeface="Consolas"/>
                <a:ea typeface="Consolas"/>
                <a:cs typeface="Consolas"/>
                <a:sym typeface="Consolas"/>
              </a:rPr>
              <a:t>(</a:t>
            </a:r>
            <a:r>
              <a:rPr lang="en" sz="1000">
                <a:solidFill>
                  <a:srgbClr val="C3E88D"/>
                </a:solidFill>
                <a:highlight>
                  <a:srgbClr val="292D3E"/>
                </a:highlight>
                <a:latin typeface="Consolas"/>
                <a:ea typeface="Consolas"/>
                <a:cs typeface="Consolas"/>
                <a:sym typeface="Consolas"/>
              </a:rPr>
              <a:t>"I am node 2 platform 1. I am running on the CPU</a:t>
            </a:r>
            <a:r>
              <a:rPr lang="en" sz="1000">
                <a:solidFill>
                  <a:srgbClr val="89DDFF"/>
                </a:solidFill>
                <a:highlight>
                  <a:srgbClr val="292D3E"/>
                </a:highlight>
                <a:latin typeface="Consolas"/>
                <a:ea typeface="Consolas"/>
                <a:cs typeface="Consolas"/>
                <a:sym typeface="Consolas"/>
              </a:rPr>
              <a:t>\n</a:t>
            </a:r>
            <a:r>
              <a:rPr lang="en" sz="1000">
                <a:solidFill>
                  <a:srgbClr val="C3E88D"/>
                </a:solidFill>
                <a:highlight>
                  <a:srgbClr val="292D3E"/>
                </a:highlight>
                <a:latin typeface="Consolas"/>
                <a:ea typeface="Consolas"/>
                <a:cs typeface="Consolas"/>
                <a:sym typeface="Consolas"/>
              </a:rPr>
              <a:t>"</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z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void </a:t>
            </a:r>
            <a:r>
              <a:rPr lang="en" sz="1000">
                <a:solidFill>
                  <a:srgbClr val="959DCB"/>
                </a:solidFill>
                <a:highlight>
                  <a:srgbClr val="292D3E"/>
                </a:highlight>
                <a:latin typeface="Consolas"/>
                <a:ea typeface="Consolas"/>
                <a:cs typeface="Consolas"/>
                <a:sym typeface="Consolas"/>
              </a:rPr>
              <a:t>test_app_3_node2_platform2</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int </a:t>
            </a:r>
            <a:r>
              <a:rPr lang="en" sz="1000">
                <a:solidFill>
                  <a:srgbClr val="89DDFF"/>
                </a:solidFill>
                <a:highlight>
                  <a:srgbClr val="292D3E"/>
                </a:highlight>
                <a:latin typeface="Consolas"/>
                <a:ea typeface="Consolas"/>
                <a:cs typeface="Consolas"/>
                <a:sym typeface="Consolas"/>
              </a:rPr>
              <a:t>*</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 </a:t>
            </a:r>
            <a:r>
              <a:rPr lang="en" sz="1000">
                <a:solidFill>
                  <a:srgbClr val="89DDFF"/>
                </a:solidFill>
                <a:highlight>
                  <a:srgbClr val="292D3E"/>
                </a:highlight>
                <a:latin typeface="Consolas"/>
                <a:ea typeface="Consolas"/>
                <a:cs typeface="Consolas"/>
                <a:sym typeface="Consolas"/>
              </a:rPr>
              <a:t>*</a:t>
            </a:r>
            <a:r>
              <a:rPr lang="en" sz="1000">
                <a:solidFill>
                  <a:srgbClr val="959DCB"/>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 </a:t>
            </a:r>
            <a:r>
              <a:rPr lang="en" sz="1000">
                <a:solidFill>
                  <a:srgbClr val="89DDFF"/>
                </a:solidFill>
                <a:highlight>
                  <a:srgbClr val="292D3E"/>
                </a:highlight>
                <a:latin typeface="Consolas"/>
                <a:ea typeface="Consolas"/>
                <a:cs typeface="Consolas"/>
                <a:sym typeface="Consolas"/>
              </a:rPr>
              <a:t>*</a:t>
            </a:r>
            <a:r>
              <a:rPr lang="en" sz="1000">
                <a:solidFill>
                  <a:srgbClr val="959DCB"/>
                </a:solidFill>
                <a:highlight>
                  <a:srgbClr val="292D3E"/>
                </a:highlight>
                <a:latin typeface="Consolas"/>
                <a:ea typeface="Consolas"/>
                <a:cs typeface="Consolas"/>
                <a:sym typeface="Consolas"/>
              </a:rPr>
              <a:t>z</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printf</a:t>
            </a:r>
            <a:r>
              <a:rPr lang="en" sz="1000">
                <a:solidFill>
                  <a:srgbClr val="89DDFF"/>
                </a:solidFill>
                <a:highlight>
                  <a:srgbClr val="292D3E"/>
                </a:highlight>
                <a:latin typeface="Consolas"/>
                <a:ea typeface="Consolas"/>
                <a:cs typeface="Consolas"/>
                <a:sym typeface="Consolas"/>
              </a:rPr>
              <a:t>(</a:t>
            </a:r>
            <a:r>
              <a:rPr lang="en" sz="1000">
                <a:solidFill>
                  <a:srgbClr val="C3E88D"/>
                </a:solidFill>
                <a:highlight>
                  <a:srgbClr val="292D3E"/>
                </a:highlight>
                <a:latin typeface="Consolas"/>
                <a:ea typeface="Consolas"/>
                <a:cs typeface="Consolas"/>
                <a:sym typeface="Consolas"/>
              </a:rPr>
              <a:t>"I am node 2 platform 2. I am running on an accelerator</a:t>
            </a:r>
            <a:r>
              <a:rPr lang="en" sz="1000">
                <a:solidFill>
                  <a:srgbClr val="89DDFF"/>
                </a:solidFill>
                <a:highlight>
                  <a:srgbClr val="292D3E"/>
                </a:highlight>
                <a:latin typeface="Consolas"/>
                <a:ea typeface="Consolas"/>
                <a:cs typeface="Consolas"/>
                <a:sym typeface="Consolas"/>
              </a:rPr>
              <a:t>\n</a:t>
            </a:r>
            <a:r>
              <a:rPr lang="en" sz="1000">
                <a:solidFill>
                  <a:srgbClr val="C3E88D"/>
                </a:solidFill>
                <a:highlight>
                  <a:srgbClr val="292D3E"/>
                </a:highlight>
                <a:latin typeface="Consolas"/>
                <a:ea typeface="Consolas"/>
                <a:cs typeface="Consolas"/>
                <a:sym typeface="Consolas"/>
              </a:rPr>
              <a:t>"</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z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 </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void </a:t>
            </a:r>
            <a:r>
              <a:rPr lang="en" sz="1000">
                <a:solidFill>
                  <a:srgbClr val="959DCB"/>
                </a:solidFill>
                <a:highlight>
                  <a:srgbClr val="292D3E"/>
                </a:highlight>
                <a:latin typeface="Consolas"/>
                <a:ea typeface="Consolas"/>
                <a:cs typeface="Consolas"/>
                <a:sym typeface="Consolas"/>
              </a:rPr>
              <a:t>test_app_3_node3</a:t>
            </a:r>
            <a:r>
              <a:rPr lang="en" sz="1000">
                <a:solidFill>
                  <a:srgbClr val="89DDFF"/>
                </a:solidFill>
                <a:highlight>
                  <a:srgbClr val="292D3E"/>
                </a:highlight>
                <a:latin typeface="Consolas"/>
                <a:ea typeface="Consolas"/>
                <a:cs typeface="Consolas"/>
                <a:sym typeface="Consolas"/>
              </a:rPr>
              <a:t>(</a:t>
            </a:r>
            <a:r>
              <a:rPr lang="en" sz="1000" i="1">
                <a:solidFill>
                  <a:srgbClr val="C792EA"/>
                </a:solidFill>
                <a:highlight>
                  <a:srgbClr val="292D3E"/>
                </a:highlight>
                <a:latin typeface="Consolas"/>
                <a:ea typeface="Consolas"/>
                <a:cs typeface="Consolas"/>
                <a:sym typeface="Consolas"/>
              </a:rPr>
              <a:t>double</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w</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 </a:t>
            </a:r>
            <a:r>
              <a:rPr lang="en" sz="1000" i="1">
                <a:solidFill>
                  <a:srgbClr val="C792EA"/>
                </a:solidFill>
                <a:highlight>
                  <a:srgbClr val="292D3E"/>
                </a:highlight>
                <a:latin typeface="Consolas"/>
                <a:ea typeface="Consolas"/>
                <a:cs typeface="Consolas"/>
                <a:sym typeface="Consolas"/>
              </a:rPr>
              <a:t>int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z</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457200" algn="l" rtl="0">
              <a:spcBef>
                <a:spcPts val="0"/>
              </a:spcBef>
              <a:spcAft>
                <a:spcPts val="0"/>
              </a:spcAft>
              <a:buNone/>
            </a:pPr>
            <a:r>
              <a:rPr lang="en" sz="1000" i="1">
                <a:solidFill>
                  <a:srgbClr val="C792EA"/>
                </a:solidFill>
                <a:highlight>
                  <a:srgbClr val="292D3E"/>
                </a:highlight>
                <a:latin typeface="Consolas"/>
                <a:ea typeface="Consolas"/>
                <a:cs typeface="Consolas"/>
                <a:sym typeface="Consolas"/>
              </a:rPr>
              <a:t>double</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dbl_array</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printf</a:t>
            </a:r>
            <a:r>
              <a:rPr lang="en" sz="1000">
                <a:solidFill>
                  <a:srgbClr val="89DDFF"/>
                </a:solidFill>
                <a:highlight>
                  <a:srgbClr val="292D3E"/>
                </a:highlight>
                <a:latin typeface="Consolas"/>
                <a:ea typeface="Consolas"/>
                <a:cs typeface="Consolas"/>
                <a:sym typeface="Consolas"/>
              </a:rPr>
              <a:t>(</a:t>
            </a:r>
            <a:r>
              <a:rPr lang="en" sz="1000">
                <a:solidFill>
                  <a:srgbClr val="C3E88D"/>
                </a:solidFill>
                <a:highlight>
                  <a:srgbClr val="292D3E"/>
                </a:highlight>
                <a:latin typeface="Consolas"/>
                <a:ea typeface="Consolas"/>
                <a:cs typeface="Consolas"/>
                <a:sym typeface="Consolas"/>
              </a:rPr>
              <a:t>"test_app_3 finished execution. "</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printf</a:t>
            </a:r>
            <a:r>
              <a:rPr lang="en" sz="1000">
                <a:solidFill>
                  <a:srgbClr val="89DDFF"/>
                </a:solidFill>
                <a:highlight>
                  <a:srgbClr val="292D3E"/>
                </a:highlight>
                <a:latin typeface="Consolas"/>
                <a:ea typeface="Consolas"/>
                <a:cs typeface="Consolas"/>
                <a:sym typeface="Consolas"/>
              </a:rPr>
              <a:t>(</a:t>
            </a:r>
            <a:r>
              <a:rPr lang="en" sz="1000">
                <a:solidFill>
                  <a:srgbClr val="C3E88D"/>
                </a:solidFill>
                <a:highlight>
                  <a:srgbClr val="292D3E"/>
                </a:highlight>
                <a:latin typeface="Consolas"/>
                <a:ea typeface="Consolas"/>
                <a:cs typeface="Consolas"/>
                <a:sym typeface="Consolas"/>
              </a:rPr>
              <a:t>"output: {w: %f, x: %d, y: %d, z: %d}</a:t>
            </a:r>
            <a:r>
              <a:rPr lang="en" sz="1000">
                <a:solidFill>
                  <a:srgbClr val="89DDFF"/>
                </a:solidFill>
                <a:highlight>
                  <a:srgbClr val="292D3E"/>
                </a:highlight>
                <a:latin typeface="Consolas"/>
                <a:ea typeface="Consolas"/>
                <a:cs typeface="Consolas"/>
                <a:sym typeface="Consolas"/>
              </a:rPr>
              <a:t>\n</a:t>
            </a:r>
            <a:r>
              <a:rPr lang="en" sz="1000">
                <a:solidFill>
                  <a:srgbClr val="C3E88D"/>
                </a:solidFill>
                <a:highlight>
                  <a:srgbClr val="292D3E"/>
                </a:highlight>
                <a:latin typeface="Consolas"/>
                <a:ea typeface="Consolas"/>
                <a:cs typeface="Consolas"/>
                <a:sym typeface="Consolas"/>
              </a:rPr>
              <a:t>"</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w</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 *</a:t>
            </a:r>
            <a:r>
              <a:rPr lang="en" sz="1000">
                <a:solidFill>
                  <a:srgbClr val="959DCB"/>
                </a:solidFill>
                <a:highlight>
                  <a:srgbClr val="292D3E"/>
                </a:highlight>
                <a:latin typeface="Consolas"/>
                <a:ea typeface="Consolas"/>
                <a:cs typeface="Consolas"/>
                <a:sym typeface="Consolas"/>
              </a:rPr>
              <a:t>z</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00">
              <a:highlight>
                <a:srgbClr val="292D3E"/>
              </a:highlight>
              <a:latin typeface="Consolas"/>
              <a:ea typeface="Consolas"/>
              <a:cs typeface="Consolas"/>
              <a:sym typeface="Consolas"/>
            </a:endParaRPr>
          </a:p>
        </p:txBody>
      </p:sp>
      <p:sp>
        <p:nvSpPr>
          <p:cNvPr id="227" name="Google Shape;227;p30"/>
          <p:cNvSpPr txBox="1"/>
          <p:nvPr/>
        </p:nvSpPr>
        <p:spPr>
          <a:xfrm>
            <a:off x="5571975" y="639575"/>
            <a:ext cx="3183900" cy="43419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"Variables": {</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  "w": {</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    "bytes": </a:t>
            </a:r>
            <a:r>
              <a:rPr lang="en" sz="1000">
                <a:solidFill>
                  <a:srgbClr val="F78C6C"/>
                </a:solidFill>
                <a:highlight>
                  <a:srgbClr val="292D3E"/>
                </a:highlight>
                <a:latin typeface="Consolas"/>
                <a:ea typeface="Consolas"/>
                <a:cs typeface="Consolas"/>
                <a:sym typeface="Consolas"/>
              </a:rPr>
              <a:t>8</a:t>
            </a:r>
            <a:r>
              <a:rPr lang="en" sz="1000">
                <a:solidFill>
                  <a:srgbClr val="EEFFFF"/>
                </a:solidFill>
                <a:highlight>
                  <a:srgbClr val="292D3E"/>
                </a:highlight>
                <a:latin typeface="Consolas"/>
                <a:ea typeface="Consolas"/>
                <a:cs typeface="Consolas"/>
                <a:sym typeface="Consolas"/>
              </a:rPr>
              <a:t>,</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    "Val": </a:t>
            </a:r>
            <a:r>
              <a:rPr lang="en" sz="1000">
                <a:solidFill>
                  <a:srgbClr val="89DDFF"/>
                </a:solidFill>
                <a:highlight>
                  <a:srgbClr val="292D3E"/>
                </a:highlight>
                <a:latin typeface="Consolas"/>
                <a:ea typeface="Consolas"/>
                <a:cs typeface="Consolas"/>
                <a:sym typeface="Consolas"/>
              </a:rPr>
              <a:t>[</a:t>
            </a:r>
            <a:r>
              <a:rPr lang="en" sz="1000">
                <a:solidFill>
                  <a:srgbClr val="F78C6C"/>
                </a:solidFill>
                <a:highlight>
                  <a:srgbClr val="292D3E"/>
                </a:highlight>
                <a:latin typeface="Consolas"/>
                <a:ea typeface="Consolas"/>
                <a:cs typeface="Consolas"/>
                <a:sym typeface="Consolas"/>
              </a:rPr>
              <a:t>71</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225</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122</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20</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457200" lvl="0" indent="0" algn="l" rtl="0">
              <a:spcBef>
                <a:spcPts val="0"/>
              </a:spcBef>
              <a:spcAft>
                <a:spcPts val="0"/>
              </a:spcAft>
              <a:buNone/>
            </a:pPr>
            <a:r>
              <a:rPr lang="en" sz="1000">
                <a:solidFill>
                  <a:srgbClr val="F78C6C"/>
                </a:solidFill>
                <a:highlight>
                  <a:srgbClr val="292D3E"/>
                </a:highlight>
                <a:latin typeface="Consolas"/>
                <a:ea typeface="Consolas"/>
                <a:cs typeface="Consolas"/>
                <a:sym typeface="Consolas"/>
              </a:rPr>
              <a:t>     174</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40</a:t>
            </a:r>
            <a:r>
              <a:rPr lang="en" sz="1000">
                <a:solidFill>
                  <a:srgbClr val="89DDFF"/>
                </a:solidFill>
                <a:highlight>
                  <a:srgbClr val="292D3E"/>
                </a:highlight>
                <a:latin typeface="Consolas"/>
                <a:ea typeface="Consolas"/>
                <a:cs typeface="Consolas"/>
                <a:sym typeface="Consolas"/>
              </a:rPr>
              <a:t>, </a:t>
            </a:r>
            <a:r>
              <a:rPr lang="en" sz="1000">
                <a:solidFill>
                  <a:srgbClr val="F78C6C"/>
                </a:solidFill>
                <a:highlight>
                  <a:srgbClr val="292D3E"/>
                </a:highlight>
                <a:latin typeface="Consolas"/>
                <a:ea typeface="Consolas"/>
                <a:cs typeface="Consolas"/>
                <a:sym typeface="Consolas"/>
              </a:rPr>
              <a:t>64</a:t>
            </a:r>
            <a:r>
              <a:rPr lang="en" sz="1000">
                <a:solidFill>
                  <a:srgbClr val="89DDFF"/>
                </a:solidFill>
                <a:highlight>
                  <a:srgbClr val="292D3E"/>
                </a:highlight>
                <a:latin typeface="Consolas"/>
                <a:ea typeface="Consolas"/>
                <a:cs typeface="Consolas"/>
                <a:sym typeface="Consolas"/>
              </a:rPr>
              <a:t>,</a:t>
            </a:r>
            <a:r>
              <a:rPr lang="en" sz="1000">
                <a:solidFill>
                  <a:srgbClr val="F78C6C"/>
                </a:solidFill>
                <a:highlight>
                  <a:srgbClr val="292D3E"/>
                </a:highlight>
                <a:latin typeface="Consolas"/>
                <a:ea typeface="Consolas"/>
                <a:cs typeface="Consolas"/>
                <a:sym typeface="Consolas"/>
              </a:rPr>
              <a:t>50</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  },</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  ...</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EEFFFF"/>
                </a:solidFill>
                <a:highlight>
                  <a:srgbClr val="292D3E"/>
                </a:highlight>
                <a:latin typeface="Consolas"/>
                <a:ea typeface="Consolas"/>
                <a:cs typeface="Consolas"/>
                <a:sym typeface="Consolas"/>
              </a:rPr>
              <a:t>}</a:t>
            </a:r>
            <a:endParaRPr sz="10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EEFFFF"/>
                </a:solidFill>
                <a:highlight>
                  <a:srgbClr val="292D3E"/>
                </a:highlight>
                <a:latin typeface="Consolas"/>
                <a:ea typeface="Consolas"/>
                <a:cs typeface="Consolas"/>
                <a:sym typeface="Consolas"/>
              </a:rPr>
              <a:t>"DAG"</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"0"</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"arguments"</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"x"</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"y"</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"predecessors"</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"successors"</a:t>
            </a: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"name"</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"2"</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"platforms"</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45720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"name"</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"cpu"</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"runfunc"</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"test_app_3_node0"</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"1"</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"arguments"</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"w"</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"dbl_array"</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"predecessors"</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"successors"</a:t>
            </a: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"name"</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"3" }</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"platforms"</a:t>
            </a: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45720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"name"</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"cpu"</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r>
              <a:rPr lang="en" sz="1000">
                <a:solidFill>
                  <a:srgbClr val="EEFFFF"/>
                </a:solidFill>
                <a:highlight>
                  <a:srgbClr val="292D3E"/>
                </a:highlight>
                <a:latin typeface="Consolas"/>
                <a:ea typeface="Consolas"/>
                <a:cs typeface="Consolas"/>
                <a:sym typeface="Consolas"/>
              </a:rPr>
              <a:t>"runfunc"</a:t>
            </a:r>
            <a:r>
              <a:rPr lang="en" sz="1000">
                <a:solidFill>
                  <a:srgbClr val="89DDFF"/>
                </a:solidFill>
                <a:highlight>
                  <a:srgbClr val="292D3E"/>
                </a:highlight>
                <a:latin typeface="Consolas"/>
                <a:ea typeface="Consolas"/>
                <a:cs typeface="Consolas"/>
                <a:sym typeface="Consolas"/>
              </a:rPr>
              <a:t>: </a:t>
            </a:r>
            <a:r>
              <a:rPr lang="en" sz="1000">
                <a:solidFill>
                  <a:srgbClr val="C3E88D"/>
                </a:solidFill>
                <a:highlight>
                  <a:srgbClr val="292D3E"/>
                </a:highlight>
                <a:latin typeface="Consolas"/>
                <a:ea typeface="Consolas"/>
                <a:cs typeface="Consolas"/>
                <a:sym typeface="Consolas"/>
              </a:rPr>
              <a:t>"test_app_3_node1"</a:t>
            </a:r>
            <a:r>
              <a:rPr lang="en" sz="1000">
                <a:solidFill>
                  <a:srgbClr val="89DDFF"/>
                </a:solidFill>
                <a:highlight>
                  <a:srgbClr val="292D3E"/>
                </a:highlight>
                <a:latin typeface="Consolas"/>
                <a:ea typeface="Consolas"/>
                <a:cs typeface="Consolas"/>
                <a:sym typeface="Consolas"/>
              </a:rPr>
              <a:t>}]</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 ...</a:t>
            </a:r>
            <a:endParaRPr sz="10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89DDFF"/>
                </a:solidFill>
                <a:highlight>
                  <a:srgbClr val="292D3E"/>
                </a:highlight>
                <a:latin typeface="Consolas"/>
                <a:ea typeface="Consolas"/>
                <a:cs typeface="Consolas"/>
                <a:sym typeface="Consolas"/>
              </a:rPr>
              <a:t>}</a:t>
            </a:r>
            <a:endParaRPr>
              <a:highlight>
                <a:srgbClr val="292D3E"/>
              </a:highlight>
              <a:latin typeface="Consolas"/>
              <a:ea typeface="Consolas"/>
              <a:cs typeface="Consolas"/>
              <a:sym typeface="Consola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Application Compilation Example</a:t>
            </a:r>
            <a:endParaRPr sz="2400"/>
          </a:p>
        </p:txBody>
      </p:sp>
      <p:sp>
        <p:nvSpPr>
          <p:cNvPr id="233" name="Google Shape;23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34" name="Google Shape;234;p31"/>
          <p:cNvSpPr txBox="1"/>
          <p:nvPr/>
        </p:nvSpPr>
        <p:spPr>
          <a:xfrm>
            <a:off x="2572350" y="605225"/>
            <a:ext cx="3999300" cy="4026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i="1">
                <a:solidFill>
                  <a:srgbClr val="C792EA"/>
                </a:solidFill>
                <a:highlight>
                  <a:srgbClr val="292D3E"/>
                </a:highlight>
                <a:latin typeface="Consolas"/>
                <a:ea typeface="Consolas"/>
                <a:cs typeface="Consolas"/>
                <a:sym typeface="Consolas"/>
              </a:rPr>
              <a:t>int </a:t>
            </a:r>
            <a:r>
              <a:rPr lang="en" sz="1100">
                <a:solidFill>
                  <a:srgbClr val="959DCB"/>
                </a:solidFill>
                <a:highlight>
                  <a:srgbClr val="292D3E"/>
                </a:highlight>
                <a:latin typeface="Consolas"/>
                <a:ea typeface="Consolas"/>
                <a:cs typeface="Consolas"/>
                <a:sym typeface="Consolas"/>
              </a:rPr>
              <a:t>main</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void</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2</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3</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 </a:t>
            </a:r>
            <a:r>
              <a:rPr lang="en" sz="1100">
                <a:solidFill>
                  <a:srgbClr val="959DCB"/>
                </a:solidFill>
                <a:highlight>
                  <a:srgbClr val="292D3E"/>
                </a:highlight>
                <a:latin typeface="Consolas"/>
                <a:ea typeface="Consolas"/>
                <a:cs typeface="Consolas"/>
                <a:sym typeface="Consolas"/>
              </a:rPr>
              <a:t>w</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 </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calloc</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sizeof</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long long </a:t>
            </a:r>
            <a:r>
              <a:rPr lang="en" sz="1100">
                <a:solidFill>
                  <a:srgbClr val="959DCB"/>
                </a:solidFill>
                <a:highlight>
                  <a:srgbClr val="292D3E"/>
                </a:highlight>
                <a:latin typeface="Consolas"/>
                <a:ea typeface="Consolas"/>
                <a:cs typeface="Consolas"/>
                <a:sym typeface="Consolas"/>
              </a:rPr>
              <a:t>num_doubles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10</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 </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malloc</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num_doubles </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1828800" lvl="0" indent="0" algn="l" rtl="0">
              <a:spcBef>
                <a:spcPts val="0"/>
              </a:spcBef>
              <a:spcAft>
                <a:spcPts val="0"/>
              </a:spcAft>
              <a:buClr>
                <a:schemeClr val="dk1"/>
              </a:buClr>
              <a:buSzPts val="1100"/>
              <a:buFont typeface="Arial"/>
              <a:buNone/>
            </a:pPr>
            <a:r>
              <a:rPr lang="en" sz="1100" i="1">
                <a:solidFill>
                  <a:srgbClr val="C792EA"/>
                </a:solidFill>
                <a:highlight>
                  <a:srgbClr val="292D3E"/>
                </a:highlight>
                <a:latin typeface="Consolas"/>
                <a:ea typeface="Consolas"/>
                <a:cs typeface="Consolas"/>
                <a:sym typeface="Consolas"/>
              </a:rPr>
              <a:t>        sizeof</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10000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1.07</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 </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 </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j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1000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0.255</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 </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 </a:t>
            </a:r>
            <a:r>
              <a:rPr lang="en" sz="1100">
                <a:solidFill>
                  <a:srgbClr val="F78C6C"/>
                </a:solidFill>
                <a:highlight>
                  <a:srgbClr val="292D3E"/>
                </a:highlight>
                <a:latin typeface="Consolas"/>
                <a:ea typeface="Consolas"/>
                <a:cs typeface="Consolas"/>
                <a:sym typeface="Consolas"/>
              </a:rPr>
              <a:t>88.88f</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printf</a:t>
            </a:r>
            <a:r>
              <a:rPr lang="en" sz="1100">
                <a:solidFill>
                  <a:srgbClr val="89DDFF"/>
                </a:solidFill>
                <a:highlight>
                  <a:srgbClr val="292D3E"/>
                </a:highlight>
                <a:latin typeface="Consolas"/>
                <a:ea typeface="Consolas"/>
                <a:cs typeface="Consolas"/>
                <a:sym typeface="Consolas"/>
              </a:rPr>
              <a:t>(</a:t>
            </a:r>
            <a:r>
              <a:rPr lang="en" sz="1100">
                <a:solidFill>
                  <a:srgbClr val="C3E88D"/>
                </a:solidFill>
                <a:highlight>
                  <a:srgbClr val="292D3E"/>
                </a:highlight>
                <a:latin typeface="Consolas"/>
                <a:ea typeface="Consolas"/>
                <a:cs typeface="Consolas"/>
                <a:sym typeface="Consolas"/>
              </a:rPr>
              <a:t>"{i: %d, w: %f, x: %d, "</a:t>
            </a:r>
            <a:endParaRPr sz="1100">
              <a:solidFill>
                <a:srgbClr val="C3E88D"/>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C3E88D"/>
                </a:solidFill>
                <a:highlight>
                  <a:srgbClr val="292D3E"/>
                </a:highlight>
                <a:latin typeface="Consolas"/>
                <a:ea typeface="Consolas"/>
                <a:cs typeface="Consolas"/>
                <a:sym typeface="Consolas"/>
              </a:rPr>
              <a:t>        "y: %d, z: %d, ptr2[0]: %f}</a:t>
            </a:r>
            <a:r>
              <a:rPr lang="en" sz="1100">
                <a:solidFill>
                  <a:srgbClr val="89DDFF"/>
                </a:solidFill>
                <a:highlight>
                  <a:srgbClr val="292D3E"/>
                </a:highlight>
                <a:latin typeface="Consolas"/>
                <a:ea typeface="Consolas"/>
                <a:cs typeface="Consolas"/>
                <a:sym typeface="Consolas"/>
              </a:rPr>
              <a:t>\n</a:t>
            </a:r>
            <a:r>
              <a:rPr lang="en" sz="1100">
                <a:solidFill>
                  <a:srgbClr val="C3E88D"/>
                </a:solidFill>
                <a:highlight>
                  <a:srgbClr val="292D3E"/>
                </a:highlight>
                <a:latin typeface="Consolas"/>
                <a:ea typeface="Consolas"/>
                <a:cs typeface="Consolas"/>
                <a:sym typeface="Consolas"/>
              </a:rPr>
              <a:t>"</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457200" lvl="0" indent="0" algn="l" rtl="0">
              <a:spcBef>
                <a:spcPts val="0"/>
              </a:spcBef>
              <a:spcAft>
                <a:spcPts val="0"/>
              </a:spcAft>
              <a:buClr>
                <a:schemeClr val="dk1"/>
              </a:buClr>
              <a:buSzPts val="1100"/>
              <a:buFont typeface="Arial"/>
              <a:buNone/>
            </a:pPr>
            <a:r>
              <a:rPr lang="en" sz="1100">
                <a:solidFill>
                  <a:srgbClr val="959DCB"/>
                </a:solidFill>
                <a:highlight>
                  <a:srgbClr val="292D3E"/>
                </a:highlight>
                <a:latin typeface="Consolas"/>
                <a:ea typeface="Consolas"/>
                <a:cs typeface="Consolas"/>
                <a:sym typeface="Consolas"/>
              </a:rPr>
              <a:t>   i</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a:t>
            </a:r>
            <a:endParaRPr sz="1100">
              <a:highlight>
                <a:srgbClr val="292D3E"/>
              </a:highlight>
              <a:latin typeface="Consolas"/>
              <a:ea typeface="Consolas"/>
              <a:cs typeface="Consolas"/>
              <a:sym typeface="Consolas"/>
            </a:endParaRPr>
          </a:p>
        </p:txBody>
      </p:sp>
      <p:sp>
        <p:nvSpPr>
          <p:cNvPr id="235" name="Google Shape;235;p31"/>
          <p:cNvSpPr txBox="1"/>
          <p:nvPr/>
        </p:nvSpPr>
        <p:spPr>
          <a:xfrm>
            <a:off x="6850200" y="3333600"/>
            <a:ext cx="1860900" cy="1267200"/>
          </a:xfrm>
          <a:prstGeom prst="rect">
            <a:avLst/>
          </a:prstGeom>
          <a:solidFill>
            <a:srgbClr val="282C3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./myapp.out</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{i: 10,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w: 10446.000000,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x: 50001,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y: 2, z: 13,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ptr2[0]: 88.879997}</a:t>
            </a:r>
            <a:endParaRPr sz="1100">
              <a:solidFill>
                <a:srgbClr val="DCDFE4"/>
              </a:solidFill>
              <a:highlight>
                <a:srgbClr val="282C34"/>
              </a:highlight>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Who are we?</a:t>
            </a:r>
            <a:endParaRPr sz="2400"/>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68" name="Google Shape;68;p14"/>
          <p:cNvPicPr preferRelativeResize="0"/>
          <p:nvPr/>
        </p:nvPicPr>
        <p:blipFill rotWithShape="1">
          <a:blip r:embed="rId3">
            <a:alphaModFix/>
          </a:blip>
          <a:srcRect l="1305" r="1305"/>
          <a:stretch/>
        </p:blipFill>
        <p:spPr>
          <a:xfrm>
            <a:off x="2826925" y="1514913"/>
            <a:ext cx="973275" cy="935644"/>
          </a:xfrm>
          <a:prstGeom prst="rect">
            <a:avLst/>
          </a:prstGeom>
          <a:noFill/>
          <a:ln>
            <a:noFill/>
          </a:ln>
        </p:spPr>
      </p:pic>
      <p:pic>
        <p:nvPicPr>
          <p:cNvPr id="69" name="Google Shape;69;p14"/>
          <p:cNvPicPr preferRelativeResize="0"/>
          <p:nvPr/>
        </p:nvPicPr>
        <p:blipFill>
          <a:blip r:embed="rId4">
            <a:alphaModFix/>
          </a:blip>
          <a:stretch>
            <a:fillRect/>
          </a:stretch>
        </p:blipFill>
        <p:spPr>
          <a:xfrm>
            <a:off x="5365024" y="1496110"/>
            <a:ext cx="973276" cy="973253"/>
          </a:xfrm>
          <a:prstGeom prst="rect">
            <a:avLst/>
          </a:prstGeom>
          <a:noFill/>
          <a:ln>
            <a:noFill/>
          </a:ln>
        </p:spPr>
      </p:pic>
      <p:pic>
        <p:nvPicPr>
          <p:cNvPr id="70" name="Google Shape;70;p14"/>
          <p:cNvPicPr preferRelativeResize="0"/>
          <p:nvPr/>
        </p:nvPicPr>
        <p:blipFill>
          <a:blip r:embed="rId5">
            <a:alphaModFix/>
          </a:blip>
          <a:stretch>
            <a:fillRect/>
          </a:stretch>
        </p:blipFill>
        <p:spPr>
          <a:xfrm>
            <a:off x="6730502" y="1496100"/>
            <a:ext cx="935598" cy="935624"/>
          </a:xfrm>
          <a:prstGeom prst="rect">
            <a:avLst/>
          </a:prstGeom>
          <a:noFill/>
          <a:ln>
            <a:noFill/>
          </a:ln>
        </p:spPr>
      </p:pic>
      <p:pic>
        <p:nvPicPr>
          <p:cNvPr id="71" name="Google Shape;71;p14"/>
          <p:cNvPicPr preferRelativeResize="0"/>
          <p:nvPr/>
        </p:nvPicPr>
        <p:blipFill>
          <a:blip r:embed="rId6">
            <a:alphaModFix/>
          </a:blip>
          <a:stretch>
            <a:fillRect/>
          </a:stretch>
        </p:blipFill>
        <p:spPr>
          <a:xfrm>
            <a:off x="4162067" y="1514925"/>
            <a:ext cx="841084" cy="935623"/>
          </a:xfrm>
          <a:prstGeom prst="rect">
            <a:avLst/>
          </a:prstGeom>
          <a:noFill/>
          <a:ln>
            <a:noFill/>
          </a:ln>
        </p:spPr>
      </p:pic>
      <p:pic>
        <p:nvPicPr>
          <p:cNvPr id="72" name="Google Shape;72;p14"/>
          <p:cNvPicPr preferRelativeResize="0"/>
          <p:nvPr/>
        </p:nvPicPr>
        <p:blipFill rotWithShape="1">
          <a:blip r:embed="rId7">
            <a:alphaModFix/>
          </a:blip>
          <a:srcRect l="8910" t="9599" r="9715" b="9323"/>
          <a:stretch/>
        </p:blipFill>
        <p:spPr>
          <a:xfrm>
            <a:off x="1251275" y="1441400"/>
            <a:ext cx="1348799" cy="1082675"/>
          </a:xfrm>
          <a:prstGeom prst="rect">
            <a:avLst/>
          </a:prstGeom>
          <a:noFill/>
          <a:ln>
            <a:noFill/>
          </a:ln>
        </p:spPr>
      </p:pic>
      <p:pic>
        <p:nvPicPr>
          <p:cNvPr id="73" name="Google Shape;73;p14"/>
          <p:cNvPicPr preferRelativeResize="0"/>
          <p:nvPr/>
        </p:nvPicPr>
        <p:blipFill>
          <a:blip r:embed="rId8">
            <a:alphaModFix/>
          </a:blip>
          <a:stretch>
            <a:fillRect/>
          </a:stretch>
        </p:blipFill>
        <p:spPr>
          <a:xfrm>
            <a:off x="2758925" y="2781575"/>
            <a:ext cx="3579376"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Initial LLVM Compilation</a:t>
            </a:r>
            <a:endParaRPr sz="2400"/>
          </a:p>
        </p:txBody>
      </p:sp>
      <p:sp>
        <p:nvSpPr>
          <p:cNvPr id="241" name="Google Shape;24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42" name="Google Shape;242;p32"/>
          <p:cNvSpPr txBox="1"/>
          <p:nvPr/>
        </p:nvSpPr>
        <p:spPr>
          <a:xfrm>
            <a:off x="356425" y="656225"/>
            <a:ext cx="3228600" cy="31158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rgbClr val="C792EA"/>
                </a:solidFill>
                <a:highlight>
                  <a:srgbClr val="292D3E"/>
                </a:highlight>
                <a:latin typeface="Consolas"/>
                <a:ea typeface="Consolas"/>
                <a:cs typeface="Consolas"/>
                <a:sym typeface="Consolas"/>
              </a:rPr>
              <a:t>int </a:t>
            </a:r>
            <a:r>
              <a:rPr lang="en" sz="900">
                <a:solidFill>
                  <a:srgbClr val="959DCB"/>
                </a:solidFill>
                <a:highlight>
                  <a:srgbClr val="292D3E"/>
                </a:highlight>
                <a:latin typeface="Consolas"/>
                <a:ea typeface="Consolas"/>
                <a:cs typeface="Consolas"/>
                <a:sym typeface="Consolas"/>
              </a:rPr>
              <a:t>main</a:t>
            </a:r>
            <a:r>
              <a:rPr lang="en" sz="900">
                <a:solidFill>
                  <a:srgbClr val="89DDFF"/>
                </a:solidFill>
                <a:highlight>
                  <a:srgbClr val="292D3E"/>
                </a:highlight>
                <a:latin typeface="Consolas"/>
                <a:ea typeface="Consolas"/>
                <a:cs typeface="Consolas"/>
                <a:sym typeface="Consolas"/>
              </a:rPr>
              <a:t>(</a:t>
            </a:r>
            <a:r>
              <a:rPr lang="en" sz="900" i="1">
                <a:solidFill>
                  <a:srgbClr val="C792EA"/>
                </a:solidFill>
                <a:highlight>
                  <a:srgbClr val="292D3E"/>
                </a:highlight>
                <a:latin typeface="Consolas"/>
                <a:ea typeface="Consolas"/>
                <a:cs typeface="Consolas"/>
                <a:sym typeface="Consolas"/>
              </a:rPr>
              <a:t>void</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int </a:t>
            </a:r>
            <a:r>
              <a:rPr lang="en" sz="900">
                <a:solidFill>
                  <a:srgbClr val="959DCB"/>
                </a:solidFill>
                <a:highlight>
                  <a:srgbClr val="292D3E"/>
                </a:highlight>
                <a:latin typeface="Consolas"/>
                <a:ea typeface="Consolas"/>
                <a:cs typeface="Consolas"/>
                <a:sym typeface="Consolas"/>
              </a:rPr>
              <a:t>i</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j</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x</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1</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y</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2</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z</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3</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double </a:t>
            </a:r>
            <a:r>
              <a:rPr lang="en" sz="900">
                <a:solidFill>
                  <a:srgbClr val="959DCB"/>
                </a:solidFill>
                <a:highlight>
                  <a:srgbClr val="292D3E"/>
                </a:highlight>
                <a:latin typeface="Consolas"/>
                <a:ea typeface="Consolas"/>
                <a:cs typeface="Consolas"/>
                <a:sym typeface="Consolas"/>
              </a:rPr>
              <a:t>w</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1</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int</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ptr </a:t>
            </a: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int</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calloc</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1</a:t>
            </a: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sizeof</a:t>
            </a:r>
            <a:r>
              <a:rPr lang="en" sz="900">
                <a:solidFill>
                  <a:srgbClr val="89DDFF"/>
                </a:solidFill>
                <a:highlight>
                  <a:srgbClr val="292D3E"/>
                </a:highlight>
                <a:latin typeface="Consolas"/>
                <a:ea typeface="Consolas"/>
                <a:cs typeface="Consolas"/>
                <a:sym typeface="Consolas"/>
              </a:rPr>
              <a:t>(</a:t>
            </a:r>
            <a:r>
              <a:rPr lang="en" sz="900" i="1">
                <a:solidFill>
                  <a:srgbClr val="C792EA"/>
                </a:solidFill>
                <a:highlight>
                  <a:srgbClr val="292D3E"/>
                </a:highlight>
                <a:latin typeface="Consolas"/>
                <a:ea typeface="Consolas"/>
                <a:cs typeface="Consolas"/>
                <a:sym typeface="Consolas"/>
              </a:rPr>
              <a:t>int</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long long </a:t>
            </a:r>
            <a:r>
              <a:rPr lang="en" sz="900">
                <a:solidFill>
                  <a:srgbClr val="959DCB"/>
                </a:solidFill>
                <a:highlight>
                  <a:srgbClr val="292D3E"/>
                </a:highlight>
                <a:latin typeface="Consolas"/>
                <a:ea typeface="Consolas"/>
                <a:cs typeface="Consolas"/>
                <a:sym typeface="Consolas"/>
              </a:rPr>
              <a:t>num_doubles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10</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double</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ptr2 </a:t>
            </a: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double</a:t>
            </a:r>
            <a:r>
              <a:rPr lang="en" sz="900">
                <a:solidFill>
                  <a:srgbClr val="89DDFF"/>
                </a:solidFill>
                <a:highlight>
                  <a:srgbClr val="292D3E"/>
                </a:highlight>
                <a:latin typeface="Consolas"/>
                <a:ea typeface="Consolas"/>
                <a:cs typeface="Consolas"/>
                <a:sym typeface="Consolas"/>
              </a:rPr>
              <a:t>*)</a:t>
            </a:r>
            <a:r>
              <a:rPr lang="en" sz="900">
                <a:solidFill>
                  <a:srgbClr val="959DCB"/>
                </a:solidFill>
                <a:highlight>
                  <a:srgbClr val="292D3E"/>
                </a:highlight>
                <a:latin typeface="Consolas"/>
                <a:ea typeface="Consolas"/>
                <a:cs typeface="Consolas"/>
                <a:sym typeface="Consolas"/>
              </a:rPr>
              <a:t>malloc</a:t>
            </a:r>
            <a:r>
              <a:rPr lang="en" sz="900">
                <a:solidFill>
                  <a:srgbClr val="89DDFF"/>
                </a:solidFill>
                <a:highlight>
                  <a:srgbClr val="292D3E"/>
                </a:highlight>
                <a:latin typeface="Consolas"/>
                <a:ea typeface="Consolas"/>
                <a:cs typeface="Consolas"/>
                <a:sym typeface="Consolas"/>
              </a:rPr>
              <a:t>(</a:t>
            </a:r>
            <a:r>
              <a:rPr lang="en" sz="900">
                <a:solidFill>
                  <a:srgbClr val="959DCB"/>
                </a:solidFill>
                <a:highlight>
                  <a:srgbClr val="292D3E"/>
                </a:highlight>
                <a:latin typeface="Consolas"/>
                <a:ea typeface="Consolas"/>
                <a:cs typeface="Consolas"/>
                <a:sym typeface="Consolas"/>
              </a:rPr>
              <a:t>num_doubles </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1828800" lvl="0" indent="0" algn="l" rtl="0">
              <a:spcBef>
                <a:spcPts val="0"/>
              </a:spcBef>
              <a:spcAft>
                <a:spcPts val="0"/>
              </a:spcAft>
              <a:buNone/>
            </a:pPr>
            <a:r>
              <a:rPr lang="en" sz="900" i="1">
                <a:solidFill>
                  <a:srgbClr val="C792EA"/>
                </a:solidFill>
                <a:highlight>
                  <a:srgbClr val="292D3E"/>
                </a:highlight>
                <a:latin typeface="Consolas"/>
                <a:ea typeface="Consolas"/>
                <a:cs typeface="Consolas"/>
                <a:sym typeface="Consolas"/>
              </a:rPr>
              <a:t>   sizeof</a:t>
            </a:r>
            <a:r>
              <a:rPr lang="en" sz="900">
                <a:solidFill>
                  <a:srgbClr val="89DDFF"/>
                </a:solidFill>
                <a:highlight>
                  <a:srgbClr val="292D3E"/>
                </a:highlight>
                <a:latin typeface="Consolas"/>
                <a:ea typeface="Consolas"/>
                <a:cs typeface="Consolas"/>
                <a:sym typeface="Consolas"/>
              </a:rPr>
              <a:t>(</a:t>
            </a:r>
            <a:r>
              <a:rPr lang="en" sz="900" i="1">
                <a:solidFill>
                  <a:srgbClr val="C792EA"/>
                </a:solidFill>
                <a:highlight>
                  <a:srgbClr val="292D3E"/>
                </a:highlight>
                <a:latin typeface="Consolas"/>
                <a:ea typeface="Consolas"/>
                <a:cs typeface="Consolas"/>
                <a:sym typeface="Consolas"/>
              </a:rPr>
              <a:t>double</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for</a:t>
            </a:r>
            <a:r>
              <a:rPr lang="en" sz="900">
                <a:solidFill>
                  <a:srgbClr val="89DDFF"/>
                </a:solidFill>
                <a:highlight>
                  <a:srgbClr val="292D3E"/>
                </a:highlight>
                <a:latin typeface="Consolas"/>
                <a:ea typeface="Consolas"/>
                <a:cs typeface="Consolas"/>
                <a:sym typeface="Consolas"/>
              </a:rPr>
              <a:t>(</a:t>
            </a:r>
            <a:r>
              <a:rPr lang="en" sz="900">
                <a:solidFill>
                  <a:srgbClr val="959DCB"/>
                </a:solidFill>
                <a:highlight>
                  <a:srgbClr val="292D3E"/>
                </a:highlight>
                <a:latin typeface="Consolas"/>
                <a:ea typeface="Consolas"/>
                <a:cs typeface="Consolas"/>
                <a:sym typeface="Consolas"/>
              </a:rPr>
              <a:t>i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i </a:t>
            </a:r>
            <a:r>
              <a:rPr lang="en" sz="900">
                <a:solidFill>
                  <a:srgbClr val="89DDFF"/>
                </a:solidFill>
                <a:highlight>
                  <a:srgbClr val="292D3E"/>
                </a:highlight>
                <a:latin typeface="Consolas"/>
                <a:ea typeface="Consolas"/>
                <a:cs typeface="Consolas"/>
                <a:sym typeface="Consolas"/>
              </a:rPr>
              <a:t>&lt; </a:t>
            </a:r>
            <a:r>
              <a:rPr lang="en" sz="900">
                <a:solidFill>
                  <a:srgbClr val="F78C6C"/>
                </a:solidFill>
                <a:highlight>
                  <a:srgbClr val="292D3E"/>
                </a:highlight>
                <a:latin typeface="Consolas"/>
                <a:ea typeface="Consolas"/>
                <a:cs typeface="Consolas"/>
                <a:sym typeface="Consolas"/>
              </a:rPr>
              <a:t>10000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i</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w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1.07</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x </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y </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z</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for</a:t>
            </a:r>
            <a:r>
              <a:rPr lang="en" sz="900">
                <a:solidFill>
                  <a:srgbClr val="89DDFF"/>
                </a:solidFill>
                <a:highlight>
                  <a:srgbClr val="292D3E"/>
                </a:highlight>
                <a:latin typeface="Consolas"/>
                <a:ea typeface="Consolas"/>
                <a:cs typeface="Consolas"/>
                <a:sym typeface="Consolas"/>
              </a:rPr>
              <a:t>(</a:t>
            </a:r>
            <a:r>
              <a:rPr lang="en" sz="900">
                <a:solidFill>
                  <a:srgbClr val="959DCB"/>
                </a:solidFill>
                <a:highlight>
                  <a:srgbClr val="292D3E"/>
                </a:highlight>
                <a:latin typeface="Consolas"/>
                <a:ea typeface="Consolas"/>
                <a:cs typeface="Consolas"/>
                <a:sym typeface="Consolas"/>
              </a:rPr>
              <a:t>j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j </a:t>
            </a:r>
            <a:r>
              <a:rPr lang="en" sz="900">
                <a:solidFill>
                  <a:srgbClr val="89DDFF"/>
                </a:solidFill>
                <a:highlight>
                  <a:srgbClr val="292D3E"/>
                </a:highlight>
                <a:latin typeface="Consolas"/>
                <a:ea typeface="Consolas"/>
                <a:cs typeface="Consolas"/>
                <a:sym typeface="Consolas"/>
              </a:rPr>
              <a:t>&lt; </a:t>
            </a:r>
            <a:r>
              <a:rPr lang="en" sz="900">
                <a:solidFill>
                  <a:srgbClr val="F78C6C"/>
                </a:solidFill>
                <a:highlight>
                  <a:srgbClr val="292D3E"/>
                </a:highlight>
                <a:latin typeface="Consolas"/>
                <a:ea typeface="Consolas"/>
                <a:cs typeface="Consolas"/>
                <a:sym typeface="Consolas"/>
              </a:rPr>
              <a:t>1000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j</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w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0.255</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i="1">
                <a:solidFill>
                  <a:srgbClr val="C792EA"/>
                </a:solidFill>
                <a:highlight>
                  <a:srgbClr val="292D3E"/>
                </a:highlight>
                <a:latin typeface="Consolas"/>
                <a:ea typeface="Consolas"/>
                <a:cs typeface="Consolas"/>
                <a:sym typeface="Consolas"/>
              </a:rPr>
              <a:t>for </a:t>
            </a:r>
            <a:r>
              <a:rPr lang="en" sz="900">
                <a:solidFill>
                  <a:srgbClr val="89DDFF"/>
                </a:solidFill>
                <a:highlight>
                  <a:srgbClr val="292D3E"/>
                </a:highlight>
                <a:latin typeface="Consolas"/>
                <a:ea typeface="Consolas"/>
                <a:cs typeface="Consolas"/>
                <a:sym typeface="Consolas"/>
              </a:rPr>
              <a:t>(</a:t>
            </a:r>
            <a:r>
              <a:rPr lang="en" sz="900">
                <a:solidFill>
                  <a:srgbClr val="959DCB"/>
                </a:solidFill>
                <a:highlight>
                  <a:srgbClr val="292D3E"/>
                </a:highlight>
                <a:latin typeface="Consolas"/>
                <a:ea typeface="Consolas"/>
                <a:cs typeface="Consolas"/>
                <a:sym typeface="Consolas"/>
              </a:rPr>
              <a:t>i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i </a:t>
            </a:r>
            <a:r>
              <a:rPr lang="en" sz="900">
                <a:solidFill>
                  <a:srgbClr val="89DDFF"/>
                </a:solidFill>
                <a:highlight>
                  <a:srgbClr val="292D3E"/>
                </a:highlight>
                <a:latin typeface="Consolas"/>
                <a:ea typeface="Consolas"/>
                <a:cs typeface="Consolas"/>
                <a:sym typeface="Consolas"/>
              </a:rPr>
              <a:t>&lt; </a:t>
            </a:r>
            <a:r>
              <a:rPr lang="en" sz="900">
                <a:solidFill>
                  <a:srgbClr val="F78C6C"/>
                </a:solidFill>
                <a:highlight>
                  <a:srgbClr val="292D3E"/>
                </a:highlight>
                <a:latin typeface="Consolas"/>
                <a:ea typeface="Consolas"/>
                <a:cs typeface="Consolas"/>
                <a:sym typeface="Consolas"/>
              </a:rPr>
              <a:t>10</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i</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z </a:t>
            </a:r>
            <a:r>
              <a:rPr lang="en" sz="900">
                <a:solidFill>
                  <a:srgbClr val="89DDFF"/>
                </a:solidFill>
                <a:highlight>
                  <a:srgbClr val="292D3E"/>
                </a:highlight>
                <a:latin typeface="Consolas"/>
                <a:ea typeface="Consolas"/>
                <a:cs typeface="Consolas"/>
                <a:sym typeface="Consolas"/>
              </a:rPr>
              <a:t>+= </a:t>
            </a:r>
            <a:r>
              <a:rPr lang="en" sz="900">
                <a:solidFill>
                  <a:srgbClr val="F78C6C"/>
                </a:solidFill>
                <a:highlight>
                  <a:srgbClr val="292D3E"/>
                </a:highlight>
                <a:latin typeface="Consolas"/>
                <a:ea typeface="Consolas"/>
                <a:cs typeface="Consolas"/>
                <a:sym typeface="Consolas"/>
              </a:rPr>
              <a:t>1</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ptr2</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 = </a:t>
            </a:r>
            <a:r>
              <a:rPr lang="en" sz="900">
                <a:solidFill>
                  <a:srgbClr val="F78C6C"/>
                </a:solidFill>
                <a:highlight>
                  <a:srgbClr val="292D3E"/>
                </a:highlight>
                <a:latin typeface="Consolas"/>
                <a:ea typeface="Consolas"/>
                <a:cs typeface="Consolas"/>
                <a:sym typeface="Consolas"/>
              </a:rPr>
              <a:t>88.88f</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printf</a:t>
            </a:r>
            <a:r>
              <a:rPr lang="en" sz="900">
                <a:solidFill>
                  <a:srgbClr val="89DDFF"/>
                </a:solidFill>
                <a:highlight>
                  <a:srgbClr val="292D3E"/>
                </a:highlight>
                <a:latin typeface="Consolas"/>
                <a:ea typeface="Consolas"/>
                <a:cs typeface="Consolas"/>
                <a:sym typeface="Consolas"/>
              </a:rPr>
              <a:t>(</a:t>
            </a:r>
            <a:r>
              <a:rPr lang="en" sz="900">
                <a:solidFill>
                  <a:srgbClr val="C3E88D"/>
                </a:solidFill>
                <a:highlight>
                  <a:srgbClr val="292D3E"/>
                </a:highlight>
                <a:latin typeface="Consolas"/>
                <a:ea typeface="Consolas"/>
                <a:cs typeface="Consolas"/>
                <a:sym typeface="Consolas"/>
              </a:rPr>
              <a:t>"{i: %d, w: %f, x: %d, "</a:t>
            </a:r>
            <a:endParaRPr sz="900">
              <a:solidFill>
                <a:srgbClr val="C3E88D"/>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C3E88D"/>
                </a:solidFill>
                <a:highlight>
                  <a:srgbClr val="292D3E"/>
                </a:highlight>
                <a:latin typeface="Consolas"/>
                <a:ea typeface="Consolas"/>
                <a:cs typeface="Consolas"/>
                <a:sym typeface="Consolas"/>
              </a:rPr>
              <a:t>        "y: %d, z: %d, ptr2[0]: %f}</a:t>
            </a:r>
            <a:r>
              <a:rPr lang="en" sz="900">
                <a:solidFill>
                  <a:srgbClr val="89DDFF"/>
                </a:solidFill>
                <a:highlight>
                  <a:srgbClr val="292D3E"/>
                </a:highlight>
                <a:latin typeface="Consolas"/>
                <a:ea typeface="Consolas"/>
                <a:cs typeface="Consolas"/>
                <a:sym typeface="Consolas"/>
              </a:rPr>
              <a:t>\n</a:t>
            </a:r>
            <a:r>
              <a:rPr lang="en" sz="900">
                <a:solidFill>
                  <a:srgbClr val="C3E88D"/>
                </a:solidFill>
                <a:highlight>
                  <a:srgbClr val="292D3E"/>
                </a:highlight>
                <a:latin typeface="Consolas"/>
                <a:ea typeface="Consolas"/>
                <a:cs typeface="Consolas"/>
                <a:sym typeface="Consolas"/>
              </a:rPr>
              <a:t>"</a:t>
            </a:r>
            <a:r>
              <a:rPr lang="en" sz="900">
                <a:solidFill>
                  <a:srgbClr val="89DDFF"/>
                </a:solidFill>
                <a:highlight>
                  <a:srgbClr val="292D3E"/>
                </a:highlight>
                <a:latin typeface="Consolas"/>
                <a:ea typeface="Consolas"/>
                <a:cs typeface="Consolas"/>
                <a:sym typeface="Consolas"/>
              </a:rPr>
              <a:t>, </a:t>
            </a:r>
            <a:endParaRPr sz="900">
              <a:solidFill>
                <a:srgbClr val="89DDFF"/>
              </a:solidFill>
              <a:highlight>
                <a:srgbClr val="292D3E"/>
              </a:highlight>
              <a:latin typeface="Consolas"/>
              <a:ea typeface="Consolas"/>
              <a:cs typeface="Consolas"/>
              <a:sym typeface="Consolas"/>
            </a:endParaRPr>
          </a:p>
          <a:p>
            <a:pPr marL="457200" lvl="0" indent="0" algn="l" rtl="0">
              <a:spcBef>
                <a:spcPts val="0"/>
              </a:spcBef>
              <a:spcAft>
                <a:spcPts val="0"/>
              </a:spcAft>
              <a:buNone/>
            </a:pPr>
            <a:r>
              <a:rPr lang="en" sz="900">
                <a:solidFill>
                  <a:srgbClr val="959DCB"/>
                </a:solidFill>
                <a:highlight>
                  <a:srgbClr val="292D3E"/>
                </a:highlight>
                <a:latin typeface="Consolas"/>
                <a:ea typeface="Consolas"/>
                <a:cs typeface="Consolas"/>
                <a:sym typeface="Consolas"/>
              </a:rPr>
              <a:t>   i</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w</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x</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y</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z</a:t>
            </a:r>
            <a:r>
              <a:rPr lang="en" sz="900">
                <a:solidFill>
                  <a:srgbClr val="89DDFF"/>
                </a:solidFill>
                <a:highlight>
                  <a:srgbClr val="292D3E"/>
                </a:highlight>
                <a:latin typeface="Consolas"/>
                <a:ea typeface="Consolas"/>
                <a:cs typeface="Consolas"/>
                <a:sym typeface="Consolas"/>
              </a:rPr>
              <a:t>, </a:t>
            </a:r>
            <a:r>
              <a:rPr lang="en" sz="900">
                <a:solidFill>
                  <a:srgbClr val="959DCB"/>
                </a:solidFill>
                <a:highlight>
                  <a:srgbClr val="292D3E"/>
                </a:highlight>
                <a:latin typeface="Consolas"/>
                <a:ea typeface="Consolas"/>
                <a:cs typeface="Consolas"/>
                <a:sym typeface="Consolas"/>
              </a:rPr>
              <a:t>ptr2</a:t>
            </a:r>
            <a:r>
              <a:rPr lang="en" sz="900">
                <a:solidFill>
                  <a:srgbClr val="89DDFF"/>
                </a:solidFill>
                <a:highlight>
                  <a:srgbClr val="292D3E"/>
                </a:highlight>
                <a:latin typeface="Consolas"/>
                <a:ea typeface="Consolas"/>
                <a:cs typeface="Consolas"/>
                <a:sym typeface="Consolas"/>
              </a:rPr>
              <a:t>[</a:t>
            </a:r>
            <a:r>
              <a:rPr lang="en" sz="900">
                <a:solidFill>
                  <a:srgbClr val="F78C6C"/>
                </a:solidFill>
                <a:highlight>
                  <a:srgbClr val="292D3E"/>
                </a:highlight>
                <a:latin typeface="Consolas"/>
                <a:ea typeface="Consolas"/>
                <a:cs typeface="Consolas"/>
                <a:sym typeface="Consolas"/>
              </a:rPr>
              <a:t>0</a:t>
            </a:r>
            <a:r>
              <a:rPr lang="en" sz="900">
                <a:solidFill>
                  <a:srgbClr val="89DDFF"/>
                </a:solidFill>
                <a:highlight>
                  <a:srgbClr val="292D3E"/>
                </a:highlight>
                <a:latin typeface="Consolas"/>
                <a:ea typeface="Consolas"/>
                <a:cs typeface="Consolas"/>
                <a:sym typeface="Consolas"/>
              </a:rPr>
              <a:t>]);</a:t>
            </a:r>
            <a:endParaRPr sz="9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900">
                <a:solidFill>
                  <a:srgbClr val="89DDFF"/>
                </a:solidFill>
                <a:highlight>
                  <a:srgbClr val="292D3E"/>
                </a:highlight>
                <a:latin typeface="Consolas"/>
                <a:ea typeface="Consolas"/>
                <a:cs typeface="Consolas"/>
                <a:sym typeface="Consolas"/>
              </a:rPr>
              <a:t>}</a:t>
            </a:r>
            <a:endParaRPr sz="900" i="1">
              <a:solidFill>
                <a:srgbClr val="C792EA"/>
              </a:solidFill>
              <a:highlight>
                <a:srgbClr val="292D3E"/>
              </a:highlight>
              <a:latin typeface="Consolas"/>
              <a:ea typeface="Consolas"/>
              <a:cs typeface="Consolas"/>
              <a:sym typeface="Consolas"/>
            </a:endParaRPr>
          </a:p>
        </p:txBody>
      </p:sp>
      <p:sp>
        <p:nvSpPr>
          <p:cNvPr id="243" name="Google Shape;243;p32"/>
          <p:cNvSpPr/>
          <p:nvPr/>
        </p:nvSpPr>
        <p:spPr>
          <a:xfrm>
            <a:off x="3797200" y="833775"/>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txBox="1"/>
          <p:nvPr/>
        </p:nvSpPr>
        <p:spPr>
          <a:xfrm>
            <a:off x="4405675" y="605675"/>
            <a:ext cx="3405000" cy="783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82AAFF"/>
                </a:solidFill>
                <a:highlight>
                  <a:srgbClr val="292D3E"/>
                </a:highlight>
                <a:latin typeface="Consolas"/>
                <a:ea typeface="Consolas"/>
                <a:cs typeface="Consolas"/>
                <a:sym typeface="Consolas"/>
              </a:rPr>
              <a:t>clang-9 </a:t>
            </a:r>
            <a:r>
              <a:rPr lang="en">
                <a:solidFill>
                  <a:srgbClr val="959DCB"/>
                </a:solidFill>
                <a:highlight>
                  <a:srgbClr val="292D3E"/>
                </a:highlight>
                <a:latin typeface="Consolas"/>
                <a:ea typeface="Consolas"/>
                <a:cs typeface="Consolas"/>
                <a:sym typeface="Consolas"/>
              </a:rPr>
              <a:t>-S -flto -static </a:t>
            </a:r>
            <a:r>
              <a:rPr lang="en">
                <a:solidFill>
                  <a:srgbClr val="89DDFF"/>
                </a:solidFill>
                <a:highlight>
                  <a:srgbClr val="292D3E"/>
                </a:highlight>
                <a:latin typeface="Consolas"/>
                <a:ea typeface="Consolas"/>
                <a:cs typeface="Consolas"/>
                <a:sym typeface="Consolas"/>
              </a:rPr>
              <a:t>\</a:t>
            </a:r>
            <a:endParaRPr>
              <a:solidFill>
                <a:srgbClr val="959DCB"/>
              </a:solidFill>
              <a:highlight>
                <a:srgbClr val="292D3E"/>
              </a:highlight>
              <a:latin typeface="Consolas"/>
              <a:ea typeface="Consolas"/>
              <a:cs typeface="Consolas"/>
              <a:sym typeface="Consolas"/>
            </a:endParaRPr>
          </a:p>
          <a:p>
            <a:pPr marL="0" lvl="0" indent="457200" algn="l" rtl="0">
              <a:spcBef>
                <a:spcPts val="0"/>
              </a:spcBef>
              <a:spcAft>
                <a:spcPts val="0"/>
              </a:spcAft>
              <a:buNone/>
            </a:pPr>
            <a:r>
              <a:rPr lang="en">
                <a:solidFill>
                  <a:srgbClr val="EEFFE3"/>
                </a:solidFill>
                <a:highlight>
                  <a:srgbClr val="292D3E"/>
                </a:highlight>
                <a:latin typeface="Consolas"/>
                <a:ea typeface="Consolas"/>
                <a:cs typeface="Consolas"/>
                <a:sym typeface="Consolas"/>
              </a:rPr>
              <a:t>   -fuse-ld</a:t>
            </a:r>
            <a:r>
              <a:rPr lang="en">
                <a:solidFill>
                  <a:srgbClr val="959DCB"/>
                </a:solidFill>
                <a:highlight>
                  <a:srgbClr val="292D3E"/>
                </a:highlight>
                <a:latin typeface="Consolas"/>
                <a:ea typeface="Consolas"/>
                <a:cs typeface="Consolas"/>
                <a:sym typeface="Consolas"/>
              </a:rPr>
              <a:t>=lld-9 </a:t>
            </a:r>
            <a:r>
              <a:rPr lang="en" i="1">
                <a:solidFill>
                  <a:srgbClr val="C792EA"/>
                </a:solidFill>
                <a:highlight>
                  <a:srgbClr val="292D3E"/>
                </a:highlight>
                <a:latin typeface="Consolas"/>
                <a:ea typeface="Consolas"/>
                <a:cs typeface="Consolas"/>
                <a:sym typeface="Consolas"/>
              </a:rPr>
              <a:t>myapp.c</a:t>
            </a:r>
            <a:r>
              <a:rPr lang="en">
                <a:solidFill>
                  <a:srgbClr val="89DDFF"/>
                </a:solidFill>
                <a:highlight>
                  <a:srgbClr val="292D3E"/>
                </a:highlight>
                <a:latin typeface="Consolas"/>
                <a:ea typeface="Consolas"/>
                <a:cs typeface="Consolas"/>
                <a:sym typeface="Consolas"/>
              </a:rPr>
              <a:t> \</a:t>
            </a:r>
            <a:endParaRPr>
              <a:solidFill>
                <a:srgbClr val="89DDFF"/>
              </a:solidFill>
              <a:highlight>
                <a:srgbClr val="292D3E"/>
              </a:highlight>
              <a:latin typeface="Consolas"/>
              <a:ea typeface="Consolas"/>
              <a:cs typeface="Consolas"/>
              <a:sym typeface="Consolas"/>
            </a:endParaRPr>
          </a:p>
          <a:p>
            <a:pPr marL="45720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-o output-myapp.ll</a:t>
            </a:r>
            <a:endParaRPr>
              <a:solidFill>
                <a:srgbClr val="959DCB"/>
              </a:solidFill>
              <a:highlight>
                <a:srgbClr val="292D3E"/>
              </a:highlight>
              <a:latin typeface="Consolas"/>
              <a:ea typeface="Consolas"/>
              <a:cs typeface="Consolas"/>
              <a:sym typeface="Consolas"/>
            </a:endParaRPr>
          </a:p>
          <a:p>
            <a:pPr marL="457200" lvl="0" indent="0" algn="l" rtl="0">
              <a:spcBef>
                <a:spcPts val="0"/>
              </a:spcBef>
              <a:spcAft>
                <a:spcPts val="0"/>
              </a:spcAft>
              <a:buNone/>
            </a:pPr>
            <a:endParaRPr>
              <a:solidFill>
                <a:srgbClr val="959DCB"/>
              </a:solidFill>
              <a:highlight>
                <a:srgbClr val="292D3E"/>
              </a:highlight>
              <a:latin typeface="Consolas"/>
              <a:ea typeface="Consolas"/>
              <a:cs typeface="Consolas"/>
              <a:sym typeface="Consolas"/>
            </a:endParaRPr>
          </a:p>
        </p:txBody>
      </p:sp>
      <p:sp>
        <p:nvSpPr>
          <p:cNvPr id="245" name="Google Shape;245;p32"/>
          <p:cNvSpPr txBox="1"/>
          <p:nvPr/>
        </p:nvSpPr>
        <p:spPr>
          <a:xfrm>
            <a:off x="4405675" y="1897225"/>
            <a:ext cx="3405000" cy="30114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16:                       ; preds = %27, %0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%17 = load i32, i32* %2,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%18 = icmp slt i32 %17,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i1 %18, label %19, label %30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19:                           ; preds = %16</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%20 = load double,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%21 = fadd double %20,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double %21,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%22 = load i32, i32* %4,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%23 = load i32, i32* %5,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%24 = add nsw i32 %22, %23</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%25 = load i32,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%26 = add nsw i32 %25, %24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i32 %26,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label %27</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46" name="Google Shape;246;p32"/>
          <p:cNvSpPr/>
          <p:nvPr/>
        </p:nvSpPr>
        <p:spPr>
          <a:xfrm rot="5400000">
            <a:off x="5910025" y="150105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0" y="5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Basic Block Renumbering</a:t>
            </a:r>
            <a:endParaRPr sz="2400"/>
          </a:p>
        </p:txBody>
      </p:sp>
      <p:sp>
        <p:nvSpPr>
          <p:cNvPr id="252" name="Google Shape;25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53" name="Google Shape;253;p33"/>
          <p:cNvSpPr/>
          <p:nvPr/>
        </p:nvSpPr>
        <p:spPr>
          <a:xfrm>
            <a:off x="3890725" y="855275"/>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txBox="1"/>
          <p:nvPr/>
        </p:nvSpPr>
        <p:spPr>
          <a:xfrm>
            <a:off x="4481875" y="605675"/>
            <a:ext cx="3697200" cy="783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82AAFF"/>
                </a:solidFill>
                <a:highlight>
                  <a:srgbClr val="292D3E"/>
                </a:highlight>
                <a:latin typeface="Consolas"/>
                <a:ea typeface="Consolas"/>
                <a:cs typeface="Consolas"/>
                <a:sym typeface="Consolas"/>
              </a:rPr>
              <a:t>opt-9 </a:t>
            </a:r>
            <a:r>
              <a:rPr lang="en">
                <a:solidFill>
                  <a:srgbClr val="959DCB"/>
                </a:solidFill>
                <a:highlight>
                  <a:srgbClr val="292D3E"/>
                </a:highlight>
                <a:latin typeface="Consolas"/>
                <a:ea typeface="Consolas"/>
                <a:cs typeface="Consolas"/>
                <a:sym typeface="Consolas"/>
              </a:rPr>
              <a:t>-load ./AtlasPasses.so -EncodedAnnotate output-myapp.ll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-S -o output-myapp-annotate.ll</a:t>
            </a:r>
            <a:endParaRPr i="1">
              <a:solidFill>
                <a:srgbClr val="82AAFF"/>
              </a:solidFill>
              <a:highlight>
                <a:srgbClr val="292D3E"/>
              </a:highlight>
              <a:latin typeface="Consolas"/>
              <a:ea typeface="Consolas"/>
              <a:cs typeface="Consolas"/>
              <a:sym typeface="Consolas"/>
            </a:endParaRPr>
          </a:p>
        </p:txBody>
      </p:sp>
      <p:sp>
        <p:nvSpPr>
          <p:cNvPr id="255" name="Google Shape;255;p33"/>
          <p:cNvSpPr txBox="1"/>
          <p:nvPr/>
        </p:nvSpPr>
        <p:spPr>
          <a:xfrm>
            <a:off x="290875" y="678025"/>
            <a:ext cx="3405000" cy="30114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16:                       ; preds = %27, %0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%17 = load i32, i32* %2,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%18 = icmp slt i32 %17,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i1 %18, label %19, label %30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19:                           ; preds = %16</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%20 = load double,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%21 = fadd double %20,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double %21,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%22 = load i32, i32* %4,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%23 = load i32, i32* %5,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%24 = add nsw i32 %22, %23</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%25 = load i32,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%26 = add nsw i32 %25, %24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i32 %26,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label %27</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56" name="Google Shape;256;p33"/>
          <p:cNvSpPr/>
          <p:nvPr/>
        </p:nvSpPr>
        <p:spPr>
          <a:xfrm rot="5400000">
            <a:off x="6067325" y="14731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txBox="1"/>
          <p:nvPr/>
        </p:nvSpPr>
        <p:spPr>
          <a:xfrm>
            <a:off x="4292375" y="1841400"/>
            <a:ext cx="3946200" cy="30945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BB_UID_1:            ; preds = %BB_UID_3, %BB_UID_0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%15 = load i32, i32* %1,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%16 = icmp slt i32 %15,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i1 %16, label %BB_UID_2, label %BB_UID_4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BB_UID_2:                       ; preds = %BB_UID_1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%17 = load double, double* %5,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%18 = fadd double %17,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double %18, double* %5,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%19 = load i32,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%20 = load i32, i32* %4,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%21 = add nsw i32 %19, %20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%22 = load i32, i32* %2,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%23 = add nsw i32 %22, %21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i32 %23, i32* %2,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label %BB_UID_3</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58" name="Google Shape;258;p33"/>
          <p:cNvSpPr/>
          <p:nvPr/>
        </p:nvSpPr>
        <p:spPr>
          <a:xfrm>
            <a:off x="4314775" y="2008750"/>
            <a:ext cx="7206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3"/>
          <p:cNvSpPr/>
          <p:nvPr/>
        </p:nvSpPr>
        <p:spPr>
          <a:xfrm>
            <a:off x="4314775" y="2846950"/>
            <a:ext cx="7206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0" y="5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Dynamic Tracing Instrumentation</a:t>
            </a:r>
            <a:endParaRPr sz="2400"/>
          </a:p>
        </p:txBody>
      </p:sp>
      <p:sp>
        <p:nvSpPr>
          <p:cNvPr id="265" name="Google Shape;26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66" name="Google Shape;266;p34"/>
          <p:cNvSpPr/>
          <p:nvPr/>
        </p:nvSpPr>
        <p:spPr>
          <a:xfrm>
            <a:off x="3873400" y="833775"/>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txBox="1"/>
          <p:nvPr/>
        </p:nvSpPr>
        <p:spPr>
          <a:xfrm>
            <a:off x="4481875" y="605675"/>
            <a:ext cx="3697200" cy="783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82AAFF"/>
                </a:solidFill>
                <a:highlight>
                  <a:srgbClr val="292D3E"/>
                </a:highlight>
                <a:latin typeface="Consolas"/>
                <a:ea typeface="Consolas"/>
                <a:cs typeface="Consolas"/>
                <a:sym typeface="Consolas"/>
              </a:rPr>
              <a:t>opt-9 </a:t>
            </a:r>
            <a:r>
              <a:rPr lang="en">
                <a:solidFill>
                  <a:srgbClr val="959DCB"/>
                </a:solidFill>
                <a:highlight>
                  <a:srgbClr val="292D3E"/>
                </a:highlight>
                <a:latin typeface="Consolas"/>
                <a:ea typeface="Consolas"/>
                <a:cs typeface="Consolas"/>
                <a:sym typeface="Consolas"/>
              </a:rPr>
              <a:t>-load ./AtlasPasses.so -EncodedTrace output-myapp.ll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-S -o output-myapp-trace.ll</a:t>
            </a:r>
            <a:endParaRPr i="1">
              <a:solidFill>
                <a:srgbClr val="82AAFF"/>
              </a:solidFill>
              <a:highlight>
                <a:srgbClr val="292D3E"/>
              </a:highlight>
              <a:latin typeface="Consolas"/>
              <a:ea typeface="Consolas"/>
              <a:cs typeface="Consolas"/>
              <a:sym typeface="Consolas"/>
            </a:endParaRPr>
          </a:p>
        </p:txBody>
      </p:sp>
      <p:sp>
        <p:nvSpPr>
          <p:cNvPr id="268" name="Google Shape;268;p34"/>
          <p:cNvSpPr txBox="1"/>
          <p:nvPr/>
        </p:nvSpPr>
        <p:spPr>
          <a:xfrm>
            <a:off x="290875" y="678025"/>
            <a:ext cx="3405000" cy="30114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16:                       ; preds = %27, %0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%17 = load i32, i32* %2,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%18 = icmp slt i32 %17,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i1 %18, label %19, label %30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19:                           ; preds = %16</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%20 = load double,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%21 = fadd double %20,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double %21, double* %6,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%22 = load i32, i32* %4,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%23 = load i32, i32* %5,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%24 = add nsw i32 %22, %23</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%25 = load i32,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%26 = add nsw i32 %25, %24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store i32 %26, i32* %3,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label %27</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69" name="Google Shape;269;p34"/>
          <p:cNvSpPr/>
          <p:nvPr/>
        </p:nvSpPr>
        <p:spPr>
          <a:xfrm rot="5400000">
            <a:off x="6067325" y="14731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txBox="1"/>
          <p:nvPr/>
        </p:nvSpPr>
        <p:spPr>
          <a:xfrm>
            <a:off x="4292375" y="1841400"/>
            <a:ext cx="3946200" cy="28218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BB_UID_1:           ; preds = %BB_UID_3, %BB_UID_0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@BB_ID_Dump(i64 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%25 = bitcast i32* %1 to i8*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@LoadDump(i8* %25)</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%26 = load i32, i32* %1,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%27 = icmp slt i32 %26,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i1 %27, label %BB_UID_2, label %BB_UID_4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BB_UID_2:                      ; preds = %BB_UID_1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@BB_ID_Dump(i64 2)</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%28 = bitcast double* %5 to i8*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@LoadDump(i8* %28)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%29 = load double, double* %5,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%30 = fadd double %29,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71" name="Google Shape;271;p34"/>
          <p:cNvSpPr/>
          <p:nvPr/>
        </p:nvSpPr>
        <p:spPr>
          <a:xfrm>
            <a:off x="5116425" y="2190225"/>
            <a:ext cx="9297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5116425" y="2495025"/>
            <a:ext cx="9297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5116425" y="3496650"/>
            <a:ext cx="9297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5127450" y="3820500"/>
            <a:ext cx="929700" cy="284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Trace Collection</a:t>
            </a:r>
            <a:endParaRPr sz="2400"/>
          </a:p>
        </p:txBody>
      </p:sp>
      <p:sp>
        <p:nvSpPr>
          <p:cNvPr id="280" name="Google Shape;28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81" name="Google Shape;281;p35"/>
          <p:cNvSpPr/>
          <p:nvPr/>
        </p:nvSpPr>
        <p:spPr>
          <a:xfrm>
            <a:off x="3797200" y="833775"/>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5"/>
          <p:cNvSpPr txBox="1"/>
          <p:nvPr/>
        </p:nvSpPr>
        <p:spPr>
          <a:xfrm>
            <a:off x="4481875" y="605675"/>
            <a:ext cx="4201800" cy="9618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rgbClr val="82AAFF"/>
                </a:solidFill>
                <a:highlight>
                  <a:srgbClr val="292D3E"/>
                </a:highlight>
                <a:latin typeface="Consolas"/>
                <a:ea typeface="Consolas"/>
                <a:cs typeface="Consolas"/>
                <a:sym typeface="Consolas"/>
              </a:rPr>
              <a:t>clang-9 </a:t>
            </a:r>
            <a:r>
              <a:rPr lang="en" sz="1200">
                <a:solidFill>
                  <a:srgbClr val="959DCB"/>
                </a:solidFill>
                <a:highlight>
                  <a:srgbClr val="292D3E"/>
                </a:highlight>
                <a:latin typeface="Consolas"/>
                <a:ea typeface="Consolas"/>
                <a:cs typeface="Consolas"/>
                <a:sym typeface="Consolas"/>
              </a:rPr>
              <a:t>-static </a:t>
            </a:r>
            <a:r>
              <a:rPr lang="en" sz="1200">
                <a:solidFill>
                  <a:srgbClr val="EEFFE3"/>
                </a:solidFill>
                <a:highlight>
                  <a:srgbClr val="292D3E"/>
                </a:highlight>
                <a:latin typeface="Consolas"/>
                <a:ea typeface="Consolas"/>
                <a:cs typeface="Consolas"/>
                <a:sym typeface="Consolas"/>
              </a:rPr>
              <a:t>-fuse-ld</a:t>
            </a:r>
            <a:r>
              <a:rPr lang="en" sz="1200">
                <a:solidFill>
                  <a:srgbClr val="959DCB"/>
                </a:solidFill>
                <a:highlight>
                  <a:srgbClr val="292D3E"/>
                </a:highlight>
                <a:latin typeface="Consolas"/>
                <a:ea typeface="Consolas"/>
                <a:cs typeface="Consolas"/>
                <a:sym typeface="Consolas"/>
              </a:rPr>
              <a:t>=lld-9 \</a:t>
            </a:r>
            <a:endParaRPr sz="12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959DCB"/>
                </a:solidFill>
                <a:highlight>
                  <a:srgbClr val="292D3E"/>
                </a:highlight>
                <a:latin typeface="Consolas"/>
                <a:ea typeface="Consolas"/>
                <a:cs typeface="Consolas"/>
                <a:sym typeface="Consolas"/>
              </a:rPr>
              <a:t>        -lpthread -lz ./lib/libAtlasBackend.a \</a:t>
            </a:r>
            <a:endParaRPr sz="12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959DCB"/>
                </a:solidFill>
                <a:highlight>
                  <a:srgbClr val="292D3E"/>
                </a:highlight>
                <a:latin typeface="Consolas"/>
                <a:ea typeface="Consolas"/>
                <a:cs typeface="Consolas"/>
                <a:sym typeface="Consolas"/>
              </a:rPr>
              <a:t>        output-myapp-trace.ll \</a:t>
            </a:r>
            <a:endParaRPr sz="12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959DCB"/>
                </a:solidFill>
                <a:highlight>
                  <a:srgbClr val="292D3E"/>
                </a:highlight>
                <a:latin typeface="Consolas"/>
                <a:ea typeface="Consolas"/>
                <a:cs typeface="Consolas"/>
                <a:sym typeface="Consolas"/>
              </a:rPr>
              <a:t>        -o myapp-tracer.out</a:t>
            </a:r>
            <a:endParaRPr sz="1200" i="1">
              <a:solidFill>
                <a:srgbClr val="82AAFF"/>
              </a:solidFill>
              <a:highlight>
                <a:srgbClr val="292D3E"/>
              </a:highlight>
              <a:latin typeface="Consolas"/>
              <a:ea typeface="Consolas"/>
              <a:cs typeface="Consolas"/>
              <a:sym typeface="Consolas"/>
            </a:endParaRPr>
          </a:p>
        </p:txBody>
      </p:sp>
      <p:sp>
        <p:nvSpPr>
          <p:cNvPr id="283" name="Google Shape;283;p35"/>
          <p:cNvSpPr/>
          <p:nvPr/>
        </p:nvSpPr>
        <p:spPr>
          <a:xfrm rot="5400000">
            <a:off x="6143525" y="18541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5"/>
          <p:cNvSpPr txBox="1"/>
          <p:nvPr/>
        </p:nvSpPr>
        <p:spPr>
          <a:xfrm>
            <a:off x="184775" y="706400"/>
            <a:ext cx="3445500" cy="30945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BB_UID_1:     ; preds = %BB_UID_3, %BB_UID_0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@BB_ID_Dump(i64 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%25 = bitcast i32* %1 to i8*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@LoadDump(i8* %25)</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%26 = load i32, i32* %1, align 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%27 = icmp slt i32 %26, 10000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br i1 %27, label %BB_UID_2, label %BB_UID_4</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BB_UID_2:                ; preds = %BB_UID_1</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@BB_ID_Dump(i64 2)</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%28 = bitcast double* %5 to i8*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call void @LoadDump(i8* %28)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%29 = load double, double* %5, align 8</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 %30 = fadd double %29, 1.070000e+00</a:t>
            </a:r>
            <a:endParaRPr sz="105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050">
                <a:solidFill>
                  <a:srgbClr val="959DCB"/>
                </a:solidFill>
                <a:highlight>
                  <a:srgbClr val="292D3E"/>
                </a:highlight>
                <a:latin typeface="Consolas"/>
                <a:ea typeface="Consolas"/>
                <a:cs typeface="Consolas"/>
                <a:sym typeface="Consolas"/>
              </a:rPr>
              <a:t>...</a:t>
            </a:r>
            <a:endParaRPr sz="1050">
              <a:solidFill>
                <a:srgbClr val="959DCB"/>
              </a:solidFill>
              <a:highlight>
                <a:srgbClr val="292D3E"/>
              </a:highlight>
              <a:latin typeface="Consolas"/>
              <a:ea typeface="Consolas"/>
              <a:cs typeface="Consolas"/>
              <a:sym typeface="Consolas"/>
            </a:endParaRPr>
          </a:p>
        </p:txBody>
      </p:sp>
      <p:sp>
        <p:nvSpPr>
          <p:cNvPr id="285" name="Google Shape;285;p35"/>
          <p:cNvSpPr/>
          <p:nvPr/>
        </p:nvSpPr>
        <p:spPr>
          <a:xfrm>
            <a:off x="4976975" y="2425225"/>
            <a:ext cx="2729400" cy="72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myapp-tracer.out</a:t>
            </a:r>
            <a:endParaRPr sz="1800">
              <a:latin typeface="Consolas"/>
              <a:ea typeface="Consolas"/>
              <a:cs typeface="Consolas"/>
              <a:sym typeface="Consolas"/>
            </a:endParaRPr>
          </a:p>
        </p:txBody>
      </p:sp>
      <p:sp>
        <p:nvSpPr>
          <p:cNvPr id="286" name="Google Shape;286;p35"/>
          <p:cNvSpPr/>
          <p:nvPr/>
        </p:nvSpPr>
        <p:spPr>
          <a:xfrm rot="5400000">
            <a:off x="6143525" y="34543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p:nvPr/>
        </p:nvSpPr>
        <p:spPr>
          <a:xfrm>
            <a:off x="4976975" y="3942625"/>
            <a:ext cx="2729400" cy="72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output.trc</a:t>
            </a:r>
            <a:endParaRPr sz="1800">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Kernel Detection</a:t>
            </a:r>
            <a:endParaRPr sz="2400"/>
          </a:p>
        </p:txBody>
      </p:sp>
      <p:sp>
        <p:nvSpPr>
          <p:cNvPr id="293" name="Google Shape;29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94" name="Google Shape;294;p36"/>
          <p:cNvSpPr/>
          <p:nvPr/>
        </p:nvSpPr>
        <p:spPr>
          <a:xfrm>
            <a:off x="1949675" y="765050"/>
            <a:ext cx="21975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output.trc</a:t>
            </a:r>
            <a:endParaRPr sz="1800">
              <a:latin typeface="Consolas"/>
              <a:ea typeface="Consolas"/>
              <a:cs typeface="Consolas"/>
              <a:sym typeface="Consolas"/>
            </a:endParaRPr>
          </a:p>
        </p:txBody>
      </p:sp>
      <p:sp>
        <p:nvSpPr>
          <p:cNvPr id="295" name="Google Shape;295;p36"/>
          <p:cNvSpPr txBox="1"/>
          <p:nvPr/>
        </p:nvSpPr>
        <p:spPr>
          <a:xfrm>
            <a:off x="1557650" y="1990350"/>
            <a:ext cx="3143700" cy="609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2AAFF"/>
                </a:solidFill>
                <a:highlight>
                  <a:srgbClr val="292D3E"/>
                </a:highlight>
                <a:latin typeface="Consolas"/>
                <a:ea typeface="Consolas"/>
                <a:cs typeface="Consolas"/>
                <a:sym typeface="Consolas"/>
              </a:rPr>
              <a:t>./</a:t>
            </a:r>
            <a:r>
              <a:rPr lang="en">
                <a:solidFill>
                  <a:srgbClr val="959DCB"/>
                </a:solidFill>
                <a:highlight>
                  <a:srgbClr val="292D3E"/>
                </a:highlight>
                <a:latin typeface="Consolas"/>
                <a:ea typeface="Consolas"/>
                <a:cs typeface="Consolas"/>
                <a:sym typeface="Consolas"/>
              </a:rPr>
              <a:t>cartographer -i raw.trc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-k kernels.json</a:t>
            </a:r>
            <a:endParaRPr>
              <a:solidFill>
                <a:srgbClr val="959DCB"/>
              </a:solidFill>
              <a:highlight>
                <a:srgbClr val="292D3E"/>
              </a:highlight>
              <a:latin typeface="Consolas"/>
              <a:ea typeface="Consolas"/>
              <a:cs typeface="Consolas"/>
              <a:sym typeface="Consolas"/>
            </a:endParaRPr>
          </a:p>
        </p:txBody>
      </p:sp>
      <p:sp>
        <p:nvSpPr>
          <p:cNvPr id="296" name="Google Shape;296;p36"/>
          <p:cNvSpPr txBox="1"/>
          <p:nvPr/>
        </p:nvSpPr>
        <p:spPr>
          <a:xfrm>
            <a:off x="1476575" y="3252550"/>
            <a:ext cx="3143700" cy="609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2AAFF"/>
                </a:solidFill>
                <a:highlight>
                  <a:srgbClr val="292D3E"/>
                </a:highlight>
                <a:latin typeface="Consolas"/>
                <a:ea typeface="Consolas"/>
                <a:cs typeface="Consolas"/>
                <a:sym typeface="Consolas"/>
              </a:rPr>
              <a:t>./</a:t>
            </a:r>
            <a:r>
              <a:rPr lang="en">
                <a:solidFill>
                  <a:srgbClr val="959DCB"/>
                </a:solidFill>
                <a:highlight>
                  <a:srgbClr val="292D3E"/>
                </a:highlight>
                <a:latin typeface="Consolas"/>
                <a:ea typeface="Consolas"/>
                <a:cs typeface="Consolas"/>
                <a:sym typeface="Consolas"/>
              </a:rPr>
              <a:t>dagExtractor -t raw.trc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-k kernels.json -o dag.json</a:t>
            </a:r>
            <a:endParaRPr>
              <a:solidFill>
                <a:srgbClr val="959DCB"/>
              </a:solidFill>
              <a:highlight>
                <a:srgbClr val="292D3E"/>
              </a:highlight>
              <a:latin typeface="Consolas"/>
              <a:ea typeface="Consolas"/>
              <a:cs typeface="Consolas"/>
              <a:sym typeface="Consolas"/>
            </a:endParaRPr>
          </a:p>
        </p:txBody>
      </p:sp>
      <p:sp>
        <p:nvSpPr>
          <p:cNvPr id="297" name="Google Shape;297;p36"/>
          <p:cNvSpPr/>
          <p:nvPr/>
        </p:nvSpPr>
        <p:spPr>
          <a:xfrm>
            <a:off x="4929775" y="215295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6"/>
          <p:cNvSpPr txBox="1"/>
          <p:nvPr/>
        </p:nvSpPr>
        <p:spPr>
          <a:xfrm>
            <a:off x="5554500" y="1948050"/>
            <a:ext cx="1851300" cy="6942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89DDFF"/>
                </a:solidFill>
                <a:highlight>
                  <a:srgbClr val="292D3E"/>
                </a:highlight>
                <a:latin typeface="Consolas"/>
                <a:ea typeface="Consolas"/>
                <a:cs typeface="Consolas"/>
                <a:sym typeface="Consolas"/>
              </a:rPr>
              <a:t>{</a:t>
            </a:r>
            <a:r>
              <a:rPr lang="en" sz="1800">
                <a:solidFill>
                  <a:srgbClr val="EEFFFF"/>
                </a:solidFill>
                <a:highlight>
                  <a:srgbClr val="292D3E"/>
                </a:highlight>
                <a:latin typeface="Consolas"/>
                <a:ea typeface="Consolas"/>
                <a:cs typeface="Consolas"/>
                <a:sym typeface="Consolas"/>
              </a:rPr>
              <a:t>"0"</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1</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2</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3</a:t>
            </a:r>
            <a:r>
              <a:rPr lang="en" sz="1800">
                <a:solidFill>
                  <a:srgbClr val="89DDFF"/>
                </a:solidFill>
                <a:highlight>
                  <a:srgbClr val="292D3E"/>
                </a:highlight>
                <a:latin typeface="Consolas"/>
                <a:ea typeface="Consolas"/>
                <a:cs typeface="Consolas"/>
                <a:sym typeface="Consolas"/>
              </a:rPr>
              <a:t>],</a:t>
            </a:r>
            <a:endParaRPr sz="18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800">
                <a:solidFill>
                  <a:srgbClr val="EEFFFF"/>
                </a:solidFill>
                <a:highlight>
                  <a:srgbClr val="292D3E"/>
                </a:highlight>
                <a:latin typeface="Consolas"/>
                <a:ea typeface="Consolas"/>
                <a:cs typeface="Consolas"/>
                <a:sym typeface="Consolas"/>
              </a:rPr>
              <a:t> "1"</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5</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6</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7</a:t>
            </a:r>
            <a:r>
              <a:rPr lang="en" sz="1800">
                <a:solidFill>
                  <a:srgbClr val="89DDFF"/>
                </a:solidFill>
                <a:highlight>
                  <a:srgbClr val="292D3E"/>
                </a:highlight>
                <a:latin typeface="Consolas"/>
                <a:ea typeface="Consolas"/>
                <a:cs typeface="Consolas"/>
                <a:sym typeface="Consolas"/>
              </a:rPr>
              <a:t>]}</a:t>
            </a:r>
            <a:endParaRPr sz="1800">
              <a:solidFill>
                <a:srgbClr val="89DDFF"/>
              </a:solidFill>
              <a:highlight>
                <a:srgbClr val="292D3E"/>
              </a:highlight>
              <a:latin typeface="Consolas"/>
              <a:ea typeface="Consolas"/>
              <a:cs typeface="Consolas"/>
              <a:sym typeface="Consolas"/>
            </a:endParaRPr>
          </a:p>
        </p:txBody>
      </p:sp>
      <p:sp>
        <p:nvSpPr>
          <p:cNvPr id="299" name="Google Shape;299;p36"/>
          <p:cNvSpPr/>
          <p:nvPr/>
        </p:nvSpPr>
        <p:spPr>
          <a:xfrm rot="5400000">
            <a:off x="2850275" y="15218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p:nvPr/>
        </p:nvSpPr>
        <p:spPr>
          <a:xfrm rot="5400000">
            <a:off x="2850275" y="2784038"/>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6"/>
          <p:cNvSpPr txBox="1"/>
          <p:nvPr/>
        </p:nvSpPr>
        <p:spPr>
          <a:xfrm>
            <a:off x="5544450" y="3094750"/>
            <a:ext cx="2328600" cy="9252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89DDFF"/>
                </a:solidFill>
                <a:highlight>
                  <a:srgbClr val="292D3E"/>
                </a:highlight>
                <a:latin typeface="Consolas"/>
                <a:ea typeface="Consolas"/>
                <a:cs typeface="Consolas"/>
                <a:sym typeface="Consolas"/>
              </a:rPr>
              <a:t>{</a:t>
            </a:r>
            <a:r>
              <a:rPr lang="en" sz="1200">
                <a:solidFill>
                  <a:srgbClr val="EEFFFF"/>
                </a:solidFill>
                <a:highlight>
                  <a:srgbClr val="292D3E"/>
                </a:highlight>
                <a:latin typeface="Consolas"/>
                <a:ea typeface="Consolas"/>
                <a:cs typeface="Consolas"/>
                <a:sym typeface="Consolas"/>
              </a:rPr>
              <a:t>"ConsumerMap"</a:t>
            </a:r>
            <a:r>
              <a:rPr lang="en" sz="1200">
                <a:solidFill>
                  <a:srgbClr val="89DDFF"/>
                </a:solidFill>
                <a:highlight>
                  <a:srgbClr val="292D3E"/>
                </a:highlight>
                <a:latin typeface="Consolas"/>
                <a:ea typeface="Consolas"/>
                <a:cs typeface="Consolas"/>
                <a:sym typeface="Consolas"/>
              </a:rPr>
              <a:t>:[[</a:t>
            </a:r>
            <a:r>
              <a:rPr lang="en" sz="1200">
                <a:solidFill>
                  <a:srgbClr val="F78C6C"/>
                </a:solidFill>
                <a:highlight>
                  <a:srgbClr val="292D3E"/>
                </a:highlight>
                <a:latin typeface="Consolas"/>
                <a:ea typeface="Consolas"/>
                <a:cs typeface="Consolas"/>
                <a:sym typeface="Consolas"/>
              </a:rPr>
              <a:t>1</a:t>
            </a:r>
            <a:r>
              <a:rPr lang="en" sz="1200">
                <a:solidFill>
                  <a:srgbClr val="89DDFF"/>
                </a:solidFill>
                <a:highlight>
                  <a:srgbClr val="292D3E"/>
                </a:highlight>
                <a:latin typeface="Consolas"/>
                <a:ea typeface="Consolas"/>
                <a:cs typeface="Consolas"/>
                <a:sym typeface="Consolas"/>
              </a:rPr>
              <a:t>,[</a:t>
            </a:r>
            <a:r>
              <a:rPr lang="en" sz="1200">
                <a:solidFill>
                  <a:srgbClr val="F78C6C"/>
                </a:solidFill>
                <a:highlight>
                  <a:srgbClr val="292D3E"/>
                </a:highlight>
                <a:latin typeface="Consolas"/>
                <a:ea typeface="Consolas"/>
                <a:cs typeface="Consolas"/>
                <a:sym typeface="Consolas"/>
              </a:rPr>
              <a:t>0</a:t>
            </a:r>
            <a:r>
              <a:rPr lang="en" sz="1200">
                <a:solidFill>
                  <a:srgbClr val="89DDFF"/>
                </a:solidFill>
                <a:highlight>
                  <a:srgbClr val="292D3E"/>
                </a:highlight>
                <a:latin typeface="Consolas"/>
                <a:ea typeface="Consolas"/>
                <a:cs typeface="Consolas"/>
                <a:sym typeface="Consolas"/>
              </a:rPr>
              <a:t>]]],</a:t>
            </a:r>
            <a:endParaRPr sz="12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EEFFFF"/>
                </a:solidFill>
                <a:highlight>
                  <a:srgbClr val="292D3E"/>
                </a:highlight>
                <a:latin typeface="Consolas"/>
                <a:ea typeface="Consolas"/>
                <a:cs typeface="Consolas"/>
                <a:sym typeface="Consolas"/>
              </a:rPr>
              <a:t> "KernelInstanceMap"</a:t>
            </a:r>
            <a:r>
              <a:rPr lang="en" sz="1200">
                <a:solidFill>
                  <a:srgbClr val="89DDFF"/>
                </a:solidFill>
                <a:highlight>
                  <a:srgbClr val="292D3E"/>
                </a:highlight>
                <a:latin typeface="Consolas"/>
                <a:ea typeface="Consolas"/>
                <a:cs typeface="Consolas"/>
                <a:sym typeface="Consolas"/>
              </a:rPr>
              <a:t>:</a:t>
            </a:r>
            <a:endParaRPr sz="12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89DDFF"/>
                </a:solidFill>
                <a:highlight>
                  <a:srgbClr val="292D3E"/>
                </a:highlight>
                <a:latin typeface="Consolas"/>
                <a:ea typeface="Consolas"/>
                <a:cs typeface="Consolas"/>
                <a:sym typeface="Consolas"/>
              </a:rPr>
              <a:t>    [[</a:t>
            </a:r>
            <a:r>
              <a:rPr lang="en" sz="1200">
                <a:solidFill>
                  <a:srgbClr val="F78C6C"/>
                </a:solidFill>
                <a:highlight>
                  <a:srgbClr val="292D3E"/>
                </a:highlight>
                <a:latin typeface="Consolas"/>
                <a:ea typeface="Consolas"/>
                <a:cs typeface="Consolas"/>
                <a:sym typeface="Consolas"/>
              </a:rPr>
              <a:t>0</a:t>
            </a:r>
            <a:r>
              <a:rPr lang="en" sz="1200">
                <a:solidFill>
                  <a:srgbClr val="89DDFF"/>
                </a:solidFill>
                <a:highlight>
                  <a:srgbClr val="292D3E"/>
                </a:highlight>
                <a:latin typeface="Consolas"/>
                <a:ea typeface="Consolas"/>
                <a:cs typeface="Consolas"/>
                <a:sym typeface="Consolas"/>
              </a:rPr>
              <a:t>,</a:t>
            </a:r>
            <a:r>
              <a:rPr lang="en" sz="1200">
                <a:solidFill>
                  <a:srgbClr val="C3E88D"/>
                </a:solidFill>
                <a:highlight>
                  <a:srgbClr val="292D3E"/>
                </a:highlight>
                <a:latin typeface="Consolas"/>
                <a:ea typeface="Consolas"/>
                <a:cs typeface="Consolas"/>
                <a:sym typeface="Consolas"/>
              </a:rPr>
              <a:t>"0"</a:t>
            </a:r>
            <a:r>
              <a:rPr lang="en" sz="1200">
                <a:solidFill>
                  <a:srgbClr val="89DDFF"/>
                </a:solidFill>
                <a:highlight>
                  <a:srgbClr val="292D3E"/>
                </a:highlight>
                <a:latin typeface="Consolas"/>
                <a:ea typeface="Consolas"/>
                <a:cs typeface="Consolas"/>
                <a:sym typeface="Consolas"/>
              </a:rPr>
              <a:t>],[</a:t>
            </a:r>
            <a:r>
              <a:rPr lang="en" sz="1200">
                <a:solidFill>
                  <a:srgbClr val="F78C6C"/>
                </a:solidFill>
                <a:highlight>
                  <a:srgbClr val="292D3E"/>
                </a:highlight>
                <a:latin typeface="Consolas"/>
                <a:ea typeface="Consolas"/>
                <a:cs typeface="Consolas"/>
                <a:sym typeface="Consolas"/>
              </a:rPr>
              <a:t>1</a:t>
            </a:r>
            <a:r>
              <a:rPr lang="en" sz="1200">
                <a:solidFill>
                  <a:srgbClr val="89DDFF"/>
                </a:solidFill>
                <a:highlight>
                  <a:srgbClr val="292D3E"/>
                </a:highlight>
                <a:latin typeface="Consolas"/>
                <a:ea typeface="Consolas"/>
                <a:cs typeface="Consolas"/>
                <a:sym typeface="Consolas"/>
              </a:rPr>
              <a:t>,</a:t>
            </a:r>
            <a:r>
              <a:rPr lang="en" sz="1200">
                <a:solidFill>
                  <a:srgbClr val="C3E88D"/>
                </a:solidFill>
                <a:highlight>
                  <a:srgbClr val="292D3E"/>
                </a:highlight>
                <a:latin typeface="Consolas"/>
                <a:ea typeface="Consolas"/>
                <a:cs typeface="Consolas"/>
                <a:sym typeface="Consolas"/>
              </a:rPr>
              <a:t>"1"</a:t>
            </a:r>
            <a:r>
              <a:rPr lang="en" sz="1200">
                <a:solidFill>
                  <a:srgbClr val="89DDFF"/>
                </a:solidFill>
                <a:highlight>
                  <a:srgbClr val="292D3E"/>
                </a:highlight>
                <a:latin typeface="Consolas"/>
                <a:ea typeface="Consolas"/>
                <a:cs typeface="Consolas"/>
                <a:sym typeface="Consolas"/>
              </a:rPr>
              <a:t>]]</a:t>
            </a:r>
            <a:endParaRPr sz="12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a:solidFill>
                  <a:srgbClr val="89DDFF"/>
                </a:solidFill>
                <a:highlight>
                  <a:srgbClr val="292D3E"/>
                </a:highlight>
                <a:latin typeface="Consolas"/>
                <a:ea typeface="Consolas"/>
                <a:cs typeface="Consolas"/>
                <a:sym typeface="Consolas"/>
              </a:rPr>
              <a:t>}</a:t>
            </a:r>
            <a:endParaRPr sz="1200">
              <a:solidFill>
                <a:srgbClr val="89DDFF"/>
              </a:solidFill>
              <a:highlight>
                <a:srgbClr val="292D3E"/>
              </a:highlight>
              <a:latin typeface="Consolas"/>
              <a:ea typeface="Consolas"/>
              <a:cs typeface="Consolas"/>
              <a:sym typeface="Consolas"/>
            </a:endParaRPr>
          </a:p>
        </p:txBody>
      </p:sp>
      <p:sp>
        <p:nvSpPr>
          <p:cNvPr id="302" name="Google Shape;302;p36"/>
          <p:cNvSpPr/>
          <p:nvPr/>
        </p:nvSpPr>
        <p:spPr>
          <a:xfrm>
            <a:off x="4929775" y="337215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Application Refactoring</a:t>
            </a:r>
            <a:endParaRPr sz="2400"/>
          </a:p>
        </p:txBody>
      </p:sp>
      <p:sp>
        <p:nvSpPr>
          <p:cNvPr id="308" name="Google Shape;30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309" name="Google Shape;309;p37"/>
          <p:cNvSpPr txBox="1"/>
          <p:nvPr/>
        </p:nvSpPr>
        <p:spPr>
          <a:xfrm>
            <a:off x="3646350" y="856700"/>
            <a:ext cx="1851300" cy="6942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89DDFF"/>
                </a:solidFill>
                <a:highlight>
                  <a:srgbClr val="292D3E"/>
                </a:highlight>
                <a:latin typeface="Consolas"/>
                <a:ea typeface="Consolas"/>
                <a:cs typeface="Consolas"/>
                <a:sym typeface="Consolas"/>
              </a:rPr>
              <a:t>{</a:t>
            </a:r>
            <a:r>
              <a:rPr lang="en" sz="1800">
                <a:solidFill>
                  <a:srgbClr val="EEFFFF"/>
                </a:solidFill>
                <a:highlight>
                  <a:srgbClr val="292D3E"/>
                </a:highlight>
                <a:latin typeface="Consolas"/>
                <a:ea typeface="Consolas"/>
                <a:cs typeface="Consolas"/>
                <a:sym typeface="Consolas"/>
              </a:rPr>
              <a:t>"0"</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1</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2</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3</a:t>
            </a:r>
            <a:r>
              <a:rPr lang="en" sz="1800">
                <a:solidFill>
                  <a:srgbClr val="89DDFF"/>
                </a:solidFill>
                <a:highlight>
                  <a:srgbClr val="292D3E"/>
                </a:highlight>
                <a:latin typeface="Consolas"/>
                <a:ea typeface="Consolas"/>
                <a:cs typeface="Consolas"/>
                <a:sym typeface="Consolas"/>
              </a:rPr>
              <a:t>],</a:t>
            </a:r>
            <a:endParaRPr sz="18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800">
                <a:solidFill>
                  <a:srgbClr val="EEFFFF"/>
                </a:solidFill>
                <a:highlight>
                  <a:srgbClr val="292D3E"/>
                </a:highlight>
                <a:latin typeface="Consolas"/>
                <a:ea typeface="Consolas"/>
                <a:cs typeface="Consolas"/>
                <a:sym typeface="Consolas"/>
              </a:rPr>
              <a:t> "1"</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5</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6</a:t>
            </a:r>
            <a:r>
              <a:rPr lang="en" sz="1800">
                <a:solidFill>
                  <a:srgbClr val="89DDFF"/>
                </a:solidFill>
                <a:highlight>
                  <a:srgbClr val="292D3E"/>
                </a:highlight>
                <a:latin typeface="Consolas"/>
                <a:ea typeface="Consolas"/>
                <a:cs typeface="Consolas"/>
                <a:sym typeface="Consolas"/>
              </a:rPr>
              <a:t>,</a:t>
            </a:r>
            <a:r>
              <a:rPr lang="en" sz="1800">
                <a:solidFill>
                  <a:srgbClr val="F78C6C"/>
                </a:solidFill>
                <a:highlight>
                  <a:srgbClr val="292D3E"/>
                </a:highlight>
                <a:latin typeface="Consolas"/>
                <a:ea typeface="Consolas"/>
                <a:cs typeface="Consolas"/>
                <a:sym typeface="Consolas"/>
              </a:rPr>
              <a:t>7</a:t>
            </a:r>
            <a:r>
              <a:rPr lang="en" sz="1800">
                <a:solidFill>
                  <a:srgbClr val="89DDFF"/>
                </a:solidFill>
                <a:highlight>
                  <a:srgbClr val="292D3E"/>
                </a:highlight>
                <a:latin typeface="Consolas"/>
                <a:ea typeface="Consolas"/>
                <a:cs typeface="Consolas"/>
                <a:sym typeface="Consolas"/>
              </a:rPr>
              <a:t>]}</a:t>
            </a:r>
            <a:endParaRPr sz="1800">
              <a:solidFill>
                <a:srgbClr val="89DDFF"/>
              </a:solidFill>
              <a:highlight>
                <a:srgbClr val="292D3E"/>
              </a:highlight>
              <a:latin typeface="Consolas"/>
              <a:ea typeface="Consolas"/>
              <a:cs typeface="Consolas"/>
              <a:sym typeface="Consolas"/>
            </a:endParaRPr>
          </a:p>
        </p:txBody>
      </p:sp>
      <p:sp>
        <p:nvSpPr>
          <p:cNvPr id="310" name="Google Shape;310;p37"/>
          <p:cNvSpPr/>
          <p:nvPr/>
        </p:nvSpPr>
        <p:spPr>
          <a:xfrm rot="5400000">
            <a:off x="4219000" y="1795563"/>
            <a:ext cx="614100" cy="440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7"/>
          <p:cNvSpPr txBox="1"/>
          <p:nvPr/>
        </p:nvSpPr>
        <p:spPr>
          <a:xfrm>
            <a:off x="5953525" y="682850"/>
            <a:ext cx="2704180" cy="10419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9DDFF"/>
                </a:solidFill>
                <a:highlight>
                  <a:srgbClr val="292D3E"/>
                </a:highlight>
                <a:latin typeface="Consolas"/>
                <a:ea typeface="Consolas"/>
                <a:cs typeface="Consolas"/>
                <a:sym typeface="Consolas"/>
              </a:rPr>
              <a:t>{</a:t>
            </a:r>
            <a:r>
              <a:rPr lang="en">
                <a:solidFill>
                  <a:srgbClr val="EEFFFF"/>
                </a:solidFill>
                <a:highlight>
                  <a:srgbClr val="292D3E"/>
                </a:highlight>
                <a:latin typeface="Consolas"/>
                <a:ea typeface="Consolas"/>
                <a:cs typeface="Consolas"/>
                <a:sym typeface="Consolas"/>
              </a:rPr>
              <a:t>"ConsumerMap"</a:t>
            </a:r>
            <a:r>
              <a:rPr lang="en">
                <a:solidFill>
                  <a:srgbClr val="89DDFF"/>
                </a:solidFill>
                <a:highlight>
                  <a:srgbClr val="292D3E"/>
                </a:highlight>
                <a:latin typeface="Consolas"/>
                <a:ea typeface="Consolas"/>
                <a:cs typeface="Consolas"/>
                <a:sym typeface="Consolas"/>
              </a:rPr>
              <a:t>:[[</a:t>
            </a:r>
            <a:r>
              <a:rPr lang="en">
                <a:solidFill>
                  <a:srgbClr val="F78C6C"/>
                </a:solidFill>
                <a:highlight>
                  <a:srgbClr val="292D3E"/>
                </a:highlight>
                <a:latin typeface="Consolas"/>
                <a:ea typeface="Consolas"/>
                <a:cs typeface="Consolas"/>
                <a:sym typeface="Consolas"/>
              </a:rPr>
              <a:t>1</a:t>
            </a:r>
            <a:r>
              <a:rPr lang="en">
                <a:solidFill>
                  <a:srgbClr val="89DDFF"/>
                </a:solidFill>
                <a:highlight>
                  <a:srgbClr val="292D3E"/>
                </a:highlight>
                <a:latin typeface="Consolas"/>
                <a:ea typeface="Consolas"/>
                <a:cs typeface="Consolas"/>
                <a:sym typeface="Consolas"/>
              </a:rPr>
              <a:t>,[</a:t>
            </a:r>
            <a:r>
              <a:rPr lang="en">
                <a:solidFill>
                  <a:srgbClr val="F78C6C"/>
                </a:solidFill>
                <a:highlight>
                  <a:srgbClr val="292D3E"/>
                </a:highlight>
                <a:latin typeface="Consolas"/>
                <a:ea typeface="Consolas"/>
                <a:cs typeface="Consolas"/>
                <a:sym typeface="Consolas"/>
              </a:rPr>
              <a:t>0</a:t>
            </a:r>
            <a:r>
              <a:rPr lang="en">
                <a:solidFill>
                  <a:srgbClr val="89DDFF"/>
                </a:solidFill>
                <a:highlight>
                  <a:srgbClr val="292D3E"/>
                </a:highlight>
                <a:latin typeface="Consolas"/>
                <a:ea typeface="Consolas"/>
                <a:cs typeface="Consolas"/>
                <a:sym typeface="Consolas"/>
              </a:rPr>
              <a:t>]]],</a:t>
            </a:r>
            <a:endParaRPr>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EEFFFF"/>
                </a:solidFill>
                <a:highlight>
                  <a:srgbClr val="292D3E"/>
                </a:highlight>
                <a:latin typeface="Consolas"/>
                <a:ea typeface="Consolas"/>
                <a:cs typeface="Consolas"/>
                <a:sym typeface="Consolas"/>
              </a:rPr>
              <a:t> "KernelInstanceMap"</a:t>
            </a:r>
            <a:r>
              <a:rPr lang="en">
                <a:solidFill>
                  <a:srgbClr val="89DDFF"/>
                </a:solidFill>
                <a:highlight>
                  <a:srgbClr val="292D3E"/>
                </a:highlight>
                <a:latin typeface="Consolas"/>
                <a:ea typeface="Consolas"/>
                <a:cs typeface="Consolas"/>
                <a:sym typeface="Consolas"/>
              </a:rPr>
              <a:t>:</a:t>
            </a:r>
            <a:endParaRPr>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89DDFF"/>
                </a:solidFill>
                <a:highlight>
                  <a:srgbClr val="292D3E"/>
                </a:highlight>
                <a:latin typeface="Consolas"/>
                <a:ea typeface="Consolas"/>
                <a:cs typeface="Consolas"/>
                <a:sym typeface="Consolas"/>
              </a:rPr>
              <a:t>    [[</a:t>
            </a:r>
            <a:r>
              <a:rPr lang="en">
                <a:solidFill>
                  <a:srgbClr val="F78C6C"/>
                </a:solidFill>
                <a:highlight>
                  <a:srgbClr val="292D3E"/>
                </a:highlight>
                <a:latin typeface="Consolas"/>
                <a:ea typeface="Consolas"/>
                <a:cs typeface="Consolas"/>
                <a:sym typeface="Consolas"/>
              </a:rPr>
              <a:t>0</a:t>
            </a:r>
            <a:r>
              <a:rPr lang="en">
                <a:solidFill>
                  <a:srgbClr val="89DDFF"/>
                </a:solidFill>
                <a:highlight>
                  <a:srgbClr val="292D3E"/>
                </a:highlight>
                <a:latin typeface="Consolas"/>
                <a:ea typeface="Consolas"/>
                <a:cs typeface="Consolas"/>
                <a:sym typeface="Consolas"/>
              </a:rPr>
              <a:t>,</a:t>
            </a:r>
            <a:r>
              <a:rPr lang="en">
                <a:solidFill>
                  <a:srgbClr val="C3E88D"/>
                </a:solidFill>
                <a:highlight>
                  <a:srgbClr val="292D3E"/>
                </a:highlight>
                <a:latin typeface="Consolas"/>
                <a:ea typeface="Consolas"/>
                <a:cs typeface="Consolas"/>
                <a:sym typeface="Consolas"/>
              </a:rPr>
              <a:t>"0"</a:t>
            </a:r>
            <a:r>
              <a:rPr lang="en">
                <a:solidFill>
                  <a:srgbClr val="89DDFF"/>
                </a:solidFill>
                <a:highlight>
                  <a:srgbClr val="292D3E"/>
                </a:highlight>
                <a:latin typeface="Consolas"/>
                <a:ea typeface="Consolas"/>
                <a:cs typeface="Consolas"/>
                <a:sym typeface="Consolas"/>
              </a:rPr>
              <a:t>],[</a:t>
            </a:r>
            <a:r>
              <a:rPr lang="en">
                <a:solidFill>
                  <a:srgbClr val="F78C6C"/>
                </a:solidFill>
                <a:highlight>
                  <a:srgbClr val="292D3E"/>
                </a:highlight>
                <a:latin typeface="Consolas"/>
                <a:ea typeface="Consolas"/>
                <a:cs typeface="Consolas"/>
                <a:sym typeface="Consolas"/>
              </a:rPr>
              <a:t>1</a:t>
            </a:r>
            <a:r>
              <a:rPr lang="en">
                <a:solidFill>
                  <a:srgbClr val="89DDFF"/>
                </a:solidFill>
                <a:highlight>
                  <a:srgbClr val="292D3E"/>
                </a:highlight>
                <a:latin typeface="Consolas"/>
                <a:ea typeface="Consolas"/>
                <a:cs typeface="Consolas"/>
                <a:sym typeface="Consolas"/>
              </a:rPr>
              <a:t>,</a:t>
            </a:r>
            <a:r>
              <a:rPr lang="en">
                <a:solidFill>
                  <a:srgbClr val="C3E88D"/>
                </a:solidFill>
                <a:highlight>
                  <a:srgbClr val="292D3E"/>
                </a:highlight>
                <a:latin typeface="Consolas"/>
                <a:ea typeface="Consolas"/>
                <a:cs typeface="Consolas"/>
                <a:sym typeface="Consolas"/>
              </a:rPr>
              <a:t>"1"</a:t>
            </a:r>
            <a:r>
              <a:rPr lang="en">
                <a:solidFill>
                  <a:srgbClr val="89DDFF"/>
                </a:solidFill>
                <a:highlight>
                  <a:srgbClr val="292D3E"/>
                </a:highlight>
                <a:latin typeface="Consolas"/>
                <a:ea typeface="Consolas"/>
                <a:cs typeface="Consolas"/>
                <a:sym typeface="Consolas"/>
              </a:rPr>
              <a:t>]]</a:t>
            </a:r>
            <a:endParaRPr>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89DDFF"/>
                </a:solidFill>
                <a:highlight>
                  <a:srgbClr val="292D3E"/>
                </a:highlight>
                <a:latin typeface="Consolas"/>
                <a:ea typeface="Consolas"/>
                <a:cs typeface="Consolas"/>
                <a:sym typeface="Consolas"/>
              </a:rPr>
              <a:t>}</a:t>
            </a:r>
            <a:endParaRPr>
              <a:solidFill>
                <a:srgbClr val="89DDFF"/>
              </a:solidFill>
              <a:highlight>
                <a:srgbClr val="292D3E"/>
              </a:highlight>
              <a:latin typeface="Consolas"/>
              <a:ea typeface="Consolas"/>
              <a:cs typeface="Consolas"/>
              <a:sym typeface="Consolas"/>
            </a:endParaRPr>
          </a:p>
        </p:txBody>
      </p:sp>
      <p:sp>
        <p:nvSpPr>
          <p:cNvPr id="312" name="Google Shape;312;p37"/>
          <p:cNvSpPr/>
          <p:nvPr/>
        </p:nvSpPr>
        <p:spPr>
          <a:xfrm>
            <a:off x="1136975" y="917450"/>
            <a:ext cx="20535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Annotated LLVM</a:t>
            </a:r>
            <a:endParaRPr sz="1800">
              <a:latin typeface="Consolas"/>
              <a:ea typeface="Consolas"/>
              <a:cs typeface="Consolas"/>
              <a:sym typeface="Consolas"/>
            </a:endParaRPr>
          </a:p>
        </p:txBody>
      </p:sp>
      <p:sp>
        <p:nvSpPr>
          <p:cNvPr id="313" name="Google Shape;313;p37"/>
          <p:cNvSpPr txBox="1"/>
          <p:nvPr/>
        </p:nvSpPr>
        <p:spPr>
          <a:xfrm>
            <a:off x="1136975" y="2480925"/>
            <a:ext cx="7145100" cy="14301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959DCB"/>
                </a:solidFill>
                <a:highlight>
                  <a:srgbClr val="292D3E"/>
                </a:highlight>
                <a:latin typeface="Consolas"/>
                <a:ea typeface="Consolas"/>
                <a:cs typeface="Consolas"/>
                <a:sym typeface="Consolas"/>
              </a:rPr>
              <a:t>./kwrap -a output-myapp-annotate.ll \</a:t>
            </a:r>
            <a:endParaRPr sz="18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800">
                <a:solidFill>
                  <a:srgbClr val="959DCB"/>
                </a:solidFill>
                <a:highlight>
                  <a:srgbClr val="292D3E"/>
                </a:highlight>
                <a:latin typeface="Consolas"/>
                <a:ea typeface="Consolas"/>
                <a:cs typeface="Consolas"/>
                <a:sym typeface="Consolas"/>
              </a:rPr>
              <a:t>        -k kernel.json \</a:t>
            </a:r>
            <a:endParaRPr sz="18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800">
                <a:solidFill>
                  <a:srgbClr val="959DCB"/>
                </a:solidFill>
                <a:highlight>
                  <a:srgbClr val="292D3E"/>
                </a:highlight>
                <a:latin typeface="Consolas"/>
                <a:ea typeface="Consolas"/>
                <a:cs typeface="Consolas"/>
                <a:sym typeface="Consolas"/>
              </a:rPr>
              <a:t>        -d dag.json \</a:t>
            </a:r>
            <a:endParaRPr sz="1800">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800">
                <a:solidFill>
                  <a:srgbClr val="959DCB"/>
                </a:solidFill>
                <a:highlight>
                  <a:srgbClr val="292D3E"/>
                </a:highlight>
                <a:latin typeface="Consolas"/>
                <a:ea typeface="Consolas"/>
                <a:cs typeface="Consolas"/>
                <a:sym typeface="Consolas"/>
              </a:rPr>
              <a:t>        -o output-myapp-extracted.ll -o2 myapp-x86.json</a:t>
            </a:r>
            <a:endParaRPr sz="1800">
              <a:solidFill>
                <a:srgbClr val="959DCB"/>
              </a:solidFill>
              <a:highlight>
                <a:srgbClr val="292D3E"/>
              </a:highlight>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Application Refactoring</a:t>
            </a:r>
            <a:endParaRPr sz="2400"/>
          </a:p>
        </p:txBody>
      </p:sp>
      <p:sp>
        <p:nvSpPr>
          <p:cNvPr id="333" name="Google Shape;33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grpSp>
        <p:nvGrpSpPr>
          <p:cNvPr id="2" name="Group 1">
            <a:extLst>
              <a:ext uri="{FF2B5EF4-FFF2-40B4-BE49-F238E27FC236}">
                <a16:creationId xmlns:a16="http://schemas.microsoft.com/office/drawing/2014/main" id="{3A05BCB3-1A72-4288-8D85-3C57E242E7C3}"/>
              </a:ext>
            </a:extLst>
          </p:cNvPr>
          <p:cNvGrpSpPr/>
          <p:nvPr/>
        </p:nvGrpSpPr>
        <p:grpSpPr>
          <a:xfrm>
            <a:off x="4965252" y="509177"/>
            <a:ext cx="3919437" cy="3948922"/>
            <a:chOff x="143048" y="450206"/>
            <a:chExt cx="3999450" cy="4026600"/>
          </a:xfrm>
        </p:grpSpPr>
        <p:sp>
          <p:nvSpPr>
            <p:cNvPr id="334" name="Google Shape;334;p40"/>
            <p:cNvSpPr txBox="1"/>
            <p:nvPr/>
          </p:nvSpPr>
          <p:spPr>
            <a:xfrm>
              <a:off x="143048" y="450206"/>
              <a:ext cx="3999300" cy="4026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C792EA"/>
                  </a:solidFill>
                  <a:highlight>
                    <a:srgbClr val="292D3E"/>
                  </a:highlight>
                  <a:latin typeface="Consolas"/>
                  <a:ea typeface="Consolas"/>
                  <a:cs typeface="Consolas"/>
                  <a:sym typeface="Consolas"/>
                </a:rPr>
                <a:t>int </a:t>
              </a:r>
              <a:r>
                <a:rPr lang="en" sz="1100">
                  <a:solidFill>
                    <a:srgbClr val="959DCB"/>
                  </a:solidFill>
                  <a:highlight>
                    <a:srgbClr val="292D3E"/>
                  </a:highlight>
                  <a:latin typeface="Consolas"/>
                  <a:ea typeface="Consolas"/>
                  <a:cs typeface="Consolas"/>
                  <a:sym typeface="Consolas"/>
                </a:rPr>
                <a:t>main</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void</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2</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3</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 </a:t>
              </a:r>
              <a:r>
                <a:rPr lang="en" sz="1100">
                  <a:solidFill>
                    <a:srgbClr val="959DCB"/>
                  </a:solidFill>
                  <a:highlight>
                    <a:srgbClr val="292D3E"/>
                  </a:highlight>
                  <a:latin typeface="Consolas"/>
                  <a:ea typeface="Consolas"/>
                  <a:cs typeface="Consolas"/>
                  <a:sym typeface="Consolas"/>
                </a:rPr>
                <a:t>w</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 </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calloc</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sizeof</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int</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long long </a:t>
              </a:r>
              <a:r>
                <a:rPr lang="en" sz="1100">
                  <a:solidFill>
                    <a:srgbClr val="959DCB"/>
                  </a:solidFill>
                  <a:highlight>
                    <a:srgbClr val="292D3E"/>
                  </a:highlight>
                  <a:latin typeface="Consolas"/>
                  <a:ea typeface="Consolas"/>
                  <a:cs typeface="Consolas"/>
                  <a:sym typeface="Consolas"/>
                </a:rPr>
                <a:t>num_doubles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10</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 </a:t>
              </a: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malloc</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num_doubles </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1828800" lvl="0" indent="0" algn="l" rtl="0">
                <a:spcBef>
                  <a:spcPts val="0"/>
                </a:spcBef>
                <a:spcAft>
                  <a:spcPts val="0"/>
                </a:spcAft>
                <a:buNone/>
              </a:pPr>
              <a:r>
                <a:rPr lang="en" sz="1100" i="1">
                  <a:solidFill>
                    <a:srgbClr val="C792EA"/>
                  </a:solidFill>
                  <a:highlight>
                    <a:srgbClr val="292D3E"/>
                  </a:highlight>
                  <a:latin typeface="Consolas"/>
                  <a:ea typeface="Consolas"/>
                  <a:cs typeface="Consolas"/>
                  <a:sym typeface="Consolas"/>
                </a:rPr>
                <a:t>   sizeof</a:t>
              </a:r>
              <a:r>
                <a:rPr lang="en" sz="1100">
                  <a:solidFill>
                    <a:srgbClr val="89DDFF"/>
                  </a:solidFill>
                  <a:highlight>
                    <a:srgbClr val="292D3E"/>
                  </a:highlight>
                  <a:latin typeface="Consolas"/>
                  <a:ea typeface="Consolas"/>
                  <a:cs typeface="Consolas"/>
                  <a:sym typeface="Consolas"/>
                </a:rPr>
                <a:t>(</a:t>
              </a:r>
              <a:r>
                <a:rPr lang="en" sz="1100" i="1">
                  <a:solidFill>
                    <a:srgbClr val="C792EA"/>
                  </a:solidFill>
                  <a:highlight>
                    <a:srgbClr val="292D3E"/>
                  </a:highlight>
                  <a:latin typeface="Consolas"/>
                  <a:ea typeface="Consolas"/>
                  <a:cs typeface="Consolas"/>
                  <a:sym typeface="Consolas"/>
                </a:rPr>
                <a:t>double</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10000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1.07</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 </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 </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j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1000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j</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0.255</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i="1">
                  <a:solidFill>
                    <a:srgbClr val="C792EA"/>
                  </a:solidFill>
                  <a:highlight>
                    <a:srgbClr val="292D3E"/>
                  </a:highlight>
                  <a:latin typeface="Consolas"/>
                  <a:ea typeface="Consolas"/>
                  <a:cs typeface="Consolas"/>
                  <a:sym typeface="Consolas"/>
                </a:rPr>
                <a:t>for </a:t>
              </a:r>
              <a:r>
                <a:rPr lang="en" sz="1100">
                  <a:solidFill>
                    <a:srgbClr val="89DDFF"/>
                  </a:solidFill>
                  <a:highlight>
                    <a:srgbClr val="292D3E"/>
                  </a:highlight>
                  <a:latin typeface="Consolas"/>
                  <a:ea typeface="Consolas"/>
                  <a:cs typeface="Consolas"/>
                  <a:sym typeface="Consolas"/>
                </a:rPr>
                <a:t>(</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 </a:t>
              </a:r>
              <a:r>
                <a:rPr lang="en" sz="1100">
                  <a:solidFill>
                    <a:srgbClr val="89DDFF"/>
                  </a:solidFill>
                  <a:highlight>
                    <a:srgbClr val="292D3E"/>
                  </a:highlight>
                  <a:latin typeface="Consolas"/>
                  <a:ea typeface="Consolas"/>
                  <a:cs typeface="Consolas"/>
                  <a:sym typeface="Consolas"/>
                </a:rPr>
                <a:t>&lt; </a:t>
              </a:r>
              <a:r>
                <a:rPr lang="en" sz="1100">
                  <a:solidFill>
                    <a:srgbClr val="F78C6C"/>
                  </a:solidFill>
                  <a:highlight>
                    <a:srgbClr val="292D3E"/>
                  </a:highlight>
                  <a:latin typeface="Consolas"/>
                  <a:ea typeface="Consolas"/>
                  <a:cs typeface="Consolas"/>
                  <a:sym typeface="Consolas"/>
                </a:rPr>
                <a:t>10</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i</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 </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1</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 </a:t>
              </a:r>
              <a:r>
                <a:rPr lang="en" sz="1100">
                  <a:solidFill>
                    <a:srgbClr val="F78C6C"/>
                  </a:solidFill>
                  <a:highlight>
                    <a:srgbClr val="292D3E"/>
                  </a:highlight>
                  <a:latin typeface="Consolas"/>
                  <a:ea typeface="Consolas"/>
                  <a:cs typeface="Consolas"/>
                  <a:sym typeface="Consolas"/>
                </a:rPr>
                <a:t>88.88f</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printf</a:t>
              </a:r>
              <a:r>
                <a:rPr lang="en" sz="1100">
                  <a:solidFill>
                    <a:srgbClr val="89DDFF"/>
                  </a:solidFill>
                  <a:highlight>
                    <a:srgbClr val="292D3E"/>
                  </a:highlight>
                  <a:latin typeface="Consolas"/>
                  <a:ea typeface="Consolas"/>
                  <a:cs typeface="Consolas"/>
                  <a:sym typeface="Consolas"/>
                </a:rPr>
                <a:t>(</a:t>
              </a:r>
              <a:r>
                <a:rPr lang="en" sz="1100">
                  <a:solidFill>
                    <a:srgbClr val="C3E88D"/>
                  </a:solidFill>
                  <a:highlight>
                    <a:srgbClr val="292D3E"/>
                  </a:highlight>
                  <a:latin typeface="Consolas"/>
                  <a:ea typeface="Consolas"/>
                  <a:cs typeface="Consolas"/>
                  <a:sym typeface="Consolas"/>
                </a:rPr>
                <a:t>"{i: %d, w: %f, x: %d, "</a:t>
              </a:r>
              <a:endParaRPr sz="1100">
                <a:solidFill>
                  <a:srgbClr val="C3E88D"/>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C3E88D"/>
                  </a:solidFill>
                  <a:highlight>
                    <a:srgbClr val="292D3E"/>
                  </a:highlight>
                  <a:latin typeface="Consolas"/>
                  <a:ea typeface="Consolas"/>
                  <a:cs typeface="Consolas"/>
                  <a:sym typeface="Consolas"/>
                </a:rPr>
                <a:t>        "y: %d, z: %d, ptr2[0]: %f}</a:t>
              </a:r>
              <a:r>
                <a:rPr lang="en" sz="1100">
                  <a:solidFill>
                    <a:srgbClr val="89DDFF"/>
                  </a:solidFill>
                  <a:highlight>
                    <a:srgbClr val="292D3E"/>
                  </a:highlight>
                  <a:latin typeface="Consolas"/>
                  <a:ea typeface="Consolas"/>
                  <a:cs typeface="Consolas"/>
                  <a:sym typeface="Consolas"/>
                </a:rPr>
                <a:t>\n</a:t>
              </a:r>
              <a:r>
                <a:rPr lang="en" sz="1100">
                  <a:solidFill>
                    <a:srgbClr val="C3E88D"/>
                  </a:solidFill>
                  <a:highlight>
                    <a:srgbClr val="292D3E"/>
                  </a:highlight>
                  <a:latin typeface="Consolas"/>
                  <a:ea typeface="Consolas"/>
                  <a:cs typeface="Consolas"/>
                  <a:sym typeface="Consolas"/>
                </a:rPr>
                <a:t>"</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457200" lvl="0" indent="0" algn="l" rtl="0">
                <a:spcBef>
                  <a:spcPts val="0"/>
                </a:spcBef>
                <a:spcAft>
                  <a:spcPts val="0"/>
                </a:spcAft>
                <a:buNone/>
              </a:pPr>
              <a:r>
                <a:rPr lang="en" sz="1100">
                  <a:solidFill>
                    <a:srgbClr val="959DCB"/>
                  </a:solidFill>
                  <a:highlight>
                    <a:srgbClr val="292D3E"/>
                  </a:highlight>
                  <a:latin typeface="Consolas"/>
                  <a:ea typeface="Consolas"/>
                  <a:cs typeface="Consolas"/>
                  <a:sym typeface="Consolas"/>
                </a:rPr>
                <a:t>   i</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w</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x</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y</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z</a:t>
              </a:r>
              <a:r>
                <a:rPr lang="en" sz="1100">
                  <a:solidFill>
                    <a:srgbClr val="89DDFF"/>
                  </a:solidFill>
                  <a:highlight>
                    <a:srgbClr val="292D3E"/>
                  </a:highlight>
                  <a:latin typeface="Consolas"/>
                  <a:ea typeface="Consolas"/>
                  <a:cs typeface="Consolas"/>
                  <a:sym typeface="Consolas"/>
                </a:rPr>
                <a:t>, </a:t>
              </a:r>
              <a:r>
                <a:rPr lang="en" sz="1100">
                  <a:solidFill>
                    <a:srgbClr val="959DCB"/>
                  </a:solidFill>
                  <a:highlight>
                    <a:srgbClr val="292D3E"/>
                  </a:highlight>
                  <a:latin typeface="Consolas"/>
                  <a:ea typeface="Consolas"/>
                  <a:cs typeface="Consolas"/>
                  <a:sym typeface="Consolas"/>
                </a:rPr>
                <a:t>ptr2</a:t>
              </a:r>
              <a:r>
                <a:rPr lang="en" sz="1100">
                  <a:solidFill>
                    <a:srgbClr val="89DDFF"/>
                  </a:solidFill>
                  <a:highlight>
                    <a:srgbClr val="292D3E"/>
                  </a:highlight>
                  <a:latin typeface="Consolas"/>
                  <a:ea typeface="Consolas"/>
                  <a:cs typeface="Consolas"/>
                  <a:sym typeface="Consolas"/>
                </a:rPr>
                <a:t>[</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a:t>
              </a:r>
              <a:endParaRPr sz="1100">
                <a:highlight>
                  <a:srgbClr val="292D3E"/>
                </a:highlight>
                <a:latin typeface="Consolas"/>
                <a:ea typeface="Consolas"/>
                <a:cs typeface="Consolas"/>
                <a:sym typeface="Consolas"/>
              </a:endParaRPr>
            </a:p>
          </p:txBody>
        </p:sp>
        <p:sp>
          <p:nvSpPr>
            <p:cNvPr id="335" name="Google Shape;335;p40"/>
            <p:cNvSpPr/>
            <p:nvPr/>
          </p:nvSpPr>
          <p:spPr>
            <a:xfrm>
              <a:off x="143198" y="2970781"/>
              <a:ext cx="3999300" cy="1399800"/>
            </a:xfrm>
            <a:prstGeom prst="rect">
              <a:avLst/>
            </a:prstGeom>
            <a:solidFill>
              <a:srgbClr val="00FBFF">
                <a:alpha val="452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Node 3</a:t>
              </a:r>
              <a:endParaRPr sz="3000" b="1"/>
            </a:p>
          </p:txBody>
        </p:sp>
        <p:sp>
          <p:nvSpPr>
            <p:cNvPr id="336" name="Google Shape;336;p40"/>
            <p:cNvSpPr/>
            <p:nvPr/>
          </p:nvSpPr>
          <p:spPr>
            <a:xfrm>
              <a:off x="143048" y="1762581"/>
              <a:ext cx="3999300" cy="572700"/>
            </a:xfrm>
            <a:prstGeom prst="rect">
              <a:avLst/>
            </a:prstGeom>
            <a:solidFill>
              <a:srgbClr val="FF0000">
                <a:alpha val="452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Node 0</a:t>
              </a:r>
              <a:endParaRPr sz="3000" b="1"/>
            </a:p>
          </p:txBody>
        </p:sp>
        <p:sp>
          <p:nvSpPr>
            <p:cNvPr id="337" name="Google Shape;337;p40"/>
            <p:cNvSpPr/>
            <p:nvPr/>
          </p:nvSpPr>
          <p:spPr>
            <a:xfrm>
              <a:off x="143048" y="2335281"/>
              <a:ext cx="3999300" cy="609600"/>
            </a:xfrm>
            <a:prstGeom prst="rect">
              <a:avLst/>
            </a:prstGeom>
            <a:solidFill>
              <a:srgbClr val="FF0000">
                <a:alpha val="452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Node 2</a:t>
              </a:r>
              <a:endParaRPr sz="3000" b="1"/>
            </a:p>
          </p:txBody>
        </p:sp>
      </p:grpSp>
      <p:sp>
        <p:nvSpPr>
          <p:cNvPr id="8" name="Google Shape;320;p38">
            <a:extLst>
              <a:ext uri="{FF2B5EF4-FFF2-40B4-BE49-F238E27FC236}">
                <a16:creationId xmlns:a16="http://schemas.microsoft.com/office/drawing/2014/main" id="{D5592994-B105-4954-98D3-12D4350DABB7}"/>
              </a:ext>
            </a:extLst>
          </p:cNvPr>
          <p:cNvSpPr txBox="1"/>
          <p:nvPr/>
        </p:nvSpPr>
        <p:spPr>
          <a:xfrm>
            <a:off x="207993" y="1313372"/>
            <a:ext cx="4549266" cy="2340531"/>
          </a:xfrm>
          <a:prstGeom prst="rect">
            <a:avLst/>
          </a:prstGeom>
          <a:solidFill>
            <a:srgbClr val="282C34"/>
          </a:solidFill>
          <a:ln>
            <a:noFill/>
          </a:ln>
        </p:spPr>
        <p:txBody>
          <a:bodyPr spcFirstLastPara="1" wrap="square" lIns="91425" tIns="91425" rIns="91425" bIns="91425" anchor="t" anchorCtr="0">
            <a:noAutofit/>
          </a:bodyPr>
          <a:lstStyle/>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Attempting to outline blocks 1 2 3 (kernel)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Successfully outlined region as main.Node_0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Attempting to outline blocks 4 (non-kernel)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Successfully outlined region as main.Node_1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Attempting to outline blocks 5 6 7 (kernel)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Successfully outlined region as main.Node_2                                                                                                                                       </a:t>
            </a:r>
            <a:endParaRPr dirty="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Attempting to outline blocks 8 9 10 11 12</a:t>
            </a:r>
          </a:p>
          <a:p>
            <a:pPr marL="38100" marR="38100" lvl="0" indent="0" algn="l" rtl="0">
              <a:lnSpc>
                <a:spcPct val="115000"/>
              </a:lnSpc>
              <a:spcBef>
                <a:spcPts val="0"/>
              </a:spcBef>
              <a:spcAft>
                <a:spcPts val="0"/>
              </a:spcAft>
              <a:buNone/>
            </a:pPr>
            <a:r>
              <a:rPr lang="en" dirty="0">
                <a:solidFill>
                  <a:srgbClr val="DCDFE4"/>
                </a:solidFill>
                <a:highlight>
                  <a:srgbClr val="282C34"/>
                </a:highlight>
                <a:latin typeface="Consolas"/>
                <a:ea typeface="Consolas"/>
                <a:cs typeface="Consolas"/>
                <a:sym typeface="Consolas"/>
              </a:rPr>
              <a:t>  (non-kernel)                                                                                                                            </a:t>
            </a:r>
            <a:endParaRPr dirty="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dirty="0">
                <a:solidFill>
                  <a:srgbClr val="DCDFE4"/>
                </a:solidFill>
                <a:highlight>
                  <a:srgbClr val="282C34"/>
                </a:highlight>
                <a:latin typeface="Consolas"/>
                <a:ea typeface="Consolas"/>
                <a:cs typeface="Consolas"/>
                <a:sym typeface="Consolas"/>
              </a:rPr>
              <a:t>Successfully outlined region as main.Node_3</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Application Refactoring</a:t>
            </a:r>
            <a:endParaRPr sz="2400"/>
          </a:p>
        </p:txBody>
      </p:sp>
      <p:sp>
        <p:nvSpPr>
          <p:cNvPr id="326" name="Google Shape;32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327" name="Google Shape;327;p39"/>
          <p:cNvSpPr txBox="1"/>
          <p:nvPr/>
        </p:nvSpPr>
        <p:spPr>
          <a:xfrm>
            <a:off x="1698750" y="669450"/>
            <a:ext cx="5746500" cy="3885600"/>
          </a:xfrm>
          <a:prstGeom prst="rect">
            <a:avLst/>
          </a:prstGeom>
          <a:solidFill>
            <a:srgbClr val="282C34"/>
          </a:solidFill>
          <a:ln>
            <a:noFill/>
          </a:ln>
        </p:spPr>
        <p:txBody>
          <a:bodyPr spcFirstLastPara="1" wrap="square" lIns="91425" tIns="91425" rIns="91425" bIns="91425" anchor="t" anchorCtr="0">
            <a:noAutofit/>
          </a:bodyPr>
          <a:lstStyle/>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AllocaInst:   %5 = alloca i32, align 4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Was determined to be a variable with the following attributes: {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name: _var_5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size_in_bytes: 4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val_bytes: [3, 0, 0, 0]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AllocaInst:   %6 = alloca double, align 8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Was determined to be a variable with the following attributes: {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name: _var_6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size_in_bytes: 8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val_bytes: [0, 0, 0, 0, 0, 0, f0, 3f]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AllocaInst:   %7 = alloca i32*, align 8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Was determined to be a variable with the following attributes: {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name: _var_7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size_in_bytes: 8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val_bytes: []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is_ptr: true                                                                                                                                                              </a:t>
            </a:r>
            <a:endParaRPr sz="12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None/>
            </a:pPr>
            <a:r>
              <a:rPr lang="en" sz="1200">
                <a:solidFill>
                  <a:srgbClr val="DCDFE4"/>
                </a:solidFill>
                <a:highlight>
                  <a:srgbClr val="282C34"/>
                </a:highlight>
                <a:latin typeface="Consolas"/>
                <a:ea typeface="Consolas"/>
                <a:cs typeface="Consolas"/>
                <a:sym typeface="Consolas"/>
              </a:rPr>
              <a:t>       ptr_alloc_bytes: 4                                                                                                                                                        </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Application Refactoring</a:t>
            </a:r>
            <a:endParaRPr sz="2400"/>
          </a:p>
        </p:txBody>
      </p:sp>
      <p:sp>
        <p:nvSpPr>
          <p:cNvPr id="343" name="Google Shape;34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344" name="Google Shape;344;p41"/>
          <p:cNvSpPr txBox="1"/>
          <p:nvPr/>
        </p:nvSpPr>
        <p:spPr>
          <a:xfrm>
            <a:off x="1765650" y="1153950"/>
            <a:ext cx="5612700" cy="28356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codeRepl:                         ; preds = %BB_UID_0</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call void @main.Node_0(i32* %1, double* %6,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i32* %4, i32* %5, i32* %3) #5</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br label %codeRepl1</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codeRepl1:                        ; preds = %codeRepl</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call void @main.Node_1(i32* %2) #5</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br label %codeRepl2</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codeRepl2:                        ; preds = %codeRepl1</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call void @main.Node_2(i32* %2, double* %6) #5</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br label %codeRepl3</a:t>
            </a:r>
            <a:endParaRPr>
              <a:solidFill>
                <a:srgbClr val="959DCB"/>
              </a:solidFill>
              <a:highlight>
                <a:srgbClr val="292D3E"/>
              </a:highlight>
              <a:latin typeface="Consolas"/>
              <a:ea typeface="Consolas"/>
              <a:cs typeface="Consolas"/>
              <a:sym typeface="Consolas"/>
            </a:endParaRPr>
          </a:p>
        </p:txBody>
      </p:sp>
      <p:sp>
        <p:nvSpPr>
          <p:cNvPr id="345" name="Google Shape;345;p41"/>
          <p:cNvSpPr/>
          <p:nvPr/>
        </p:nvSpPr>
        <p:spPr>
          <a:xfrm>
            <a:off x="2869525" y="1435588"/>
            <a:ext cx="1290300" cy="228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p:nvPr/>
        </p:nvSpPr>
        <p:spPr>
          <a:xfrm>
            <a:off x="2869525" y="2463475"/>
            <a:ext cx="1290300" cy="292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p:nvPr/>
        </p:nvSpPr>
        <p:spPr>
          <a:xfrm>
            <a:off x="2869525" y="3301675"/>
            <a:ext cx="1290300" cy="292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Binary Generation</a:t>
            </a:r>
            <a:endParaRPr sz="2400"/>
          </a:p>
        </p:txBody>
      </p:sp>
      <p:sp>
        <p:nvSpPr>
          <p:cNvPr id="353" name="Google Shape;35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354" name="Google Shape;354;p42"/>
          <p:cNvSpPr txBox="1"/>
          <p:nvPr/>
        </p:nvSpPr>
        <p:spPr>
          <a:xfrm>
            <a:off x="689800" y="540300"/>
            <a:ext cx="8201100" cy="40533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"DAG"</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"FuncCall_0"</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"arguments"</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"_var_1"</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"_var_6"</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"_var_4"</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"_var_5"</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"_var_3"</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"platforms"</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"name"</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"cpu"</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"runfunc"</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"main.Node_0" </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"predecessors"</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"successors"</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"name"</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"FuncCall_1" </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"FuncCall_1"</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"arguments"</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"_var_2"</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"platforms"</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"name"</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"cpu"</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"runfunc"</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"main.Node_1" </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"predecessors"</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"name"</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"FuncCall_0" </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"successors"</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"name"</a:t>
            </a:r>
            <a:r>
              <a:rPr lang="en" sz="1100">
                <a:solidFill>
                  <a:srgbClr val="89DDFF"/>
                </a:solidFill>
                <a:highlight>
                  <a:srgbClr val="292D3E"/>
                </a:highlight>
                <a:latin typeface="Consolas"/>
                <a:ea typeface="Consolas"/>
                <a:cs typeface="Consolas"/>
                <a:sym typeface="Consolas"/>
              </a:rPr>
              <a:t>: </a:t>
            </a:r>
            <a:r>
              <a:rPr lang="en" sz="1100">
                <a:solidFill>
                  <a:srgbClr val="C3E88D"/>
                </a:solidFill>
                <a:highlight>
                  <a:srgbClr val="292D3E"/>
                </a:highlight>
                <a:latin typeface="Consolas"/>
                <a:ea typeface="Consolas"/>
                <a:cs typeface="Consolas"/>
                <a:sym typeface="Consolas"/>
              </a:rPr>
              <a:t>"FuncCall_2" </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"Variables"</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"_var_5"</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4</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"is_ptr"</a:t>
            </a:r>
            <a:r>
              <a:rPr lang="en" sz="1100">
                <a:solidFill>
                  <a:srgbClr val="89DDFF"/>
                </a:solidFill>
                <a:highlight>
                  <a:srgbClr val="292D3E"/>
                </a:highlight>
                <a:latin typeface="Consolas"/>
                <a:ea typeface="Consolas"/>
                <a:cs typeface="Consolas"/>
                <a:sym typeface="Consolas"/>
              </a:rPr>
              <a:t>: </a:t>
            </a:r>
            <a:r>
              <a:rPr lang="en" sz="1100" i="1">
                <a:solidFill>
                  <a:srgbClr val="F78C6C"/>
                </a:solidFill>
                <a:highlight>
                  <a:srgbClr val="292D3E"/>
                </a:highlight>
                <a:latin typeface="Consolas"/>
                <a:ea typeface="Consolas"/>
                <a:cs typeface="Consolas"/>
                <a:sym typeface="Consolas"/>
              </a:rPr>
              <a:t>false</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"ptr_alloc_bytes"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"val"</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3</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EEFFFF"/>
                </a:solidFill>
                <a:highlight>
                  <a:srgbClr val="292D3E"/>
                </a:highlight>
                <a:latin typeface="Consolas"/>
                <a:ea typeface="Consolas"/>
                <a:cs typeface="Consolas"/>
                <a:sym typeface="Consolas"/>
              </a:rPr>
              <a:t>    "_var_6"</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8</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"is_ptr"</a:t>
            </a:r>
            <a:r>
              <a:rPr lang="en" sz="1100">
                <a:solidFill>
                  <a:srgbClr val="89DDFF"/>
                </a:solidFill>
                <a:highlight>
                  <a:srgbClr val="292D3E"/>
                </a:highlight>
                <a:latin typeface="Consolas"/>
                <a:ea typeface="Consolas"/>
                <a:cs typeface="Consolas"/>
                <a:sym typeface="Consolas"/>
              </a:rPr>
              <a:t>: </a:t>
            </a:r>
            <a:r>
              <a:rPr lang="en" sz="1100" i="1">
                <a:solidFill>
                  <a:srgbClr val="F78C6C"/>
                </a:solidFill>
                <a:highlight>
                  <a:srgbClr val="292D3E"/>
                </a:highlight>
                <a:latin typeface="Consolas"/>
                <a:ea typeface="Consolas"/>
                <a:cs typeface="Consolas"/>
                <a:sym typeface="Consolas"/>
              </a:rPr>
              <a:t>false</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"ptr_alloc_bytes"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"val"</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240</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63</a:t>
            </a: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EEFFFF"/>
                </a:solidFill>
                <a:highlight>
                  <a:srgbClr val="292D3E"/>
                </a:highlight>
                <a:latin typeface="Consolas"/>
                <a:ea typeface="Consolas"/>
                <a:cs typeface="Consolas"/>
                <a:sym typeface="Consolas"/>
              </a:rPr>
              <a:t>    "_var_7"</a:t>
            </a: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8</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"is_ptr"</a:t>
            </a:r>
            <a:r>
              <a:rPr lang="en" sz="1100">
                <a:solidFill>
                  <a:srgbClr val="89DDFF"/>
                </a:solidFill>
                <a:highlight>
                  <a:srgbClr val="292D3E"/>
                </a:highlight>
                <a:latin typeface="Consolas"/>
                <a:ea typeface="Consolas"/>
                <a:cs typeface="Consolas"/>
                <a:sym typeface="Consolas"/>
              </a:rPr>
              <a:t>: </a:t>
            </a:r>
            <a:r>
              <a:rPr lang="en" sz="1100" i="1">
                <a:solidFill>
                  <a:srgbClr val="F78C6C"/>
                </a:solidFill>
                <a:highlight>
                  <a:srgbClr val="292D3E"/>
                </a:highlight>
                <a:latin typeface="Consolas"/>
                <a:ea typeface="Consolas"/>
                <a:cs typeface="Consolas"/>
                <a:sym typeface="Consolas"/>
              </a:rPr>
              <a:t>true</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"ptr_alloc_bytes"</a:t>
            </a:r>
            <a:r>
              <a:rPr lang="en" sz="1100">
                <a:solidFill>
                  <a:srgbClr val="89DDFF"/>
                </a:solidFill>
                <a:highlight>
                  <a:srgbClr val="292D3E"/>
                </a:highlight>
                <a:latin typeface="Consolas"/>
                <a:ea typeface="Consolas"/>
                <a:cs typeface="Consolas"/>
                <a:sym typeface="Consolas"/>
              </a:rPr>
              <a:t>: </a:t>
            </a:r>
            <a:r>
              <a:rPr lang="en" sz="1100">
                <a:solidFill>
                  <a:srgbClr val="F78C6C"/>
                </a:solidFill>
                <a:highlight>
                  <a:srgbClr val="292D3E"/>
                </a:highlight>
                <a:latin typeface="Consolas"/>
                <a:ea typeface="Consolas"/>
                <a:cs typeface="Consolas"/>
                <a:sym typeface="Consolas"/>
              </a:rPr>
              <a:t>4</a:t>
            </a: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"val"</a:t>
            </a:r>
            <a:r>
              <a:rPr lang="en" sz="1100">
                <a:solidFill>
                  <a:srgbClr val="89DDFF"/>
                </a:solidFill>
                <a:highlight>
                  <a:srgbClr val="292D3E"/>
                </a:highlight>
                <a:latin typeface="Consolas"/>
                <a:ea typeface="Consolas"/>
                <a:cs typeface="Consolas"/>
                <a:sym typeface="Consolas"/>
              </a:rPr>
              <a:t>: []},</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a:t>
            </a:r>
            <a:r>
              <a:rPr lang="en" sz="1100">
                <a:solidFill>
                  <a:srgbClr val="EEFFFF"/>
                </a:solidFill>
                <a:highlight>
                  <a:srgbClr val="292D3E"/>
                </a:highlight>
                <a:latin typeface="Consolas"/>
                <a:ea typeface="Consolas"/>
                <a:cs typeface="Consolas"/>
                <a:sym typeface="Consolas"/>
              </a:rPr>
              <a:t>…</a:t>
            </a:r>
            <a:endParaRPr sz="1100">
              <a:solidFill>
                <a:srgbClr val="EEFF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  } </a:t>
            </a:r>
            <a:r>
              <a:rPr lang="en" sz="1100">
                <a:solidFill>
                  <a:srgbClr val="EEFF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100">
                <a:solidFill>
                  <a:srgbClr val="89DDFF"/>
                </a:solidFill>
                <a:highlight>
                  <a:srgbClr val="292D3E"/>
                </a:highlight>
                <a:latin typeface="Consolas"/>
                <a:ea typeface="Consolas"/>
                <a:cs typeface="Consolas"/>
                <a:sym typeface="Consolas"/>
              </a:rPr>
              <a:t>}</a:t>
            </a:r>
            <a:endParaRPr sz="1100">
              <a:solidFill>
                <a:srgbClr val="89DDFF"/>
              </a:solidFill>
              <a:highlight>
                <a:srgbClr val="292D3E"/>
              </a:highlight>
              <a:latin typeface="Consolas"/>
              <a:ea typeface="Consolas"/>
              <a:cs typeface="Consolas"/>
              <a:sym typeface="Consolas"/>
            </a:endParaRPr>
          </a:p>
        </p:txBody>
      </p:sp>
      <p:sp>
        <p:nvSpPr>
          <p:cNvPr id="355" name="Google Shape;355;p42"/>
          <p:cNvSpPr/>
          <p:nvPr/>
        </p:nvSpPr>
        <p:spPr>
          <a:xfrm>
            <a:off x="4422875" y="1121800"/>
            <a:ext cx="990900" cy="225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2"/>
          <p:cNvSpPr/>
          <p:nvPr/>
        </p:nvSpPr>
        <p:spPr>
          <a:xfrm>
            <a:off x="4422875" y="2145714"/>
            <a:ext cx="990900" cy="225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sldNum" idx="12"/>
          </p:nvPr>
        </p:nvSpPr>
        <p:spPr>
          <a:xfrm>
            <a:off x="81676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79" name="Google Shape;79;p15"/>
          <p:cNvPicPr preferRelativeResize="0"/>
          <p:nvPr/>
        </p:nvPicPr>
        <p:blipFill rotWithShape="1">
          <a:blip r:embed="rId3">
            <a:alphaModFix/>
          </a:blip>
          <a:srcRect l="1305" r="1305"/>
          <a:stretch/>
        </p:blipFill>
        <p:spPr>
          <a:xfrm>
            <a:off x="561900" y="484325"/>
            <a:ext cx="867076" cy="833542"/>
          </a:xfrm>
          <a:prstGeom prst="rect">
            <a:avLst/>
          </a:prstGeom>
          <a:noFill/>
          <a:ln>
            <a:noFill/>
          </a:ln>
        </p:spPr>
      </p:pic>
      <p:pic>
        <p:nvPicPr>
          <p:cNvPr id="80" name="Google Shape;80;p15"/>
          <p:cNvPicPr preferRelativeResize="0"/>
          <p:nvPr/>
        </p:nvPicPr>
        <p:blipFill>
          <a:blip r:embed="rId4">
            <a:alphaModFix/>
          </a:blip>
          <a:stretch>
            <a:fillRect/>
          </a:stretch>
        </p:blipFill>
        <p:spPr>
          <a:xfrm>
            <a:off x="6345339" y="543450"/>
            <a:ext cx="749333" cy="833552"/>
          </a:xfrm>
          <a:prstGeom prst="rect">
            <a:avLst/>
          </a:prstGeom>
          <a:noFill/>
          <a:ln>
            <a:noFill/>
          </a:ln>
        </p:spPr>
      </p:pic>
      <p:pic>
        <p:nvPicPr>
          <p:cNvPr id="81" name="Google Shape;81;p15"/>
          <p:cNvPicPr preferRelativeResize="0"/>
          <p:nvPr/>
        </p:nvPicPr>
        <p:blipFill rotWithShape="1">
          <a:blip r:embed="rId5">
            <a:alphaModFix/>
          </a:blip>
          <a:srcRect l="8910" t="9599" r="9715" b="9323"/>
          <a:stretch/>
        </p:blipFill>
        <p:spPr>
          <a:xfrm>
            <a:off x="3254802" y="508875"/>
            <a:ext cx="1038449" cy="833551"/>
          </a:xfrm>
          <a:prstGeom prst="rect">
            <a:avLst/>
          </a:prstGeom>
          <a:noFill/>
          <a:ln>
            <a:noFill/>
          </a:ln>
        </p:spPr>
      </p:pic>
      <p:pic>
        <p:nvPicPr>
          <p:cNvPr id="82" name="Google Shape;82;p15"/>
          <p:cNvPicPr preferRelativeResize="0"/>
          <p:nvPr/>
        </p:nvPicPr>
        <p:blipFill>
          <a:blip r:embed="rId6">
            <a:alphaModFix/>
          </a:blip>
          <a:stretch>
            <a:fillRect/>
          </a:stretch>
        </p:blipFill>
        <p:spPr>
          <a:xfrm>
            <a:off x="3357260" y="1419700"/>
            <a:ext cx="833529" cy="833550"/>
          </a:xfrm>
          <a:prstGeom prst="rect">
            <a:avLst/>
          </a:prstGeom>
          <a:noFill/>
          <a:ln>
            <a:noFill/>
          </a:ln>
        </p:spPr>
      </p:pic>
      <p:pic>
        <p:nvPicPr>
          <p:cNvPr id="83" name="Google Shape;83;p15"/>
          <p:cNvPicPr preferRelativeResize="0"/>
          <p:nvPr/>
        </p:nvPicPr>
        <p:blipFill rotWithShape="1">
          <a:blip r:embed="rId7">
            <a:alphaModFix/>
          </a:blip>
          <a:srcRect l="20864" t="1643" r="32500" b="43771"/>
          <a:stretch/>
        </p:blipFill>
        <p:spPr>
          <a:xfrm>
            <a:off x="3411948" y="2330527"/>
            <a:ext cx="724149" cy="847590"/>
          </a:xfrm>
          <a:prstGeom prst="rect">
            <a:avLst/>
          </a:prstGeom>
          <a:noFill/>
          <a:ln>
            <a:noFill/>
          </a:ln>
        </p:spPr>
      </p:pic>
      <p:pic>
        <p:nvPicPr>
          <p:cNvPr id="84" name="Google Shape;84;p15"/>
          <p:cNvPicPr preferRelativeResize="0"/>
          <p:nvPr/>
        </p:nvPicPr>
        <p:blipFill rotWithShape="1">
          <a:blip r:embed="rId8">
            <a:alphaModFix/>
          </a:blip>
          <a:srcRect l="17005" t="3345" r="19962" b="24091"/>
          <a:stretch/>
        </p:blipFill>
        <p:spPr>
          <a:xfrm>
            <a:off x="561902" y="1419698"/>
            <a:ext cx="724145" cy="833550"/>
          </a:xfrm>
          <a:prstGeom prst="rect">
            <a:avLst/>
          </a:prstGeom>
          <a:noFill/>
          <a:ln>
            <a:noFill/>
          </a:ln>
        </p:spPr>
      </p:pic>
      <p:pic>
        <p:nvPicPr>
          <p:cNvPr id="85" name="Google Shape;85;p15"/>
          <p:cNvPicPr preferRelativeResize="0"/>
          <p:nvPr/>
        </p:nvPicPr>
        <p:blipFill rotWithShape="1">
          <a:blip r:embed="rId9">
            <a:alphaModFix/>
          </a:blip>
          <a:srcRect t="8113" r="14266" b="15701"/>
          <a:stretch/>
        </p:blipFill>
        <p:spPr>
          <a:xfrm>
            <a:off x="6279800" y="1366050"/>
            <a:ext cx="958451" cy="967197"/>
          </a:xfrm>
          <a:prstGeom prst="rect">
            <a:avLst/>
          </a:prstGeom>
          <a:noFill/>
          <a:ln>
            <a:noFill/>
          </a:ln>
        </p:spPr>
      </p:pic>
      <p:pic>
        <p:nvPicPr>
          <p:cNvPr id="86" name="Google Shape;86;p15"/>
          <p:cNvPicPr preferRelativeResize="0"/>
          <p:nvPr/>
        </p:nvPicPr>
        <p:blipFill>
          <a:blip r:embed="rId10">
            <a:alphaModFix/>
          </a:blip>
          <a:stretch>
            <a:fillRect/>
          </a:stretch>
        </p:blipFill>
        <p:spPr>
          <a:xfrm>
            <a:off x="523925" y="2380748"/>
            <a:ext cx="800110" cy="833552"/>
          </a:xfrm>
          <a:prstGeom prst="rect">
            <a:avLst/>
          </a:prstGeom>
          <a:noFill/>
          <a:ln>
            <a:noFill/>
          </a:ln>
        </p:spPr>
      </p:pic>
      <p:sp>
        <p:nvSpPr>
          <p:cNvPr id="87" name="Google Shape;87;p15"/>
          <p:cNvSpPr txBox="1"/>
          <p:nvPr/>
        </p:nvSpPr>
        <p:spPr>
          <a:xfrm>
            <a:off x="4240113" y="1366025"/>
            <a:ext cx="1588500" cy="9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Richard Uhrie</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John Brunhaver</a:t>
            </a:r>
            <a:endParaRPr sz="1200">
              <a:latin typeface="Spectral"/>
              <a:ea typeface="Spectral"/>
              <a:cs typeface="Spectral"/>
              <a:sym typeface="Spectral"/>
            </a:endParaRPr>
          </a:p>
        </p:txBody>
      </p:sp>
      <p:sp>
        <p:nvSpPr>
          <p:cNvPr id="88" name="Google Shape;88;p15"/>
          <p:cNvSpPr txBox="1"/>
          <p:nvPr/>
        </p:nvSpPr>
        <p:spPr>
          <a:xfrm>
            <a:off x="7366500" y="1413550"/>
            <a:ext cx="1625100" cy="9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pectral"/>
                <a:ea typeface="Spectral"/>
                <a:cs typeface="Spectral"/>
                <a:sym typeface="Spectral"/>
              </a:rPr>
              <a:t>Aporva Amarnath</a:t>
            </a:r>
            <a:endParaRPr>
              <a:latin typeface="Spectral"/>
              <a:ea typeface="Spectral"/>
              <a:cs typeface="Spectral"/>
              <a:sym typeface="Spectral"/>
            </a:endParaRPr>
          </a:p>
          <a:p>
            <a:pPr marL="0" lvl="0" indent="0" algn="l" rtl="0">
              <a:spcBef>
                <a:spcPts val="0"/>
              </a:spcBef>
              <a:spcAft>
                <a:spcPts val="0"/>
              </a:spcAft>
              <a:buNone/>
            </a:pPr>
            <a:endParaRPr>
              <a:latin typeface="Spectral"/>
              <a:ea typeface="Spectral"/>
              <a:cs typeface="Spectral"/>
              <a:sym typeface="Spectral"/>
            </a:endParaRPr>
          </a:p>
          <a:p>
            <a:pPr marL="0" lvl="0" indent="0" algn="l" rtl="0">
              <a:spcBef>
                <a:spcPts val="0"/>
              </a:spcBef>
              <a:spcAft>
                <a:spcPts val="0"/>
              </a:spcAft>
              <a:buNone/>
            </a:pPr>
            <a:r>
              <a:rPr lang="en">
                <a:latin typeface="Spectral"/>
                <a:ea typeface="Spectral"/>
                <a:cs typeface="Spectral"/>
                <a:sym typeface="Spectral"/>
              </a:rPr>
              <a:t>Advisor:</a:t>
            </a:r>
            <a:br>
              <a:rPr lang="en">
                <a:latin typeface="Spectral"/>
                <a:ea typeface="Spectral"/>
                <a:cs typeface="Spectral"/>
                <a:sym typeface="Spectral"/>
              </a:rPr>
            </a:br>
            <a:r>
              <a:rPr lang="en">
                <a:latin typeface="Spectral"/>
                <a:ea typeface="Spectral"/>
                <a:cs typeface="Spectral"/>
                <a:sym typeface="Spectral"/>
              </a:rPr>
              <a:t>Ron Dreslinski</a:t>
            </a:r>
            <a:endParaRPr>
              <a:latin typeface="Spectral"/>
              <a:ea typeface="Spectral"/>
              <a:cs typeface="Spectral"/>
              <a:sym typeface="Spectral"/>
            </a:endParaRPr>
          </a:p>
        </p:txBody>
      </p:sp>
      <p:sp>
        <p:nvSpPr>
          <p:cNvPr id="89" name="Google Shape;89;p15"/>
          <p:cNvSpPr txBox="1"/>
          <p:nvPr/>
        </p:nvSpPr>
        <p:spPr>
          <a:xfrm>
            <a:off x="4240125" y="2304550"/>
            <a:ext cx="1226400" cy="9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Anish NK</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Umit Ogras</a:t>
            </a:r>
            <a:endParaRPr sz="1200">
              <a:latin typeface="Spectral"/>
              <a:ea typeface="Spectral"/>
              <a:cs typeface="Spectral"/>
              <a:sym typeface="Spectral"/>
            </a:endParaRPr>
          </a:p>
        </p:txBody>
      </p:sp>
      <p:sp>
        <p:nvSpPr>
          <p:cNvPr id="90" name="Google Shape;90;p15"/>
          <p:cNvSpPr txBox="1"/>
          <p:nvPr/>
        </p:nvSpPr>
        <p:spPr>
          <a:xfrm>
            <a:off x="1366625" y="2380750"/>
            <a:ext cx="1625100" cy="9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Nirmal Kumbhare</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Ali Akoglu</a:t>
            </a:r>
            <a:endParaRPr sz="1200">
              <a:latin typeface="Spectral"/>
              <a:ea typeface="Spectral"/>
              <a:cs typeface="Spectral"/>
              <a:sym typeface="Spectral"/>
            </a:endParaRPr>
          </a:p>
        </p:txBody>
      </p:sp>
      <p:sp>
        <p:nvSpPr>
          <p:cNvPr id="91" name="Google Shape;91;p15"/>
          <p:cNvSpPr txBox="1"/>
          <p:nvPr/>
        </p:nvSpPr>
        <p:spPr>
          <a:xfrm>
            <a:off x="1366625" y="1402975"/>
            <a:ext cx="1335600" cy="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Joshua Mack</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Ali Akoglu</a:t>
            </a:r>
            <a:endParaRPr sz="1200">
              <a:latin typeface="Spectral"/>
              <a:ea typeface="Spectral"/>
              <a:cs typeface="Spectral"/>
              <a:sym typeface="Spectral"/>
            </a:endParaRPr>
          </a:p>
        </p:txBody>
      </p:sp>
      <p:sp>
        <p:nvSpPr>
          <p:cNvPr id="92" name="Google Shape;92;p15"/>
          <p:cNvSpPr txBox="1">
            <a:spLocks noGrp="1"/>
          </p:cNvSpPr>
          <p:nvPr>
            <p:ph type="title"/>
          </p:nvPr>
        </p:nvSpPr>
        <p:spPr>
          <a:xfrm>
            <a:off x="0" y="0"/>
            <a:ext cx="9144000" cy="50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Who are we?</a:t>
            </a:r>
            <a:endParaRPr sz="2400"/>
          </a:p>
        </p:txBody>
      </p:sp>
      <p:sp>
        <p:nvSpPr>
          <p:cNvPr id="93" name="Google Shape;93;p15"/>
          <p:cNvSpPr txBox="1"/>
          <p:nvPr/>
        </p:nvSpPr>
        <p:spPr>
          <a:xfrm>
            <a:off x="4234425" y="4166213"/>
            <a:ext cx="1625100" cy="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Liangliang Chang</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Chaitali Chakrabarti</a:t>
            </a:r>
            <a:endParaRPr sz="1200">
              <a:latin typeface="Spectral"/>
              <a:ea typeface="Spectral"/>
              <a:cs typeface="Spectral"/>
              <a:sym typeface="Spectral"/>
            </a:endParaRPr>
          </a:p>
        </p:txBody>
      </p:sp>
      <p:pic>
        <p:nvPicPr>
          <p:cNvPr id="94" name="Google Shape;94;p15"/>
          <p:cNvPicPr preferRelativeResize="0"/>
          <p:nvPr/>
        </p:nvPicPr>
        <p:blipFill rotWithShape="1">
          <a:blip r:embed="rId11">
            <a:alphaModFix/>
          </a:blip>
          <a:srcRect l="3584" t="3098" r="4739" b="31111"/>
          <a:stretch/>
        </p:blipFill>
        <p:spPr>
          <a:xfrm>
            <a:off x="3411962" y="4181800"/>
            <a:ext cx="749325" cy="835834"/>
          </a:xfrm>
          <a:prstGeom prst="rect">
            <a:avLst/>
          </a:prstGeom>
          <a:noFill/>
          <a:ln>
            <a:noFill/>
          </a:ln>
        </p:spPr>
      </p:pic>
      <p:sp>
        <p:nvSpPr>
          <p:cNvPr id="95" name="Google Shape;95;p15"/>
          <p:cNvSpPr txBox="1"/>
          <p:nvPr/>
        </p:nvSpPr>
        <p:spPr>
          <a:xfrm>
            <a:off x="4247000" y="3246463"/>
            <a:ext cx="1625100" cy="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pectral"/>
                <a:ea typeface="Spectral"/>
                <a:cs typeface="Spectral"/>
                <a:sym typeface="Spectral"/>
              </a:rPr>
              <a:t>Samet Arda</a:t>
            </a:r>
            <a:endParaRPr sz="1200">
              <a:latin typeface="Spectral"/>
              <a:ea typeface="Spectral"/>
              <a:cs typeface="Spectral"/>
              <a:sym typeface="Spectral"/>
            </a:endParaRPr>
          </a:p>
          <a:p>
            <a:pPr marL="0" lvl="0" indent="0" algn="l" rtl="0">
              <a:spcBef>
                <a:spcPts val="0"/>
              </a:spcBef>
              <a:spcAft>
                <a:spcPts val="0"/>
              </a:spcAft>
              <a:buNone/>
            </a:pP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Advisor:</a:t>
            </a:r>
            <a:endParaRPr sz="1200">
              <a:latin typeface="Spectral"/>
              <a:ea typeface="Spectral"/>
              <a:cs typeface="Spectral"/>
              <a:sym typeface="Spectral"/>
            </a:endParaRPr>
          </a:p>
          <a:p>
            <a:pPr marL="0" lvl="0" indent="0" algn="l" rtl="0">
              <a:spcBef>
                <a:spcPts val="0"/>
              </a:spcBef>
              <a:spcAft>
                <a:spcPts val="0"/>
              </a:spcAft>
              <a:buNone/>
            </a:pPr>
            <a:r>
              <a:rPr lang="en" sz="1200">
                <a:latin typeface="Spectral"/>
                <a:ea typeface="Spectral"/>
                <a:cs typeface="Spectral"/>
                <a:sym typeface="Spectral"/>
              </a:rPr>
              <a:t>Umit Ogras</a:t>
            </a:r>
            <a:endParaRPr sz="1200">
              <a:latin typeface="Spectral"/>
              <a:ea typeface="Spectral"/>
              <a:cs typeface="Spectral"/>
              <a:sym typeface="Spectral"/>
            </a:endParaRPr>
          </a:p>
        </p:txBody>
      </p:sp>
      <p:pic>
        <p:nvPicPr>
          <p:cNvPr id="96" name="Google Shape;96;p15"/>
          <p:cNvPicPr preferRelativeResize="0"/>
          <p:nvPr/>
        </p:nvPicPr>
        <p:blipFill rotWithShape="1">
          <a:blip r:embed="rId12">
            <a:alphaModFix/>
          </a:blip>
          <a:srcRect l="14161" t="17482" r="18756" b="9795"/>
          <a:stretch/>
        </p:blipFill>
        <p:spPr>
          <a:xfrm>
            <a:off x="3411951" y="3294850"/>
            <a:ext cx="749325" cy="8122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3"/>
          <p:cNvSpPr/>
          <p:nvPr/>
        </p:nvSpPr>
        <p:spPr>
          <a:xfrm>
            <a:off x="547800" y="3447050"/>
            <a:ext cx="4304100" cy="1010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Linux Userspace Runtime</a:t>
            </a:r>
            <a:endParaRPr sz="2400"/>
          </a:p>
        </p:txBody>
      </p:sp>
      <p:sp>
        <p:nvSpPr>
          <p:cNvPr id="363" name="Google Shape;36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364" name="Google Shape;364;p43"/>
          <p:cNvSpPr/>
          <p:nvPr/>
        </p:nvSpPr>
        <p:spPr>
          <a:xfrm>
            <a:off x="1561350" y="611575"/>
            <a:ext cx="227700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Outlined LLVM</a:t>
            </a:r>
            <a:endParaRPr sz="1800">
              <a:latin typeface="Consolas"/>
              <a:ea typeface="Consolas"/>
              <a:cs typeface="Consolas"/>
              <a:sym typeface="Consolas"/>
            </a:endParaRPr>
          </a:p>
        </p:txBody>
      </p:sp>
      <p:sp>
        <p:nvSpPr>
          <p:cNvPr id="365" name="Google Shape;365;p43"/>
          <p:cNvSpPr/>
          <p:nvPr/>
        </p:nvSpPr>
        <p:spPr>
          <a:xfrm>
            <a:off x="2902425" y="3581650"/>
            <a:ext cx="1728900" cy="77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Application </a:t>
            </a:r>
            <a:endParaRPr sz="1800">
              <a:latin typeface="Consolas"/>
              <a:ea typeface="Consolas"/>
              <a:cs typeface="Consolas"/>
              <a:sym typeface="Consolas"/>
            </a:endParaRPr>
          </a:p>
          <a:p>
            <a:pPr marL="0" lvl="0" indent="0" algn="ctr" rtl="0">
              <a:spcBef>
                <a:spcPts val="0"/>
              </a:spcBef>
              <a:spcAft>
                <a:spcPts val="0"/>
              </a:spcAft>
              <a:buNone/>
            </a:pPr>
            <a:r>
              <a:rPr lang="en" sz="1800">
                <a:latin typeface="Consolas"/>
                <a:ea typeface="Consolas"/>
                <a:cs typeface="Consolas"/>
                <a:sym typeface="Consolas"/>
              </a:rPr>
              <a:t>JSON</a:t>
            </a:r>
            <a:endParaRPr sz="1800">
              <a:latin typeface="Consolas"/>
              <a:ea typeface="Consolas"/>
              <a:cs typeface="Consolas"/>
              <a:sym typeface="Consolas"/>
            </a:endParaRPr>
          </a:p>
        </p:txBody>
      </p:sp>
      <p:sp>
        <p:nvSpPr>
          <p:cNvPr id="366" name="Google Shape;366;p43"/>
          <p:cNvSpPr txBox="1"/>
          <p:nvPr/>
        </p:nvSpPr>
        <p:spPr>
          <a:xfrm>
            <a:off x="864750" y="1810025"/>
            <a:ext cx="3648300" cy="9459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82AAFF"/>
                </a:solidFill>
                <a:highlight>
                  <a:srgbClr val="292D3E"/>
                </a:highlight>
                <a:latin typeface="Consolas"/>
                <a:ea typeface="Consolas"/>
                <a:cs typeface="Consolas"/>
                <a:sym typeface="Consolas"/>
              </a:rPr>
              <a:t>clang-9 </a:t>
            </a:r>
            <a:r>
              <a:rPr lang="en">
                <a:solidFill>
                  <a:srgbClr val="959DCB"/>
                </a:solidFill>
                <a:highlight>
                  <a:srgbClr val="292D3E"/>
                </a:highlight>
                <a:latin typeface="Consolas"/>
                <a:ea typeface="Consolas"/>
                <a:cs typeface="Consolas"/>
                <a:sym typeface="Consolas"/>
              </a:rPr>
              <a:t>-shared -fPIC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output-myapp-extracted.ll </a:t>
            </a:r>
            <a:endParaRPr>
              <a:solidFill>
                <a:srgbClr val="959DCB"/>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a:solidFill>
                  <a:srgbClr val="959DCB"/>
                </a:solidFill>
                <a:highlight>
                  <a:srgbClr val="292D3E"/>
                </a:highlight>
                <a:latin typeface="Consolas"/>
                <a:ea typeface="Consolas"/>
                <a:cs typeface="Consolas"/>
                <a:sym typeface="Consolas"/>
              </a:rPr>
              <a:t>        -o file-x86.so</a:t>
            </a:r>
            <a:endParaRPr>
              <a:solidFill>
                <a:srgbClr val="959DCB"/>
              </a:solidFill>
              <a:highlight>
                <a:srgbClr val="292D3E"/>
              </a:highlight>
              <a:latin typeface="Consolas"/>
              <a:ea typeface="Consolas"/>
              <a:cs typeface="Consolas"/>
              <a:sym typeface="Consolas"/>
            </a:endParaRPr>
          </a:p>
        </p:txBody>
      </p:sp>
      <p:sp>
        <p:nvSpPr>
          <p:cNvPr id="367" name="Google Shape;367;p43"/>
          <p:cNvSpPr/>
          <p:nvPr/>
        </p:nvSpPr>
        <p:spPr>
          <a:xfrm rot="5400000">
            <a:off x="2501700" y="135495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3"/>
          <p:cNvSpPr/>
          <p:nvPr/>
        </p:nvSpPr>
        <p:spPr>
          <a:xfrm rot="5400000">
            <a:off x="2501700" y="292660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3"/>
          <p:cNvSpPr/>
          <p:nvPr/>
        </p:nvSpPr>
        <p:spPr>
          <a:xfrm>
            <a:off x="713875" y="3581650"/>
            <a:ext cx="1893000" cy="77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Application </a:t>
            </a:r>
            <a:endParaRPr sz="1800">
              <a:latin typeface="Consolas"/>
              <a:ea typeface="Consolas"/>
              <a:cs typeface="Consolas"/>
              <a:sym typeface="Consolas"/>
            </a:endParaRPr>
          </a:p>
          <a:p>
            <a:pPr marL="0" lvl="0" indent="0" algn="ctr" rtl="0">
              <a:spcBef>
                <a:spcPts val="0"/>
              </a:spcBef>
              <a:spcAft>
                <a:spcPts val="0"/>
              </a:spcAft>
              <a:buNone/>
            </a:pPr>
            <a:r>
              <a:rPr lang="en" sz="1800">
                <a:latin typeface="Consolas"/>
                <a:ea typeface="Consolas"/>
                <a:cs typeface="Consolas"/>
                <a:sym typeface="Consolas"/>
              </a:rPr>
              <a:t>Shared Object</a:t>
            </a:r>
            <a:endParaRPr sz="1800">
              <a:latin typeface="Consolas"/>
              <a:ea typeface="Consolas"/>
              <a:cs typeface="Consolas"/>
              <a:sym typeface="Consolas"/>
            </a:endParaRPr>
          </a:p>
        </p:txBody>
      </p:sp>
      <p:sp>
        <p:nvSpPr>
          <p:cNvPr id="370" name="Google Shape;370;p43"/>
          <p:cNvSpPr/>
          <p:nvPr/>
        </p:nvSpPr>
        <p:spPr>
          <a:xfrm>
            <a:off x="5135600" y="3827050"/>
            <a:ext cx="396300" cy="28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43"/>
          <p:cNvPicPr preferRelativeResize="0"/>
          <p:nvPr/>
        </p:nvPicPr>
        <p:blipFill>
          <a:blip r:embed="rId3">
            <a:alphaModFix/>
          </a:blip>
          <a:stretch>
            <a:fillRect/>
          </a:stretch>
        </p:blipFill>
        <p:spPr>
          <a:xfrm>
            <a:off x="5815600" y="3148074"/>
            <a:ext cx="2484424" cy="1608664"/>
          </a:xfrm>
          <a:prstGeom prst="rect">
            <a:avLst/>
          </a:prstGeom>
          <a:noFill/>
          <a:ln w="9525" cap="flat" cmpd="sng">
            <a:solidFill>
              <a:schemeClr val="dk2"/>
            </a:solidFill>
            <a:prstDash val="solid"/>
            <a:round/>
            <a:headEnd type="none" w="sm" len="sm"/>
            <a:tailEnd type="none" w="sm" len="sm"/>
          </a:ln>
        </p:spPr>
      </p:pic>
      <p:sp>
        <p:nvSpPr>
          <p:cNvPr id="372" name="Google Shape;372;p43"/>
          <p:cNvSpPr/>
          <p:nvPr/>
        </p:nvSpPr>
        <p:spPr>
          <a:xfrm>
            <a:off x="5815350" y="2675350"/>
            <a:ext cx="2484300" cy="47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nsolas"/>
                <a:ea typeface="Consolas"/>
                <a:cs typeface="Consolas"/>
                <a:sym typeface="Consolas"/>
              </a:rPr>
              <a:t>Userspace Runtime</a:t>
            </a:r>
            <a:endParaRPr sz="1800">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Linux Userspace Runtime</a:t>
            </a:r>
            <a:endParaRPr sz="2400"/>
          </a:p>
        </p:txBody>
      </p:sp>
      <p:sp>
        <p:nvSpPr>
          <p:cNvPr id="378" name="Google Shape;37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379" name="Google Shape;379;p44"/>
          <p:cNvSpPr txBox="1"/>
          <p:nvPr/>
        </p:nvSpPr>
        <p:spPr>
          <a:xfrm>
            <a:off x="353975" y="911400"/>
            <a:ext cx="6044400" cy="4782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EFFFF"/>
                </a:solidFill>
                <a:highlight>
                  <a:srgbClr val="292D3E"/>
                </a:highlight>
                <a:latin typeface="Consolas"/>
                <a:ea typeface="Consolas"/>
                <a:cs typeface="Consolas"/>
                <a:sym typeface="Consolas"/>
              </a:rPr>
              <a:t>./userspace_runtime -c config.json application_folder</a:t>
            </a:r>
            <a:endParaRPr>
              <a:latin typeface="Consolas"/>
              <a:ea typeface="Consolas"/>
              <a:cs typeface="Consolas"/>
              <a:sym typeface="Consolas"/>
            </a:endParaRPr>
          </a:p>
        </p:txBody>
      </p:sp>
      <p:sp>
        <p:nvSpPr>
          <p:cNvPr id="380" name="Google Shape;380;p44"/>
          <p:cNvSpPr txBox="1"/>
          <p:nvPr/>
        </p:nvSpPr>
        <p:spPr>
          <a:xfrm>
            <a:off x="6764775" y="722550"/>
            <a:ext cx="2090100" cy="855900"/>
          </a:xfrm>
          <a:prstGeom prst="rect">
            <a:avLst/>
          </a:prstGeom>
          <a:solidFill>
            <a:srgbClr val="292D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EEFFFF"/>
                </a:solidFill>
                <a:highlight>
                  <a:srgbClr val="292D3E"/>
                </a:highlight>
                <a:latin typeface="Consolas"/>
                <a:ea typeface="Consolas"/>
                <a:cs typeface="Consolas"/>
                <a:sym typeface="Consolas"/>
              </a:rPr>
              <a:t>"validation_config"</a:t>
            </a:r>
            <a:r>
              <a:rPr lang="en" sz="1200" dirty="0">
                <a:solidFill>
                  <a:srgbClr val="89DDFF"/>
                </a:solidFill>
                <a:highlight>
                  <a:srgbClr val="292D3E"/>
                </a:highlight>
                <a:latin typeface="Consolas"/>
                <a:ea typeface="Consolas"/>
                <a:cs typeface="Consolas"/>
                <a:sym typeface="Consolas"/>
              </a:rPr>
              <a:t>: {</a:t>
            </a:r>
            <a:endParaRPr sz="1200" dirty="0">
              <a:solidFill>
                <a:srgbClr val="89DDFF"/>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dirty="0">
                <a:solidFill>
                  <a:srgbClr val="89DDFF"/>
                </a:solidFill>
                <a:highlight>
                  <a:srgbClr val="292D3E"/>
                </a:highlight>
                <a:latin typeface="Consolas"/>
                <a:ea typeface="Consolas"/>
                <a:cs typeface="Consolas"/>
                <a:sym typeface="Consolas"/>
              </a:rPr>
              <a:t> </a:t>
            </a:r>
            <a:r>
              <a:rPr lang="en" sz="1200" dirty="0">
                <a:solidFill>
                  <a:srgbClr val="EEFFFF"/>
                </a:solidFill>
                <a:highlight>
                  <a:srgbClr val="292D3E"/>
                </a:highlight>
                <a:latin typeface="Consolas"/>
                <a:ea typeface="Consolas"/>
                <a:cs typeface="Consolas"/>
                <a:sym typeface="Consolas"/>
              </a:rPr>
              <a:t>"myapp-x86"</a:t>
            </a:r>
            <a:r>
              <a:rPr lang="en" sz="1200" dirty="0">
                <a:solidFill>
                  <a:srgbClr val="89DDFF"/>
                </a:solidFill>
                <a:highlight>
                  <a:srgbClr val="292D3E"/>
                </a:highlight>
                <a:latin typeface="Consolas"/>
                <a:ea typeface="Consolas"/>
                <a:cs typeface="Consolas"/>
                <a:sym typeface="Consolas"/>
              </a:rPr>
              <a:t>: </a:t>
            </a:r>
            <a:r>
              <a:rPr lang="en" sz="1200" dirty="0">
                <a:solidFill>
                  <a:srgbClr val="F78C6C"/>
                </a:solidFill>
                <a:highlight>
                  <a:srgbClr val="292D3E"/>
                </a:highlight>
                <a:latin typeface="Consolas"/>
                <a:ea typeface="Consolas"/>
                <a:cs typeface="Consolas"/>
                <a:sym typeface="Consolas"/>
              </a:rPr>
              <a:t>5</a:t>
            </a:r>
            <a:endParaRPr sz="1200" dirty="0">
              <a:solidFill>
                <a:srgbClr val="F78C6C"/>
              </a:solidFill>
              <a:highlight>
                <a:srgbClr val="292D3E"/>
              </a:highlight>
              <a:latin typeface="Consolas"/>
              <a:ea typeface="Consolas"/>
              <a:cs typeface="Consolas"/>
              <a:sym typeface="Consolas"/>
            </a:endParaRPr>
          </a:p>
          <a:p>
            <a:pPr marL="0" lvl="0" indent="0" algn="l" rtl="0">
              <a:spcBef>
                <a:spcPts val="0"/>
              </a:spcBef>
              <a:spcAft>
                <a:spcPts val="0"/>
              </a:spcAft>
              <a:buNone/>
            </a:pPr>
            <a:r>
              <a:rPr lang="en" sz="1200" dirty="0">
                <a:solidFill>
                  <a:srgbClr val="89DDFF"/>
                </a:solidFill>
                <a:highlight>
                  <a:srgbClr val="292D3E"/>
                </a:highlight>
                <a:latin typeface="Consolas"/>
                <a:ea typeface="Consolas"/>
                <a:cs typeface="Consolas"/>
                <a:sym typeface="Consolas"/>
              </a:rPr>
              <a:t>}</a:t>
            </a:r>
            <a:endParaRPr sz="1200" dirty="0">
              <a:solidFill>
                <a:srgbClr val="89DDFF"/>
              </a:solidFill>
              <a:highlight>
                <a:srgbClr val="292D3E"/>
              </a:highlight>
              <a:latin typeface="Consolas"/>
              <a:ea typeface="Consolas"/>
              <a:cs typeface="Consolas"/>
              <a:sym typeface="Consolas"/>
            </a:endParaRPr>
          </a:p>
        </p:txBody>
      </p:sp>
      <p:sp>
        <p:nvSpPr>
          <p:cNvPr id="381" name="Google Shape;381;p44"/>
          <p:cNvSpPr txBox="1"/>
          <p:nvPr/>
        </p:nvSpPr>
        <p:spPr>
          <a:xfrm>
            <a:off x="642900" y="2015950"/>
            <a:ext cx="7234800" cy="1603800"/>
          </a:xfrm>
          <a:prstGeom prst="rect">
            <a:avLst/>
          </a:prstGeom>
          <a:solidFill>
            <a:srgbClr val="282C34"/>
          </a:solidFill>
          <a:ln>
            <a:noFill/>
          </a:ln>
        </p:spPr>
        <p:txBody>
          <a:bodyPr spcFirstLastPara="1" wrap="square" lIns="91425" tIns="91425" rIns="91425" bIns="91425" anchor="t" anchorCtr="0">
            <a:noAutofit/>
          </a:bodyPr>
          <a:lstStyle/>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2020-01-18 22:00:40.321 INFO [20670] [runValidationMode@51] Will enqueue 5 instances of myapp-x86</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2020-01-18 22:00:40.321 INFO [20670] [runValidationMode@60] Performing application initialization</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{i: 10, w: 10446.000000, x: 50001, y: 2, z: 13, ptr2[0]: 88.879997}</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{i: 10, w: 10446.000000, x: 50001, y: 2, z: 13, ptr2[0]: 88.879997}</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{i: 10, w: 10446.000000, x: 50001, y: 2, z: 13, ptr2[0]: 88.879997}</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{i: 10, w: 10446.000000, x: 50001, y: 2, z: 13, ptr2[0]: 88.879997}</a:t>
            </a:r>
            <a:endParaRPr sz="1000">
              <a:solidFill>
                <a:srgbClr val="DCDFE4"/>
              </a:solidFill>
              <a:highlight>
                <a:srgbClr val="282C34"/>
              </a:highlight>
              <a:latin typeface="Consolas"/>
              <a:ea typeface="Consolas"/>
              <a:cs typeface="Consolas"/>
              <a:sym typeface="Consolas"/>
            </a:endParaRPr>
          </a:p>
          <a:p>
            <a:pPr marL="38100" marR="38100" lvl="0" indent="0" algn="l" rtl="0">
              <a:lnSpc>
                <a:spcPct val="115000"/>
              </a:lnSpc>
              <a:spcBef>
                <a:spcPts val="0"/>
              </a:spcBef>
              <a:spcAft>
                <a:spcPts val="0"/>
              </a:spcAft>
              <a:buClr>
                <a:schemeClr val="dk1"/>
              </a:buClr>
              <a:buSzPts val="1100"/>
              <a:buFont typeface="Arial"/>
              <a:buNone/>
            </a:pPr>
            <a:r>
              <a:rPr lang="en" sz="1000">
                <a:solidFill>
                  <a:srgbClr val="DCDFE4"/>
                </a:solidFill>
                <a:highlight>
                  <a:srgbClr val="282C34"/>
                </a:highlight>
                <a:latin typeface="Consolas"/>
                <a:ea typeface="Consolas"/>
                <a:cs typeface="Consolas"/>
                <a:sym typeface="Consolas"/>
              </a:rPr>
              <a:t>{i: 10, w: 10446.000000, x: 50001, y: 2, z: 13, ptr2[0]: 88.879997}</a:t>
            </a:r>
            <a:endParaRPr sz="10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000">
                <a:solidFill>
                  <a:srgbClr val="DCDFE4"/>
                </a:solidFill>
                <a:highlight>
                  <a:srgbClr val="282C34"/>
                </a:highlight>
                <a:latin typeface="Consolas"/>
                <a:ea typeface="Consolas"/>
                <a:cs typeface="Consolas"/>
                <a:sym typeface="Consolas"/>
              </a:rPr>
              <a:t>2020-01-18 22:00:40.322 INFO [20670] [runValidationMode@138] Exit condition met. Terminating runtime</a:t>
            </a:r>
            <a:endParaRPr sz="1000">
              <a:solidFill>
                <a:srgbClr val="DCDFE4"/>
              </a:solidFill>
              <a:highlight>
                <a:srgbClr val="282C34"/>
              </a:highlight>
              <a:latin typeface="Consolas"/>
              <a:ea typeface="Consolas"/>
              <a:cs typeface="Consolas"/>
              <a:sym typeface="Consolas"/>
            </a:endParaRPr>
          </a:p>
        </p:txBody>
      </p:sp>
      <p:sp>
        <p:nvSpPr>
          <p:cNvPr id="382" name="Google Shape;382;p44"/>
          <p:cNvSpPr txBox="1"/>
          <p:nvPr/>
        </p:nvSpPr>
        <p:spPr>
          <a:xfrm>
            <a:off x="6611550" y="3683050"/>
            <a:ext cx="1860900" cy="1267200"/>
          </a:xfrm>
          <a:prstGeom prst="rect">
            <a:avLst/>
          </a:prstGeom>
          <a:solidFill>
            <a:srgbClr val="282C3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./myapp.out</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{i: 10,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w: 10446.000000,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x: 50001,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y: 2, z: 13, </a:t>
            </a:r>
            <a:endParaRPr sz="1100">
              <a:solidFill>
                <a:srgbClr val="DCDFE4"/>
              </a:solidFill>
              <a:highlight>
                <a:srgbClr val="282C34"/>
              </a:highlight>
              <a:latin typeface="Consolas"/>
              <a:ea typeface="Consolas"/>
              <a:cs typeface="Consolas"/>
              <a:sym typeface="Consolas"/>
            </a:endParaRPr>
          </a:p>
          <a:p>
            <a:pPr marL="0" lvl="0" indent="0" algn="l" rtl="0">
              <a:spcBef>
                <a:spcPts val="0"/>
              </a:spcBef>
              <a:spcAft>
                <a:spcPts val="0"/>
              </a:spcAft>
              <a:buNone/>
            </a:pPr>
            <a:r>
              <a:rPr lang="en" sz="1100">
                <a:solidFill>
                  <a:srgbClr val="DCDFE4"/>
                </a:solidFill>
                <a:highlight>
                  <a:srgbClr val="282C34"/>
                </a:highlight>
                <a:latin typeface="Consolas"/>
                <a:ea typeface="Consolas"/>
                <a:cs typeface="Consolas"/>
                <a:sym typeface="Consolas"/>
              </a:rPr>
              <a:t> ptr2[0]: 88.879997}</a:t>
            </a:r>
            <a:endParaRPr sz="1100">
              <a:solidFill>
                <a:srgbClr val="DCDFE4"/>
              </a:solidFill>
              <a:highlight>
                <a:srgbClr val="282C34"/>
              </a:highlight>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Target Design Flow and Validation Platforms</a:t>
            </a:r>
            <a:endParaRPr sz="2400"/>
          </a:p>
        </p:txBody>
      </p:sp>
      <p:sp>
        <p:nvSpPr>
          <p:cNvPr id="388" name="Google Shape;38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89" name="Google Shape;389;p45"/>
          <p:cNvPicPr preferRelativeResize="0"/>
          <p:nvPr/>
        </p:nvPicPr>
        <p:blipFill>
          <a:blip r:embed="rId3">
            <a:alphaModFix/>
          </a:blip>
          <a:stretch>
            <a:fillRect/>
          </a:stretch>
        </p:blipFill>
        <p:spPr>
          <a:xfrm>
            <a:off x="-12" y="572701"/>
            <a:ext cx="4947776" cy="2409475"/>
          </a:xfrm>
          <a:prstGeom prst="rect">
            <a:avLst/>
          </a:prstGeom>
          <a:noFill/>
          <a:ln>
            <a:noFill/>
          </a:ln>
        </p:spPr>
      </p:pic>
      <p:pic>
        <p:nvPicPr>
          <p:cNvPr id="390" name="Google Shape;390;p45"/>
          <p:cNvPicPr preferRelativeResize="0"/>
          <p:nvPr/>
        </p:nvPicPr>
        <p:blipFill>
          <a:blip r:embed="rId4">
            <a:alphaModFix/>
          </a:blip>
          <a:stretch>
            <a:fillRect/>
          </a:stretch>
        </p:blipFill>
        <p:spPr>
          <a:xfrm>
            <a:off x="5644163" y="3058375"/>
            <a:ext cx="1115299" cy="627350"/>
          </a:xfrm>
          <a:prstGeom prst="rect">
            <a:avLst/>
          </a:prstGeom>
          <a:noFill/>
          <a:ln>
            <a:noFill/>
          </a:ln>
        </p:spPr>
      </p:pic>
      <p:pic>
        <p:nvPicPr>
          <p:cNvPr id="391" name="Google Shape;391;p45"/>
          <p:cNvPicPr preferRelativeResize="0"/>
          <p:nvPr/>
        </p:nvPicPr>
        <p:blipFill>
          <a:blip r:embed="rId5">
            <a:alphaModFix/>
          </a:blip>
          <a:stretch>
            <a:fillRect/>
          </a:stretch>
        </p:blipFill>
        <p:spPr>
          <a:xfrm>
            <a:off x="5273068" y="616105"/>
            <a:ext cx="1273626" cy="1273626"/>
          </a:xfrm>
          <a:prstGeom prst="rect">
            <a:avLst/>
          </a:prstGeom>
          <a:noFill/>
          <a:ln>
            <a:noFill/>
          </a:ln>
        </p:spPr>
      </p:pic>
      <p:pic>
        <p:nvPicPr>
          <p:cNvPr id="392" name="Google Shape;392;p45"/>
          <p:cNvPicPr preferRelativeResize="0"/>
          <p:nvPr/>
        </p:nvPicPr>
        <p:blipFill rotWithShape="1">
          <a:blip r:embed="rId6">
            <a:alphaModFix/>
          </a:blip>
          <a:srcRect l="6129" t="6235" r="6929" b="4174"/>
          <a:stretch/>
        </p:blipFill>
        <p:spPr>
          <a:xfrm>
            <a:off x="6850775" y="421325"/>
            <a:ext cx="2036624" cy="1557450"/>
          </a:xfrm>
          <a:prstGeom prst="rect">
            <a:avLst/>
          </a:prstGeom>
          <a:noFill/>
          <a:ln>
            <a:noFill/>
          </a:ln>
        </p:spPr>
      </p:pic>
      <p:sp>
        <p:nvSpPr>
          <p:cNvPr id="393" name="Google Shape;393;p45"/>
          <p:cNvSpPr/>
          <p:nvPr/>
        </p:nvSpPr>
        <p:spPr>
          <a:xfrm>
            <a:off x="6416174" y="1094350"/>
            <a:ext cx="423600" cy="260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45"/>
          <p:cNvPicPr preferRelativeResize="0"/>
          <p:nvPr/>
        </p:nvPicPr>
        <p:blipFill rotWithShape="1">
          <a:blip r:embed="rId7">
            <a:alphaModFix/>
          </a:blip>
          <a:srcRect l="7272" t="5083" r="8168" b="5101"/>
          <a:stretch/>
        </p:blipFill>
        <p:spPr>
          <a:xfrm>
            <a:off x="7273650" y="2705725"/>
            <a:ext cx="1566796" cy="1557451"/>
          </a:xfrm>
          <a:prstGeom prst="rect">
            <a:avLst/>
          </a:prstGeom>
          <a:noFill/>
          <a:ln>
            <a:noFill/>
          </a:ln>
        </p:spPr>
      </p:pic>
      <p:sp>
        <p:nvSpPr>
          <p:cNvPr id="395" name="Google Shape;395;p45"/>
          <p:cNvSpPr/>
          <p:nvPr/>
        </p:nvSpPr>
        <p:spPr>
          <a:xfrm>
            <a:off x="6804750" y="3241850"/>
            <a:ext cx="423600" cy="260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5"/>
          <p:cNvSpPr txBox="1">
            <a:spLocks noGrp="1"/>
          </p:cNvSpPr>
          <p:nvPr>
            <p:ph type="body" idx="1"/>
          </p:nvPr>
        </p:nvSpPr>
        <p:spPr>
          <a:xfrm>
            <a:off x="30275" y="2982175"/>
            <a:ext cx="5242800" cy="199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Rapid evaluation on COTS platforms</a:t>
            </a:r>
            <a:endParaRPr/>
          </a:p>
          <a:p>
            <a:pPr marL="457200" lvl="0" indent="-342900" algn="l" rtl="0">
              <a:spcBef>
                <a:spcPts val="0"/>
              </a:spcBef>
              <a:spcAft>
                <a:spcPts val="0"/>
              </a:spcAft>
              <a:buSzPts val="1800"/>
              <a:buChar char="●"/>
            </a:pPr>
            <a:r>
              <a:rPr lang="en"/>
              <a:t>Framework portability</a:t>
            </a:r>
            <a:endParaRPr/>
          </a:p>
          <a:p>
            <a:pPr marL="457200" lvl="0" indent="-342900" algn="l" rtl="0">
              <a:spcBef>
                <a:spcPts val="0"/>
              </a:spcBef>
              <a:spcAft>
                <a:spcPts val="0"/>
              </a:spcAft>
              <a:buSzPts val="1800"/>
              <a:buChar char="●"/>
            </a:pPr>
            <a:r>
              <a:rPr lang="en"/>
              <a:t>Trade-offs</a:t>
            </a:r>
            <a:endParaRPr/>
          </a:p>
        </p:txBody>
      </p:sp>
      <p:sp>
        <p:nvSpPr>
          <p:cNvPr id="397" name="Google Shape;397;p45"/>
          <p:cNvSpPr txBox="1"/>
          <p:nvPr/>
        </p:nvSpPr>
        <p:spPr>
          <a:xfrm>
            <a:off x="5547975" y="1780725"/>
            <a:ext cx="8550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pectral"/>
                <a:ea typeface="Spectral"/>
                <a:cs typeface="Spectral"/>
                <a:sym typeface="Spectral"/>
              </a:rPr>
              <a:t>ZCU102</a:t>
            </a:r>
            <a:endParaRPr>
              <a:latin typeface="Spectral"/>
              <a:ea typeface="Spectral"/>
              <a:cs typeface="Spectral"/>
              <a:sym typeface="Spectral"/>
            </a:endParaRPr>
          </a:p>
        </p:txBody>
      </p:sp>
      <p:sp>
        <p:nvSpPr>
          <p:cNvPr id="398" name="Google Shape;398;p45"/>
          <p:cNvSpPr txBox="1"/>
          <p:nvPr/>
        </p:nvSpPr>
        <p:spPr>
          <a:xfrm>
            <a:off x="5644187" y="3502250"/>
            <a:ext cx="13680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pectral"/>
                <a:ea typeface="Spectral"/>
                <a:cs typeface="Spectral"/>
                <a:sym typeface="Spectral"/>
              </a:rPr>
              <a:t>Xilinx-Qemu</a:t>
            </a:r>
            <a:endParaRPr>
              <a:latin typeface="Spectral"/>
              <a:ea typeface="Spectral"/>
              <a:cs typeface="Spectral"/>
              <a:sym typeface="Spectral"/>
            </a:endParaRPr>
          </a:p>
        </p:txBody>
      </p:sp>
      <p:sp>
        <p:nvSpPr>
          <p:cNvPr id="399" name="Google Shape;399;p45"/>
          <p:cNvSpPr txBox="1"/>
          <p:nvPr/>
        </p:nvSpPr>
        <p:spPr>
          <a:xfrm>
            <a:off x="1540275" y="4749900"/>
            <a:ext cx="7337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rId8"/>
              </a:rPr>
              <a:t>https://xilinx-wiki.atlassian.net/wiki/spaces/A/pages/18842109/QEMU+SystemC+and+TLM+CoSimulation</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6"/>
          <p:cNvPicPr preferRelativeResize="0"/>
          <p:nvPr/>
        </p:nvPicPr>
        <p:blipFill>
          <a:blip r:embed="rId3">
            <a:alphaModFix/>
          </a:blip>
          <a:stretch>
            <a:fillRect/>
          </a:stretch>
        </p:blipFill>
        <p:spPr>
          <a:xfrm>
            <a:off x="233625" y="2998000"/>
            <a:ext cx="3798025" cy="1034575"/>
          </a:xfrm>
          <a:prstGeom prst="rect">
            <a:avLst/>
          </a:prstGeom>
          <a:noFill/>
          <a:ln>
            <a:noFill/>
          </a:ln>
        </p:spPr>
      </p:pic>
      <p:sp>
        <p:nvSpPr>
          <p:cNvPr id="405" name="Google Shape;405;p46"/>
          <p:cNvSpPr txBox="1">
            <a:spLocks noGrp="1"/>
          </p:cNvSpPr>
          <p:nvPr>
            <p:ph type="title"/>
          </p:nvPr>
        </p:nvSpPr>
        <p:spPr>
          <a:xfrm>
            <a:off x="0" y="0"/>
            <a:ext cx="902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Validation Approaches - QEMU (Functional Validation)</a:t>
            </a:r>
            <a:endParaRPr sz="2400"/>
          </a:p>
        </p:txBody>
      </p:sp>
      <p:sp>
        <p:nvSpPr>
          <p:cNvPr id="406" name="Google Shape;40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cxnSp>
        <p:nvCxnSpPr>
          <p:cNvPr id="407" name="Google Shape;407;p46"/>
          <p:cNvCxnSpPr/>
          <p:nvPr/>
        </p:nvCxnSpPr>
        <p:spPr>
          <a:xfrm>
            <a:off x="1592611" y="1390283"/>
            <a:ext cx="5700" cy="539400"/>
          </a:xfrm>
          <a:prstGeom prst="straightConnector1">
            <a:avLst/>
          </a:prstGeom>
          <a:noFill/>
          <a:ln w="38100" cap="flat" cmpd="sng">
            <a:solidFill>
              <a:srgbClr val="000000"/>
            </a:solidFill>
            <a:prstDash val="solid"/>
            <a:round/>
            <a:headEnd type="none" w="med" len="med"/>
            <a:tailEnd type="triangle" w="med" len="med"/>
          </a:ln>
        </p:spPr>
      </p:cxnSp>
      <p:cxnSp>
        <p:nvCxnSpPr>
          <p:cNvPr id="408" name="Google Shape;408;p46"/>
          <p:cNvCxnSpPr/>
          <p:nvPr/>
        </p:nvCxnSpPr>
        <p:spPr>
          <a:xfrm>
            <a:off x="2357761" y="2337723"/>
            <a:ext cx="0" cy="650700"/>
          </a:xfrm>
          <a:prstGeom prst="straightConnector1">
            <a:avLst/>
          </a:prstGeom>
          <a:noFill/>
          <a:ln w="38100" cap="flat" cmpd="sng">
            <a:solidFill>
              <a:srgbClr val="000000"/>
            </a:solidFill>
            <a:prstDash val="solid"/>
            <a:round/>
            <a:headEnd type="none" w="med" len="med"/>
            <a:tailEnd type="triangle" w="med" len="med"/>
          </a:ln>
        </p:spPr>
      </p:cxnSp>
      <p:sp>
        <p:nvSpPr>
          <p:cNvPr id="409" name="Google Shape;409;p46"/>
          <p:cNvSpPr txBox="1"/>
          <p:nvPr/>
        </p:nvSpPr>
        <p:spPr>
          <a:xfrm>
            <a:off x="563525" y="748325"/>
            <a:ext cx="2253900" cy="4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Spectral"/>
                <a:ea typeface="Spectral"/>
                <a:cs typeface="Spectral"/>
                <a:sym typeface="Spectral"/>
              </a:rPr>
              <a:t>Standard C code </a:t>
            </a:r>
            <a:endParaRPr sz="1800">
              <a:latin typeface="Spectral"/>
              <a:ea typeface="Spectral"/>
              <a:cs typeface="Spectral"/>
              <a:sym typeface="Spectral"/>
            </a:endParaRPr>
          </a:p>
        </p:txBody>
      </p:sp>
      <p:sp>
        <p:nvSpPr>
          <p:cNvPr id="410" name="Google Shape;410;p46"/>
          <p:cNvSpPr txBox="1"/>
          <p:nvPr/>
        </p:nvSpPr>
        <p:spPr>
          <a:xfrm>
            <a:off x="91857" y="1433475"/>
            <a:ext cx="14781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Spectral"/>
                <a:ea typeface="Spectral"/>
                <a:cs typeface="Spectral"/>
                <a:sym typeface="Spectral"/>
              </a:rPr>
              <a:t>Compilation</a:t>
            </a:r>
            <a:endParaRPr sz="1800">
              <a:latin typeface="Spectral"/>
              <a:ea typeface="Spectral"/>
              <a:cs typeface="Spectral"/>
              <a:sym typeface="Spectral"/>
            </a:endParaRPr>
          </a:p>
        </p:txBody>
      </p:sp>
      <p:sp>
        <p:nvSpPr>
          <p:cNvPr id="411" name="Google Shape;411;p46"/>
          <p:cNvSpPr txBox="1"/>
          <p:nvPr/>
        </p:nvSpPr>
        <p:spPr>
          <a:xfrm>
            <a:off x="780855" y="2503064"/>
            <a:ext cx="1478100" cy="4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pectral"/>
                <a:ea typeface="Spectral"/>
                <a:cs typeface="Spectral"/>
                <a:sym typeface="Spectral"/>
              </a:rPr>
              <a:t>Execution</a:t>
            </a:r>
            <a:endParaRPr sz="1800">
              <a:latin typeface="Spectral"/>
              <a:ea typeface="Spectral"/>
              <a:cs typeface="Spectral"/>
              <a:sym typeface="Spectral"/>
            </a:endParaRPr>
          </a:p>
        </p:txBody>
      </p:sp>
      <p:cxnSp>
        <p:nvCxnSpPr>
          <p:cNvPr id="412" name="Google Shape;412;p46"/>
          <p:cNvCxnSpPr/>
          <p:nvPr/>
        </p:nvCxnSpPr>
        <p:spPr>
          <a:xfrm>
            <a:off x="2411625" y="1280225"/>
            <a:ext cx="516300" cy="600"/>
          </a:xfrm>
          <a:prstGeom prst="straightConnector1">
            <a:avLst/>
          </a:prstGeom>
          <a:noFill/>
          <a:ln w="38100" cap="flat" cmpd="sng">
            <a:solidFill>
              <a:srgbClr val="000000"/>
            </a:solidFill>
            <a:prstDash val="solid"/>
            <a:round/>
            <a:headEnd type="none" w="med" len="med"/>
            <a:tailEnd type="triangle" w="med" len="med"/>
          </a:ln>
        </p:spPr>
      </p:cxnSp>
      <p:sp>
        <p:nvSpPr>
          <p:cNvPr id="413" name="Google Shape;413;p46"/>
          <p:cNvSpPr txBox="1"/>
          <p:nvPr/>
        </p:nvSpPr>
        <p:spPr>
          <a:xfrm>
            <a:off x="2978325" y="915750"/>
            <a:ext cx="845400" cy="716700"/>
          </a:xfrm>
          <a:prstGeom prst="rect">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pectral"/>
                <a:ea typeface="Spectral"/>
                <a:cs typeface="Spectral"/>
                <a:sym typeface="Spectral"/>
              </a:rPr>
              <a:t>TraceAtlas </a:t>
            </a:r>
            <a:endParaRPr sz="1800">
              <a:latin typeface="Spectral"/>
              <a:ea typeface="Spectral"/>
              <a:cs typeface="Spectral"/>
              <a:sym typeface="Spectral"/>
            </a:endParaRPr>
          </a:p>
        </p:txBody>
      </p:sp>
      <p:cxnSp>
        <p:nvCxnSpPr>
          <p:cNvPr id="414" name="Google Shape;414;p46"/>
          <p:cNvCxnSpPr/>
          <p:nvPr/>
        </p:nvCxnSpPr>
        <p:spPr>
          <a:xfrm rot="61382">
            <a:off x="6106793" y="1470979"/>
            <a:ext cx="33605" cy="1282697"/>
          </a:xfrm>
          <a:prstGeom prst="straightConnector1">
            <a:avLst/>
          </a:prstGeom>
          <a:noFill/>
          <a:ln w="38100" cap="flat" cmpd="sng">
            <a:solidFill>
              <a:srgbClr val="000000"/>
            </a:solidFill>
            <a:prstDash val="solid"/>
            <a:round/>
            <a:headEnd type="none" w="med" len="med"/>
            <a:tailEnd type="triangle" w="med" len="med"/>
          </a:ln>
        </p:spPr>
      </p:cxnSp>
      <p:cxnSp>
        <p:nvCxnSpPr>
          <p:cNvPr id="415" name="Google Shape;415;p46"/>
          <p:cNvCxnSpPr>
            <a:cxnSpLocks/>
          </p:cNvCxnSpPr>
          <p:nvPr/>
        </p:nvCxnSpPr>
        <p:spPr>
          <a:xfrm>
            <a:off x="7225303" y="3182050"/>
            <a:ext cx="0" cy="465996"/>
          </a:xfrm>
          <a:prstGeom prst="straightConnector1">
            <a:avLst/>
          </a:prstGeom>
          <a:noFill/>
          <a:ln w="38100" cap="flat" cmpd="sng">
            <a:solidFill>
              <a:srgbClr val="000000"/>
            </a:solidFill>
            <a:prstDash val="solid"/>
            <a:round/>
            <a:headEnd type="none" w="med" len="med"/>
            <a:tailEnd type="triangle" w="med" len="med"/>
          </a:ln>
        </p:spPr>
      </p:cxnSp>
      <p:sp>
        <p:nvSpPr>
          <p:cNvPr id="416" name="Google Shape;416;p46"/>
          <p:cNvSpPr/>
          <p:nvPr/>
        </p:nvSpPr>
        <p:spPr>
          <a:xfrm>
            <a:off x="87825" y="3334388"/>
            <a:ext cx="2534100" cy="361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7" name="Google Shape;417;p46"/>
          <p:cNvCxnSpPr>
            <a:stCxn id="416" idx="6"/>
            <a:endCxn id="418" idx="2"/>
          </p:cNvCxnSpPr>
          <p:nvPr/>
        </p:nvCxnSpPr>
        <p:spPr>
          <a:xfrm>
            <a:off x="2621925" y="3515288"/>
            <a:ext cx="1428600" cy="386400"/>
          </a:xfrm>
          <a:prstGeom prst="straightConnector1">
            <a:avLst/>
          </a:prstGeom>
          <a:noFill/>
          <a:ln w="38100" cap="flat" cmpd="sng">
            <a:solidFill>
              <a:srgbClr val="FF0000"/>
            </a:solidFill>
            <a:prstDash val="solid"/>
            <a:round/>
            <a:headEnd type="triangle" w="med" len="med"/>
            <a:tailEnd type="triangle" w="med" len="med"/>
          </a:ln>
        </p:spPr>
      </p:cxnSp>
      <p:pic>
        <p:nvPicPr>
          <p:cNvPr id="419" name="Google Shape;419;p46"/>
          <p:cNvPicPr preferRelativeResize="0"/>
          <p:nvPr/>
        </p:nvPicPr>
        <p:blipFill>
          <a:blip r:embed="rId4">
            <a:alphaModFix/>
          </a:blip>
          <a:stretch>
            <a:fillRect/>
          </a:stretch>
        </p:blipFill>
        <p:spPr>
          <a:xfrm>
            <a:off x="5871190" y="748550"/>
            <a:ext cx="3061719" cy="716725"/>
          </a:xfrm>
          <a:prstGeom prst="rect">
            <a:avLst/>
          </a:prstGeom>
          <a:noFill/>
          <a:ln>
            <a:noFill/>
          </a:ln>
        </p:spPr>
      </p:pic>
      <p:pic>
        <p:nvPicPr>
          <p:cNvPr id="420" name="Google Shape;420;p46"/>
          <p:cNvPicPr preferRelativeResize="0"/>
          <p:nvPr/>
        </p:nvPicPr>
        <p:blipFill>
          <a:blip r:embed="rId5">
            <a:alphaModFix/>
          </a:blip>
          <a:stretch>
            <a:fillRect/>
          </a:stretch>
        </p:blipFill>
        <p:spPr>
          <a:xfrm>
            <a:off x="4906725" y="4425000"/>
            <a:ext cx="3863104" cy="352425"/>
          </a:xfrm>
          <a:prstGeom prst="rect">
            <a:avLst/>
          </a:prstGeom>
          <a:noFill/>
          <a:ln>
            <a:noFill/>
          </a:ln>
        </p:spPr>
      </p:pic>
      <p:pic>
        <p:nvPicPr>
          <p:cNvPr id="421" name="Google Shape;421;p46"/>
          <p:cNvPicPr preferRelativeResize="0"/>
          <p:nvPr/>
        </p:nvPicPr>
        <p:blipFill>
          <a:blip r:embed="rId6">
            <a:alphaModFix/>
          </a:blip>
          <a:stretch>
            <a:fillRect/>
          </a:stretch>
        </p:blipFill>
        <p:spPr>
          <a:xfrm>
            <a:off x="6280350" y="1760987"/>
            <a:ext cx="2741692" cy="467400"/>
          </a:xfrm>
          <a:prstGeom prst="rect">
            <a:avLst/>
          </a:prstGeom>
          <a:noFill/>
          <a:ln>
            <a:noFill/>
          </a:ln>
        </p:spPr>
      </p:pic>
      <p:cxnSp>
        <p:nvCxnSpPr>
          <p:cNvPr id="422" name="Google Shape;422;p46"/>
          <p:cNvCxnSpPr/>
          <p:nvPr/>
        </p:nvCxnSpPr>
        <p:spPr>
          <a:xfrm rot="125715">
            <a:off x="7651414" y="2228201"/>
            <a:ext cx="24616" cy="541319"/>
          </a:xfrm>
          <a:prstGeom prst="straightConnector1">
            <a:avLst/>
          </a:prstGeom>
          <a:noFill/>
          <a:ln w="38100" cap="flat" cmpd="sng">
            <a:solidFill>
              <a:srgbClr val="000000"/>
            </a:solidFill>
            <a:prstDash val="solid"/>
            <a:round/>
            <a:headEnd type="none" w="med" len="med"/>
            <a:tailEnd type="triangle" w="med" len="med"/>
          </a:ln>
        </p:spPr>
      </p:cxnSp>
      <p:pic>
        <p:nvPicPr>
          <p:cNvPr id="423" name="Google Shape;423;p46"/>
          <p:cNvPicPr preferRelativeResize="0"/>
          <p:nvPr/>
        </p:nvPicPr>
        <p:blipFill>
          <a:blip r:embed="rId7">
            <a:alphaModFix/>
          </a:blip>
          <a:stretch>
            <a:fillRect/>
          </a:stretch>
        </p:blipFill>
        <p:spPr>
          <a:xfrm>
            <a:off x="4152933" y="3648046"/>
            <a:ext cx="4913804" cy="1325300"/>
          </a:xfrm>
          <a:prstGeom prst="rect">
            <a:avLst/>
          </a:prstGeom>
          <a:noFill/>
          <a:ln>
            <a:noFill/>
          </a:ln>
        </p:spPr>
      </p:pic>
      <p:sp>
        <p:nvSpPr>
          <p:cNvPr id="418" name="Google Shape;418;p46"/>
          <p:cNvSpPr/>
          <p:nvPr/>
        </p:nvSpPr>
        <p:spPr>
          <a:xfrm>
            <a:off x="4050637" y="3725375"/>
            <a:ext cx="2078400" cy="352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 name="Google Shape;424;p46"/>
          <p:cNvPicPr preferRelativeResize="0"/>
          <p:nvPr/>
        </p:nvPicPr>
        <p:blipFill>
          <a:blip r:embed="rId8">
            <a:alphaModFix/>
          </a:blip>
          <a:stretch>
            <a:fillRect/>
          </a:stretch>
        </p:blipFill>
        <p:spPr>
          <a:xfrm>
            <a:off x="474498" y="1168664"/>
            <a:ext cx="1937075" cy="222836"/>
          </a:xfrm>
          <a:prstGeom prst="rect">
            <a:avLst/>
          </a:prstGeom>
          <a:noFill/>
          <a:ln>
            <a:noFill/>
          </a:ln>
        </p:spPr>
      </p:pic>
      <p:pic>
        <p:nvPicPr>
          <p:cNvPr id="425" name="Google Shape;425;p46"/>
          <p:cNvPicPr preferRelativeResize="0"/>
          <p:nvPr/>
        </p:nvPicPr>
        <p:blipFill>
          <a:blip r:embed="rId9">
            <a:alphaModFix/>
          </a:blip>
          <a:stretch>
            <a:fillRect/>
          </a:stretch>
        </p:blipFill>
        <p:spPr>
          <a:xfrm>
            <a:off x="233620" y="1974052"/>
            <a:ext cx="4580876" cy="530488"/>
          </a:xfrm>
          <a:prstGeom prst="rect">
            <a:avLst/>
          </a:prstGeom>
          <a:noFill/>
          <a:ln>
            <a:noFill/>
          </a:ln>
        </p:spPr>
      </p:pic>
      <p:cxnSp>
        <p:nvCxnSpPr>
          <p:cNvPr id="426" name="Google Shape;426;p46"/>
          <p:cNvCxnSpPr/>
          <p:nvPr/>
        </p:nvCxnSpPr>
        <p:spPr>
          <a:xfrm rot="-238376">
            <a:off x="3823546" y="1274237"/>
            <a:ext cx="554232" cy="22532"/>
          </a:xfrm>
          <a:prstGeom prst="straightConnector1">
            <a:avLst/>
          </a:prstGeom>
          <a:noFill/>
          <a:ln w="38100" cap="flat" cmpd="sng">
            <a:solidFill>
              <a:srgbClr val="000000"/>
            </a:solidFill>
            <a:prstDash val="solid"/>
            <a:round/>
            <a:headEnd type="none" w="med" len="med"/>
            <a:tailEnd type="triangle" w="med" len="med"/>
          </a:ln>
        </p:spPr>
      </p:cxnSp>
      <p:sp>
        <p:nvSpPr>
          <p:cNvPr id="427" name="Google Shape;427;p46"/>
          <p:cNvSpPr txBox="1"/>
          <p:nvPr/>
        </p:nvSpPr>
        <p:spPr>
          <a:xfrm>
            <a:off x="4390475" y="922263"/>
            <a:ext cx="1004700" cy="716700"/>
          </a:xfrm>
          <a:prstGeom prst="rect">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pectral"/>
                <a:ea typeface="Spectral"/>
                <a:cs typeface="Spectral"/>
                <a:sym typeface="Spectral"/>
              </a:rPr>
              <a:t>Fat Binary</a:t>
            </a:r>
            <a:endParaRPr sz="1800">
              <a:latin typeface="Spectral"/>
              <a:ea typeface="Spectral"/>
              <a:cs typeface="Spectral"/>
              <a:sym typeface="Spectral"/>
            </a:endParaRPr>
          </a:p>
        </p:txBody>
      </p:sp>
      <p:cxnSp>
        <p:nvCxnSpPr>
          <p:cNvPr id="428" name="Google Shape;428;p46"/>
          <p:cNvCxnSpPr/>
          <p:nvPr/>
        </p:nvCxnSpPr>
        <p:spPr>
          <a:xfrm rot="-10739968" flipH="1">
            <a:off x="5407724" y="1264942"/>
            <a:ext cx="463871" cy="18302"/>
          </a:xfrm>
          <a:prstGeom prst="straightConnector1">
            <a:avLst/>
          </a:prstGeom>
          <a:noFill/>
          <a:ln w="38100" cap="flat" cmpd="sng">
            <a:solidFill>
              <a:srgbClr val="000000"/>
            </a:solidFill>
            <a:prstDash val="solid"/>
            <a:round/>
            <a:headEnd type="none" w="med" len="med"/>
            <a:tailEnd type="triangle" w="med" len="med"/>
          </a:ln>
        </p:spPr>
      </p:cxnSp>
      <p:sp>
        <p:nvSpPr>
          <p:cNvPr id="429" name="Google Shape;429;p46"/>
          <p:cNvSpPr txBox="1"/>
          <p:nvPr/>
        </p:nvSpPr>
        <p:spPr>
          <a:xfrm>
            <a:off x="5871700" y="2768000"/>
            <a:ext cx="2741700" cy="413700"/>
          </a:xfrm>
          <a:prstGeom prst="rect">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Spectral"/>
                <a:ea typeface="Spectral"/>
                <a:cs typeface="Spectral"/>
                <a:sym typeface="Spectral"/>
              </a:rPr>
              <a:t>User-space Framework</a:t>
            </a:r>
            <a:endParaRPr sz="1800">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Experimental Setup</a:t>
            </a:r>
            <a:endParaRPr/>
          </a:p>
        </p:txBody>
      </p:sp>
      <p:sp>
        <p:nvSpPr>
          <p:cNvPr id="435" name="Google Shape;435;p47"/>
          <p:cNvSpPr txBox="1">
            <a:spLocks noGrp="1"/>
          </p:cNvSpPr>
          <p:nvPr>
            <p:ph type="body" idx="1"/>
          </p:nvPr>
        </p:nvSpPr>
        <p:spPr>
          <a:xfrm>
            <a:off x="0" y="648900"/>
            <a:ext cx="9144000" cy="4494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b="1"/>
              <a:t>Test Platform:</a:t>
            </a:r>
            <a:r>
              <a:rPr lang="en"/>
              <a:t> ZCU102 board composed of Zynq Ultrascale+ MPSoC</a:t>
            </a:r>
            <a:endParaRPr/>
          </a:p>
          <a:p>
            <a:pPr marL="457200" lvl="0" indent="-342900" algn="l" rtl="0">
              <a:lnSpc>
                <a:spcPct val="100000"/>
              </a:lnSpc>
              <a:spcBef>
                <a:spcPts val="0"/>
              </a:spcBef>
              <a:spcAft>
                <a:spcPts val="0"/>
              </a:spcAft>
              <a:buSzPts val="1800"/>
              <a:buChar char="●"/>
            </a:pPr>
            <a:r>
              <a:rPr lang="en" b="1"/>
              <a:t>Benchmarks</a:t>
            </a:r>
            <a:r>
              <a:rPr lang="en"/>
              <a:t>: WiFi RX/TX, radar pulse doppler, and range detection</a:t>
            </a:r>
            <a:endParaRPr/>
          </a:p>
          <a:p>
            <a:pPr marL="457200" lvl="0" indent="-342900" algn="l" rtl="0">
              <a:spcBef>
                <a:spcPts val="0"/>
              </a:spcBef>
              <a:spcAft>
                <a:spcPts val="0"/>
              </a:spcAft>
              <a:buSzPts val="1800"/>
              <a:buChar char="●"/>
            </a:pPr>
            <a:r>
              <a:rPr lang="en"/>
              <a:t>Emulation framework operation modes:</a:t>
            </a:r>
            <a:endParaRPr/>
          </a:p>
          <a:p>
            <a:pPr marL="914400" lvl="1" indent="-342900" algn="l" rtl="0">
              <a:spcBef>
                <a:spcPts val="0"/>
              </a:spcBef>
              <a:spcAft>
                <a:spcPts val="0"/>
              </a:spcAft>
              <a:buSzPts val="1800"/>
              <a:buChar char="○"/>
            </a:pPr>
            <a:r>
              <a:rPr lang="en" sz="1800" b="1"/>
              <a:t>Validation: </a:t>
            </a:r>
            <a:r>
              <a:rPr lang="en" sz="1800"/>
              <a:t>Simultaneously inject all the instances of test benchmarks</a:t>
            </a:r>
            <a:endParaRPr sz="1800"/>
          </a:p>
          <a:p>
            <a:pPr marL="914400" lvl="1" indent="-342900" algn="l" rtl="0">
              <a:lnSpc>
                <a:spcPct val="100000"/>
              </a:lnSpc>
              <a:spcBef>
                <a:spcPts val="0"/>
              </a:spcBef>
              <a:spcAft>
                <a:spcPts val="0"/>
              </a:spcAft>
              <a:buSzPts val="1800"/>
              <a:buChar char="○"/>
            </a:pPr>
            <a:r>
              <a:rPr lang="en" sz="1800" b="1"/>
              <a:t>Performance: </a:t>
            </a:r>
            <a:r>
              <a:rPr lang="en" sz="1800"/>
              <a:t>Time separated injections of  test benchmarks</a:t>
            </a:r>
            <a:endParaRPr sz="1800"/>
          </a:p>
          <a:p>
            <a:pPr marL="1371600" lvl="2" indent="-342900" algn="l" rtl="0">
              <a:lnSpc>
                <a:spcPct val="100000"/>
              </a:lnSpc>
              <a:spcBef>
                <a:spcPts val="0"/>
              </a:spcBef>
              <a:spcAft>
                <a:spcPts val="0"/>
              </a:spcAft>
              <a:buSzPts val="1800"/>
              <a:buChar char="■"/>
            </a:pPr>
            <a:r>
              <a:rPr lang="en" sz="1800"/>
              <a:t>Periodic arrival with user-specified injection probability and period</a:t>
            </a:r>
            <a:endParaRPr sz="1800"/>
          </a:p>
          <a:p>
            <a:pPr marL="1371600" lvl="2" indent="-342900" algn="l" rtl="0">
              <a:lnSpc>
                <a:spcPct val="100000"/>
              </a:lnSpc>
              <a:spcBef>
                <a:spcPts val="0"/>
              </a:spcBef>
              <a:spcAft>
                <a:spcPts val="0"/>
              </a:spcAft>
              <a:buSzPts val="1800"/>
              <a:buChar char="■"/>
            </a:pPr>
            <a:r>
              <a:rPr lang="en" sz="1800"/>
              <a:t>User specified input tracefile</a:t>
            </a:r>
            <a:endParaRPr sz="1800"/>
          </a:p>
          <a:p>
            <a:pPr marL="457200" lvl="0" indent="-342900" algn="l" rtl="0">
              <a:lnSpc>
                <a:spcPct val="100000"/>
              </a:lnSpc>
              <a:spcBef>
                <a:spcPts val="0"/>
              </a:spcBef>
              <a:spcAft>
                <a:spcPts val="0"/>
              </a:spcAft>
              <a:buSzPts val="1800"/>
              <a:buChar char="●"/>
            </a:pPr>
            <a:r>
              <a:rPr lang="en"/>
              <a:t>Resource pool: Three CPU cores and two FFT accelerators</a:t>
            </a:r>
            <a:endParaRPr/>
          </a:p>
          <a:p>
            <a:pPr marL="457200" lvl="0" indent="-342900" algn="l" rtl="0">
              <a:lnSpc>
                <a:spcPct val="100000"/>
              </a:lnSpc>
              <a:spcBef>
                <a:spcPts val="0"/>
              </a:spcBef>
              <a:spcAft>
                <a:spcPts val="0"/>
              </a:spcAft>
              <a:buSzPts val="1800"/>
              <a:buChar char="●"/>
            </a:pPr>
            <a:r>
              <a:rPr lang="en"/>
              <a:t>Floating point FFTW library on the CPU side</a:t>
            </a:r>
            <a:endParaRPr/>
          </a:p>
          <a:p>
            <a:pPr marL="457200" lvl="0" indent="-342900" algn="l" rtl="0">
              <a:lnSpc>
                <a:spcPct val="100000"/>
              </a:lnSpc>
              <a:spcBef>
                <a:spcPts val="0"/>
              </a:spcBef>
              <a:spcAft>
                <a:spcPts val="0"/>
              </a:spcAft>
              <a:buSzPts val="1800"/>
              <a:buChar char="●"/>
            </a:pPr>
            <a:r>
              <a:rPr lang="en"/>
              <a:t>Xilinx FFT IPs on the PL side </a:t>
            </a:r>
            <a:endParaRPr/>
          </a:p>
          <a:p>
            <a:pPr marL="457200" lvl="0" indent="0" algn="l" rtl="0">
              <a:lnSpc>
                <a:spcPct val="100000"/>
              </a:lnSpc>
              <a:spcBef>
                <a:spcPts val="1600"/>
              </a:spcBef>
              <a:spcAft>
                <a:spcPts val="0"/>
              </a:spcAft>
              <a:buNone/>
            </a:pPr>
            <a:endParaRPr/>
          </a:p>
          <a:p>
            <a:pPr marL="0" lvl="0" indent="0" algn="l" rtl="0">
              <a:spcBef>
                <a:spcPts val="1600"/>
              </a:spcBef>
              <a:spcAft>
                <a:spcPts val="1600"/>
              </a:spcAft>
              <a:buNone/>
            </a:pPr>
            <a:endParaRPr/>
          </a:p>
        </p:txBody>
      </p:sp>
      <p:sp>
        <p:nvSpPr>
          <p:cNvPr id="436" name="Google Shape;43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8"/>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Performance Estimates on Zynq MPSoC </a:t>
            </a:r>
            <a:endParaRPr sz="2400"/>
          </a:p>
        </p:txBody>
      </p:sp>
      <p:sp>
        <p:nvSpPr>
          <p:cNvPr id="442" name="Google Shape;44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443" name="Google Shape;443;p48"/>
          <p:cNvPicPr preferRelativeResize="0"/>
          <p:nvPr/>
        </p:nvPicPr>
        <p:blipFill rotWithShape="1">
          <a:blip r:embed="rId3">
            <a:alphaModFix/>
          </a:blip>
          <a:srcRect l="2092" t="1822" r="4892" b="2776"/>
          <a:stretch/>
        </p:blipFill>
        <p:spPr>
          <a:xfrm>
            <a:off x="131916" y="516681"/>
            <a:ext cx="4406329" cy="3168825"/>
          </a:xfrm>
          <a:prstGeom prst="rect">
            <a:avLst/>
          </a:prstGeom>
          <a:noFill/>
          <a:ln>
            <a:noFill/>
          </a:ln>
        </p:spPr>
      </p:pic>
      <p:sp>
        <p:nvSpPr>
          <p:cNvPr id="444" name="Google Shape;444;p48"/>
          <p:cNvSpPr txBox="1"/>
          <p:nvPr/>
        </p:nvSpPr>
        <p:spPr>
          <a:xfrm>
            <a:off x="230250" y="3632925"/>
            <a:ext cx="43080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Spectral"/>
                <a:ea typeface="Spectral"/>
                <a:cs typeface="Spectral"/>
                <a:sym typeface="Spectral"/>
              </a:rPr>
              <a:t>Target SoC Configuration Exploration in the validation mode</a:t>
            </a:r>
            <a:endParaRPr sz="1800" b="1">
              <a:latin typeface="Spectral"/>
              <a:ea typeface="Spectral"/>
              <a:cs typeface="Spectral"/>
              <a:sym typeface="Spectral"/>
            </a:endParaRPr>
          </a:p>
        </p:txBody>
      </p:sp>
      <p:sp>
        <p:nvSpPr>
          <p:cNvPr id="445" name="Google Shape;445;p48"/>
          <p:cNvSpPr txBox="1"/>
          <p:nvPr/>
        </p:nvSpPr>
        <p:spPr>
          <a:xfrm>
            <a:off x="4759800" y="3652368"/>
            <a:ext cx="43080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Spectral"/>
                <a:ea typeface="Spectral"/>
                <a:cs typeface="Spectral"/>
                <a:sym typeface="Spectral"/>
              </a:rPr>
              <a:t>Scheduling Algorithm Exploration in performance mode</a:t>
            </a:r>
            <a:endParaRPr sz="1800" b="1">
              <a:latin typeface="Spectral"/>
              <a:ea typeface="Spectral"/>
              <a:cs typeface="Spectral"/>
              <a:sym typeface="Spectral"/>
            </a:endParaRPr>
          </a:p>
        </p:txBody>
      </p:sp>
      <p:pic>
        <p:nvPicPr>
          <p:cNvPr id="446" name="Google Shape;446;p48"/>
          <p:cNvPicPr preferRelativeResize="0"/>
          <p:nvPr/>
        </p:nvPicPr>
        <p:blipFill rotWithShape="1">
          <a:blip r:embed="rId4">
            <a:alphaModFix/>
          </a:blip>
          <a:srcRect t="11567" r="8825"/>
          <a:stretch/>
        </p:blipFill>
        <p:spPr>
          <a:xfrm>
            <a:off x="4585275" y="644200"/>
            <a:ext cx="4406325" cy="24657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9"/>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DS3 (Domain-Specific Systems-on-Chip Simulation Framework)</a:t>
            </a:r>
            <a:endParaRPr sz="2400"/>
          </a:p>
        </p:txBody>
      </p:sp>
      <p:sp>
        <p:nvSpPr>
          <p:cNvPr id="452" name="Google Shape;452;p49"/>
          <p:cNvSpPr txBox="1">
            <a:spLocks noGrp="1"/>
          </p:cNvSpPr>
          <p:nvPr>
            <p:ph type="body" idx="1"/>
          </p:nvPr>
        </p:nvSpPr>
        <p:spPr>
          <a:xfrm>
            <a:off x="2195000" y="4411337"/>
            <a:ext cx="399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u="sng" dirty="0">
                <a:solidFill>
                  <a:schemeClr val="hlink"/>
                </a:solidFill>
                <a:hlinkClick r:id="rId3"/>
              </a:rPr>
              <a:t>https://github.com/segemena/DS3.git</a:t>
            </a:r>
            <a:endParaRPr sz="1400" dirty="0"/>
          </a:p>
        </p:txBody>
      </p:sp>
      <p:sp>
        <p:nvSpPr>
          <p:cNvPr id="453" name="Google Shape;453;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454" name="Google Shape;454;p49"/>
          <p:cNvSpPr txBox="1">
            <a:spLocks noGrp="1"/>
          </p:cNvSpPr>
          <p:nvPr>
            <p:ph type="body" idx="1"/>
          </p:nvPr>
        </p:nvSpPr>
        <p:spPr>
          <a:xfrm>
            <a:off x="0" y="604100"/>
            <a:ext cx="5005500" cy="360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1200"/>
              </a:spcAft>
              <a:buSzPts val="1800"/>
              <a:buChar char="●"/>
            </a:pPr>
            <a:r>
              <a:rPr lang="en" b="1" dirty="0"/>
              <a:t>Discrete event simulator to simulate a DSSoC environment in the absence hardware platform to run the emulation framework</a:t>
            </a:r>
            <a:endParaRPr b="1" dirty="0"/>
          </a:p>
          <a:p>
            <a:pPr marL="457200" lvl="0" indent="-342900" algn="l" rtl="0">
              <a:spcBef>
                <a:spcPts val="0"/>
              </a:spcBef>
              <a:spcAft>
                <a:spcPts val="0"/>
              </a:spcAft>
              <a:buSzPts val="1800"/>
              <a:buChar char="●"/>
            </a:pPr>
            <a:r>
              <a:rPr lang="en" b="1" dirty="0"/>
              <a:t>Enables the development of:</a:t>
            </a:r>
            <a:endParaRPr b="1" dirty="0"/>
          </a:p>
          <a:p>
            <a:pPr marL="914400" lvl="1" indent="-342900" algn="l" rtl="0">
              <a:spcBef>
                <a:spcPts val="0"/>
              </a:spcBef>
              <a:spcAft>
                <a:spcPts val="0"/>
              </a:spcAft>
              <a:buSzPts val="1800"/>
              <a:buChar char="○"/>
            </a:pPr>
            <a:r>
              <a:rPr lang="en" sz="1800" dirty="0"/>
              <a:t>Scheduling algorithms</a:t>
            </a:r>
            <a:endParaRPr sz="1800" dirty="0"/>
          </a:p>
          <a:p>
            <a:pPr marL="914400" lvl="1" indent="-342900" algn="l" rtl="0">
              <a:spcBef>
                <a:spcPts val="0"/>
              </a:spcBef>
              <a:spcAft>
                <a:spcPts val="0"/>
              </a:spcAft>
              <a:buSzPts val="1800"/>
              <a:buChar char="○"/>
            </a:pPr>
            <a:r>
              <a:rPr lang="en" sz="1800" dirty="0"/>
              <a:t>Dynamic thermal and power management  policies</a:t>
            </a:r>
            <a:endParaRPr sz="1800" dirty="0"/>
          </a:p>
          <a:p>
            <a:pPr marL="914400" lvl="1" indent="-342900" algn="l" rtl="0">
              <a:spcBef>
                <a:spcPts val="0"/>
              </a:spcBef>
              <a:spcAft>
                <a:spcPts val="0"/>
              </a:spcAft>
              <a:buSzPts val="1800"/>
              <a:buChar char="○"/>
            </a:pPr>
            <a:r>
              <a:rPr lang="en" sz="1800" dirty="0"/>
              <a:t>Design space exploration for energy and area trade-offs</a:t>
            </a:r>
            <a:endParaRPr dirty="0"/>
          </a:p>
        </p:txBody>
      </p:sp>
      <p:pic>
        <p:nvPicPr>
          <p:cNvPr id="455" name="Google Shape;455;p49"/>
          <p:cNvPicPr preferRelativeResize="0"/>
          <p:nvPr/>
        </p:nvPicPr>
        <p:blipFill rotWithShape="1">
          <a:blip r:embed="rId4">
            <a:alphaModFix/>
          </a:blip>
          <a:srcRect t="10474" r="7749"/>
          <a:stretch/>
        </p:blipFill>
        <p:spPr>
          <a:xfrm>
            <a:off x="4797750" y="1417001"/>
            <a:ext cx="3991200" cy="2508586"/>
          </a:xfrm>
          <a:prstGeom prst="rect">
            <a:avLst/>
          </a:prstGeom>
          <a:noFill/>
          <a:ln>
            <a:noFill/>
          </a:ln>
        </p:spPr>
      </p:pic>
      <p:sp>
        <p:nvSpPr>
          <p:cNvPr id="2" name="Rectangle 1">
            <a:extLst>
              <a:ext uri="{FF2B5EF4-FFF2-40B4-BE49-F238E27FC236}">
                <a16:creationId xmlns:a16="http://schemas.microsoft.com/office/drawing/2014/main" id="{1A59B5CF-E684-48AE-A8D5-9CF9AE8D4EAA}"/>
              </a:ext>
            </a:extLst>
          </p:cNvPr>
          <p:cNvSpPr/>
          <p:nvPr/>
        </p:nvSpPr>
        <p:spPr>
          <a:xfrm>
            <a:off x="2195000" y="4769888"/>
            <a:ext cx="4152099" cy="307777"/>
          </a:xfrm>
          <a:prstGeom prst="rect">
            <a:avLst/>
          </a:prstGeom>
        </p:spPr>
        <p:txBody>
          <a:bodyPr wrap="none">
            <a:spAutoFit/>
          </a:bodyPr>
          <a:lstStyle/>
          <a:p>
            <a:r>
              <a:rPr lang="en" u="sng" dirty="0">
                <a:solidFill>
                  <a:schemeClr val="hlink"/>
                </a:solidFill>
                <a:latin typeface="Spectral" panose="020B0604020202020204" charset="0"/>
                <a:hlinkClick r:id="rId5"/>
              </a:rPr>
              <a:t>https://dl.acm.org/doi/abs/10.1145/3349567.3351719</a:t>
            </a:r>
            <a:endParaRPr lang="en-US" dirty="0">
              <a:latin typeface="Spectral" panose="020B060402020202020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Demo</a:t>
            </a:r>
            <a:endParaRPr sz="2400"/>
          </a:p>
        </p:txBody>
      </p:sp>
      <p:sp>
        <p:nvSpPr>
          <p:cNvPr id="461" name="Google Shape;46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462" name="Google Shape;462;p50" title="FOSDEM20_Demo_export4.mp4">
            <a:hlinkClick r:id="rId3"/>
          </p:cNvPr>
          <p:cNvPicPr preferRelativeResize="0"/>
          <p:nvPr/>
        </p:nvPicPr>
        <p:blipFill>
          <a:blip r:embed="rId4">
            <a:alphaModFix/>
          </a:blip>
          <a:stretch>
            <a:fillRect/>
          </a:stretch>
        </p:blipFill>
        <p:spPr>
          <a:xfrm>
            <a:off x="1487425" y="194100"/>
            <a:ext cx="6705598" cy="4310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Conclusions, &amp; Future Work</a:t>
            </a:r>
            <a:endParaRPr sz="2400"/>
          </a:p>
        </p:txBody>
      </p:sp>
      <p:sp>
        <p:nvSpPr>
          <p:cNvPr id="468" name="Google Shape;468;p51"/>
          <p:cNvSpPr txBox="1">
            <a:spLocks noGrp="1"/>
          </p:cNvSpPr>
          <p:nvPr>
            <p:ph type="body" idx="1"/>
          </p:nvPr>
        </p:nvSpPr>
        <p:spPr>
          <a:xfrm>
            <a:off x="243225" y="577100"/>
            <a:ext cx="8589000" cy="39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Accomplishments &amp; Current State:</a:t>
            </a:r>
            <a:endParaRPr/>
          </a:p>
          <a:p>
            <a:pPr marL="457200" lvl="0" indent="-342900" algn="l" rtl="0">
              <a:spcBef>
                <a:spcPts val="1000"/>
              </a:spcBef>
              <a:spcAft>
                <a:spcPts val="0"/>
              </a:spcAft>
              <a:buSzPts val="1800"/>
              <a:buChar char="-"/>
            </a:pPr>
            <a:r>
              <a:rPr lang="en"/>
              <a:t>Vertical integration of DSSoC prototyping platform</a:t>
            </a:r>
            <a:endParaRPr/>
          </a:p>
          <a:p>
            <a:pPr marL="0" lvl="0" indent="0" algn="l" rtl="0">
              <a:spcBef>
                <a:spcPts val="1000"/>
              </a:spcBef>
              <a:spcAft>
                <a:spcPts val="0"/>
              </a:spcAft>
              <a:buNone/>
            </a:pPr>
            <a:r>
              <a:rPr lang="en"/>
              <a:t>Next Release Goals:</a:t>
            </a:r>
            <a:endParaRPr/>
          </a:p>
          <a:p>
            <a:pPr marL="457200" lvl="0" indent="-342900" algn="l" rtl="0">
              <a:spcBef>
                <a:spcPts val="1000"/>
              </a:spcBef>
              <a:spcAft>
                <a:spcPts val="0"/>
              </a:spcAft>
              <a:buSzPts val="1800"/>
              <a:buChar char="-"/>
            </a:pPr>
            <a:r>
              <a:rPr lang="en"/>
              <a:t>More advanced applications</a:t>
            </a:r>
            <a:endParaRPr/>
          </a:p>
          <a:p>
            <a:pPr marL="457200" lvl="0" indent="-342900" algn="l" rtl="0">
              <a:spcBef>
                <a:spcPts val="1000"/>
              </a:spcBef>
              <a:spcAft>
                <a:spcPts val="1000"/>
              </a:spcAft>
              <a:buSzPts val="1800"/>
              <a:buChar char="-"/>
            </a:pPr>
            <a:r>
              <a:rPr lang="en"/>
              <a:t>Stable integration of accelerator models and FPGA accelerators</a:t>
            </a:r>
            <a:endParaRPr/>
          </a:p>
        </p:txBody>
      </p:sp>
      <p:sp>
        <p:nvSpPr>
          <p:cNvPr id="469" name="Google Shape;469;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2"/>
          <p:cNvSpPr txBox="1">
            <a:spLocks noGrp="1"/>
          </p:cNvSpPr>
          <p:nvPr>
            <p:ph type="title"/>
          </p:nvPr>
        </p:nvSpPr>
        <p:spPr>
          <a:xfrm>
            <a:off x="0" y="282400"/>
            <a:ext cx="9144000" cy="10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Thank You!</a:t>
            </a:r>
            <a:endParaRPr sz="4800"/>
          </a:p>
        </p:txBody>
      </p:sp>
      <p:sp>
        <p:nvSpPr>
          <p:cNvPr id="475" name="Google Shape;475;p52"/>
          <p:cNvSpPr txBox="1">
            <a:spLocks noGrp="1"/>
          </p:cNvSpPr>
          <p:nvPr>
            <p:ph type="body" idx="1"/>
          </p:nvPr>
        </p:nvSpPr>
        <p:spPr>
          <a:xfrm>
            <a:off x="311700" y="1206475"/>
            <a:ext cx="8520600" cy="27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Github Links:</a:t>
            </a:r>
            <a:endParaRPr dirty="0"/>
          </a:p>
          <a:p>
            <a:pPr marL="0" lvl="0" indent="0" algn="l" rtl="0">
              <a:spcBef>
                <a:spcPts val="0"/>
              </a:spcBef>
              <a:spcAft>
                <a:spcPts val="0"/>
              </a:spcAft>
              <a:buNone/>
            </a:pPr>
            <a:r>
              <a:rPr lang="en" dirty="0"/>
              <a:t>	TraceAtlas:</a:t>
            </a:r>
            <a:r>
              <a:rPr lang="en" sz="1400" dirty="0"/>
              <a:t> </a:t>
            </a:r>
            <a:r>
              <a:rPr lang="en" sz="1400" u="sng" dirty="0">
                <a:solidFill>
                  <a:schemeClr val="hlink"/>
                </a:solidFill>
                <a:hlinkClick r:id="rId3"/>
              </a:rPr>
              <a:t>https://github.com/ruhrie/TraceAtlas/</a:t>
            </a:r>
            <a:endParaRPr sz="1400" dirty="0"/>
          </a:p>
          <a:p>
            <a:pPr marL="0" lvl="0" indent="0" algn="l" rtl="0">
              <a:spcBef>
                <a:spcPts val="0"/>
              </a:spcBef>
              <a:spcAft>
                <a:spcPts val="0"/>
              </a:spcAft>
              <a:buNone/>
            </a:pPr>
            <a:r>
              <a:rPr lang="en" sz="1400" dirty="0"/>
              <a:t>	</a:t>
            </a:r>
            <a:r>
              <a:rPr lang="en" dirty="0"/>
              <a:t>Linux Userspace Runtime:</a:t>
            </a:r>
            <a:r>
              <a:rPr lang="en" sz="1400" dirty="0"/>
              <a:t> </a:t>
            </a:r>
            <a:r>
              <a:rPr lang="en" sz="1400" u="sng" dirty="0">
                <a:solidFill>
                  <a:schemeClr val="hlink"/>
                </a:solidFill>
                <a:hlinkClick r:id="rId4"/>
              </a:rPr>
              <a:t>https://github.com/mackncheesiest/DSSoCEmulator/</a:t>
            </a:r>
            <a:endParaRPr sz="1400" dirty="0"/>
          </a:p>
          <a:p>
            <a:pPr marL="0" lvl="0" indent="0" algn="l" rtl="0">
              <a:spcBef>
                <a:spcPts val="0"/>
              </a:spcBef>
              <a:spcAft>
                <a:spcPts val="0"/>
              </a:spcAft>
              <a:buNone/>
            </a:pPr>
            <a:r>
              <a:rPr lang="en" sz="1400" dirty="0"/>
              <a:t>	</a:t>
            </a:r>
            <a:r>
              <a:rPr lang="en" dirty="0"/>
              <a:t>Xilinx SystemC TLM Demo:</a:t>
            </a:r>
            <a:r>
              <a:rPr lang="en" sz="1400" dirty="0"/>
              <a:t> </a:t>
            </a:r>
            <a:r>
              <a:rPr lang="en" sz="1400" u="sng" dirty="0">
                <a:solidFill>
                  <a:schemeClr val="hlink"/>
                </a:solidFill>
                <a:hlinkClick r:id="rId5"/>
              </a:rPr>
              <a:t>https://github.com/Xilinx/systemctlm-cosim-demo/</a:t>
            </a:r>
            <a:r>
              <a:rPr lang="en" sz="1400" dirty="0"/>
              <a:t> </a:t>
            </a:r>
            <a:endParaRPr sz="1400" dirty="0"/>
          </a:p>
          <a:p>
            <a:pPr marL="0" lvl="0" indent="0" algn="l" rtl="0">
              <a:spcBef>
                <a:spcPts val="0"/>
              </a:spcBef>
              <a:spcAft>
                <a:spcPts val="0"/>
              </a:spcAft>
              <a:buNone/>
            </a:pPr>
            <a:r>
              <a:rPr lang="en" sz="1400" dirty="0"/>
              <a:t>	</a:t>
            </a:r>
            <a:r>
              <a:rPr lang="en" dirty="0"/>
              <a:t>DS3 Python Simulator:</a:t>
            </a:r>
            <a:r>
              <a:rPr lang="en" sz="1400" dirty="0"/>
              <a:t> </a:t>
            </a:r>
            <a:r>
              <a:rPr lang="en" sz="1400" u="sng" dirty="0">
                <a:solidFill>
                  <a:schemeClr val="hlink"/>
                </a:solidFill>
                <a:hlinkClick r:id="rId6"/>
              </a:rPr>
              <a:t>https://github.com/segemena/DS3</a:t>
            </a:r>
            <a:endParaRPr sz="1400" dirty="0"/>
          </a:p>
          <a:p>
            <a:pPr marL="0" lvl="0" indent="0" algn="l" rtl="0">
              <a:spcBef>
                <a:spcPts val="1000"/>
              </a:spcBef>
              <a:spcAft>
                <a:spcPts val="0"/>
              </a:spcAft>
              <a:buNone/>
            </a:pPr>
            <a:r>
              <a:rPr lang="en" dirty="0"/>
              <a:t>Paper Links:</a:t>
            </a:r>
            <a:endParaRPr dirty="0"/>
          </a:p>
          <a:p>
            <a:pPr marL="0" lvl="0" indent="0" algn="l" rtl="0">
              <a:spcBef>
                <a:spcPts val="0"/>
              </a:spcBef>
              <a:spcAft>
                <a:spcPts val="0"/>
              </a:spcAft>
              <a:buNone/>
            </a:pPr>
            <a:r>
              <a:rPr lang="en" dirty="0"/>
              <a:t>	TraceAtlas: </a:t>
            </a:r>
            <a:r>
              <a:rPr lang="en" sz="1400" u="sng" dirty="0">
                <a:solidFill>
                  <a:schemeClr val="accent5"/>
                </a:solidFill>
                <a:hlinkClick r:id="rId7"/>
              </a:rPr>
              <a:t>https://arxiv.org/abs/2001.09995</a:t>
            </a:r>
            <a:endParaRPr dirty="0"/>
          </a:p>
          <a:p>
            <a:pPr marL="0" lvl="0" indent="0" algn="l" rtl="0">
              <a:spcBef>
                <a:spcPts val="0"/>
              </a:spcBef>
              <a:spcAft>
                <a:spcPts val="0"/>
              </a:spcAft>
              <a:buNone/>
            </a:pPr>
            <a:r>
              <a:rPr lang="en" dirty="0"/>
              <a:t>	DS3: </a:t>
            </a:r>
            <a:r>
              <a:rPr lang="en" sz="1400" u="sng" dirty="0">
                <a:solidFill>
                  <a:schemeClr val="hlink"/>
                </a:solidFill>
                <a:hlinkClick r:id="rId8"/>
              </a:rPr>
              <a:t>https://dl.acm.org/doi/abs/10.1145/3349567.3351719</a:t>
            </a:r>
            <a:endParaRPr sz="1400" dirty="0"/>
          </a:p>
          <a:p>
            <a:pPr marL="0" lvl="0" indent="0" algn="l" rtl="0">
              <a:spcBef>
                <a:spcPts val="0"/>
              </a:spcBef>
              <a:spcAft>
                <a:spcPts val="1600"/>
              </a:spcAft>
              <a:buNone/>
            </a:pPr>
            <a:endParaRPr sz="1400" dirty="0"/>
          </a:p>
        </p:txBody>
      </p:sp>
      <p:sp>
        <p:nvSpPr>
          <p:cNvPr id="476" name="Google Shape;47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Motivation</a:t>
            </a:r>
            <a:endParaRPr sz="2400"/>
          </a:p>
        </p:txBody>
      </p:sp>
      <p:sp>
        <p:nvSpPr>
          <p:cNvPr id="102" name="Google Shape;102;p16"/>
          <p:cNvSpPr txBox="1"/>
          <p:nvPr/>
        </p:nvSpPr>
        <p:spPr>
          <a:xfrm>
            <a:off x="623500" y="3392100"/>
            <a:ext cx="7897200" cy="1367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C234B"/>
              </a:buClr>
              <a:buSzPts val="1800"/>
              <a:buFont typeface="Spectral"/>
              <a:buChar char="●"/>
            </a:pPr>
            <a:r>
              <a:rPr lang="en" sz="1800">
                <a:solidFill>
                  <a:srgbClr val="0C234B"/>
                </a:solidFill>
                <a:latin typeface="Spectral"/>
                <a:ea typeface="Spectral"/>
                <a:cs typeface="Spectral"/>
                <a:sym typeface="Spectral"/>
              </a:rPr>
              <a:t>“General Purpose” heterogeneous chip? No</a:t>
            </a:r>
            <a:endParaRPr sz="1800">
              <a:solidFill>
                <a:srgbClr val="0C234B"/>
              </a:solidFill>
              <a:latin typeface="Spectral"/>
              <a:ea typeface="Spectral"/>
              <a:cs typeface="Spectral"/>
              <a:sym typeface="Spectral"/>
            </a:endParaRPr>
          </a:p>
          <a:p>
            <a:pPr marL="914400" lvl="1" indent="-342900" algn="l" rtl="0">
              <a:lnSpc>
                <a:spcPct val="115000"/>
              </a:lnSpc>
              <a:spcBef>
                <a:spcPts val="0"/>
              </a:spcBef>
              <a:spcAft>
                <a:spcPts val="0"/>
              </a:spcAft>
              <a:buClr>
                <a:srgbClr val="0C234B"/>
              </a:buClr>
              <a:buSzPts val="1800"/>
              <a:buFont typeface="Spectral"/>
              <a:buChar char="○"/>
            </a:pPr>
            <a:r>
              <a:rPr lang="en" sz="1800">
                <a:solidFill>
                  <a:srgbClr val="0C234B"/>
                </a:solidFill>
                <a:latin typeface="Spectral"/>
                <a:ea typeface="Spectral"/>
                <a:cs typeface="Spectral"/>
                <a:sym typeface="Spectral"/>
              </a:rPr>
              <a:t>Domain specific; focus on tooling &amp; ease of use</a:t>
            </a:r>
            <a:endParaRPr sz="1800">
              <a:solidFill>
                <a:srgbClr val="0C234B"/>
              </a:solidFill>
              <a:latin typeface="Spectral"/>
              <a:ea typeface="Spectral"/>
              <a:cs typeface="Spectral"/>
              <a:sym typeface="Spectral"/>
            </a:endParaRPr>
          </a:p>
          <a:p>
            <a:pPr marL="914400" lvl="1" indent="-342900" algn="l" rtl="0">
              <a:lnSpc>
                <a:spcPct val="115000"/>
              </a:lnSpc>
              <a:spcBef>
                <a:spcPts val="0"/>
              </a:spcBef>
              <a:spcAft>
                <a:spcPts val="0"/>
              </a:spcAft>
              <a:buClr>
                <a:srgbClr val="0C234B"/>
              </a:buClr>
              <a:buSzPts val="1800"/>
              <a:buFont typeface="Spectral"/>
              <a:buChar char="○"/>
            </a:pPr>
            <a:r>
              <a:rPr lang="en" sz="1800">
                <a:solidFill>
                  <a:srgbClr val="0C234B"/>
                </a:solidFill>
                <a:latin typeface="Spectral"/>
                <a:ea typeface="Spectral"/>
                <a:cs typeface="Spectral"/>
                <a:sym typeface="Spectral"/>
              </a:rPr>
              <a:t>A </a:t>
            </a:r>
            <a:r>
              <a:rPr lang="en" sz="1800" i="1">
                <a:solidFill>
                  <a:srgbClr val="0C234B"/>
                </a:solidFill>
                <a:latin typeface="Spectral"/>
                <a:ea typeface="Spectral"/>
                <a:cs typeface="Spectral"/>
                <a:sym typeface="Spectral"/>
              </a:rPr>
              <a:t>methodology </a:t>
            </a:r>
            <a:r>
              <a:rPr lang="en" sz="1800">
                <a:solidFill>
                  <a:srgbClr val="0C234B"/>
                </a:solidFill>
                <a:latin typeface="Spectral"/>
                <a:ea typeface="Spectral"/>
                <a:cs typeface="Spectral"/>
                <a:sym typeface="Spectral"/>
              </a:rPr>
              <a:t>for designing DSSoCs</a:t>
            </a:r>
            <a:endParaRPr sz="1800">
              <a:solidFill>
                <a:srgbClr val="0C234B"/>
              </a:solidFill>
              <a:latin typeface="Spectral"/>
              <a:ea typeface="Spectral"/>
              <a:cs typeface="Spectral"/>
              <a:sym typeface="Spectral"/>
            </a:endParaRPr>
          </a:p>
        </p:txBody>
      </p:sp>
      <p:sp>
        <p:nvSpPr>
          <p:cNvPr id="103" name="Google Shape;10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04" name="Google Shape;104;p16"/>
          <p:cNvPicPr preferRelativeResize="0"/>
          <p:nvPr/>
        </p:nvPicPr>
        <p:blipFill>
          <a:blip r:embed="rId3">
            <a:alphaModFix/>
          </a:blip>
          <a:stretch>
            <a:fillRect/>
          </a:stretch>
        </p:blipFill>
        <p:spPr>
          <a:xfrm>
            <a:off x="5178000" y="545750"/>
            <a:ext cx="2364303" cy="2760150"/>
          </a:xfrm>
          <a:prstGeom prst="rect">
            <a:avLst/>
          </a:prstGeom>
          <a:noFill/>
          <a:ln>
            <a:noFill/>
          </a:ln>
        </p:spPr>
      </p:pic>
      <p:pic>
        <p:nvPicPr>
          <p:cNvPr id="105" name="Google Shape;105;p16"/>
          <p:cNvPicPr preferRelativeResize="0"/>
          <p:nvPr/>
        </p:nvPicPr>
        <p:blipFill rotWithShape="1">
          <a:blip r:embed="rId4">
            <a:alphaModFix/>
          </a:blip>
          <a:srcRect l="2860" t="3573" r="32560" b="9273"/>
          <a:stretch/>
        </p:blipFill>
        <p:spPr>
          <a:xfrm>
            <a:off x="1419150" y="545750"/>
            <a:ext cx="3067700" cy="2760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3"/>
          <p:cNvSpPr txBox="1">
            <a:spLocks noGrp="1"/>
          </p:cNvSpPr>
          <p:nvPr>
            <p:ph type="title"/>
          </p:nvPr>
        </p:nvSpPr>
        <p:spPr>
          <a:xfrm>
            <a:off x="311700" y="19990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Backup</a:t>
            </a:r>
            <a:endParaRPr sz="3600"/>
          </a:p>
        </p:txBody>
      </p:sp>
      <p:sp>
        <p:nvSpPr>
          <p:cNvPr id="482" name="Google Shape;48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TraceAtlas - Kernel Detection</a:t>
            </a:r>
            <a:endParaRPr sz="2400"/>
          </a:p>
        </p:txBody>
      </p:sp>
      <p:sp>
        <p:nvSpPr>
          <p:cNvPr id="488" name="Google Shape;488;p54"/>
          <p:cNvSpPr txBox="1">
            <a:spLocks noGrp="1"/>
          </p:cNvSpPr>
          <p:nvPr>
            <p:ph type="body" idx="1"/>
          </p:nvPr>
        </p:nvSpPr>
        <p:spPr>
          <a:xfrm>
            <a:off x="311700" y="6750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Algorithmic parameters</a:t>
            </a:r>
            <a:endParaRPr/>
          </a:p>
          <a:p>
            <a:pPr marL="914400" lvl="1" indent="-317500" algn="l" rtl="0">
              <a:spcBef>
                <a:spcPts val="1000"/>
              </a:spcBef>
              <a:spcAft>
                <a:spcPts val="0"/>
              </a:spcAft>
              <a:buSzPts val="1400"/>
              <a:buChar char="○"/>
            </a:pPr>
            <a:r>
              <a:rPr lang="en"/>
              <a:t>Window radius: sliding window used to define “relatedness” of basic blocks</a:t>
            </a:r>
            <a:endParaRPr/>
          </a:p>
          <a:p>
            <a:pPr marL="914400" lvl="1" indent="-317500" algn="l" rtl="0">
              <a:spcBef>
                <a:spcPts val="1000"/>
              </a:spcBef>
              <a:spcAft>
                <a:spcPts val="0"/>
              </a:spcAft>
              <a:buSzPts val="1400"/>
              <a:buChar char="○"/>
            </a:pPr>
            <a:r>
              <a:rPr lang="en"/>
              <a:t>Code coverage threshold: mutual affinity of basic blocks in a set</a:t>
            </a:r>
            <a:endParaRPr/>
          </a:p>
          <a:p>
            <a:pPr marL="914400" lvl="1" indent="-317500" algn="l" rtl="0">
              <a:spcBef>
                <a:spcPts val="1000"/>
              </a:spcBef>
              <a:spcAft>
                <a:spcPts val="1000"/>
              </a:spcAft>
              <a:buSzPts val="1400"/>
              <a:buChar char="○"/>
            </a:pPr>
            <a:r>
              <a:rPr lang="en"/>
              <a:t>Hot code threshold: number of times a basic block should be executed to be considered “hot” and worth categorizing as a part of a kernel</a:t>
            </a:r>
            <a:endParaRPr/>
          </a:p>
        </p:txBody>
      </p:sp>
      <p:sp>
        <p:nvSpPr>
          <p:cNvPr id="489" name="Google Shape;48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490" name="Google Shape;490;p54"/>
          <p:cNvPicPr preferRelativeResize="0"/>
          <p:nvPr/>
        </p:nvPicPr>
        <p:blipFill>
          <a:blip r:embed="rId3">
            <a:alphaModFix/>
          </a:blip>
          <a:stretch>
            <a:fillRect/>
          </a:stretch>
        </p:blipFill>
        <p:spPr>
          <a:xfrm>
            <a:off x="2501600" y="2740450"/>
            <a:ext cx="4239800" cy="206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TraceAtlas - Kernel Legalization</a:t>
            </a:r>
            <a:endParaRPr sz="2400"/>
          </a:p>
        </p:txBody>
      </p:sp>
      <p:sp>
        <p:nvSpPr>
          <p:cNvPr id="496" name="Google Shape;496;p55"/>
          <p:cNvSpPr txBox="1">
            <a:spLocks noGrp="1"/>
          </p:cNvSpPr>
          <p:nvPr>
            <p:ph type="body" idx="1"/>
          </p:nvPr>
        </p:nvSpPr>
        <p:spPr>
          <a:xfrm>
            <a:off x="311700" y="6750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Include rarely-executed conditionals in their related kernels</a:t>
            </a:r>
            <a:endParaRPr/>
          </a:p>
          <a:p>
            <a:pPr marL="457200" lvl="0" indent="-342900" algn="l" rtl="0">
              <a:spcBef>
                <a:spcPts val="1000"/>
              </a:spcBef>
              <a:spcAft>
                <a:spcPts val="1000"/>
              </a:spcAft>
              <a:buSzPts val="1800"/>
              <a:buChar char="●"/>
            </a:pPr>
            <a:r>
              <a:rPr lang="en"/>
              <a:t>Merge long, uninterrupted sub-kernels into single kernels</a:t>
            </a:r>
            <a:endParaRPr/>
          </a:p>
        </p:txBody>
      </p:sp>
      <p:sp>
        <p:nvSpPr>
          <p:cNvPr id="497" name="Google Shape;497;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498" name="Google Shape;498;p55"/>
          <p:cNvPicPr preferRelativeResize="0"/>
          <p:nvPr/>
        </p:nvPicPr>
        <p:blipFill>
          <a:blip r:embed="rId3">
            <a:alphaModFix/>
          </a:blip>
          <a:stretch>
            <a:fillRect/>
          </a:stretch>
        </p:blipFill>
        <p:spPr>
          <a:xfrm>
            <a:off x="2329716" y="1715500"/>
            <a:ext cx="3861175" cy="3040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Challenges of DSSoCs</a:t>
            </a:r>
            <a:endParaRPr sz="2400"/>
          </a:p>
        </p:txBody>
      </p:sp>
      <p:sp>
        <p:nvSpPr>
          <p:cNvPr id="111" name="Google Shape;11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12" name="Google Shape;112;p17"/>
          <p:cNvPicPr preferRelativeResize="0"/>
          <p:nvPr/>
        </p:nvPicPr>
        <p:blipFill>
          <a:blip r:embed="rId3">
            <a:alphaModFix/>
          </a:blip>
          <a:stretch>
            <a:fillRect/>
          </a:stretch>
        </p:blipFill>
        <p:spPr>
          <a:xfrm>
            <a:off x="2955000" y="1346588"/>
            <a:ext cx="3234000" cy="2450316"/>
          </a:xfrm>
          <a:prstGeom prst="rect">
            <a:avLst/>
          </a:prstGeom>
          <a:noFill/>
          <a:ln>
            <a:noFill/>
          </a:ln>
        </p:spPr>
      </p:pic>
      <p:sp>
        <p:nvSpPr>
          <p:cNvPr id="113" name="Google Shape;113;p17"/>
          <p:cNvSpPr txBox="1"/>
          <p:nvPr/>
        </p:nvSpPr>
        <p:spPr>
          <a:xfrm>
            <a:off x="3481050" y="3796900"/>
            <a:ext cx="2181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What accelerators?</a:t>
            </a:r>
            <a:endParaRPr sz="1800">
              <a:solidFill>
                <a:srgbClr val="0C234B"/>
              </a:solidFill>
              <a:latin typeface="Spectral"/>
              <a:ea typeface="Spectral"/>
              <a:cs typeface="Spectral"/>
              <a:sym typeface="Spectral"/>
            </a:endParaRPr>
          </a:p>
        </p:txBody>
      </p:sp>
      <p:sp>
        <p:nvSpPr>
          <p:cNvPr id="114" name="Google Shape;114;p17"/>
          <p:cNvSpPr txBox="1"/>
          <p:nvPr/>
        </p:nvSpPr>
        <p:spPr>
          <a:xfrm>
            <a:off x="207700" y="2374950"/>
            <a:ext cx="2805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What are we scheduling?</a:t>
            </a:r>
            <a:endParaRPr sz="1800">
              <a:solidFill>
                <a:srgbClr val="0C234B"/>
              </a:solidFill>
              <a:latin typeface="Spectral"/>
              <a:ea typeface="Spectral"/>
              <a:cs typeface="Spectral"/>
              <a:sym typeface="Spectral"/>
            </a:endParaRPr>
          </a:p>
        </p:txBody>
      </p:sp>
      <p:sp>
        <p:nvSpPr>
          <p:cNvPr id="115" name="Google Shape;115;p17"/>
          <p:cNvSpPr txBox="1"/>
          <p:nvPr/>
        </p:nvSpPr>
        <p:spPr>
          <a:xfrm>
            <a:off x="6189000" y="2452750"/>
            <a:ext cx="2805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How do we launch work on accelerators?</a:t>
            </a:r>
            <a:endParaRPr sz="1800">
              <a:solidFill>
                <a:srgbClr val="0C234B"/>
              </a:solidFill>
              <a:latin typeface="Spectral"/>
              <a:ea typeface="Spectral"/>
              <a:cs typeface="Spectral"/>
              <a:sym typeface="Spectral"/>
            </a:endParaRPr>
          </a:p>
        </p:txBody>
      </p:sp>
      <p:sp>
        <p:nvSpPr>
          <p:cNvPr id="116" name="Google Shape;116;p17"/>
          <p:cNvSpPr txBox="1"/>
          <p:nvPr/>
        </p:nvSpPr>
        <p:spPr>
          <a:xfrm>
            <a:off x="1274525" y="739475"/>
            <a:ext cx="28056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How do we integrate new applications?</a:t>
            </a:r>
            <a:endParaRPr sz="1800">
              <a:solidFill>
                <a:srgbClr val="0C234B"/>
              </a:solidFill>
              <a:latin typeface="Spectral"/>
              <a:ea typeface="Spectral"/>
              <a:cs typeface="Spectral"/>
              <a:sym typeface="Spectral"/>
            </a:endParaRPr>
          </a:p>
        </p:txBody>
      </p:sp>
      <p:sp>
        <p:nvSpPr>
          <p:cNvPr id="117" name="Google Shape;117;p17"/>
          <p:cNvSpPr txBox="1"/>
          <p:nvPr/>
        </p:nvSpPr>
        <p:spPr>
          <a:xfrm>
            <a:off x="5274600" y="739475"/>
            <a:ext cx="28056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How do you debug accelerators?</a:t>
            </a:r>
            <a:endParaRPr sz="1800">
              <a:solidFill>
                <a:srgbClr val="0C234B"/>
              </a:solidFill>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Overview of this work</a:t>
            </a:r>
            <a:endParaRPr sz="2400"/>
          </a:p>
        </p:txBody>
      </p:sp>
      <p:sp>
        <p:nvSpPr>
          <p:cNvPr id="123" name="Google Shape;12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24" name="Google Shape;124;p18"/>
          <p:cNvPicPr preferRelativeResize="0"/>
          <p:nvPr/>
        </p:nvPicPr>
        <p:blipFill rotWithShape="1">
          <a:blip r:embed="rId3">
            <a:alphaModFix/>
          </a:blip>
          <a:srcRect l="3948" t="5318" r="3587" b="63780"/>
          <a:stretch/>
        </p:blipFill>
        <p:spPr>
          <a:xfrm>
            <a:off x="3076863" y="624787"/>
            <a:ext cx="2990274" cy="757175"/>
          </a:xfrm>
          <a:prstGeom prst="rect">
            <a:avLst/>
          </a:prstGeom>
          <a:noFill/>
          <a:ln>
            <a:noFill/>
          </a:ln>
        </p:spPr>
      </p:pic>
      <p:sp>
        <p:nvSpPr>
          <p:cNvPr id="125" name="Google Shape;125;p18"/>
          <p:cNvSpPr txBox="1"/>
          <p:nvPr/>
        </p:nvSpPr>
        <p:spPr>
          <a:xfrm>
            <a:off x="3169200" y="1345075"/>
            <a:ext cx="28056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C234B"/>
                </a:solidFill>
                <a:latin typeface="Spectral"/>
                <a:ea typeface="Spectral"/>
                <a:cs typeface="Spectral"/>
                <a:sym typeface="Spectral"/>
              </a:rPr>
              <a:t>How do we integrate new applications?</a:t>
            </a:r>
            <a:endParaRPr sz="1800">
              <a:solidFill>
                <a:srgbClr val="0C234B"/>
              </a:solidFill>
              <a:latin typeface="Spectral"/>
              <a:ea typeface="Spectral"/>
              <a:cs typeface="Spectral"/>
              <a:sym typeface="Spectral"/>
            </a:endParaRPr>
          </a:p>
        </p:txBody>
      </p:sp>
      <p:pic>
        <p:nvPicPr>
          <p:cNvPr id="126" name="Google Shape;126;p18"/>
          <p:cNvPicPr preferRelativeResize="0"/>
          <p:nvPr/>
        </p:nvPicPr>
        <p:blipFill>
          <a:blip r:embed="rId4">
            <a:alphaModFix/>
          </a:blip>
          <a:stretch>
            <a:fillRect/>
          </a:stretch>
        </p:blipFill>
        <p:spPr>
          <a:xfrm>
            <a:off x="366863" y="2302050"/>
            <a:ext cx="8410276" cy="1521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TraceAtlas - Dynamic Tracing</a:t>
            </a:r>
            <a:endParaRPr sz="2400"/>
          </a:p>
        </p:txBody>
      </p:sp>
      <p:sp>
        <p:nvSpPr>
          <p:cNvPr id="132" name="Google Shape;132;p19"/>
          <p:cNvSpPr txBox="1">
            <a:spLocks noGrp="1"/>
          </p:cNvSpPr>
          <p:nvPr>
            <p:ph type="body" idx="1"/>
          </p:nvPr>
        </p:nvSpPr>
        <p:spPr>
          <a:xfrm>
            <a:off x="311700" y="760400"/>
            <a:ext cx="8520600" cy="260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C234B"/>
              </a:buClr>
              <a:buSzPts val="1800"/>
              <a:buChar char="●"/>
            </a:pPr>
            <a:r>
              <a:rPr lang="en">
                <a:solidFill>
                  <a:srgbClr val="0C234B"/>
                </a:solidFill>
              </a:rPr>
              <a:t>Inject TraceAtlas tracer through LLVM opt pass</a:t>
            </a:r>
            <a:endParaRPr>
              <a:solidFill>
                <a:srgbClr val="0C234B"/>
              </a:solidFill>
            </a:endParaRPr>
          </a:p>
          <a:p>
            <a:pPr marL="457200" lvl="0" indent="-342900" algn="l" rtl="0">
              <a:spcBef>
                <a:spcPts val="1000"/>
              </a:spcBef>
              <a:spcAft>
                <a:spcPts val="0"/>
              </a:spcAft>
              <a:buClr>
                <a:srgbClr val="0C234B"/>
              </a:buClr>
              <a:buSzPts val="1800"/>
              <a:buChar char="●"/>
            </a:pPr>
            <a:r>
              <a:rPr lang="en">
                <a:solidFill>
                  <a:srgbClr val="0C234B"/>
                </a:solidFill>
              </a:rPr>
              <a:t>Produces a complete dynamic application trace</a:t>
            </a:r>
            <a:endParaRPr>
              <a:solidFill>
                <a:srgbClr val="0C234B"/>
              </a:solidFill>
            </a:endParaRPr>
          </a:p>
          <a:p>
            <a:pPr marL="457200" lvl="0" indent="-342900" algn="l" rtl="0">
              <a:spcBef>
                <a:spcPts val="1000"/>
              </a:spcBef>
              <a:spcAft>
                <a:spcPts val="0"/>
              </a:spcAft>
              <a:buClr>
                <a:srgbClr val="0C234B"/>
              </a:buClr>
              <a:buSzPts val="1800"/>
              <a:buChar char="●"/>
            </a:pPr>
            <a:r>
              <a:rPr lang="en">
                <a:solidFill>
                  <a:srgbClr val="0C234B"/>
                </a:solidFill>
              </a:rPr>
              <a:t>Dynamic trace compression increases ability to trace complex applications</a:t>
            </a:r>
            <a:endParaRPr>
              <a:solidFill>
                <a:srgbClr val="0C234B"/>
              </a:solidFill>
            </a:endParaRPr>
          </a:p>
          <a:p>
            <a:pPr marL="914400" lvl="1" indent="-317500" algn="l" rtl="0">
              <a:spcBef>
                <a:spcPts val="1000"/>
              </a:spcBef>
              <a:spcAft>
                <a:spcPts val="0"/>
              </a:spcAft>
              <a:buClr>
                <a:srgbClr val="0C234B"/>
              </a:buClr>
              <a:buSzPts val="1400"/>
              <a:buChar char="○"/>
            </a:pPr>
            <a:r>
              <a:rPr lang="en">
                <a:solidFill>
                  <a:srgbClr val="0C234B"/>
                </a:solidFill>
              </a:rPr>
              <a:t>Built on zlib compression</a:t>
            </a:r>
            <a:endParaRPr>
              <a:solidFill>
                <a:srgbClr val="0C234B"/>
              </a:solidFill>
            </a:endParaRPr>
          </a:p>
          <a:p>
            <a:pPr marL="914400" lvl="1" indent="-317500" algn="l" rtl="0">
              <a:spcBef>
                <a:spcPts val="1000"/>
              </a:spcBef>
              <a:spcAft>
                <a:spcPts val="0"/>
              </a:spcAft>
              <a:buClr>
                <a:srgbClr val="0C234B"/>
              </a:buClr>
              <a:buSzPts val="1400"/>
              <a:buChar char="○"/>
            </a:pPr>
            <a:r>
              <a:rPr lang="en">
                <a:solidFill>
                  <a:srgbClr val="0C234B"/>
                </a:solidFill>
              </a:rPr>
              <a:t>2-1000X reduction in tracing time vs SoA </a:t>
            </a:r>
            <a:endParaRPr>
              <a:solidFill>
                <a:srgbClr val="0C234B"/>
              </a:solidFill>
            </a:endParaRPr>
          </a:p>
          <a:p>
            <a:pPr marL="914400" lvl="1" indent="-317500" algn="l" rtl="0">
              <a:spcBef>
                <a:spcPts val="1000"/>
              </a:spcBef>
              <a:spcAft>
                <a:spcPts val="1000"/>
              </a:spcAft>
              <a:buClr>
                <a:srgbClr val="0C234B"/>
              </a:buClr>
              <a:buSzPts val="1400"/>
              <a:buChar char="○"/>
            </a:pPr>
            <a:r>
              <a:rPr lang="en">
                <a:solidFill>
                  <a:srgbClr val="0C234B"/>
                </a:solidFill>
              </a:rPr>
              <a:t>2X reduction in on-disk trace size vs SoA</a:t>
            </a:r>
            <a:endParaRPr>
              <a:solidFill>
                <a:srgbClr val="0C234B"/>
              </a:solidFill>
            </a:endParaRPr>
          </a:p>
        </p:txBody>
      </p:sp>
      <p:sp>
        <p:nvSpPr>
          <p:cNvPr id="133" name="Google Shape;13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34" name="Google Shape;134;p19"/>
          <p:cNvSpPr txBox="1"/>
          <p:nvPr/>
        </p:nvSpPr>
        <p:spPr>
          <a:xfrm>
            <a:off x="2206925" y="4568875"/>
            <a:ext cx="31167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https://github.com/ruhrie/TraceAtlas/</a:t>
            </a:r>
            <a:endParaRPr/>
          </a:p>
        </p:txBody>
      </p:sp>
      <p:pic>
        <p:nvPicPr>
          <p:cNvPr id="135" name="Google Shape;135;p19"/>
          <p:cNvPicPr preferRelativeResize="0"/>
          <p:nvPr/>
        </p:nvPicPr>
        <p:blipFill>
          <a:blip r:embed="rId4">
            <a:alphaModFix/>
          </a:blip>
          <a:stretch>
            <a:fillRect/>
          </a:stretch>
        </p:blipFill>
        <p:spPr>
          <a:xfrm>
            <a:off x="1142962" y="3314950"/>
            <a:ext cx="6858073" cy="1008025"/>
          </a:xfrm>
          <a:prstGeom prst="rect">
            <a:avLst/>
          </a:prstGeom>
          <a:noFill/>
          <a:ln>
            <a:noFill/>
          </a:ln>
        </p:spPr>
      </p:pic>
      <p:sp>
        <p:nvSpPr>
          <p:cNvPr id="136" name="Google Shape;136;p19"/>
          <p:cNvSpPr txBox="1"/>
          <p:nvPr/>
        </p:nvSpPr>
        <p:spPr>
          <a:xfrm>
            <a:off x="5379750" y="4568875"/>
            <a:ext cx="28527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5"/>
              </a:rPr>
              <a:t>https://arxiv.org/abs/2001.09995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TraceAtlas - Kernel Detection</a:t>
            </a:r>
            <a:endParaRPr sz="2400"/>
          </a:p>
        </p:txBody>
      </p:sp>
      <p:sp>
        <p:nvSpPr>
          <p:cNvPr id="142" name="Google Shape;142;p20"/>
          <p:cNvSpPr txBox="1">
            <a:spLocks noGrp="1"/>
          </p:cNvSpPr>
          <p:nvPr>
            <p:ph type="body" idx="1"/>
          </p:nvPr>
        </p:nvSpPr>
        <p:spPr>
          <a:xfrm>
            <a:off x="311700" y="675000"/>
            <a:ext cx="8520600" cy="2126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Kernels:</a:t>
            </a:r>
            <a:endParaRPr/>
          </a:p>
          <a:p>
            <a:pPr marL="914400" lvl="1" indent="-317500" algn="l" rtl="0">
              <a:spcBef>
                <a:spcPts val="0"/>
              </a:spcBef>
              <a:spcAft>
                <a:spcPts val="0"/>
              </a:spcAft>
              <a:buSzPts val="1400"/>
              <a:buChar char="○"/>
            </a:pPr>
            <a:r>
              <a:rPr lang="en"/>
              <a:t>Basic blocks that cluster temporally; recur many times; can be executed in parallel</a:t>
            </a:r>
            <a:endParaRPr/>
          </a:p>
          <a:p>
            <a:pPr marL="457200" lvl="0" indent="-342900" algn="l" rtl="0">
              <a:spcBef>
                <a:spcPts val="0"/>
              </a:spcBef>
              <a:spcAft>
                <a:spcPts val="0"/>
              </a:spcAft>
              <a:buSzPts val="1800"/>
              <a:buChar char="●"/>
            </a:pPr>
            <a:r>
              <a:rPr lang="en" sz="1800"/>
              <a:t>Kernel affinity</a:t>
            </a:r>
            <a:endParaRPr sz="1800"/>
          </a:p>
          <a:p>
            <a:pPr marL="914400" lvl="1" indent="-317500" algn="l" rtl="0">
              <a:spcBef>
                <a:spcPts val="0"/>
              </a:spcBef>
              <a:spcAft>
                <a:spcPts val="0"/>
              </a:spcAft>
              <a:buSzPts val="1400"/>
              <a:buChar char="○"/>
            </a:pPr>
            <a:r>
              <a:rPr lang="en"/>
              <a:t>Probability that any one basic block occurs within range of another basic block</a:t>
            </a:r>
            <a:endParaRPr/>
          </a:p>
          <a:p>
            <a:pPr marL="457200" lvl="0" indent="-342900" algn="l" rtl="0">
              <a:spcBef>
                <a:spcPts val="0"/>
              </a:spcBef>
              <a:spcAft>
                <a:spcPts val="0"/>
              </a:spcAft>
              <a:buSzPts val="1800"/>
              <a:buChar char="●"/>
            </a:pPr>
            <a:r>
              <a:rPr lang="en"/>
              <a:t>Segment basic blocks by temporal affinity </a:t>
            </a:r>
            <a:endParaRPr/>
          </a:p>
          <a:p>
            <a:pPr marL="457200" lvl="0" indent="-342900" algn="l" rtl="0">
              <a:spcBef>
                <a:spcPts val="0"/>
              </a:spcBef>
              <a:spcAft>
                <a:spcPts val="0"/>
              </a:spcAft>
              <a:buSzPts val="1800"/>
              <a:buChar char="●"/>
            </a:pPr>
            <a:r>
              <a:rPr lang="en"/>
              <a:t>Produces a series of collections of basic blocks</a:t>
            </a:r>
            <a:endParaRPr/>
          </a:p>
        </p:txBody>
      </p:sp>
      <p:sp>
        <p:nvSpPr>
          <p:cNvPr id="143" name="Google Shape;14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4" name="Google Shape;144;p20"/>
          <p:cNvPicPr preferRelativeResize="0"/>
          <p:nvPr/>
        </p:nvPicPr>
        <p:blipFill>
          <a:blip r:embed="rId3">
            <a:alphaModFix/>
          </a:blip>
          <a:stretch>
            <a:fillRect/>
          </a:stretch>
        </p:blipFill>
        <p:spPr>
          <a:xfrm>
            <a:off x="2501600" y="2740450"/>
            <a:ext cx="4239800" cy="206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DAG Representation &amp; Binary Generation</a:t>
            </a:r>
            <a:endParaRPr sz="2400"/>
          </a:p>
        </p:txBody>
      </p:sp>
      <p:sp>
        <p:nvSpPr>
          <p:cNvPr id="150" name="Google Shape;15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51" name="Google Shape;151;p21"/>
          <p:cNvPicPr preferRelativeResize="0"/>
          <p:nvPr/>
        </p:nvPicPr>
        <p:blipFill>
          <a:blip r:embed="rId3">
            <a:alphaModFix/>
          </a:blip>
          <a:stretch>
            <a:fillRect/>
          </a:stretch>
        </p:blipFill>
        <p:spPr>
          <a:xfrm>
            <a:off x="2243004" y="894925"/>
            <a:ext cx="2517395" cy="376830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6698</Words>
  <Application>Microsoft Office PowerPoint</Application>
  <PresentationFormat>On-screen Show (16:9)</PresentationFormat>
  <Paragraphs>669</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Spectral</vt:lpstr>
      <vt:lpstr>Consolas</vt:lpstr>
      <vt:lpstr>Simple Light</vt:lpstr>
      <vt:lpstr>Automating Programming and Development of Heterogeneous SoCs with LLVM Tools</vt:lpstr>
      <vt:lpstr>Who are we?</vt:lpstr>
      <vt:lpstr>Who are we?</vt:lpstr>
      <vt:lpstr>Motivation</vt:lpstr>
      <vt:lpstr>Challenges of DSSoCs</vt:lpstr>
      <vt:lpstr>Overview of this work</vt:lpstr>
      <vt:lpstr>TraceAtlas - Dynamic Tracing</vt:lpstr>
      <vt:lpstr>TraceAtlas - Kernel Detection</vt:lpstr>
      <vt:lpstr>DAG Representation &amp; Binary Generation</vt:lpstr>
      <vt:lpstr>DAG Representation &amp; Binary Generation</vt:lpstr>
      <vt:lpstr>DAG Representation &amp; Binary Generation</vt:lpstr>
      <vt:lpstr>DAG Representation &amp; Binary Generation</vt:lpstr>
      <vt:lpstr>DAG Representation &amp; Binary Generation</vt:lpstr>
      <vt:lpstr>DAG Representation &amp; Binary Generation</vt:lpstr>
      <vt:lpstr>DAG Representation &amp; Binary Generation</vt:lpstr>
      <vt:lpstr>Linux Userspace Runtime</vt:lpstr>
      <vt:lpstr>Linux Userspace Runtime</vt:lpstr>
      <vt:lpstr>Linux Userspace Runtime</vt:lpstr>
      <vt:lpstr>Application Compilation Example</vt:lpstr>
      <vt:lpstr>Initial LLVM Compilation</vt:lpstr>
      <vt:lpstr>Basic Block Renumbering</vt:lpstr>
      <vt:lpstr>Dynamic Tracing Instrumentation</vt:lpstr>
      <vt:lpstr>Trace Collection</vt:lpstr>
      <vt:lpstr>Kernel Detection</vt:lpstr>
      <vt:lpstr>Application Refactoring</vt:lpstr>
      <vt:lpstr>Application Refactoring</vt:lpstr>
      <vt:lpstr>Application Refactoring</vt:lpstr>
      <vt:lpstr>Application Refactoring</vt:lpstr>
      <vt:lpstr>Binary Generation</vt:lpstr>
      <vt:lpstr>Linux Userspace Runtime</vt:lpstr>
      <vt:lpstr>Linux Userspace Runtime</vt:lpstr>
      <vt:lpstr>Target Design Flow and Validation Platforms</vt:lpstr>
      <vt:lpstr>Validation Approaches - QEMU (Functional Validation)</vt:lpstr>
      <vt:lpstr>Experimental Setup</vt:lpstr>
      <vt:lpstr>Performance Estimates on Zynq MPSoC </vt:lpstr>
      <vt:lpstr>DS3 (Domain-Specific Systems-on-Chip Simulation Framework)</vt:lpstr>
      <vt:lpstr>Demo</vt:lpstr>
      <vt:lpstr>Conclusions, &amp; Future Work</vt:lpstr>
      <vt:lpstr>Thank You!</vt:lpstr>
      <vt:lpstr>Backup</vt:lpstr>
      <vt:lpstr>TraceAtlas - Kernel Detection</vt:lpstr>
      <vt:lpstr>TraceAtlas - Kernel Legalization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Automating Programming and Development of Heterogeneous SoCs with LLVM Tools</dc:title>
  <cp:lastModifiedBy>Joshua Mack</cp:lastModifiedBy>
  <cp:revision>16</cp:revision>
  <dcterms:modified xsi:type="dcterms:W3CDTF">2020-02-01T00:36:32Z</dcterms:modified>
</cp:coreProperties>
</file>