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61" r:id="rId2"/>
    <p:sldMasterId id="2147483674" r:id="rId3"/>
    <p:sldMasterId id="2147483700" r:id="rId4"/>
    <p:sldMasterId id="2147483713" r:id="rId5"/>
  </p:sldMasterIdLst>
  <p:notesMasterIdLst>
    <p:notesMasterId r:id="rId45"/>
  </p:notesMasterIdLst>
  <p:handoutMasterIdLst>
    <p:handoutMasterId r:id="rId46"/>
  </p:handoutMasterIdLst>
  <p:sldIdLst>
    <p:sldId id="664" r:id="rId6"/>
    <p:sldId id="956" r:id="rId7"/>
    <p:sldId id="1007" r:id="rId8"/>
    <p:sldId id="594" r:id="rId9"/>
    <p:sldId id="946" r:id="rId10"/>
    <p:sldId id="953" r:id="rId11"/>
    <p:sldId id="718" r:id="rId12"/>
    <p:sldId id="1087" r:id="rId13"/>
    <p:sldId id="724" r:id="rId14"/>
    <p:sldId id="580" r:id="rId15"/>
    <p:sldId id="581" r:id="rId16"/>
    <p:sldId id="689" r:id="rId17"/>
    <p:sldId id="600" r:id="rId18"/>
    <p:sldId id="965" r:id="rId19"/>
    <p:sldId id="966" r:id="rId20"/>
    <p:sldId id="955" r:id="rId21"/>
    <p:sldId id="611" r:id="rId22"/>
    <p:sldId id="961" r:id="rId23"/>
    <p:sldId id="962" r:id="rId24"/>
    <p:sldId id="963" r:id="rId25"/>
    <p:sldId id="964" r:id="rId26"/>
    <p:sldId id="1085" r:id="rId27"/>
    <p:sldId id="613" r:id="rId28"/>
    <p:sldId id="614" r:id="rId29"/>
    <p:sldId id="615" r:id="rId30"/>
    <p:sldId id="1082" r:id="rId31"/>
    <p:sldId id="661" r:id="rId32"/>
    <p:sldId id="1084" r:id="rId33"/>
    <p:sldId id="622" r:id="rId34"/>
    <p:sldId id="623" r:id="rId35"/>
    <p:sldId id="617" r:id="rId36"/>
    <p:sldId id="957" r:id="rId37"/>
    <p:sldId id="967" r:id="rId38"/>
    <p:sldId id="1086" r:id="rId39"/>
    <p:sldId id="1088" r:id="rId40"/>
    <p:sldId id="1079" r:id="rId41"/>
    <p:sldId id="958" r:id="rId42"/>
    <p:sldId id="729" r:id="rId43"/>
    <p:sldId id="720" r:id="rId4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i="1" kern="1200">
        <a:solidFill>
          <a:srgbClr val="CC3300"/>
        </a:solidFill>
        <a:latin typeface="Arial Narrow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i="1" kern="1200">
        <a:solidFill>
          <a:srgbClr val="CC3300"/>
        </a:solidFill>
        <a:latin typeface="Arial Narrow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i="1" kern="1200">
        <a:solidFill>
          <a:srgbClr val="CC3300"/>
        </a:solidFill>
        <a:latin typeface="Arial Narrow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i="1" kern="1200">
        <a:solidFill>
          <a:srgbClr val="CC3300"/>
        </a:solidFill>
        <a:latin typeface="Arial Narrow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i="1" kern="1200">
        <a:solidFill>
          <a:srgbClr val="CC3300"/>
        </a:solidFill>
        <a:latin typeface="Arial Narrow" charset="0"/>
        <a:ea typeface="+mn-ea"/>
        <a:cs typeface="+mn-cs"/>
      </a:defRPr>
    </a:lvl5pPr>
    <a:lvl6pPr marL="2286000" algn="l" defTabSz="457200" rtl="0" eaLnBrk="1" latinLnBrk="0" hangingPunct="1">
      <a:defRPr sz="2000" i="1" kern="1200">
        <a:solidFill>
          <a:srgbClr val="CC3300"/>
        </a:solidFill>
        <a:latin typeface="Arial Narrow" charset="0"/>
        <a:ea typeface="+mn-ea"/>
        <a:cs typeface="+mn-cs"/>
      </a:defRPr>
    </a:lvl6pPr>
    <a:lvl7pPr marL="2743200" algn="l" defTabSz="457200" rtl="0" eaLnBrk="1" latinLnBrk="0" hangingPunct="1">
      <a:defRPr sz="2000" i="1" kern="1200">
        <a:solidFill>
          <a:srgbClr val="CC3300"/>
        </a:solidFill>
        <a:latin typeface="Arial Narrow" charset="0"/>
        <a:ea typeface="+mn-ea"/>
        <a:cs typeface="+mn-cs"/>
      </a:defRPr>
    </a:lvl7pPr>
    <a:lvl8pPr marL="3200400" algn="l" defTabSz="457200" rtl="0" eaLnBrk="1" latinLnBrk="0" hangingPunct="1">
      <a:defRPr sz="2000" i="1" kern="1200">
        <a:solidFill>
          <a:srgbClr val="CC3300"/>
        </a:solidFill>
        <a:latin typeface="Arial Narrow" charset="0"/>
        <a:ea typeface="+mn-ea"/>
        <a:cs typeface="+mn-cs"/>
      </a:defRPr>
    </a:lvl8pPr>
    <a:lvl9pPr marL="3657600" algn="l" defTabSz="457200" rtl="0" eaLnBrk="1" latinLnBrk="0" hangingPunct="1">
      <a:defRPr sz="2000" i="1" kern="1200">
        <a:solidFill>
          <a:srgbClr val="CC3300"/>
        </a:solidFill>
        <a:latin typeface="Arial Narrow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verview" id="{FE99E45D-CCE2-DB45-BCC5-35CDB7E365F8}">
          <p14:sldIdLst>
            <p14:sldId id="664"/>
            <p14:sldId id="956"/>
            <p14:sldId id="1007"/>
            <p14:sldId id="594"/>
            <p14:sldId id="946"/>
            <p14:sldId id="953"/>
            <p14:sldId id="718"/>
            <p14:sldId id="1087"/>
            <p14:sldId id="724"/>
            <p14:sldId id="580"/>
            <p14:sldId id="581"/>
            <p14:sldId id="689"/>
            <p14:sldId id="600"/>
            <p14:sldId id="965"/>
            <p14:sldId id="966"/>
            <p14:sldId id="955"/>
            <p14:sldId id="611"/>
            <p14:sldId id="961"/>
            <p14:sldId id="962"/>
            <p14:sldId id="963"/>
            <p14:sldId id="964"/>
            <p14:sldId id="1085"/>
            <p14:sldId id="613"/>
            <p14:sldId id="614"/>
            <p14:sldId id="615"/>
            <p14:sldId id="1082"/>
            <p14:sldId id="661"/>
            <p14:sldId id="1084"/>
            <p14:sldId id="622"/>
            <p14:sldId id="623"/>
            <p14:sldId id="617"/>
            <p14:sldId id="957"/>
            <p14:sldId id="967"/>
            <p14:sldId id="1086"/>
            <p14:sldId id="1088"/>
            <p14:sldId id="1079"/>
            <p14:sldId id="958"/>
            <p14:sldId id="729"/>
            <p14:sldId id="7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9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6E6E6"/>
    <a:srgbClr val="6699FF"/>
    <a:srgbClr val="FF5D03"/>
    <a:srgbClr val="CB3301"/>
    <a:srgbClr val="FFEAB8"/>
    <a:srgbClr val="BDBDBD"/>
    <a:srgbClr val="EBF1DE"/>
    <a:srgbClr val="000000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 autoAdjust="0"/>
    <p:restoredTop sz="83402" autoAdjust="0"/>
  </p:normalViewPr>
  <p:slideViewPr>
    <p:cSldViewPr snapToObjects="1" showGuides="1">
      <p:cViewPr varScale="1">
        <p:scale>
          <a:sx n="138" d="100"/>
          <a:sy n="138" d="100"/>
        </p:scale>
        <p:origin x="1776" y="192"/>
      </p:cViewPr>
      <p:guideLst>
        <p:guide orient="horz" pos="2692"/>
        <p:guide pos="2880"/>
      </p:guideLst>
    </p:cSldViewPr>
  </p:slideViewPr>
  <p:outlineViewPr>
    <p:cViewPr>
      <p:scale>
        <a:sx n="33" d="100"/>
        <a:sy n="33" d="100"/>
      </p:scale>
      <p:origin x="0" y="11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9848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vadve\Library\Containers\com.apple.mail\Data\Library\Mail%20Downloads\153044F6-8E98-4ACF-8B3B-3ADA400843F2\pipeline_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03243955764104E-2"/>
          <c:y val="3.3491229094873697E-2"/>
          <c:w val="0.90203020490520602"/>
          <c:h val="0.77815392403091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Pipeline!$D$26</c:f>
              <c:strCache>
                <c:ptCount val="1"/>
                <c:pt idx="0">
                  <c:v>Frame Rate (frames/s)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Pipeline!$C$27:$C$33</c:f>
              <c:strCache>
                <c:ptCount val="7"/>
                <c:pt idx="0">
                  <c:v>SSSSSS</c:v>
                </c:pt>
                <c:pt idx="1">
                  <c:v>VVVVVV</c:v>
                </c:pt>
                <c:pt idx="2">
                  <c:v>GGGGGG</c:v>
                </c:pt>
                <c:pt idx="3">
                  <c:v>VVVVSV</c:v>
                </c:pt>
                <c:pt idx="4">
                  <c:v>GGGGSG</c:v>
                </c:pt>
                <c:pt idx="5">
                  <c:v>VVSVVS</c:v>
                </c:pt>
                <c:pt idx="6">
                  <c:v>GGSGGS</c:v>
                </c:pt>
              </c:strCache>
            </c:strRef>
          </c:cat>
          <c:val>
            <c:numRef>
              <c:f>Pipeline!$D$27:$D$33</c:f>
              <c:numCache>
                <c:formatCode>General</c:formatCode>
                <c:ptCount val="7"/>
                <c:pt idx="0">
                  <c:v>0.36766185368926402</c:v>
                </c:pt>
                <c:pt idx="1">
                  <c:v>9.3732867954555541</c:v>
                </c:pt>
                <c:pt idx="2">
                  <c:v>101.2711770816764</c:v>
                </c:pt>
                <c:pt idx="3">
                  <c:v>8.786277454945516</c:v>
                </c:pt>
                <c:pt idx="4">
                  <c:v>49.275200821869348</c:v>
                </c:pt>
                <c:pt idx="5">
                  <c:v>1.525971586065358</c:v>
                </c:pt>
                <c:pt idx="6">
                  <c:v>1.537795288936507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15-4148-8FBF-2AF9995D89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7"/>
        <c:axId val="1852803200"/>
        <c:axId val="1852805680"/>
      </c:barChart>
      <c:catAx>
        <c:axId val="185280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2805680"/>
        <c:crosses val="autoZero"/>
        <c:auto val="1"/>
        <c:lblAlgn val="ctr"/>
        <c:lblOffset val="100"/>
        <c:noMultiLvlLbl val="0"/>
      </c:catAx>
      <c:valAx>
        <c:axId val="185280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280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chemeClr val="tx1"/>
                </a:solidFill>
                <a:latin typeface="Century 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Century 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chemeClr val="tx1"/>
                </a:solidFill>
                <a:latin typeface="Century 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Century Gothic" charset="0"/>
              </a:defRPr>
            </a:lvl1pPr>
          </a:lstStyle>
          <a:p>
            <a:pPr>
              <a:defRPr/>
            </a:pPr>
            <a:fld id="{72F6E4CE-D1D0-C841-9D98-995FAA5A3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877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8F50EC1A-ADCD-A240-8BBD-43344B379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609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0EC1A-ADCD-A240-8BBD-43344B379AD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93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Alternative version. For alternative path, targeting OpenCL backend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0EC1A-ADCD-A240-8BBD-43344B379AD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64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0EC1A-ADCD-A240-8BBD-43344B379AD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2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LocalMem</a:t>
            </a:r>
            <a:r>
              <a:rPr lang="en-US" dirty="0"/>
              <a:t> is an analysis pass - returns information about the allocation nodes to the DFG2LLVM_NVPTX pass.)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0EC1A-ADCD-A240-8BBD-43344B379AD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13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0EC1A-ADCD-A240-8BBD-43344B379AD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81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0EC1A-ADCD-A240-8BBD-43344B379AD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29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Evaluation on PPOPP paper, i.e. NVPTX and SPIR, dynamic scheduling.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50EC1A-ADCD-A240-8BBD-43344B379AD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89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50EC1A-ADCD-A240-8BBD-43344B379AD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26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50EC1A-ADCD-A240-8BBD-43344B379AD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24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>
              <a:solidFill>
                <a:schemeClr val="tx1"/>
              </a:solidFill>
              <a:latin typeface="PT Sans Narrow"/>
              <a:cs typeface="PT Sans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13718-A7A0-1149-8FCC-34393F39200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93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50EC1A-ADCD-A240-8BBD-43344B379AD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50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13718-A7A0-1149-8FCC-34393F39200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109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charset="0"/>
                <a:ea typeface="ＭＳ Ｐゴシック" pitchFamily="-65" charset="-128"/>
                <a:cs typeface="ＭＳ Ｐゴシック" pitchFamily="-65" charset="-128"/>
              </a:rPr>
              <a:t>A graph node represents a static computation, and any such node can be “instantiated” in a rectangular grid of dynamic node instances, representing independent parallel instances of the computation (in which case, the incident edges are instantiated as well, as described later). </a:t>
            </a:r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charset="0"/>
                <a:ea typeface="ＭＳ Ｐゴシック" pitchFamily="-65" charset="-128"/>
                <a:cs typeface="ＭＳ Ｐゴシック" pitchFamily="-65" charset="-128"/>
              </a:rPr>
              <a:t>The hierarchical dataflow graphs naturally capture all the important kinds of coarse- and fine-grain data and task parallelism in heterogeneous systems. In particular, the graph structure captures coarse-grain task parallelism (including pipelined parallelism in streaming computations); the graph hierarchy captures multiple levels and granularities of nested parallelism; the node instantiation mechanism captures either coarse- or fine-grain SPMD-style data parallelism; and explicit vector instructions within leaf nodes capture fine- grain vector parallelism (this can also be generated by automatic vectorization across independent node instances). 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also believe it maps well to FPGA and semi-custom hardware accelerators. We currently have two projects in the pipeline – one where we are using HPVM for code generation on FPGAs and another where we are compiling HPVM to a very novel mixed signal accelerator for ML</a:t>
            </a:r>
          </a:p>
          <a:p>
            <a:endParaRPr lang="en-US" dirty="0"/>
          </a:p>
          <a:p>
            <a:r>
              <a:rPr lang="en-US" dirty="0"/>
              <a:t>Essentially the hierarchical DFG abstraction of HPVM allows us to capture N different parallelism models through a single unified parallelism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0EC1A-ADCD-A240-8BBD-43344B379AD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07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0EC1A-ADCD-A240-8BBD-43344B379AD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05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0EC1A-ADCD-A240-8BBD-43344B379AD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91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0EC1A-ADCD-A240-8BBD-43344B379AD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57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50EC1A-ADCD-A240-8BBD-43344B379AD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4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2" y="6248207"/>
            <a:ext cx="5421083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36189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10"/>
          <p:cNvSpPr>
            <a:spLocks noGrp="1"/>
          </p:cNvSpPr>
          <p:nvPr>
            <p:ph sz="quarter" idx="13"/>
          </p:nvPr>
        </p:nvSpPr>
        <p:spPr>
          <a:xfrm>
            <a:off x="419100" y="1143000"/>
            <a:ext cx="8305800" cy="5334000"/>
          </a:xfrm>
        </p:spPr>
        <p:txBody>
          <a:bodyPr/>
          <a:lstStyle>
            <a:lvl1pPr marL="257175" indent="-257175">
              <a:buFont typeface="Arial" pitchFamily="34" charset="0"/>
              <a:buChar char="•"/>
              <a:defRPr sz="135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57213" indent="-214313">
              <a:buFont typeface="Arial" pitchFamily="34" charset="0"/>
              <a:buChar char="•"/>
              <a:defRPr sz="1200"/>
            </a:lvl2pPr>
            <a:lvl3pPr marL="857250" indent="-171450">
              <a:buFont typeface="Arial" pitchFamily="34" charset="0"/>
              <a:buChar char="•"/>
              <a:defRPr sz="1050"/>
            </a:lvl3pPr>
            <a:lvl4pPr marL="1200150" indent="-171450">
              <a:buFont typeface="Arial" pitchFamily="34" charset="0"/>
              <a:buChar char="•"/>
              <a:defRPr sz="975"/>
            </a:lvl4pPr>
            <a:lvl5pPr marL="1543050" indent="-171450">
              <a:buFont typeface="Arial" pitchFamily="34" charset="0"/>
              <a:buChar char="•"/>
              <a:defRPr sz="975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371601" y="151418"/>
            <a:ext cx="7391399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285751" y="841689"/>
            <a:ext cx="847724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83133"/>
            <a:ext cx="931081" cy="7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86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066800"/>
            <a:ext cx="4038600" cy="4953000"/>
          </a:xfrm>
        </p:spPr>
        <p:txBody>
          <a:bodyPr/>
          <a:lstStyle>
            <a:lvl1pPr marL="257175" indent="-257175">
              <a:buFont typeface="Arial" pitchFamily="34" charset="0"/>
              <a:buChar char="•"/>
              <a:defRPr sz="135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57213" indent="-214313">
              <a:buFont typeface="Arial" pitchFamily="34" charset="0"/>
              <a:buChar char="•"/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57250" indent="-171450">
              <a:buFont typeface="Arial" pitchFamily="34" charset="0"/>
              <a:buChar char="•"/>
              <a:defRPr sz="105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200150" indent="-171450">
              <a:buFont typeface="Arial" pitchFamily="34" charset="0"/>
              <a:buChar char="•"/>
              <a:defRPr sz="975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543050" indent="-171450">
              <a:buFont typeface="Arial" pitchFamily="34" charset="0"/>
              <a:buChar char="•"/>
              <a:defRPr sz="975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4648200" y="1066800"/>
            <a:ext cx="4038600" cy="4953000"/>
          </a:xfrm>
        </p:spPr>
        <p:txBody>
          <a:bodyPr/>
          <a:lstStyle>
            <a:lvl1pPr marL="257175" indent="-257175">
              <a:buFont typeface="Arial" pitchFamily="34" charset="0"/>
              <a:buChar char="•"/>
              <a:defRPr sz="135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57213" indent="-214313">
              <a:buFont typeface="Arial" pitchFamily="34" charset="0"/>
              <a:buChar char="•"/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57250" indent="-171450">
              <a:buFont typeface="Arial" pitchFamily="34" charset="0"/>
              <a:buChar char="•"/>
              <a:defRPr sz="105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200150" indent="-171450">
              <a:buFont typeface="Arial" pitchFamily="34" charset="0"/>
              <a:buChar char="•"/>
              <a:defRPr sz="975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543050" indent="-171450">
              <a:buFont typeface="Arial" pitchFamily="34" charset="0"/>
              <a:buChar char="•"/>
              <a:defRPr sz="975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371600" y="151418"/>
            <a:ext cx="7391400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83133"/>
            <a:ext cx="931081" cy="749220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>
            <a:off x="285751" y="841689"/>
            <a:ext cx="847724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62636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4C99B-0EDB-4A39-8CA8-7E52FD72618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27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99BD9-555F-49F1-B241-1A222C2CF1E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05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BD3CA-4D1D-4BF3-ADA1-B26574800D1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93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004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939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E1E9B-B055-4079-A22E-47CBB731202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92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ED1F0-466C-4D0B-811B-E1F60542E02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34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4241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243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5716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655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655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0850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291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143000"/>
            <a:ext cx="42291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7988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4C99B-0EDB-4A39-8CA8-7E52FD72618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55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99BD9-555F-49F1-B241-1A222C2CF1E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468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BD3CA-4D1D-4BF3-ADA1-B26574800D1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2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42652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8781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E1E9B-B055-4079-A22E-47CBB731202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2242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ED1F0-466C-4D0B-811B-E1F60542E02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87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00273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836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36385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655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655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00637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291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143000"/>
            <a:ext cx="42291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16954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4C99B-0EDB-4A39-8CA8-7E52FD72618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7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14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99BD9-555F-49F1-B241-1A222C2CF1E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597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BD3CA-4D1D-4BF3-ADA1-B26574800D1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097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08952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27686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E1E9B-B055-4079-A22E-47CBB731202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865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ED1F0-466C-4D0B-811B-E1F60542E02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7191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92517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1081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32592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655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655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629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291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143000"/>
            <a:ext cx="42291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86162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4C99B-0EDB-4A39-8CA8-7E52FD72618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017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99BD9-555F-49F1-B241-1A222C2CF1E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114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BD3CA-4D1D-4BF3-ADA1-B26574800D1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3362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4229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7331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56863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E1E9B-B055-4079-A22E-47CBB731202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914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ED1F0-466C-4D0B-811B-E1F60542E02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3227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36855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752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12822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655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655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09417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291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143000"/>
            <a:ext cx="42291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639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8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8615" y="6356350"/>
            <a:ext cx="1119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A6A4884-4F15-2A44-8AC2-2B415D07A0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7" r:id="rId12"/>
    <p:sldLayoutId id="2147483728" r:id="rId13"/>
    <p:sldLayoutId id="2147483729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8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Ø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fld id="{0E93FCCF-9929-473B-8244-896B317A20E3}" type="slidenum">
              <a:rPr lang="en-US" i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i="0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8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pitchFamily="6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pitchFamily="6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pitchFamily="6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pitchFamily="64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pitchFamily="6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pitchFamily="6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pitchFamily="6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pitchFamily="64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fld id="{0E93FCCF-9929-473B-8244-896B317A20E3}" type="slidenum">
              <a:rPr lang="en-US" i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i="0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5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pitchFamily="6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pitchFamily="6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pitchFamily="6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pitchFamily="64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pitchFamily="6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pitchFamily="6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pitchFamily="6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pitchFamily="64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fld id="{0E93FCCF-9929-473B-8244-896B317A20E3}" type="slidenum">
              <a:rPr lang="en-US" i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i="0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70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pitchFamily="6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pitchFamily="6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pitchFamily="6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pitchFamily="64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pitchFamily="6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pitchFamily="6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pitchFamily="6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pitchFamily="64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fld id="{0E93FCCF-9929-473B-8244-896B317A20E3}" type="slidenum">
              <a:rPr lang="en-US" i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i="0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3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pitchFamily="6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pitchFamily="6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pitchFamily="6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pitchFamily="64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pitchFamily="6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pitchFamily="6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pitchFamily="6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FF"/>
          </a:solidFill>
          <a:latin typeface="Arial" charset="0"/>
          <a:ea typeface="ＭＳ Ｐゴシック" pitchFamily="64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8"/>
          <p:cNvSpPr txBox="1">
            <a:spLocks noChangeArrowheads="1"/>
          </p:cNvSpPr>
          <p:nvPr/>
        </p:nvSpPr>
        <p:spPr bwMode="auto">
          <a:xfrm>
            <a:off x="389335" y="510220"/>
            <a:ext cx="8330406" cy="2123658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4400" i="0" dirty="0">
                <a:solidFill>
                  <a:srgbClr val="FFC000"/>
                </a:solidFill>
              </a:rPr>
              <a:t>HPVM: Performance, Portability, Programmability and Approximation for Heterogeneous Parallel Systems</a:t>
            </a:r>
            <a:endParaRPr lang="en-US" sz="4000" i="0" baseline="30000" dirty="0">
              <a:solidFill>
                <a:srgbClr val="FFEAB8"/>
              </a:solidFill>
            </a:endParaRPr>
          </a:p>
        </p:txBody>
      </p:sp>
      <p:sp>
        <p:nvSpPr>
          <p:cNvPr id="15363" name="Rectangle 11"/>
          <p:cNvSpPr>
            <a:spLocks noChangeArrowheads="1"/>
          </p:cNvSpPr>
          <p:nvPr/>
        </p:nvSpPr>
        <p:spPr bwMode="auto">
          <a:xfrm>
            <a:off x="769905" y="3006545"/>
            <a:ext cx="7220140" cy="32260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ts val="1824"/>
              </a:spcBef>
            </a:pPr>
            <a:r>
              <a:rPr lang="en-US" sz="2800" b="1" i="0" dirty="0">
                <a:solidFill>
                  <a:srgbClr val="0432FF"/>
                </a:solidFill>
                <a:ea typeface="Arial" charset="0"/>
                <a:cs typeface="Arial" charset="0"/>
              </a:rPr>
              <a:t>Vikram Adve</a:t>
            </a:r>
          </a:p>
          <a:p>
            <a:pPr marL="342900" indent="-342900" algn="l">
              <a:spcBef>
                <a:spcPts val="1224"/>
              </a:spcBef>
            </a:pPr>
            <a:r>
              <a:rPr lang="en-US" b="1" dirty="0">
                <a:solidFill>
                  <a:schemeClr val="tx1"/>
                </a:solidFill>
                <a:ea typeface="Arial" charset="0"/>
                <a:cs typeface="Arial" charset="0"/>
              </a:rPr>
              <a:t>With:</a:t>
            </a:r>
            <a:endParaRPr lang="en-US" b="1" i="0" dirty="0">
              <a:solidFill>
                <a:schemeClr val="tx1"/>
              </a:solidFill>
              <a:ea typeface="Arial" charset="0"/>
              <a:cs typeface="Arial" charset="0"/>
            </a:endParaRPr>
          </a:p>
          <a:p>
            <a:pPr marL="342900" indent="-342900">
              <a:spcBef>
                <a:spcPts val="1224"/>
              </a:spcBef>
            </a:pPr>
            <a:r>
              <a:rPr lang="en-US" b="1" i="0" dirty="0">
                <a:solidFill>
                  <a:srgbClr val="000000"/>
                </a:solidFill>
                <a:ea typeface="Arial" charset="0"/>
                <a:cs typeface="Arial" charset="0"/>
              </a:rPr>
              <a:t>Maria Kotsifakou, Hashim Sharif, </a:t>
            </a:r>
            <a:r>
              <a:rPr lang="en-US" b="1" i="0" baseline="30000" dirty="0">
                <a:solidFill>
                  <a:srgbClr val="CB3301"/>
                </a:solidFill>
                <a:ea typeface="Arial" charset="0"/>
                <a:cs typeface="Arial" charset="0"/>
              </a:rPr>
              <a:t>♣ </a:t>
            </a:r>
            <a:r>
              <a:rPr lang="en-US" b="1" i="0" dirty="0">
                <a:solidFill>
                  <a:srgbClr val="000000"/>
                </a:solidFill>
                <a:ea typeface="Arial" charset="0"/>
                <a:cs typeface="Arial" charset="0"/>
              </a:rPr>
              <a:t>Prakalp Srivastava, Adel </a:t>
            </a:r>
            <a:r>
              <a:rPr lang="en-US" b="1" i="0" dirty="0" err="1">
                <a:solidFill>
                  <a:srgbClr val="000000"/>
                </a:solidFill>
                <a:ea typeface="Arial" charset="0"/>
                <a:cs typeface="Arial" charset="0"/>
              </a:rPr>
              <a:t>Ejjeh</a:t>
            </a:r>
            <a:r>
              <a:rPr lang="en-US" b="1" i="0" dirty="0">
                <a:solidFill>
                  <a:srgbClr val="000000"/>
                </a:solidFill>
                <a:ea typeface="Arial" charset="0"/>
                <a:cs typeface="Arial" charset="0"/>
              </a:rPr>
              <a:t>, Akash Kothari, Benjamin Schreiber, </a:t>
            </a:r>
            <a:r>
              <a:rPr lang="en-US" b="1" i="0" dirty="0" err="1">
                <a:solidFill>
                  <a:srgbClr val="000000"/>
                </a:solidFill>
                <a:ea typeface="Arial" charset="0"/>
                <a:cs typeface="Arial" charset="0"/>
              </a:rPr>
              <a:t>Yifan</a:t>
            </a:r>
            <a:r>
              <a:rPr lang="en-US" b="1" i="0" dirty="0">
                <a:solidFill>
                  <a:srgbClr val="000000"/>
                </a:solidFill>
                <a:ea typeface="Arial" charset="0"/>
                <a:cs typeface="Arial" charset="0"/>
              </a:rPr>
              <a:t> Zhou</a:t>
            </a:r>
          </a:p>
          <a:p>
            <a:pPr marL="342900" indent="-342900">
              <a:spcBef>
                <a:spcPts val="1224"/>
              </a:spcBef>
            </a:pPr>
            <a:r>
              <a:rPr lang="en-US" b="1" i="0" dirty="0">
                <a:solidFill>
                  <a:srgbClr val="000000"/>
                </a:solidFill>
                <a:ea typeface="Arial" charset="0"/>
                <a:cs typeface="Arial" charset="0"/>
              </a:rPr>
              <a:t>Sarita Adve and </a:t>
            </a:r>
            <a:r>
              <a:rPr lang="en-US" b="1" i="0" dirty="0" err="1">
                <a:solidFill>
                  <a:srgbClr val="000000"/>
                </a:solidFill>
                <a:ea typeface="Arial" charset="0"/>
                <a:cs typeface="Arial" charset="0"/>
              </a:rPr>
              <a:t>Sasa</a:t>
            </a:r>
            <a:r>
              <a:rPr lang="en-US" b="1" i="0" dirty="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a typeface="Arial" charset="0"/>
                <a:cs typeface="Arial" charset="0"/>
              </a:rPr>
              <a:t>Misailovic</a:t>
            </a:r>
            <a:endParaRPr lang="en-US" sz="2400" b="1" dirty="0"/>
          </a:p>
          <a:p>
            <a:pPr marL="342900" indent="-342900">
              <a:spcBef>
                <a:spcPts val="1224"/>
              </a:spcBef>
            </a:pPr>
            <a:r>
              <a:rPr lang="en-US" sz="2400" b="1" dirty="0"/>
              <a:t>University of Illinois at Urbana-Champaign</a:t>
            </a:r>
          </a:p>
          <a:p>
            <a:pPr marL="342900" indent="-342900">
              <a:spcBef>
                <a:spcPts val="624"/>
              </a:spcBef>
            </a:pPr>
            <a:r>
              <a:rPr lang="en-US" sz="2400" b="1" i="0" baseline="30000" dirty="0">
                <a:solidFill>
                  <a:srgbClr val="CB3301"/>
                </a:solidFill>
                <a:ea typeface="Arial" charset="0"/>
                <a:cs typeface="Arial" charset="0"/>
              </a:rPr>
              <a:t>♣</a:t>
            </a:r>
            <a:r>
              <a:rPr lang="en-US" sz="2400" b="1" dirty="0">
                <a:solidFill>
                  <a:srgbClr val="CB3301"/>
                </a:solidFill>
                <a:ea typeface="Arial" charset="0"/>
                <a:cs typeface="Arial" charset="0"/>
              </a:rPr>
              <a:t>Google Brain</a:t>
            </a:r>
            <a:endParaRPr lang="en-US" sz="2400" b="1" dirty="0">
              <a:solidFill>
                <a:srgbClr val="CB3301"/>
              </a:solidFill>
            </a:endParaRPr>
          </a:p>
        </p:txBody>
      </p:sp>
      <p:sp>
        <p:nvSpPr>
          <p:cNvPr id="15364" name="Rectangle 17"/>
          <p:cNvSpPr>
            <a:spLocks noChangeArrowheads="1"/>
          </p:cNvSpPr>
          <p:nvPr/>
        </p:nvSpPr>
        <p:spPr bwMode="auto">
          <a:xfrm>
            <a:off x="1327150" y="412432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9335" y="6232565"/>
            <a:ext cx="5299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2060"/>
                </a:solidFill>
              </a:rPr>
              <a:t>Supported by: NSF, DARPA, SRC, ONR, Intel, Amazon</a:t>
            </a:r>
          </a:p>
        </p:txBody>
      </p:sp>
    </p:spTree>
    <p:extLst>
      <p:ext uri="{BB962C8B-B14F-4D97-AF65-F5344CB8AC3E}">
        <p14:creationId xmlns:p14="http://schemas.microsoft.com/office/powerpoint/2010/main" val="254692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279"/>
    </mc:Choice>
    <mc:Fallback xmlns="">
      <p:transition spd="slow" advTm="10527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462754" y="1080760"/>
            <a:ext cx="845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Goal: Programmability for Heterogeneous Parallel Systems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Heterogeneous Parallel Virtual Machine</a:t>
            </a:r>
            <a:endParaRPr lang="en-US" i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2491" y="2661758"/>
            <a:ext cx="3252021" cy="2656917"/>
          </a:xfrm>
        </p:spPr>
        <p:txBody>
          <a:bodyPr/>
          <a:lstStyle/>
          <a:p>
            <a:pPr marL="347663" indent="-347663">
              <a:spcBef>
                <a:spcPts val="1200"/>
              </a:spcBef>
              <a:buNone/>
            </a:pPr>
            <a:r>
              <a:rPr lang="en-US" sz="2400" dirty="0"/>
              <a:t>Use HPVM for:</a:t>
            </a:r>
          </a:p>
          <a:p>
            <a:pPr marL="347663" indent="-347663">
              <a:spcBef>
                <a:spcPts val="1200"/>
              </a:spcBef>
              <a:buFont typeface="+mj-lt"/>
              <a:buAutoNum type="arabicPeriod"/>
            </a:pPr>
            <a:r>
              <a:rPr lang="en-US" sz="2400" b="0" dirty="0"/>
              <a:t>Portable </a:t>
            </a:r>
            <a:r>
              <a:rPr lang="en-US" sz="2400" b="0" i="1" dirty="0"/>
              <a:t>object</a:t>
            </a:r>
            <a:r>
              <a:rPr lang="en-US" sz="2400" b="0" dirty="0"/>
              <a:t> code</a:t>
            </a:r>
          </a:p>
          <a:p>
            <a:pPr marL="347663" indent="-347663">
              <a:spcBef>
                <a:spcPts val="1200"/>
              </a:spcBef>
              <a:buFont typeface="+mj-lt"/>
              <a:buAutoNum type="arabicPeriod"/>
            </a:pPr>
            <a:r>
              <a:rPr lang="en-US" sz="2400" b="0" dirty="0"/>
              <a:t>Retargetable parallel compiler IR and system</a:t>
            </a:r>
          </a:p>
          <a:p>
            <a:pPr marL="347663" indent="-347663">
              <a:spcBef>
                <a:spcPts val="1200"/>
              </a:spcBef>
              <a:buFont typeface="+mj-lt"/>
              <a:buAutoNum type="arabicPeriod"/>
            </a:pPr>
            <a:r>
              <a:rPr lang="en-US" sz="2400" b="0" dirty="0"/>
              <a:t>Run-time scheduling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140707" y="3753092"/>
            <a:ext cx="3350043" cy="959018"/>
          </a:xfrm>
          <a:prstGeom prst="rect">
            <a:avLst/>
          </a:prstGeom>
          <a:solidFill>
            <a:srgbClr val="D6D6F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b="1" dirty="0">
              <a:latin typeface="Arial Narrow" panose="020B0606020202030204" pitchFamily="34" charset="0"/>
              <a:cs typeface="PT Sans Narrow"/>
            </a:endParaRPr>
          </a:p>
        </p:txBody>
      </p:sp>
      <p:sp>
        <p:nvSpPr>
          <p:cNvPr id="33" name="Multidocument 60"/>
          <p:cNvSpPr/>
          <p:nvPr/>
        </p:nvSpPr>
        <p:spPr>
          <a:xfrm>
            <a:off x="5385189" y="3939324"/>
            <a:ext cx="1447800" cy="671787"/>
          </a:xfrm>
          <a:prstGeom prst="flowChartMultidocumen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 Narrow" panose="020B0606020202030204" pitchFamily="34" charset="0"/>
                <a:cs typeface="PT Sans Narrow"/>
              </a:rPr>
              <a:t>Translators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96660" y="3378856"/>
            <a:ext cx="1261842" cy="89636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b="1" dirty="0">
                <a:solidFill>
                  <a:srgbClr val="0000FF"/>
                </a:solidFill>
                <a:latin typeface="Arial Narrow" panose="020B0606020202030204" pitchFamily="34" charset="0"/>
                <a:cs typeface="PT Sans Narrow"/>
              </a:rPr>
              <a:t>HPVM</a:t>
            </a:r>
          </a:p>
          <a:p>
            <a:pPr algn="r"/>
            <a:r>
              <a:rPr lang="en-US" b="1" dirty="0">
                <a:solidFill>
                  <a:srgbClr val="0000FF"/>
                </a:solidFill>
                <a:latin typeface="Arial Narrow" panose="020B0606020202030204" pitchFamily="34" charset="0"/>
                <a:cs typeface="PT Sans Narrow"/>
              </a:rPr>
              <a:t>Virtual ISA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775589" y="3517990"/>
            <a:ext cx="4038600" cy="304799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endParaRPr lang="en-US" b="1" dirty="0">
              <a:latin typeface="Arial Narrow" panose="020B0606020202030204" pitchFamily="34" charset="0"/>
              <a:cs typeface="PT Sans Narrow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120743" y="3939325"/>
            <a:ext cx="1109049" cy="6573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 Narrow" panose="020B0606020202030204" pitchFamily="34" charset="0"/>
                <a:cs typeface="PT Sans Narrow"/>
              </a:rPr>
              <a:t>Runtime Scheduler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13231" y="2049291"/>
            <a:ext cx="753732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C+HPVM</a:t>
            </a:r>
            <a:endParaRPr lang="el-GR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35437" y="1741514"/>
            <a:ext cx="1131335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8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Keras</a:t>
            </a:r>
            <a:endParaRPr lang="el-GR" sz="1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39501" y="2048413"/>
            <a:ext cx="51167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TensorFlow</a:t>
            </a:r>
            <a:endParaRPr lang="el-GR" sz="16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954014" y="1719203"/>
            <a:ext cx="87012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Other</a:t>
            </a:r>
          </a:p>
          <a:p>
            <a:pPr algn="ctr"/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DSLs</a:t>
            </a:r>
            <a:endParaRPr lang="el-GR" sz="18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4813231" y="2756138"/>
            <a:ext cx="729695" cy="3840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>
              <a:ln>
                <a:noFill/>
              </a:ln>
              <a:solidFill>
                <a:srgbClr val="CC3300"/>
              </a:solidFill>
              <a:effectLst/>
              <a:latin typeface="Arial Narrow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5636257" y="2756138"/>
            <a:ext cx="729695" cy="3840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>
              <a:ln>
                <a:noFill/>
              </a:ln>
              <a:solidFill>
                <a:srgbClr val="CC3300"/>
              </a:solidFill>
              <a:effectLst/>
              <a:latin typeface="Arial Narrow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6434196" y="2756138"/>
            <a:ext cx="729695" cy="3840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>
              <a:ln>
                <a:noFill/>
              </a:ln>
              <a:solidFill>
                <a:srgbClr val="CC3300"/>
              </a:solidFill>
              <a:effectLst/>
              <a:latin typeface="Arial Narrow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7224319" y="2756138"/>
            <a:ext cx="729695" cy="3840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>
              <a:ln>
                <a:noFill/>
              </a:ln>
              <a:solidFill>
                <a:srgbClr val="CC3300"/>
              </a:solidFill>
              <a:effectLst/>
              <a:latin typeface="Arial Narrow" charset="0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8037296" y="2756138"/>
            <a:ext cx="729695" cy="3840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>
              <a:ln>
                <a:noFill/>
              </a:ln>
              <a:solidFill>
                <a:srgbClr val="CC3300"/>
              </a:solidFill>
              <a:effectLst/>
              <a:latin typeface="Arial Narrow" charset="0"/>
            </a:endParaRPr>
          </a:p>
        </p:txBody>
      </p:sp>
      <p:cxnSp>
        <p:nvCxnSpPr>
          <p:cNvPr id="47" name="Straight Arrow Connector 46"/>
          <p:cNvCxnSpPr>
            <a:stCxn id="37" idx="2"/>
            <a:endCxn id="42" idx="0"/>
          </p:cNvCxnSpPr>
          <p:nvPr/>
        </p:nvCxnSpPr>
        <p:spPr bwMode="auto">
          <a:xfrm flipH="1">
            <a:off x="5178079" y="2357068"/>
            <a:ext cx="12018" cy="39907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38" idx="2"/>
            <a:endCxn id="43" idx="0"/>
          </p:cNvCxnSpPr>
          <p:nvPr/>
        </p:nvCxnSpPr>
        <p:spPr bwMode="auto">
          <a:xfrm>
            <a:off x="6001105" y="2049291"/>
            <a:ext cx="0" cy="70684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39" idx="2"/>
            <a:endCxn id="44" idx="0"/>
          </p:cNvCxnSpPr>
          <p:nvPr/>
        </p:nvCxnSpPr>
        <p:spPr bwMode="auto">
          <a:xfrm>
            <a:off x="6795341" y="2356190"/>
            <a:ext cx="3703" cy="399948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cxnSpLocks/>
            <a:endCxn id="45" idx="0"/>
          </p:cNvCxnSpPr>
          <p:nvPr/>
        </p:nvCxnSpPr>
        <p:spPr bwMode="auto">
          <a:xfrm>
            <a:off x="7589167" y="2026980"/>
            <a:ext cx="0" cy="729158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41" idx="2"/>
            <a:endCxn id="46" idx="0"/>
          </p:cNvCxnSpPr>
          <p:nvPr/>
        </p:nvCxnSpPr>
        <p:spPr bwMode="auto">
          <a:xfrm>
            <a:off x="8389077" y="2242423"/>
            <a:ext cx="13067" cy="513715"/>
          </a:xfrm>
          <a:prstGeom prst="straightConnector1">
            <a:avLst/>
          </a:prstGeom>
          <a:noFill/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44" idx="2"/>
            <a:endCxn id="35" idx="0"/>
          </p:cNvCxnSpPr>
          <p:nvPr/>
        </p:nvCxnSpPr>
        <p:spPr bwMode="auto">
          <a:xfrm flipH="1">
            <a:off x="6794889" y="3140188"/>
            <a:ext cx="4155" cy="377802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stCxn id="42" idx="2"/>
          </p:cNvCxnSpPr>
          <p:nvPr/>
        </p:nvCxnSpPr>
        <p:spPr bwMode="auto">
          <a:xfrm>
            <a:off x="5178079" y="3140188"/>
            <a:ext cx="0" cy="371004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43" idx="2"/>
          </p:cNvCxnSpPr>
          <p:nvPr/>
        </p:nvCxnSpPr>
        <p:spPr bwMode="auto">
          <a:xfrm>
            <a:off x="6001105" y="3140188"/>
            <a:ext cx="0" cy="371004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>
            <a:stCxn id="45" idx="2"/>
          </p:cNvCxnSpPr>
          <p:nvPr/>
        </p:nvCxnSpPr>
        <p:spPr bwMode="auto">
          <a:xfrm>
            <a:off x="7589167" y="3140188"/>
            <a:ext cx="0" cy="371004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46" idx="2"/>
          </p:cNvCxnSpPr>
          <p:nvPr/>
        </p:nvCxnSpPr>
        <p:spPr bwMode="auto">
          <a:xfrm>
            <a:off x="8402144" y="3140188"/>
            <a:ext cx="0" cy="371004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6077071" y="2717733"/>
            <a:ext cx="1618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 Narrow" panose="020B0606020202030204" pitchFamily="34" charset="0"/>
                <a:cs typeface="PT Sans Narrow"/>
              </a:rPr>
              <a:t>Front  ends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669224" y="6570896"/>
            <a:ext cx="4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4136481" y="4757759"/>
            <a:ext cx="4519324" cy="1387260"/>
            <a:chOff x="4319975" y="4757759"/>
            <a:chExt cx="4519324" cy="1387260"/>
          </a:xfrm>
        </p:grpSpPr>
        <p:grpSp>
          <p:nvGrpSpPr>
            <p:cNvPr id="69" name="Group 92"/>
            <p:cNvGrpSpPr/>
            <p:nvPr/>
          </p:nvGrpSpPr>
          <p:grpSpPr>
            <a:xfrm>
              <a:off x="4319975" y="4760313"/>
              <a:ext cx="1600200" cy="1131164"/>
              <a:chOff x="1107460" y="4390235"/>
              <a:chExt cx="1998319" cy="1263961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1107460" y="5000769"/>
                <a:ext cx="1998319" cy="653427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/>
                <a:r>
                  <a:rPr lang="en-US" sz="1600" b="1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PT Sans Narrow"/>
                  </a:rPr>
                  <a:t>CPUs + Vector SIMD Units</a:t>
                </a:r>
              </a:p>
            </p:txBody>
          </p:sp>
          <p:grpSp>
            <p:nvGrpSpPr>
              <p:cNvPr id="71" name="Group 102"/>
              <p:cNvGrpSpPr/>
              <p:nvPr/>
            </p:nvGrpSpPr>
            <p:grpSpPr>
              <a:xfrm>
                <a:off x="1563418" y="4390235"/>
                <a:ext cx="1320014" cy="610534"/>
                <a:chOff x="8157523" y="4380632"/>
                <a:chExt cx="905280" cy="898732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72" name="Rounded Rectangle 71"/>
                <p:cNvSpPr/>
                <p:nvPr/>
              </p:nvSpPr>
              <p:spPr>
                <a:xfrm>
                  <a:off x="8157523" y="4380632"/>
                  <a:ext cx="905280" cy="898732"/>
                </a:xfrm>
                <a:prstGeom prst="round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/>
                  <a:endParaRPr lang="en-US" b="1" dirty="0">
                    <a:latin typeface="Arial Narrow" panose="020B0606020202030204" pitchFamily="34" charset="0"/>
                    <a:cs typeface="PT Sans Narrow"/>
                  </a:endParaRPr>
                </a:p>
              </p:txBody>
            </p:sp>
            <p:cxnSp>
              <p:nvCxnSpPr>
                <p:cNvPr id="73" name="Straight Connector 72"/>
                <p:cNvCxnSpPr>
                  <a:stCxn id="72" idx="0"/>
                  <a:endCxn id="72" idx="2"/>
                </p:cNvCxnSpPr>
                <p:nvPr/>
              </p:nvCxnSpPr>
              <p:spPr>
                <a:xfrm>
                  <a:off x="8610163" y="4380632"/>
                  <a:ext cx="0" cy="898732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5" name="TextBox 74"/>
            <p:cNvSpPr txBox="1"/>
            <p:nvPr/>
          </p:nvSpPr>
          <p:spPr>
            <a:xfrm>
              <a:off x="6562969" y="5044918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1600" b="1" dirty="0">
                  <a:latin typeface="Arial Narrow" panose="020B0606020202030204" pitchFamily="34" charset="0"/>
                  <a:cs typeface="PT Sans Narrow"/>
                </a:rPr>
                <a:t>…</a:t>
              </a:r>
            </a:p>
          </p:txBody>
        </p:sp>
        <p:grpSp>
          <p:nvGrpSpPr>
            <p:cNvPr id="76" name="Group 91"/>
            <p:cNvGrpSpPr/>
            <p:nvPr/>
          </p:nvGrpSpPr>
          <p:grpSpPr>
            <a:xfrm>
              <a:off x="5880863" y="4757759"/>
              <a:ext cx="725112" cy="1126705"/>
              <a:chOff x="3022249" y="4380286"/>
              <a:chExt cx="905515" cy="1258978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3022719" y="5260964"/>
                <a:ext cx="905045" cy="378300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/>
                <a:r>
                  <a:rPr lang="en-US" sz="1600" b="1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PT Sans Narrow"/>
                  </a:rPr>
                  <a:t>GPU</a:t>
                </a:r>
              </a:p>
            </p:txBody>
          </p:sp>
          <p:grpSp>
            <p:nvGrpSpPr>
              <p:cNvPr id="89" name="Group 106"/>
              <p:cNvGrpSpPr/>
              <p:nvPr/>
            </p:nvGrpSpPr>
            <p:grpSpPr>
              <a:xfrm>
                <a:off x="3022249" y="4380286"/>
                <a:ext cx="905515" cy="908451"/>
                <a:chOff x="8443701" y="4373228"/>
                <a:chExt cx="905515" cy="908451"/>
              </a:xfrm>
            </p:grpSpPr>
            <p:sp>
              <p:nvSpPr>
                <p:cNvPr id="90" name="Rounded Rectangle 89"/>
                <p:cNvSpPr/>
                <p:nvPr/>
              </p:nvSpPr>
              <p:spPr>
                <a:xfrm>
                  <a:off x="8443935" y="4380633"/>
                  <a:ext cx="905281" cy="898731"/>
                </a:xfrm>
                <a:prstGeom prst="roundRect">
                  <a:avLst/>
                </a:prstGeom>
                <a:solidFill>
                  <a:schemeClr val="bg1">
                    <a:lumMod val="5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/>
                  <a:endParaRPr lang="en-US" b="1" dirty="0">
                    <a:latin typeface="Arial Narrow" panose="020B0606020202030204" pitchFamily="34" charset="0"/>
                    <a:cs typeface="PT Sans Narrow"/>
                  </a:endParaRPr>
                </a:p>
              </p:txBody>
            </p:sp>
            <p:grpSp>
              <p:nvGrpSpPr>
                <p:cNvPr id="91" name="Group 108"/>
                <p:cNvGrpSpPr/>
                <p:nvPr/>
              </p:nvGrpSpPr>
              <p:grpSpPr>
                <a:xfrm>
                  <a:off x="8443701" y="4373228"/>
                  <a:ext cx="905515" cy="908451"/>
                  <a:chOff x="8443701" y="4373228"/>
                  <a:chExt cx="905515" cy="908451"/>
                </a:xfrm>
              </p:grpSpPr>
              <p:cxnSp>
                <p:nvCxnSpPr>
                  <p:cNvPr id="92" name="Straight Connector 91"/>
                  <p:cNvCxnSpPr>
                    <a:stCxn id="90" idx="0"/>
                    <a:endCxn id="90" idx="2"/>
                  </p:cNvCxnSpPr>
                  <p:nvPr/>
                </p:nvCxnSpPr>
                <p:spPr>
                  <a:xfrm>
                    <a:off x="8896577" y="4380633"/>
                    <a:ext cx="0" cy="898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>
                    <a:stCxn id="90" idx="1"/>
                    <a:endCxn id="90" idx="3"/>
                  </p:cNvCxnSpPr>
                  <p:nvPr/>
                </p:nvCxnSpPr>
                <p:spPr>
                  <a:xfrm>
                    <a:off x="8443935" y="4829999"/>
                    <a:ext cx="90528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>
                    <a:off x="8443701" y="5058884"/>
                    <a:ext cx="90528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/>
                  <p:cNvCxnSpPr/>
                  <p:nvPr/>
                </p:nvCxnSpPr>
                <p:spPr>
                  <a:xfrm>
                    <a:off x="8443935" y="4601328"/>
                    <a:ext cx="90528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>
                    <a:off x="9130048" y="4382948"/>
                    <a:ext cx="0" cy="898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/>
                  <p:nvPr/>
                </p:nvCxnSpPr>
                <p:spPr>
                  <a:xfrm>
                    <a:off x="8660896" y="4373228"/>
                    <a:ext cx="0" cy="898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77" name="Group 93"/>
            <p:cNvGrpSpPr/>
            <p:nvPr/>
          </p:nvGrpSpPr>
          <p:grpSpPr>
            <a:xfrm>
              <a:off x="7437120" y="4772286"/>
              <a:ext cx="692856" cy="943268"/>
              <a:chOff x="4846492" y="4390235"/>
              <a:chExt cx="865234" cy="1054006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4861042" y="5065941"/>
                <a:ext cx="850684" cy="378300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/>
                <a:r>
                  <a:rPr lang="en-US" sz="1600" b="1" dirty="0">
                    <a:solidFill>
                      <a:srgbClr val="000000"/>
                    </a:solidFill>
                    <a:latin typeface="Arial Narrow" panose="020B0606020202030204" pitchFamily="34" charset="0"/>
                    <a:cs typeface="PT Sans Narrow"/>
                  </a:rPr>
                  <a:t>DSP</a:t>
                </a:r>
              </a:p>
            </p:txBody>
          </p:sp>
          <p:grpSp>
            <p:nvGrpSpPr>
              <p:cNvPr id="85" name="Group 98"/>
              <p:cNvGrpSpPr/>
              <p:nvPr/>
            </p:nvGrpSpPr>
            <p:grpSpPr>
              <a:xfrm>
                <a:off x="4846492" y="4390235"/>
                <a:ext cx="732250" cy="610534"/>
                <a:chOff x="4846492" y="4390235"/>
                <a:chExt cx="732250" cy="610534"/>
              </a:xfrm>
            </p:grpSpPr>
            <p:sp>
              <p:nvSpPr>
                <p:cNvPr id="86" name="Rounded Rectangle 85"/>
                <p:cNvSpPr/>
                <p:nvPr/>
              </p:nvSpPr>
              <p:spPr>
                <a:xfrm>
                  <a:off x="4846492" y="4390235"/>
                  <a:ext cx="732250" cy="610534"/>
                </a:xfrm>
                <a:prstGeom prst="roundRect">
                  <a:avLst/>
                </a:prstGeom>
                <a:solidFill>
                  <a:schemeClr val="bg1">
                    <a:lumMod val="5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/>
                  <a:endParaRPr lang="en-US" b="1" dirty="0">
                    <a:latin typeface="Arial Narrow" panose="020B0606020202030204" pitchFamily="34" charset="0"/>
                    <a:cs typeface="PT Sans Narrow"/>
                  </a:endParaRPr>
                </a:p>
              </p:txBody>
            </p:sp>
            <p:sp>
              <p:nvSpPr>
                <p:cNvPr id="87" name="Freeform 86"/>
                <p:cNvSpPr/>
                <p:nvPr/>
              </p:nvSpPr>
              <p:spPr>
                <a:xfrm>
                  <a:off x="4856652" y="4408179"/>
                  <a:ext cx="711539" cy="575252"/>
                </a:xfrm>
                <a:custGeom>
                  <a:avLst/>
                  <a:gdLst>
                    <a:gd name="connsiteX0" fmla="*/ 0 w 711539"/>
                    <a:gd name="connsiteY0" fmla="*/ 289646 h 575252"/>
                    <a:gd name="connsiteX1" fmla="*/ 111695 w 711539"/>
                    <a:gd name="connsiteY1" fmla="*/ 8334 h 575252"/>
                    <a:gd name="connsiteX2" fmla="*/ 277169 w 711539"/>
                    <a:gd name="connsiteY2" fmla="*/ 575094 h 575252"/>
                    <a:gd name="connsiteX3" fmla="*/ 401275 w 711539"/>
                    <a:gd name="connsiteY3" fmla="*/ 70388 h 575252"/>
                    <a:gd name="connsiteX4" fmla="*/ 525380 w 711539"/>
                    <a:gd name="connsiteY4" fmla="*/ 488218 h 575252"/>
                    <a:gd name="connsiteX5" fmla="*/ 624665 w 711539"/>
                    <a:gd name="connsiteY5" fmla="*/ 70388 h 575252"/>
                    <a:gd name="connsiteX6" fmla="*/ 711539 w 711539"/>
                    <a:gd name="connsiteY6" fmla="*/ 252413 h 575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11539" h="575252">
                      <a:moveTo>
                        <a:pt x="0" y="289646"/>
                      </a:moveTo>
                      <a:cubicBezTo>
                        <a:pt x="32750" y="125203"/>
                        <a:pt x="65500" y="-39240"/>
                        <a:pt x="111695" y="8334"/>
                      </a:cubicBezTo>
                      <a:cubicBezTo>
                        <a:pt x="157890" y="55908"/>
                        <a:pt x="228906" y="564752"/>
                        <a:pt x="277169" y="575094"/>
                      </a:cubicBezTo>
                      <a:cubicBezTo>
                        <a:pt x="325432" y="585436"/>
                        <a:pt x="359907" y="84867"/>
                        <a:pt x="401275" y="70388"/>
                      </a:cubicBezTo>
                      <a:cubicBezTo>
                        <a:pt x="442643" y="55909"/>
                        <a:pt x="488148" y="488218"/>
                        <a:pt x="525380" y="488218"/>
                      </a:cubicBezTo>
                      <a:cubicBezTo>
                        <a:pt x="562612" y="488218"/>
                        <a:pt x="593639" y="109689"/>
                        <a:pt x="624665" y="70388"/>
                      </a:cubicBezTo>
                      <a:cubicBezTo>
                        <a:pt x="655692" y="31087"/>
                        <a:pt x="711539" y="252413"/>
                        <a:pt x="711539" y="252413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/>
                  <a:endParaRPr lang="en-US" b="1" dirty="0">
                    <a:latin typeface="Arial Narrow" panose="020B0606020202030204" pitchFamily="34" charset="0"/>
                    <a:cs typeface="PT Sans Narrow"/>
                  </a:endParaRPr>
                </a:p>
              </p:txBody>
            </p:sp>
          </p:grpSp>
        </p:grpSp>
        <p:grpSp>
          <p:nvGrpSpPr>
            <p:cNvPr id="78" name="Group 94"/>
            <p:cNvGrpSpPr/>
            <p:nvPr/>
          </p:nvGrpSpPr>
          <p:grpSpPr>
            <a:xfrm>
              <a:off x="6792744" y="4768255"/>
              <a:ext cx="602676" cy="816258"/>
              <a:chOff x="4354187" y="4385896"/>
              <a:chExt cx="752618" cy="912085"/>
            </a:xfrm>
          </p:grpSpPr>
          <p:sp>
            <p:nvSpPr>
              <p:cNvPr id="82" name="Rounded Rectangle 81"/>
              <p:cNvSpPr/>
              <p:nvPr/>
            </p:nvSpPr>
            <p:spPr>
              <a:xfrm>
                <a:off x="4354187" y="4385896"/>
                <a:ext cx="742459" cy="451291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600" b="1" dirty="0">
                  <a:solidFill>
                    <a:srgbClr val="000000"/>
                  </a:solidFill>
                  <a:latin typeface="Arial Narrow" panose="020B0606020202030204" pitchFamily="34" charset="0"/>
                  <a:cs typeface="PT Sans Narrow"/>
                </a:endParaRPr>
              </a:p>
            </p:txBody>
          </p:sp>
          <p:sp>
            <p:nvSpPr>
              <p:cNvPr id="83" name="Rounded Rectangle 82"/>
              <p:cNvSpPr/>
              <p:nvPr/>
            </p:nvSpPr>
            <p:spPr>
              <a:xfrm>
                <a:off x="4354187" y="4887145"/>
                <a:ext cx="752618" cy="410836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lnSpcReduction="10000"/>
              </a:bodyPr>
              <a:lstStyle/>
              <a:p>
                <a:pPr algn="ctr"/>
                <a:endParaRPr lang="en-US" sz="1600" b="1" dirty="0">
                  <a:solidFill>
                    <a:srgbClr val="000000"/>
                  </a:solidFill>
                  <a:latin typeface="Arial Narrow" panose="020B0606020202030204" pitchFamily="34" charset="0"/>
                  <a:cs typeface="PT Sans Narrow"/>
                </a:endParaRPr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6423271" y="5587568"/>
              <a:ext cx="1397472" cy="557451"/>
            </a:xfrm>
            <a:prstGeom prst="rect">
              <a:avLst/>
            </a:prstGeom>
            <a:noFill/>
          </p:spPr>
          <p:txBody>
            <a:bodyPr wrap="square" rtlCol="0">
              <a:normAutofit fontScale="92500"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 Narrow" panose="020B0606020202030204" pitchFamily="34" charset="0"/>
                  <a:cs typeface="PT Sans Narrow"/>
                </a:rPr>
                <a:t>Domain-specific Accelerators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158094" y="5377000"/>
              <a:ext cx="681205" cy="33855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 Narrow" panose="020B0606020202030204" pitchFamily="34" charset="0"/>
                  <a:cs typeface="PT Sans Narrow"/>
                </a:rPr>
                <a:t>FPGA</a:t>
              </a: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8146443" y="4772286"/>
              <a:ext cx="586366" cy="546389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b="1" dirty="0">
                <a:latin typeface="Arial Narrow" panose="020B0606020202030204" pitchFamily="34" charset="0"/>
                <a:cs typeface="PT Sans Narrow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6CCEA61A-04E7-B544-91AA-6D9B7BE98BBE}"/>
              </a:ext>
            </a:extLst>
          </p:cNvPr>
          <p:cNvSpPr txBox="1"/>
          <p:nvPr/>
        </p:nvSpPr>
        <p:spPr>
          <a:xfrm>
            <a:off x="6984887" y="1741514"/>
            <a:ext cx="113133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Halide</a:t>
            </a:r>
            <a:endParaRPr lang="el-GR" sz="18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32F1413-AE8A-6F47-A087-F2DB694D7659}"/>
              </a:ext>
            </a:extLst>
          </p:cNvPr>
          <p:cNvSpPr txBox="1"/>
          <p:nvPr/>
        </p:nvSpPr>
        <p:spPr>
          <a:xfrm>
            <a:off x="5743429" y="6324344"/>
            <a:ext cx="3171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err="1">
                <a:solidFill>
                  <a:srgbClr val="C00000"/>
                </a:solidFill>
              </a:rPr>
              <a:t>Kotsifakou</a:t>
            </a:r>
            <a:r>
              <a:rPr lang="en-US" b="1" dirty="0">
                <a:solidFill>
                  <a:srgbClr val="C00000"/>
                </a:solidFill>
              </a:rPr>
              <a:t> et al., PPOPP 2018</a:t>
            </a:r>
          </a:p>
        </p:txBody>
      </p:sp>
    </p:spTree>
    <p:extLst>
      <p:ext uri="{BB962C8B-B14F-4D97-AF65-F5344CB8AC3E}">
        <p14:creationId xmlns:p14="http://schemas.microsoft.com/office/powerpoint/2010/main" val="251750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0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  <a:cs typeface="PT Sans Narrow"/>
              </a:rPr>
              <a:t>Abstraction of Parallel Computation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07121" y="1037488"/>
            <a:ext cx="5822512" cy="3327036"/>
            <a:chOff x="1209662" y="1929828"/>
            <a:chExt cx="5822512" cy="3327036"/>
          </a:xfrm>
        </p:grpSpPr>
        <p:grpSp>
          <p:nvGrpSpPr>
            <p:cNvPr id="96" name="Group 95"/>
            <p:cNvGrpSpPr/>
            <p:nvPr/>
          </p:nvGrpSpPr>
          <p:grpSpPr>
            <a:xfrm>
              <a:off x="1340313" y="3100577"/>
              <a:ext cx="1477020" cy="2156287"/>
              <a:chOff x="2133600" y="3509670"/>
              <a:chExt cx="1722890" cy="2156287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2133600" y="3509670"/>
                <a:ext cx="1722890" cy="2156287"/>
                <a:chOff x="2133600" y="3509670"/>
                <a:chExt cx="1722890" cy="2156287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2133600" y="4322643"/>
                  <a:ext cx="582137" cy="404125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70000" lnSpcReduction="20000"/>
                </a:bodyPr>
                <a:lstStyle/>
                <a:p>
                  <a:pPr algn="ctr"/>
                  <a:endParaRPr lang="en-US" dirty="0">
                    <a:latin typeface="Arial Narrow" panose="020B0606020202030204" pitchFamily="34" charset="0"/>
                  </a:endParaRPr>
                </a:p>
              </p:txBody>
            </p:sp>
            <p:grpSp>
              <p:nvGrpSpPr>
                <p:cNvPr id="61" name="Group 60"/>
                <p:cNvGrpSpPr/>
                <p:nvPr/>
              </p:nvGrpSpPr>
              <p:grpSpPr>
                <a:xfrm>
                  <a:off x="2424669" y="3509670"/>
                  <a:ext cx="1431821" cy="2156287"/>
                  <a:chOff x="2424669" y="3509670"/>
                  <a:chExt cx="1431821" cy="2156287"/>
                </a:xfrm>
              </p:grpSpPr>
              <p:sp>
                <p:nvSpPr>
                  <p:cNvPr id="38" name="Oval 37"/>
                  <p:cNvSpPr/>
                  <p:nvPr/>
                </p:nvSpPr>
                <p:spPr>
                  <a:xfrm>
                    <a:off x="2707271" y="5261832"/>
                    <a:ext cx="582137" cy="404125"/>
                  </a:xfrm>
                  <a:prstGeom prst="ellipse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70000" lnSpcReduction="20000"/>
                  </a:bodyPr>
                  <a:lstStyle/>
                  <a:p>
                    <a:pPr algn="ctr"/>
                    <a:endParaRPr lang="en-US" dirty="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39" name="Oval 38"/>
                  <p:cNvSpPr/>
                  <p:nvPr/>
                </p:nvSpPr>
                <p:spPr>
                  <a:xfrm>
                    <a:off x="3274353" y="4322643"/>
                    <a:ext cx="582137" cy="404125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70000" lnSpcReduction="20000"/>
                  </a:bodyPr>
                  <a:lstStyle/>
                  <a:p>
                    <a:pPr algn="ctr"/>
                    <a:endParaRPr lang="en-US" dirty="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2695472" y="3509670"/>
                    <a:ext cx="582137" cy="404125"/>
                  </a:xfrm>
                  <a:prstGeom prst="ellipse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70000" lnSpcReduction="20000"/>
                  </a:bodyPr>
                  <a:lstStyle/>
                  <a:p>
                    <a:pPr algn="ctr"/>
                    <a:endParaRPr lang="en-US" dirty="0">
                      <a:latin typeface="Arial Narrow" panose="020B0606020202030204" pitchFamily="34" charset="0"/>
                    </a:endParaRPr>
                  </a:p>
                </p:txBody>
              </p:sp>
              <p:cxnSp>
                <p:nvCxnSpPr>
                  <p:cNvPr id="47" name="Straight Arrow Connector 46"/>
                  <p:cNvCxnSpPr>
                    <a:stCxn id="41" idx="4"/>
                    <a:endCxn id="34" idx="0"/>
                  </p:cNvCxnSpPr>
                  <p:nvPr/>
                </p:nvCxnSpPr>
                <p:spPr>
                  <a:xfrm flipH="1">
                    <a:off x="2424669" y="3913795"/>
                    <a:ext cx="561872" cy="408848"/>
                  </a:xfrm>
                  <a:prstGeom prst="straightConnector1">
                    <a:avLst/>
                  </a:prstGeom>
                  <a:ln w="12700" cmpd="sng">
                    <a:solidFill>
                      <a:schemeClr val="tx1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Arrow Connector 51"/>
                  <p:cNvCxnSpPr>
                    <a:stCxn id="34" idx="4"/>
                    <a:endCxn id="38" idx="0"/>
                  </p:cNvCxnSpPr>
                  <p:nvPr/>
                </p:nvCxnSpPr>
                <p:spPr>
                  <a:xfrm>
                    <a:off x="2424669" y="4726768"/>
                    <a:ext cx="573671" cy="535064"/>
                  </a:xfrm>
                  <a:prstGeom prst="straightConnector1">
                    <a:avLst/>
                  </a:prstGeom>
                  <a:ln w="12700" cmpd="sng">
                    <a:solidFill>
                      <a:schemeClr val="tx1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Arrow Connector 52"/>
                  <p:cNvCxnSpPr>
                    <a:stCxn id="39" idx="4"/>
                    <a:endCxn id="38" idx="0"/>
                  </p:cNvCxnSpPr>
                  <p:nvPr/>
                </p:nvCxnSpPr>
                <p:spPr>
                  <a:xfrm flipH="1">
                    <a:off x="2998340" y="4726768"/>
                    <a:ext cx="567082" cy="535064"/>
                  </a:xfrm>
                  <a:prstGeom prst="straightConnector1">
                    <a:avLst/>
                  </a:prstGeom>
                  <a:ln w="12700" cmpd="sng">
                    <a:solidFill>
                      <a:schemeClr val="tx1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Arrow Connector 62"/>
                  <p:cNvCxnSpPr>
                    <a:stCxn id="39" idx="2"/>
                    <a:endCxn id="34" idx="6"/>
                  </p:cNvCxnSpPr>
                  <p:nvPr/>
                </p:nvCxnSpPr>
                <p:spPr>
                  <a:xfrm flipH="1">
                    <a:off x="2715737" y="4524706"/>
                    <a:ext cx="558616" cy="0"/>
                  </a:xfrm>
                  <a:prstGeom prst="straightConnector1">
                    <a:avLst/>
                  </a:prstGeom>
                  <a:ln w="12700" cmpd="sng">
                    <a:solidFill>
                      <a:schemeClr val="tx1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92" name="Straight Arrow Connector 91"/>
              <p:cNvCxnSpPr>
                <a:stCxn id="41" idx="4"/>
                <a:endCxn id="39" idx="0"/>
              </p:cNvCxnSpPr>
              <p:nvPr/>
            </p:nvCxnSpPr>
            <p:spPr>
              <a:xfrm>
                <a:off x="2986541" y="3913795"/>
                <a:ext cx="578881" cy="408848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1209662" y="2099618"/>
              <a:ext cx="2580924" cy="83099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2400" b="1" dirty="0">
                  <a:latin typeface="Arial Narrow" panose="020B0606020202030204" pitchFamily="34" charset="0"/>
                  <a:cs typeface="PT Sans Narrow"/>
                </a:rPr>
                <a:t>Dataflow Graph </a:t>
              </a:r>
              <a:br>
                <a:rPr lang="en-US" sz="2400" b="1" dirty="0">
                  <a:latin typeface="Arial Narrow" panose="020B0606020202030204" pitchFamily="34" charset="0"/>
                  <a:cs typeface="PT Sans Narrow"/>
                </a:rPr>
              </a:br>
              <a:r>
                <a:rPr lang="en-US" sz="2400" b="1" dirty="0">
                  <a:latin typeface="Arial Narrow" panose="020B0606020202030204" pitchFamily="34" charset="0"/>
                  <a:cs typeface="PT Sans Narrow"/>
                </a:rPr>
                <a:t>with side effects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974181" y="1929828"/>
              <a:ext cx="2057993" cy="46166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2400" b="1" dirty="0">
                  <a:latin typeface="Arial Narrow" panose="020B0606020202030204" pitchFamily="34" charset="0"/>
                  <a:cs typeface="PT Sans Narrow"/>
                </a:rPr>
                <a:t>Vector</a:t>
              </a:r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2735140" y="2435051"/>
              <a:ext cx="4016766" cy="1478500"/>
              <a:chOff x="3441078" y="2883065"/>
              <a:chExt cx="4685411" cy="1478500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V="1">
                <a:off x="3441078" y="3061127"/>
                <a:ext cx="2890125" cy="130043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Wave 117"/>
              <p:cNvSpPr/>
              <p:nvPr/>
            </p:nvSpPr>
            <p:spPr>
              <a:xfrm>
                <a:off x="6331202" y="2883065"/>
                <a:ext cx="1795287" cy="1030702"/>
              </a:xfrm>
              <a:prstGeom prst="wave">
                <a:avLst>
                  <a:gd name="adj1" fmla="val 4758"/>
                  <a:gd name="adj2" fmla="val 0"/>
                </a:avLst>
              </a:prstGeom>
              <a:solidFill>
                <a:srgbClr val="F5CEA7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rtlCol="0" anchor="ctr">
                <a:normAutofit fontScale="77500" lnSpcReduction="20000"/>
              </a:bodyPr>
              <a:lstStyle/>
              <a:p>
                <a:endParaRPr lang="en-US" sz="1200" dirty="0">
                  <a:solidFill>
                    <a:schemeClr val="tx1"/>
                  </a:solidFill>
                  <a:latin typeface="Arial Narrow" panose="020B0606020202030204" pitchFamily="34" charset="0"/>
                  <a:cs typeface="PT Sans Narrow"/>
                </a:endParaRPr>
              </a:p>
              <a:p>
                <a:r>
                  <a:rPr lang="en-US" sz="1300" b="1" dirty="0">
                    <a:solidFill>
                      <a:schemeClr val="tx1"/>
                    </a:solidFill>
                    <a:latin typeface="Arial Narrow" panose="020B0606020202030204" pitchFamily="34" charset="0"/>
                    <a:cs typeface="PT Sans Narrow"/>
                  </a:rPr>
                  <a:t>V</a:t>
                </a:r>
                <a:r>
                  <a:rPr lang="en-US" sz="1300" b="1" baseline="-25000" dirty="0">
                    <a:solidFill>
                      <a:schemeClr val="tx1"/>
                    </a:solidFill>
                    <a:latin typeface="Arial Narrow" panose="020B0606020202030204" pitchFamily="34" charset="0"/>
                    <a:cs typeface="PT Sans Narrow"/>
                  </a:rPr>
                  <a:t>A</a:t>
                </a:r>
                <a:r>
                  <a:rPr lang="en-US" sz="1300" b="1" dirty="0">
                    <a:solidFill>
                      <a:schemeClr val="tx1"/>
                    </a:solidFill>
                    <a:latin typeface="Arial Narrow" panose="020B0606020202030204" pitchFamily="34" charset="0"/>
                    <a:cs typeface="PT Sans Narrow"/>
                  </a:rPr>
                  <a:t> = load &lt;L4 x float&gt;* A</a:t>
                </a:r>
              </a:p>
              <a:p>
                <a:r>
                  <a:rPr lang="en-US" sz="1300" b="1" dirty="0">
                    <a:solidFill>
                      <a:schemeClr val="tx1"/>
                    </a:solidFill>
                    <a:latin typeface="Arial Narrow" panose="020B0606020202030204" pitchFamily="34" charset="0"/>
                    <a:cs typeface="PT Sans Narrow"/>
                  </a:rPr>
                  <a:t>V</a:t>
                </a:r>
                <a:r>
                  <a:rPr lang="en-US" sz="1300" b="1" baseline="-25000" dirty="0">
                    <a:solidFill>
                      <a:schemeClr val="tx1"/>
                    </a:solidFill>
                    <a:latin typeface="Arial Narrow" panose="020B0606020202030204" pitchFamily="34" charset="0"/>
                    <a:cs typeface="PT Sans Narrow"/>
                  </a:rPr>
                  <a:t>B</a:t>
                </a:r>
                <a:r>
                  <a:rPr lang="en-US" sz="1300" b="1" dirty="0">
                    <a:solidFill>
                      <a:schemeClr val="tx1"/>
                    </a:solidFill>
                    <a:latin typeface="Arial Narrow" panose="020B0606020202030204" pitchFamily="34" charset="0"/>
                    <a:cs typeface="PT Sans Narrow"/>
                  </a:rPr>
                  <a:t> = load &lt;L4 x float&gt;* B</a:t>
                </a:r>
              </a:p>
              <a:p>
                <a:pPr algn="dist"/>
                <a:r>
                  <a:rPr lang="en-US" sz="1300" b="1" dirty="0">
                    <a:solidFill>
                      <a:schemeClr val="tx1"/>
                    </a:solidFill>
                    <a:latin typeface="Arial Narrow" panose="020B0606020202030204" pitchFamily="34" charset="0"/>
                    <a:cs typeface="PT Sans Narrow"/>
                  </a:rPr>
                  <a:t>…</a:t>
                </a:r>
              </a:p>
              <a:p>
                <a:r>
                  <a:rPr lang="en-US" sz="1300" b="1" dirty="0">
                    <a:solidFill>
                      <a:schemeClr val="tx1"/>
                    </a:solidFill>
                    <a:latin typeface="Arial Narrow" panose="020B0606020202030204" pitchFamily="34" charset="0"/>
                    <a:cs typeface="PT Sans Narrow"/>
                  </a:rPr>
                  <a:t>V</a:t>
                </a:r>
                <a:r>
                  <a:rPr lang="en-US" sz="1300" b="1" baseline="-25000" dirty="0">
                    <a:solidFill>
                      <a:schemeClr val="tx1"/>
                    </a:solidFill>
                    <a:latin typeface="Arial Narrow" panose="020B0606020202030204" pitchFamily="34" charset="0"/>
                    <a:cs typeface="PT Sans Narrow"/>
                  </a:rPr>
                  <a:t>C</a:t>
                </a:r>
                <a:r>
                  <a:rPr lang="en-US" sz="1300" b="1" dirty="0">
                    <a:solidFill>
                      <a:schemeClr val="tx1"/>
                    </a:solidFill>
                    <a:latin typeface="Arial Narrow" panose="020B0606020202030204" pitchFamily="34" charset="0"/>
                    <a:cs typeface="PT Sans Narrow"/>
                  </a:rPr>
                  <a:t> = </a:t>
                </a:r>
                <a:r>
                  <a:rPr lang="en-US" sz="1300" b="1" dirty="0" err="1">
                    <a:solidFill>
                      <a:schemeClr val="tx1"/>
                    </a:solidFill>
                    <a:latin typeface="Arial Narrow" panose="020B0606020202030204" pitchFamily="34" charset="0"/>
                    <a:cs typeface="PT Sans Narrow"/>
                  </a:rPr>
                  <a:t>fmul</a:t>
                </a:r>
                <a:r>
                  <a:rPr lang="en-US" sz="1300" b="1" dirty="0">
                    <a:solidFill>
                      <a:schemeClr val="tx1"/>
                    </a:solidFill>
                    <a:latin typeface="Arial Narrow" panose="020B0606020202030204" pitchFamily="34" charset="0"/>
                    <a:cs typeface="PT Sans Narrow"/>
                  </a:rPr>
                  <a:t> &lt;L4 x float&gt; V</a:t>
                </a:r>
                <a:r>
                  <a:rPr lang="en-US" sz="1300" b="1" baseline="-25000" dirty="0">
                    <a:solidFill>
                      <a:schemeClr val="tx1"/>
                    </a:solidFill>
                    <a:latin typeface="Arial Narrow" panose="020B0606020202030204" pitchFamily="34" charset="0"/>
                    <a:cs typeface="PT Sans Narrow"/>
                  </a:rPr>
                  <a:t>A</a:t>
                </a:r>
                <a:r>
                  <a:rPr lang="en-US" sz="1300" b="1" dirty="0">
                    <a:solidFill>
                      <a:schemeClr val="tx1"/>
                    </a:solidFill>
                    <a:latin typeface="Arial Narrow" panose="020B0606020202030204" pitchFamily="34" charset="0"/>
                    <a:cs typeface="PT Sans Narrow"/>
                  </a:rPr>
                  <a:t>, V</a:t>
                </a:r>
                <a:r>
                  <a:rPr lang="en-US" sz="1300" b="1" baseline="-25000" dirty="0">
                    <a:solidFill>
                      <a:schemeClr val="tx1"/>
                    </a:solidFill>
                    <a:latin typeface="Arial Narrow" panose="020B0606020202030204" pitchFamily="34" charset="0"/>
                    <a:cs typeface="PT Sans Narrow"/>
                  </a:rPr>
                  <a:t>B</a:t>
                </a:r>
              </a:p>
              <a:p>
                <a:endParaRPr lang="en-US" sz="1200" dirty="0">
                  <a:solidFill>
                    <a:schemeClr val="tx1"/>
                  </a:solidFill>
                  <a:latin typeface="Arial Narrow" panose="020B0606020202030204" pitchFamily="34" charset="0"/>
                  <a:cs typeface="PT Sans Narrow"/>
                </a:endParaRPr>
              </a:p>
            </p:txBody>
          </p:sp>
        </p:grpSp>
        <p:sp>
          <p:nvSpPr>
            <p:cNvPr id="43" name="Cross 42"/>
            <p:cNvSpPr/>
            <p:nvPr/>
          </p:nvSpPr>
          <p:spPr>
            <a:xfrm>
              <a:off x="4219005" y="2248687"/>
              <a:ext cx="306761" cy="364426"/>
            </a:xfrm>
            <a:prstGeom prst="plus">
              <a:avLst>
                <a:gd name="adj" fmla="val 44095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23525" y="1207277"/>
            <a:ext cx="6644282" cy="3335065"/>
            <a:chOff x="26066" y="2099617"/>
            <a:chExt cx="6644282" cy="3335065"/>
          </a:xfrm>
        </p:grpSpPr>
        <p:sp>
          <p:nvSpPr>
            <p:cNvPr id="75" name="TextBox 74"/>
            <p:cNvSpPr txBox="1"/>
            <p:nvPr/>
          </p:nvSpPr>
          <p:spPr>
            <a:xfrm>
              <a:off x="26066" y="2099617"/>
              <a:ext cx="1574286" cy="461665"/>
            </a:xfrm>
            <a:prstGeom prst="rect">
              <a:avLst/>
            </a:prstGeom>
            <a:noFill/>
          </p:spPr>
          <p:txBody>
            <a:bodyPr wrap="square" rtlCol="0">
              <a:normAutofit fontScale="92500"/>
            </a:bodyPr>
            <a:lstStyle/>
            <a:p>
              <a:pPr algn="ctr"/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  <a:cs typeface="PT Sans Narrow"/>
                </a:rPr>
                <a:t>Hierarchical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659129" y="3720248"/>
              <a:ext cx="688097" cy="46166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2400" b="1" dirty="0">
                  <a:latin typeface="Arial Narrow" panose="020B0606020202030204" pitchFamily="34" charset="0"/>
                  <a:cs typeface="PT Sans Narrow"/>
                </a:rPr>
                <a:t>or</a:t>
              </a:r>
            </a:p>
          </p:txBody>
        </p:sp>
        <p:grpSp>
          <p:nvGrpSpPr>
            <p:cNvPr id="140" name="Group 139"/>
            <p:cNvGrpSpPr/>
            <p:nvPr/>
          </p:nvGrpSpPr>
          <p:grpSpPr>
            <a:xfrm>
              <a:off x="2740182" y="4317676"/>
              <a:ext cx="3930166" cy="1117006"/>
              <a:chOff x="3168767" y="4157253"/>
              <a:chExt cx="4779338" cy="1633947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3168767" y="4157253"/>
                <a:ext cx="3216515" cy="160035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1" name="Group 49"/>
              <p:cNvGrpSpPr/>
              <p:nvPr/>
            </p:nvGrpSpPr>
            <p:grpSpPr>
              <a:xfrm>
                <a:off x="6451895" y="4692421"/>
                <a:ext cx="1496210" cy="1098779"/>
                <a:chOff x="451542" y="3858092"/>
                <a:chExt cx="4295680" cy="2853745"/>
              </a:xfrm>
            </p:grpSpPr>
            <p:sp>
              <p:nvSpPr>
                <p:cNvPr id="122" name="Oval 121"/>
                <p:cNvSpPr/>
                <p:nvPr/>
              </p:nvSpPr>
              <p:spPr>
                <a:xfrm>
                  <a:off x="2211818" y="3858092"/>
                  <a:ext cx="877949" cy="595837"/>
                </a:xfrm>
                <a:prstGeom prst="ellipse">
                  <a:avLst/>
                </a:prstGeom>
                <a:solidFill>
                  <a:srgbClr val="FCD5B5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en-US" dirty="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451542" y="4888567"/>
                  <a:ext cx="877949" cy="595837"/>
                </a:xfrm>
                <a:prstGeom prst="ellipse">
                  <a:avLst/>
                </a:prstGeom>
                <a:solidFill>
                  <a:srgbClr val="FCD5B5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en-US" dirty="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1690078" y="4888567"/>
                  <a:ext cx="877949" cy="595837"/>
                </a:xfrm>
                <a:prstGeom prst="ellipse">
                  <a:avLst/>
                </a:prstGeom>
                <a:solidFill>
                  <a:srgbClr val="FCD5B5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en-US" dirty="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3869273" y="4888567"/>
                  <a:ext cx="877949" cy="595837"/>
                </a:xfrm>
                <a:prstGeom prst="ellipse">
                  <a:avLst/>
                </a:prstGeom>
                <a:solidFill>
                  <a:srgbClr val="FCD5B5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en-US" dirty="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2211818" y="6116000"/>
                  <a:ext cx="877949" cy="595837"/>
                </a:xfrm>
                <a:prstGeom prst="ellipse">
                  <a:avLst/>
                </a:prstGeom>
                <a:solidFill>
                  <a:srgbClr val="FCD5B5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algn="ctr"/>
                  <a:endParaRPr lang="en-US" dirty="0">
                    <a:latin typeface="Arial Narrow" panose="020B0606020202030204" pitchFamily="34" charset="0"/>
                  </a:endParaRPr>
                </a:p>
              </p:txBody>
            </p:sp>
            <p:cxnSp>
              <p:nvCxnSpPr>
                <p:cNvPr id="127" name="Straight Arrow Connector 126"/>
                <p:cNvCxnSpPr>
                  <a:stCxn id="122" idx="4"/>
                  <a:endCxn id="123" idx="0"/>
                </p:cNvCxnSpPr>
                <p:nvPr/>
              </p:nvCxnSpPr>
              <p:spPr>
                <a:xfrm flipH="1">
                  <a:off x="890517" y="4453929"/>
                  <a:ext cx="1760276" cy="434638"/>
                </a:xfrm>
                <a:prstGeom prst="straightConnector1">
                  <a:avLst/>
                </a:prstGeom>
                <a:ln w="12700" cmpd="sng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Arrow Connector 127"/>
                <p:cNvCxnSpPr>
                  <a:stCxn id="122" idx="4"/>
                  <a:endCxn id="124" idx="0"/>
                </p:cNvCxnSpPr>
                <p:nvPr/>
              </p:nvCxnSpPr>
              <p:spPr>
                <a:xfrm flipH="1">
                  <a:off x="2129053" y="4453929"/>
                  <a:ext cx="521740" cy="434638"/>
                </a:xfrm>
                <a:prstGeom prst="straightConnector1">
                  <a:avLst/>
                </a:prstGeom>
                <a:ln w="12700" cmpd="sng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Arrow Connector 128"/>
                <p:cNvCxnSpPr>
                  <a:stCxn id="122" idx="4"/>
                  <a:endCxn id="125" idx="0"/>
                </p:cNvCxnSpPr>
                <p:nvPr/>
              </p:nvCxnSpPr>
              <p:spPr>
                <a:xfrm>
                  <a:off x="2650793" y="4453929"/>
                  <a:ext cx="1657455" cy="434638"/>
                </a:xfrm>
                <a:prstGeom prst="straightConnector1">
                  <a:avLst/>
                </a:prstGeom>
                <a:ln w="12700" cmpd="sng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Arrow Connector 129"/>
                <p:cNvCxnSpPr>
                  <a:stCxn id="123" idx="4"/>
                </p:cNvCxnSpPr>
                <p:nvPr/>
              </p:nvCxnSpPr>
              <p:spPr>
                <a:xfrm>
                  <a:off x="890517" y="5484404"/>
                  <a:ext cx="1677510" cy="631596"/>
                </a:xfrm>
                <a:prstGeom prst="straightConnector1">
                  <a:avLst/>
                </a:prstGeom>
                <a:ln w="12700" cmpd="sng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Arrow Connector 130"/>
                <p:cNvCxnSpPr>
                  <a:stCxn id="124" idx="4"/>
                  <a:endCxn id="126" idx="0"/>
                </p:cNvCxnSpPr>
                <p:nvPr/>
              </p:nvCxnSpPr>
              <p:spPr>
                <a:xfrm>
                  <a:off x="2129053" y="5484404"/>
                  <a:ext cx="521740" cy="631596"/>
                </a:xfrm>
                <a:prstGeom prst="straightConnector1">
                  <a:avLst/>
                </a:prstGeom>
                <a:ln w="12700" cmpd="sng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Arrow Connector 131"/>
                <p:cNvCxnSpPr>
                  <a:stCxn id="125" idx="4"/>
                  <a:endCxn id="126" idx="0"/>
                </p:cNvCxnSpPr>
                <p:nvPr/>
              </p:nvCxnSpPr>
              <p:spPr>
                <a:xfrm flipH="1">
                  <a:off x="2650793" y="5484404"/>
                  <a:ext cx="1657455" cy="631596"/>
                </a:xfrm>
                <a:prstGeom prst="straightConnector1">
                  <a:avLst/>
                </a:prstGeom>
                <a:ln w="12700" cmpd="sng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Arrow Connector 132"/>
                <p:cNvCxnSpPr>
                  <a:stCxn id="122" idx="4"/>
                </p:cNvCxnSpPr>
                <p:nvPr/>
              </p:nvCxnSpPr>
              <p:spPr>
                <a:xfrm>
                  <a:off x="2650793" y="4453929"/>
                  <a:ext cx="438974" cy="434638"/>
                </a:xfrm>
                <a:prstGeom prst="straightConnector1">
                  <a:avLst/>
                </a:prstGeom>
                <a:ln w="12700" cmpd="sng">
                  <a:solidFill>
                    <a:schemeClr val="tx1"/>
                  </a:solidFill>
                  <a:prstDash val="sysDot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Arrow Connector 133"/>
                <p:cNvCxnSpPr>
                  <a:endCxn id="126" idx="0"/>
                </p:cNvCxnSpPr>
                <p:nvPr/>
              </p:nvCxnSpPr>
              <p:spPr>
                <a:xfrm flipH="1">
                  <a:off x="2650793" y="5484404"/>
                  <a:ext cx="438974" cy="631596"/>
                </a:xfrm>
                <a:prstGeom prst="straightConnector1">
                  <a:avLst/>
                </a:prstGeom>
                <a:ln w="12700" cmpd="sng">
                  <a:solidFill>
                    <a:schemeClr val="tx1"/>
                  </a:solidFill>
                  <a:prstDash val="sysDot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3089767" y="5174370"/>
                  <a:ext cx="23516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6" name="Group 49"/>
            <p:cNvGrpSpPr/>
            <p:nvPr/>
          </p:nvGrpSpPr>
          <p:grpSpPr>
            <a:xfrm>
              <a:off x="2357668" y="3943604"/>
              <a:ext cx="434002" cy="344017"/>
              <a:chOff x="451542" y="3858092"/>
              <a:chExt cx="4295680" cy="2853745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2211818" y="3858092"/>
                <a:ext cx="877949" cy="595837"/>
              </a:xfrm>
              <a:prstGeom prst="ellipse">
                <a:avLst/>
              </a:prstGeom>
              <a:solidFill>
                <a:srgbClr val="FCD5B5"/>
              </a:solidFill>
              <a:ln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451542" y="4888567"/>
                <a:ext cx="877949" cy="595837"/>
              </a:xfrm>
              <a:prstGeom prst="ellipse">
                <a:avLst/>
              </a:prstGeom>
              <a:solidFill>
                <a:srgbClr val="FCD5B5"/>
              </a:solidFill>
              <a:ln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1690078" y="4888567"/>
                <a:ext cx="877949" cy="595837"/>
              </a:xfrm>
              <a:prstGeom prst="ellipse">
                <a:avLst/>
              </a:prstGeom>
              <a:solidFill>
                <a:srgbClr val="FCD5B5"/>
              </a:solidFill>
              <a:ln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869273" y="4888567"/>
                <a:ext cx="877949" cy="595837"/>
              </a:xfrm>
              <a:prstGeom prst="ellipse">
                <a:avLst/>
              </a:prstGeom>
              <a:solidFill>
                <a:srgbClr val="FCD5B5"/>
              </a:solidFill>
              <a:ln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2211818" y="6116000"/>
                <a:ext cx="877949" cy="595837"/>
              </a:xfrm>
              <a:prstGeom prst="ellipse">
                <a:avLst/>
              </a:prstGeom>
              <a:solidFill>
                <a:srgbClr val="FCD5B5"/>
              </a:solidFill>
              <a:ln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dirty="0">
                  <a:latin typeface="Arial Narrow" panose="020B0606020202030204" pitchFamily="34" charset="0"/>
                </a:endParaRPr>
              </a:p>
            </p:txBody>
          </p:sp>
          <p:cxnSp>
            <p:nvCxnSpPr>
              <p:cNvPr id="72" name="Straight Arrow Connector 71"/>
              <p:cNvCxnSpPr>
                <a:stCxn id="67" idx="4"/>
                <a:endCxn id="68" idx="0"/>
              </p:cNvCxnSpPr>
              <p:nvPr/>
            </p:nvCxnSpPr>
            <p:spPr>
              <a:xfrm flipH="1">
                <a:off x="890517" y="4453929"/>
                <a:ext cx="1760276" cy="434638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stCxn id="67" idx="4"/>
                <a:endCxn id="69" idx="0"/>
              </p:cNvCxnSpPr>
              <p:nvPr/>
            </p:nvCxnSpPr>
            <p:spPr>
              <a:xfrm flipH="1">
                <a:off x="2129053" y="4453929"/>
                <a:ext cx="521740" cy="434638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>
                <a:stCxn id="67" idx="4"/>
                <a:endCxn id="70" idx="0"/>
              </p:cNvCxnSpPr>
              <p:nvPr/>
            </p:nvCxnSpPr>
            <p:spPr>
              <a:xfrm>
                <a:off x="2650793" y="4453929"/>
                <a:ext cx="1657455" cy="434638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>
                <a:stCxn id="68" idx="4"/>
              </p:cNvCxnSpPr>
              <p:nvPr/>
            </p:nvCxnSpPr>
            <p:spPr>
              <a:xfrm>
                <a:off x="890517" y="5484404"/>
                <a:ext cx="1677510" cy="631596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>
                <a:stCxn id="69" idx="4"/>
                <a:endCxn id="71" idx="0"/>
              </p:cNvCxnSpPr>
              <p:nvPr/>
            </p:nvCxnSpPr>
            <p:spPr>
              <a:xfrm>
                <a:off x="2129053" y="5484404"/>
                <a:ext cx="521740" cy="631596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>
                <a:stCxn id="70" idx="4"/>
                <a:endCxn id="71" idx="0"/>
              </p:cNvCxnSpPr>
              <p:nvPr/>
            </p:nvCxnSpPr>
            <p:spPr>
              <a:xfrm flipH="1">
                <a:off x="2650793" y="5484404"/>
                <a:ext cx="1657455" cy="631596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stCxn id="67" idx="4"/>
              </p:cNvCxnSpPr>
              <p:nvPr/>
            </p:nvCxnSpPr>
            <p:spPr>
              <a:xfrm>
                <a:off x="2650793" y="4453929"/>
                <a:ext cx="438974" cy="434638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prstDash val="sysDot"/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>
                <a:endCxn id="71" idx="0"/>
              </p:cNvCxnSpPr>
              <p:nvPr/>
            </p:nvCxnSpPr>
            <p:spPr>
              <a:xfrm flipH="1">
                <a:off x="2650793" y="5484404"/>
                <a:ext cx="438974" cy="631596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prstDash val="sysDot"/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3089767" y="5174370"/>
                <a:ext cx="235166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859DBB85-58A0-ED4D-9BD8-F3BD487551CB}"/>
              </a:ext>
            </a:extLst>
          </p:cNvPr>
          <p:cNvSpPr txBox="1">
            <a:spLocks/>
          </p:cNvSpPr>
          <p:nvPr/>
        </p:nvSpPr>
        <p:spPr bwMode="auto">
          <a:xfrm>
            <a:off x="609599" y="4736330"/>
            <a:ext cx="8005404" cy="189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8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000" i="0" kern="0" dirty="0">
                <a:latin typeface="Calibri" panose="020F0502020204030204" pitchFamily="34" charset="0"/>
                <a:cs typeface="Calibri" panose="020F0502020204030204" pitchFamily="34" charset="0"/>
              </a:rPr>
              <a:t>Graph nodes – coarse-grain or fine-grain computational tasks</a:t>
            </a:r>
          </a:p>
          <a:p>
            <a:pPr>
              <a:spcBef>
                <a:spcPts val="1200"/>
              </a:spcBef>
            </a:pPr>
            <a:r>
              <a:rPr lang="en-US" sz="2000" i="0" kern="0" dirty="0">
                <a:latin typeface="Calibri" panose="020F0502020204030204" pitchFamily="34" charset="0"/>
                <a:cs typeface="Calibri" panose="020F0502020204030204" pitchFamily="34" charset="0"/>
              </a:rPr>
              <a:t>Graph edges – explicit data transfer between nodes</a:t>
            </a:r>
          </a:p>
          <a:p>
            <a:pPr>
              <a:spcBef>
                <a:spcPts val="1200"/>
              </a:spcBef>
            </a:pPr>
            <a:r>
              <a:rPr lang="en-US" sz="2000" i="0" kern="0" dirty="0">
                <a:latin typeface="Calibri" panose="020F0502020204030204" pitchFamily="34" charset="0"/>
                <a:cs typeface="Calibri" panose="020F0502020204030204" pitchFamily="34" charset="0"/>
              </a:rPr>
              <a:t>Loads and stores – implicit communication via shared memory</a:t>
            </a:r>
          </a:p>
          <a:p>
            <a:pPr>
              <a:spcBef>
                <a:spcPts val="1200"/>
              </a:spcBef>
            </a:pPr>
            <a:r>
              <a:rPr lang="en-US" sz="2000" i="0" kern="0" dirty="0">
                <a:latin typeface="Calibri" panose="020F0502020204030204" pitchFamily="34" charset="0"/>
                <a:cs typeface="Calibri" panose="020F0502020204030204" pitchFamily="34" charset="0"/>
              </a:rPr>
              <a:t>Hierarchical – multiple levels of nested parallelism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774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3"/>
    </mc:Choice>
    <mc:Fallback xmlns="">
      <p:transition spd="slow" advTm="20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95143E35-F83A-D54F-B89E-17C919AE26C5}"/>
              </a:ext>
            </a:extLst>
          </p:cNvPr>
          <p:cNvGrpSpPr/>
          <p:nvPr/>
        </p:nvGrpSpPr>
        <p:grpSpPr>
          <a:xfrm>
            <a:off x="2145778" y="2547318"/>
            <a:ext cx="644942" cy="1970113"/>
            <a:chOff x="2389250" y="2780300"/>
            <a:chExt cx="644942" cy="1970113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EED9321-8A0B-FE49-9E9A-10237CC0E053}"/>
                </a:ext>
              </a:extLst>
            </p:cNvPr>
            <p:cNvSpPr/>
            <p:nvPr/>
          </p:nvSpPr>
          <p:spPr>
            <a:xfrm>
              <a:off x="2395274" y="2780300"/>
              <a:ext cx="638918" cy="411342"/>
            </a:xfrm>
            <a:prstGeom prst="ellipse">
              <a:avLst/>
            </a:prstGeom>
            <a:solidFill>
              <a:srgbClr val="FCD6B5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DD8688-ADEC-AB46-AA2B-142801AEE7F7}"/>
                </a:ext>
              </a:extLst>
            </p:cNvPr>
            <p:cNvSpPr/>
            <p:nvPr/>
          </p:nvSpPr>
          <p:spPr>
            <a:xfrm>
              <a:off x="2395274" y="4339071"/>
              <a:ext cx="638918" cy="411342"/>
            </a:xfrm>
            <a:prstGeom prst="ellipse">
              <a:avLst/>
            </a:prstGeom>
            <a:solidFill>
              <a:srgbClr val="FCD5B5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176DA210-F767-534E-8067-D3E6480E4B8A}"/>
                </a:ext>
              </a:extLst>
            </p:cNvPr>
            <p:cNvCxnSpPr>
              <a:cxnSpLocks/>
              <a:stCxn id="51" idx="4"/>
              <a:endCxn id="63" idx="0"/>
            </p:cNvCxnSpPr>
            <p:nvPr/>
          </p:nvCxnSpPr>
          <p:spPr>
            <a:xfrm flipH="1">
              <a:off x="2708709" y="3191642"/>
              <a:ext cx="6024" cy="312402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3802846F-2325-D04A-8FD2-1DB1376870FA}"/>
                </a:ext>
              </a:extLst>
            </p:cNvPr>
            <p:cNvCxnSpPr>
              <a:cxnSpLocks/>
              <a:stCxn id="63" idx="4"/>
              <a:endCxn id="53" idx="0"/>
            </p:cNvCxnSpPr>
            <p:nvPr/>
          </p:nvCxnSpPr>
          <p:spPr>
            <a:xfrm>
              <a:off x="2708709" y="3915386"/>
              <a:ext cx="6024" cy="42368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B2D9517F-3FEB-0F46-91E2-D83278AE5952}"/>
                </a:ext>
              </a:extLst>
            </p:cNvPr>
            <p:cNvSpPr/>
            <p:nvPr/>
          </p:nvSpPr>
          <p:spPr>
            <a:xfrm>
              <a:off x="2389250" y="3504044"/>
              <a:ext cx="638918" cy="41134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718B5F40-665D-DE43-88D6-4495AB9018FF}"/>
              </a:ext>
            </a:extLst>
          </p:cNvPr>
          <p:cNvSpPr txBox="1"/>
          <p:nvPr/>
        </p:nvSpPr>
        <p:spPr>
          <a:xfrm>
            <a:off x="1384385" y="1667393"/>
            <a:ext cx="2265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Static Dataflow Graph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84F2B4C-5E9D-2F4A-B2F6-51604CBA2431}"/>
              </a:ext>
            </a:extLst>
          </p:cNvPr>
          <p:cNvSpPr txBox="1"/>
          <p:nvPr/>
        </p:nvSpPr>
        <p:spPr>
          <a:xfrm>
            <a:off x="5032860" y="1667393"/>
            <a:ext cx="2681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Dynamic Dataflow Graph (conceptual)</a:t>
            </a:r>
          </a:p>
        </p:txBody>
      </p:sp>
      <p:sp>
        <p:nvSpPr>
          <p:cNvPr id="68" name="Right Arrow 67">
            <a:extLst>
              <a:ext uri="{FF2B5EF4-FFF2-40B4-BE49-F238E27FC236}">
                <a16:creationId xmlns:a16="http://schemas.microsoft.com/office/drawing/2014/main" id="{B75BD53E-40EC-2F45-9AEA-7A5006D9BEBD}"/>
              </a:ext>
            </a:extLst>
          </p:cNvPr>
          <p:cNvSpPr/>
          <p:nvPr/>
        </p:nvSpPr>
        <p:spPr>
          <a:xfrm>
            <a:off x="3484034" y="3369715"/>
            <a:ext cx="883315" cy="21403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044CC6E-FC01-6D46-89E9-54A0D74D1929}"/>
              </a:ext>
            </a:extLst>
          </p:cNvPr>
          <p:cNvSpPr txBox="1"/>
          <p:nvPr/>
        </p:nvSpPr>
        <p:spPr>
          <a:xfrm>
            <a:off x="2507988" y="3089735"/>
            <a:ext cx="699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[N]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A9479B2-A741-0E48-8C04-BF11D27C7156}"/>
              </a:ext>
            </a:extLst>
          </p:cNvPr>
          <p:cNvSpPr/>
          <p:nvPr/>
        </p:nvSpPr>
        <p:spPr>
          <a:xfrm>
            <a:off x="6083455" y="2547318"/>
            <a:ext cx="638918" cy="411342"/>
          </a:xfrm>
          <a:prstGeom prst="ellipse">
            <a:avLst/>
          </a:prstGeom>
          <a:solidFill>
            <a:srgbClr val="FCD5B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C66CB67-110B-9840-AA69-FFA0F017BE50}"/>
              </a:ext>
            </a:extLst>
          </p:cNvPr>
          <p:cNvSpPr/>
          <p:nvPr/>
        </p:nvSpPr>
        <p:spPr>
          <a:xfrm>
            <a:off x="4802430" y="3258718"/>
            <a:ext cx="638918" cy="411342"/>
          </a:xfrm>
          <a:prstGeom prst="ellipse">
            <a:avLst/>
          </a:prstGeom>
          <a:solidFill>
            <a:srgbClr val="7878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8B78ED-193E-E747-8DA7-9E0D3A98E1AA}"/>
              </a:ext>
            </a:extLst>
          </p:cNvPr>
          <p:cNvSpPr/>
          <p:nvPr/>
        </p:nvSpPr>
        <p:spPr>
          <a:xfrm>
            <a:off x="6083455" y="4106089"/>
            <a:ext cx="638918" cy="411342"/>
          </a:xfrm>
          <a:prstGeom prst="ellipse">
            <a:avLst/>
          </a:prstGeom>
          <a:solidFill>
            <a:srgbClr val="FCD5B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F088521-AE0C-5940-841A-F2D057130FF0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 flipH="1">
            <a:off x="5121889" y="2958660"/>
            <a:ext cx="1281025" cy="30005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A64C88D-2DE4-E149-9384-AF5E820853F0}"/>
              </a:ext>
            </a:extLst>
          </p:cNvPr>
          <p:cNvCxnSpPr>
            <a:cxnSpLocks/>
            <a:stCxn id="5" idx="4"/>
          </p:cNvCxnSpPr>
          <p:nvPr/>
        </p:nvCxnSpPr>
        <p:spPr>
          <a:xfrm flipH="1">
            <a:off x="6023223" y="2958660"/>
            <a:ext cx="379692" cy="30005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F72467-0662-3343-AA0A-F6D33BE6E5D4}"/>
              </a:ext>
            </a:extLst>
          </p:cNvPr>
          <p:cNvCxnSpPr>
            <a:cxnSpLocks/>
            <a:stCxn id="5" idx="4"/>
          </p:cNvCxnSpPr>
          <p:nvPr/>
        </p:nvCxnSpPr>
        <p:spPr>
          <a:xfrm>
            <a:off x="6402914" y="2958660"/>
            <a:ext cx="1206198" cy="30005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24E2FFC-F268-FD44-85EB-4ADCE4150807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5121889" y="3670060"/>
            <a:ext cx="1220793" cy="43602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18B5DA5-4480-3D42-95D3-1ED7702AC0DA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6023223" y="3670060"/>
            <a:ext cx="379692" cy="43602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6CCF23-6A55-8644-94B6-FCEECDCA5879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402914" y="3670060"/>
            <a:ext cx="1206198" cy="43602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4442614-83E8-4F46-9CCF-20256E4B15CE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402914" y="3670060"/>
            <a:ext cx="319459" cy="436028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304B80B-4D10-1F4D-8952-189F95EB5017}"/>
              </a:ext>
            </a:extLst>
          </p:cNvPr>
          <p:cNvCxnSpPr/>
          <p:nvPr/>
        </p:nvCxnSpPr>
        <p:spPr>
          <a:xfrm>
            <a:off x="6722374" y="3456025"/>
            <a:ext cx="17113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931114BC-07A5-464E-AEE3-E0E43FA64D4B}"/>
              </a:ext>
            </a:extLst>
          </p:cNvPr>
          <p:cNvSpPr/>
          <p:nvPr/>
        </p:nvSpPr>
        <p:spPr>
          <a:xfrm>
            <a:off x="5703764" y="3258718"/>
            <a:ext cx="638918" cy="41134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7F4A9D4-E688-D247-96D4-CA7329FF5272}"/>
              </a:ext>
            </a:extLst>
          </p:cNvPr>
          <p:cNvSpPr/>
          <p:nvPr/>
        </p:nvSpPr>
        <p:spPr>
          <a:xfrm>
            <a:off x="7289654" y="3258718"/>
            <a:ext cx="638918" cy="41134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7966482-A931-CE4B-9A10-1151081C58AC}"/>
              </a:ext>
            </a:extLst>
          </p:cNvPr>
          <p:cNvSpPr txBox="1"/>
          <p:nvPr/>
        </p:nvSpPr>
        <p:spPr>
          <a:xfrm>
            <a:off x="5116808" y="3144928"/>
            <a:ext cx="699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D36F779-5B9E-BE4C-BBE7-7117841267B5}"/>
              </a:ext>
            </a:extLst>
          </p:cNvPr>
          <p:cNvSpPr txBox="1"/>
          <p:nvPr/>
        </p:nvSpPr>
        <p:spPr>
          <a:xfrm>
            <a:off x="5984937" y="3117173"/>
            <a:ext cx="699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1A08079-98A1-A94F-BF41-0711E08695AA}"/>
              </a:ext>
            </a:extLst>
          </p:cNvPr>
          <p:cNvSpPr txBox="1"/>
          <p:nvPr/>
        </p:nvSpPr>
        <p:spPr>
          <a:xfrm>
            <a:off x="7609112" y="3117173"/>
            <a:ext cx="699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F8B8F58-9B39-0C43-8BE8-AD2F5C88FD92}"/>
              </a:ext>
            </a:extLst>
          </p:cNvPr>
          <p:cNvSpPr txBox="1"/>
          <p:nvPr/>
        </p:nvSpPr>
        <p:spPr>
          <a:xfrm>
            <a:off x="7059997" y="303868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7" name="Rounded Rectangular Callout 36">
            <a:extLst>
              <a:ext uri="{FF2B5EF4-FFF2-40B4-BE49-F238E27FC236}">
                <a16:creationId xmlns:a16="http://schemas.microsoft.com/office/drawing/2014/main" id="{AABB3686-A5F5-D44E-B915-A28D1EAB2456}"/>
              </a:ext>
            </a:extLst>
          </p:cNvPr>
          <p:cNvSpPr/>
          <p:nvPr/>
        </p:nvSpPr>
        <p:spPr>
          <a:xfrm>
            <a:off x="3074205" y="2498390"/>
            <a:ext cx="1672954" cy="591345"/>
          </a:xfrm>
          <a:prstGeom prst="wedgeRoundRectCallout">
            <a:avLst>
              <a:gd name="adj1" fmla="val -53286"/>
              <a:gd name="adj2" fmla="val 7688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Node instantiation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B48AB6-7352-2247-B84E-D00F55C28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HPVM Node Parallelism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111F9B-9330-D940-B1F7-59D8FC00D285}"/>
              </a:ext>
            </a:extLst>
          </p:cNvPr>
          <p:cNvSpPr txBox="1"/>
          <p:nvPr/>
        </p:nvSpPr>
        <p:spPr>
          <a:xfrm>
            <a:off x="908786" y="5385291"/>
            <a:ext cx="7326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>
                <a:solidFill>
                  <a:schemeClr val="tx1"/>
                </a:solidFill>
              </a:rPr>
              <a:t>Similar to instances of a CUDA or OpenCL kernel body</a:t>
            </a:r>
          </a:p>
          <a:p>
            <a:r>
              <a:rPr lang="en-US" sz="2800" i="0" dirty="0">
                <a:solidFill>
                  <a:schemeClr val="tx1"/>
                </a:solidFill>
              </a:rPr>
              <a:t>HPVM supports 1-3 dimensional grids: 1D, 2D, 3D, 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772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712590"/>
            <a:ext cx="8133440" cy="355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4072" y="1114926"/>
            <a:ext cx="73885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Wingdings" charset="2"/>
              <a:buChar char="ü"/>
            </a:pPr>
            <a:r>
              <a:rPr lang="en-US" sz="2400" b="1" i="0" dirty="0">
                <a:solidFill>
                  <a:srgbClr val="0432FF"/>
                </a:solidFill>
              </a:rPr>
              <a:t>Pipelined (task) parallelism with streaming input images</a:t>
            </a:r>
          </a:p>
          <a:p>
            <a:pPr marL="457200" indent="-457200" algn="l">
              <a:buFont typeface="Wingdings" charset="2"/>
              <a:buChar char="ü"/>
            </a:pPr>
            <a:r>
              <a:rPr lang="en-US" sz="2400" b="1" i="0" dirty="0">
                <a:solidFill>
                  <a:srgbClr val="0432FF"/>
                </a:solidFill>
              </a:rPr>
              <a:t>Medium-grain data parallelism within pipeline stages</a:t>
            </a:r>
          </a:p>
          <a:p>
            <a:pPr marL="457200" indent="-457200" algn="l">
              <a:buFont typeface="Wingdings" charset="2"/>
              <a:buChar char="ü"/>
            </a:pPr>
            <a:r>
              <a:rPr lang="en-US" sz="2400" b="1" i="0" dirty="0">
                <a:solidFill>
                  <a:srgbClr val="0432FF"/>
                </a:solidFill>
              </a:rPr>
              <a:t>Fine-grain data parallelism in most stages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E.g., Edge Detection in Images</a:t>
            </a:r>
          </a:p>
        </p:txBody>
      </p:sp>
    </p:spTree>
    <p:extLst>
      <p:ext uri="{BB962C8B-B14F-4D97-AF65-F5344CB8AC3E}">
        <p14:creationId xmlns:p14="http://schemas.microsoft.com/office/powerpoint/2010/main" val="540377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5398314-7432-4311-B3DD-10FBAD8C632D}"/>
              </a:ext>
            </a:extLst>
          </p:cNvPr>
          <p:cNvSpPr/>
          <p:nvPr/>
        </p:nvSpPr>
        <p:spPr bwMode="auto">
          <a:xfrm>
            <a:off x="515936" y="1862200"/>
            <a:ext cx="8112125" cy="304884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>
              <a:ln>
                <a:noFill/>
              </a:ln>
              <a:solidFill>
                <a:srgbClr val="CC3300"/>
              </a:solidFill>
              <a:effectLst/>
              <a:latin typeface="Arial Narrow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63105"/>
            <a:ext cx="8382000" cy="672989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sz="2200" b="1">
                <a:solidFill>
                  <a:srgbClr val="000000"/>
                </a:solidFill>
                <a:latin typeface="Arial Narrow" panose="020B0606020202030204" pitchFamily="34" charset="0"/>
                <a:cs typeface="PT Sans Narrow"/>
              </a:rPr>
              <a:t>Express new instructions as LLVM intrinsic functions</a:t>
            </a:r>
            <a:endParaRPr lang="en-US" sz="2200" b="1" dirty="0">
              <a:solidFill>
                <a:srgbClr val="000000"/>
              </a:solidFill>
              <a:latin typeface="Arial Narrow" panose="020B0606020202030204" pitchFamily="34" charset="0"/>
              <a:cs typeface="PT Sans Narrow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/>
              <a:t>Extension of LLVM Virtual Instruction Set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A4F0B07-5741-42D5-B281-F31EAAD6A7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355562"/>
              </p:ext>
            </p:extLst>
          </p:nvPr>
        </p:nvGraphicFramePr>
        <p:xfrm>
          <a:off x="513243" y="1854395"/>
          <a:ext cx="8112125" cy="3038349"/>
        </p:xfrm>
        <a:graphic>
          <a:graphicData uri="http://schemas.openxmlformats.org/drawingml/2006/table">
            <a:tbl>
              <a:tblPr firstRow="1" firstCol="1" bandRow="1"/>
              <a:tblGrid>
                <a:gridCol w="3654425">
                  <a:extLst>
                    <a:ext uri="{9D8B030D-6E8A-4147-A177-3AD203B41FA5}">
                      <a16:colId xmlns:a16="http://schemas.microsoft.com/office/drawing/2014/main" val="3594969858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15590864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Intrinsics for Constructing Graphs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641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i8* </a:t>
                      </a: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llvm.hpvm.createNode1D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(i8* F, i32 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 node with 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dynamic instances executing node function 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(similarly, </a:t>
                      </a: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llvm.hpvm.createNode2D/3D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145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i8* </a:t>
                      </a: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llvm.hpvm.createEdge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(i8* Src, i8* Dst, i1 ReplType, i32 sp, i32 dp, i1 isStream)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 edge from output 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node 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Src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input 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dp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node 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Dst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943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void </a:t>
                      </a: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llvm.hpvm.bind.input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(i8* N, i32 ip, i32 ic, i1 isStream)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Bind input 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current node to input 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child node 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similarly </a:t>
                      </a: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llvm.hpvm.bind.output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076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Intrinsics for Quering Graphs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1428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i8* </a:t>
                      </a: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llvm.hpvm.getNode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Return a handle to the current dataflow node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67196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i8* </a:t>
                      </a: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llvm.hpvm.getParentNode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(i8* 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Return a handle to the parent of node 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4310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i32 </a:t>
                      </a: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llvm.hpvm.getNumDims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(i8* 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Return the number of dimensions where 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is replicated.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969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i64 </a:t>
                      </a: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llvm.hpvm.getNodeInstanceID.[xyz]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(i8* 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Get index of current dynamic instance of node N in dimension x, y, or 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193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i64 </a:t>
                      </a: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llvm.hpvm.getNumNodeInstances.[xyz]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(i8* 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Get number of dynamic instances of node N in dimension x, y, or 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456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Intrinsics for Memory Allocation and Synchronization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935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i8* </a:t>
                      </a: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llvm.hpvm.malloc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(i64 nBytes)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Allocate a clock of memory of size 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nBytes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return pointer to 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652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i32 </a:t>
                      </a:r>
                      <a:r>
                        <a:rPr lang="en-US" sz="1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llvm.hpvm.atomic.xchg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(i8* m, i32 v),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i32 </a:t>
                      </a:r>
                      <a:r>
                        <a:rPr lang="en-US" sz="1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llvm.hpvm.atomic.add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(i8* m, i32 v) …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Atomic swap, atomic fetch-and-add, etc on shared memory locations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624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void </a:t>
                      </a: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llvm.hpvm.barrier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synchronization barrier across dynamic instances of current leaf node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206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607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F75CC1-8A85-4402-86E4-783901D8D381}"/>
              </a:ext>
            </a:extLst>
          </p:cNvPr>
          <p:cNvSpPr/>
          <p:nvPr/>
        </p:nvSpPr>
        <p:spPr bwMode="auto">
          <a:xfrm>
            <a:off x="515936" y="1862200"/>
            <a:ext cx="8112125" cy="38955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>
              <a:ln>
                <a:noFill/>
              </a:ln>
              <a:solidFill>
                <a:srgbClr val="CC3300"/>
              </a:solidFill>
              <a:effectLst/>
              <a:latin typeface="Arial Narrow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163105"/>
            <a:ext cx="8382000" cy="672989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sz="2200" b="1" dirty="0">
                <a:solidFill>
                  <a:srgbClr val="000000"/>
                </a:solidFill>
                <a:latin typeface="Arial Narrow" panose="020B0606020202030204" pitchFamily="34" charset="0"/>
                <a:cs typeface="PT Sans Narrow"/>
              </a:rPr>
              <a:t>Express new instructions as LLVM intrinsic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of LLVM Virtual Instruction Set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C6B4E97-D29E-43BC-9EB4-F5E1B6E0C6CD}"/>
              </a:ext>
            </a:extLst>
          </p:cNvPr>
          <p:cNvGraphicFramePr>
            <a:graphicFrameLocks noGrp="1"/>
          </p:cNvGraphicFramePr>
          <p:nvPr/>
        </p:nvGraphicFramePr>
        <p:xfrm>
          <a:off x="515937" y="1862200"/>
          <a:ext cx="8112125" cy="3895599"/>
        </p:xfrm>
        <a:graphic>
          <a:graphicData uri="http://schemas.openxmlformats.org/drawingml/2006/table">
            <a:tbl>
              <a:tblPr firstRow="1" firstCol="1" bandRow="1"/>
              <a:tblGrid>
                <a:gridCol w="3654425">
                  <a:extLst>
                    <a:ext uri="{9D8B030D-6E8A-4147-A177-3AD203B41FA5}">
                      <a16:colId xmlns:a16="http://schemas.microsoft.com/office/drawing/2014/main" val="2522992269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14796485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Intrinsics for Constructing Graphs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54577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i8* </a:t>
                      </a: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llvm.hpvm.createNode1D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(i8* F, i32 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 node with 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dynamic instances executing node function 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(similarly, </a:t>
                      </a: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llvm.hpvm.createNode2D/3D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44059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i8* </a:t>
                      </a: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llvm.hpvm.createEdge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(i8* Src, i8* Dst, i1 ReplType, i32 sp, i32 dp, i1 isStream)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 edge from output 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node 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Src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input 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dp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node 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Dst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382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void </a:t>
                      </a: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llvm.hpvm.bind.input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(i8* N, i32 ip, i32 ic, i1 isStream)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Bind input 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current node to input 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child node 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similarly </a:t>
                      </a: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llvm.hpvm.bind.output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1460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Intrinsics for Quering Graphs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479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i8* </a:t>
                      </a: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llvm.hpvm.getNode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Return a handle to the current dataflow node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056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i8* </a:t>
                      </a: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llvm.hpvm.getParentNode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(i8* 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Return a handle to the parent of node 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81932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i32 </a:t>
                      </a: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llvm.hpvm.getNumDims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(i8* 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Return the number of dimensions where 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is replicated.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615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i64 </a:t>
                      </a: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llvm.hpvm.getNodeInstanceID.[xyz]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(i8* 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Get index of current dynamic instance of node N in dimension x, y, or 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32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i64 </a:t>
                      </a: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llvm.hpvm.getNumNodeInstances.[xyz]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(i8* 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Get number of dynamic instances of node N in dimension x, y, or 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657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Intrinsics for Memory Allocation and Synchronization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55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i8* </a:t>
                      </a: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llvm.hpvm.malloc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(i64 nBytes)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Allocate a clock of memory of size 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nBytes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return pointer to 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4233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i32 </a:t>
                      </a: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llvm.hpvm.atomic.xchg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(i8* m, i32 v),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i32 </a:t>
                      </a: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llvm.hpvm.atomic.add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(i8* m, i32 v) …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Atomic swap, atomic fetch-and-add, etc on shared memory locations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3373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void </a:t>
                      </a: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llvm.hpvm.barrier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synchronization barrier across dynamic instances of current leaf node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862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Intrinsics for Interacting with the Host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136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i8* </a:t>
                      </a: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llvm.hpvm.launch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(i8* F, i8* args, i1 isStream)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Launch graph with function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asynchronously.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479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void </a:t>
                      </a: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llvm.hpvm.wait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(i8* GraphID)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Wait for completion of graph 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GraphID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996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void </a:t>
                      </a: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llvm.hpvm.push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(i8* GraphID, i8* args)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Push args as streaming input of graph 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GraphID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502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i8* </a:t>
                      </a: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llvm.hpvm.pop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(i8* GraphID)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 next streaming output of graph </a:t>
                      </a:r>
                      <a:r>
                        <a:rPr lang="en-US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GraphID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467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93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254286C6-8A82-144F-828F-1EE47002E8A8}"/>
              </a:ext>
            </a:extLst>
          </p:cNvPr>
          <p:cNvCxnSpPr/>
          <p:nvPr/>
        </p:nvCxnSpPr>
        <p:spPr bwMode="auto">
          <a:xfrm rot="10800000" flipH="1" flipV="1">
            <a:off x="6533451" y="3400375"/>
            <a:ext cx="1766964" cy="470765"/>
          </a:xfrm>
          <a:prstGeom prst="bentConnector2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D340AEEA-1A9A-1E4D-92F7-4EF982053783}"/>
              </a:ext>
            </a:extLst>
          </p:cNvPr>
          <p:cNvCxnSpPr>
            <a:endCxn id="77" idx="0"/>
          </p:cNvCxnSpPr>
          <p:nvPr/>
        </p:nvCxnSpPr>
        <p:spPr bwMode="auto">
          <a:xfrm rot="10800000" flipV="1">
            <a:off x="5065131" y="3400372"/>
            <a:ext cx="787059" cy="464920"/>
          </a:xfrm>
          <a:prstGeom prst="bentConnector2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5" name="TextBox 114"/>
          <p:cNvSpPr txBox="1"/>
          <p:nvPr/>
        </p:nvSpPr>
        <p:spPr bwMode="auto">
          <a:xfrm>
            <a:off x="2370579" y="6061514"/>
            <a:ext cx="2087562" cy="725488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rgbClr val="000000"/>
                </a:solidFill>
                <a:latin typeface="Arial Narrow" panose="020B0606020202030204" pitchFamily="34" charset="0"/>
                <a:ea typeface="MS PGothic" charset="0"/>
                <a:cs typeface="PT Sans Narrow"/>
              </a:rPr>
              <a:t>Intel Xeon E5 core i7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432FF"/>
                </a:solidFill>
                <a:latin typeface="Arial Narrow" panose="020B0606020202030204" pitchFamily="34" charset="0"/>
                <a:ea typeface="MS PGothic" charset="0"/>
                <a:cs typeface="PT Sans Narrow"/>
              </a:rPr>
              <a:t>CPU</a:t>
            </a:r>
          </a:p>
        </p:txBody>
      </p:sp>
      <p:sp>
        <p:nvSpPr>
          <p:cNvPr id="132" name="TextBox 131"/>
          <p:cNvSpPr txBox="1"/>
          <p:nvPr/>
        </p:nvSpPr>
        <p:spPr bwMode="auto">
          <a:xfrm>
            <a:off x="5791408" y="6049816"/>
            <a:ext cx="1944688" cy="663099"/>
          </a:xfrm>
          <a:prstGeom prst="rect">
            <a:avLst/>
          </a:prstGeom>
          <a:noFill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err="1">
                <a:solidFill>
                  <a:srgbClr val="000000"/>
                </a:solidFill>
                <a:latin typeface="Arial Narrow" panose="020B0606020202030204" pitchFamily="34" charset="0"/>
                <a:ea typeface="MS PGothic" charset="0"/>
                <a:cs typeface="PT Sans Narrow"/>
              </a:rPr>
              <a:t>nVidia</a:t>
            </a:r>
            <a:r>
              <a:rPr lang="en-US" sz="1800" kern="0" dirty="0">
                <a:solidFill>
                  <a:srgbClr val="000000"/>
                </a:solidFill>
                <a:latin typeface="Arial Narrow" panose="020B0606020202030204" pitchFamily="34" charset="0"/>
                <a:ea typeface="MS PGothic" charset="0"/>
                <a:cs typeface="PT Sans Narrow"/>
              </a:rPr>
              <a:t> GeForce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432FF"/>
                </a:solidFill>
                <a:latin typeface="Arial Narrow" panose="020B0606020202030204" pitchFamily="34" charset="0"/>
                <a:ea typeface="MS PGothic" charset="0"/>
                <a:cs typeface="PT Sans Narrow"/>
              </a:rPr>
              <a:t>GTX 680 GPU</a:t>
            </a:r>
          </a:p>
        </p:txBody>
      </p:sp>
      <p:sp>
        <p:nvSpPr>
          <p:cNvPr id="151" name="TextBox 150"/>
          <p:cNvSpPr txBox="1"/>
          <p:nvPr/>
        </p:nvSpPr>
        <p:spPr bwMode="auto">
          <a:xfrm>
            <a:off x="4039609" y="6055666"/>
            <a:ext cx="2089150" cy="55537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rgbClr val="000000"/>
                </a:solidFill>
                <a:latin typeface="Arial Narrow" panose="020B0606020202030204" pitchFamily="34" charset="0"/>
                <a:ea typeface="MS PGothic" charset="0"/>
                <a:cs typeface="PT Sans Narrow"/>
              </a:rPr>
              <a:t>Intel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432FF"/>
                </a:solidFill>
                <a:latin typeface="Arial Narrow" panose="020B0606020202030204" pitchFamily="34" charset="0"/>
                <a:ea typeface="MS PGothic" charset="0"/>
                <a:cs typeface="PT Sans Narrow"/>
              </a:rPr>
              <a:t>AVX</a:t>
            </a:r>
            <a:endParaRPr lang="en-US" sz="1800" kern="0" dirty="0">
              <a:solidFill>
                <a:srgbClr val="000000"/>
              </a:solidFill>
              <a:latin typeface="Arial Narrow" panose="020B0606020202030204" pitchFamily="34" charset="0"/>
              <a:ea typeface="MS PGothic" charset="0"/>
              <a:cs typeface="PT Sans Narrow"/>
            </a:endParaRPr>
          </a:p>
        </p:txBody>
      </p:sp>
      <p:sp>
        <p:nvSpPr>
          <p:cNvPr id="57" name="AutoShape 4"/>
          <p:cNvSpPr>
            <a:spLocks noChangeArrowheads="1"/>
          </p:cNvSpPr>
          <p:nvPr/>
        </p:nvSpPr>
        <p:spPr bwMode="auto">
          <a:xfrm>
            <a:off x="2022075" y="1157557"/>
            <a:ext cx="1254125" cy="69755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r>
              <a:rPr lang="en-US" b="1" i="0" dirty="0">
                <a:solidFill>
                  <a:schemeClr val="tx1"/>
                </a:solidFill>
              </a:rPr>
              <a:t>Front</a:t>
            </a:r>
          </a:p>
          <a:p>
            <a:r>
              <a:rPr lang="en-US" b="1" i="0" dirty="0">
                <a:solidFill>
                  <a:schemeClr val="tx1"/>
                </a:solidFill>
              </a:rPr>
              <a:t>end</a:t>
            </a:r>
          </a:p>
        </p:txBody>
      </p:sp>
      <p:sp>
        <p:nvSpPr>
          <p:cNvPr id="58" name="Line 5"/>
          <p:cNvSpPr>
            <a:spLocks noChangeShapeType="1"/>
          </p:cNvSpPr>
          <p:nvPr/>
        </p:nvSpPr>
        <p:spPr bwMode="auto">
          <a:xfrm>
            <a:off x="1625200" y="1485698"/>
            <a:ext cx="396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636949" y="1146509"/>
            <a:ext cx="10374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tx1"/>
                </a:solidFill>
              </a:rPr>
              <a:t>Source</a:t>
            </a:r>
          </a:p>
          <a:p>
            <a:pPr algn="r"/>
            <a:r>
              <a:rPr lang="en-US" b="1" dirty="0">
                <a:solidFill>
                  <a:schemeClr val="tx1"/>
                </a:solidFill>
              </a:rPr>
              <a:t>program</a:t>
            </a:r>
          </a:p>
        </p:txBody>
      </p:sp>
      <p:sp>
        <p:nvSpPr>
          <p:cNvPr id="61" name="Text Box 12"/>
          <p:cNvSpPr txBox="1">
            <a:spLocks noChangeArrowheads="1"/>
          </p:cNvSpPr>
          <p:nvPr/>
        </p:nvSpPr>
        <p:spPr bwMode="auto">
          <a:xfrm>
            <a:off x="3529719" y="1085588"/>
            <a:ext cx="26340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99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 i="0" dirty="0">
                <a:solidFill>
                  <a:srgbClr val="0000FF"/>
                </a:solidFill>
              </a:rPr>
              <a:t>.</a:t>
            </a:r>
            <a:r>
              <a:rPr lang="en-US" b="1" i="0" dirty="0" err="1">
                <a:solidFill>
                  <a:srgbClr val="0000FF"/>
                </a:solidFill>
              </a:rPr>
              <a:t>ll</a:t>
            </a:r>
            <a:r>
              <a:rPr lang="en-US" b="1" i="0" dirty="0">
                <a:solidFill>
                  <a:srgbClr val="0000FF"/>
                </a:solidFill>
              </a:rPr>
              <a:t> (with HPVM </a:t>
            </a:r>
            <a:r>
              <a:rPr lang="en-US" b="1" i="0" dirty="0" err="1">
                <a:solidFill>
                  <a:srgbClr val="0000FF"/>
                </a:solidFill>
              </a:rPr>
              <a:t>intrinsics</a:t>
            </a:r>
            <a:r>
              <a:rPr lang="en-US" b="1" i="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71" name="Line 24"/>
          <p:cNvSpPr>
            <a:spLocks noChangeShapeType="1"/>
          </p:cNvSpPr>
          <p:nvPr/>
        </p:nvSpPr>
        <p:spPr bwMode="auto">
          <a:xfrm flipV="1">
            <a:off x="923525" y="2096610"/>
            <a:ext cx="811337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Text Box 25"/>
          <p:cNvSpPr txBox="1">
            <a:spLocks noChangeArrowheads="1"/>
          </p:cNvSpPr>
          <p:nvPr/>
        </p:nvSpPr>
        <p:spPr bwMode="auto">
          <a:xfrm>
            <a:off x="6986186" y="1595735"/>
            <a:ext cx="19692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Developer site</a:t>
            </a:r>
          </a:p>
        </p:txBody>
      </p:sp>
      <p:sp>
        <p:nvSpPr>
          <p:cNvPr id="73" name="Text Box 26"/>
          <p:cNvSpPr txBox="1">
            <a:spLocks noChangeArrowheads="1"/>
          </p:cNvSpPr>
          <p:nvPr/>
        </p:nvSpPr>
        <p:spPr bwMode="auto">
          <a:xfrm>
            <a:off x="7677278" y="2075077"/>
            <a:ext cx="1640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User site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53128" y="3865292"/>
            <a:ext cx="1231532" cy="646331"/>
          </a:xfrm>
          <a:prstGeom prst="rect">
            <a:avLst/>
          </a:prstGeom>
          <a:solidFill>
            <a:srgbClr val="FFCB99"/>
          </a:solidFill>
        </p:spPr>
        <p:txBody>
          <a:bodyPr wrap="square" rtlCol="0">
            <a:spAutoFit/>
          </a:bodyPr>
          <a:lstStyle/>
          <a:p>
            <a:r>
              <a:rPr lang="en-US" sz="1800" i="0" dirty="0">
                <a:solidFill>
                  <a:schemeClr val="tx1"/>
                </a:solidFill>
              </a:rPr>
              <a:t>HPVM-to-</a:t>
            </a:r>
          </a:p>
          <a:p>
            <a:r>
              <a:rPr lang="en-US" sz="1800" i="0" dirty="0">
                <a:solidFill>
                  <a:schemeClr val="tx1"/>
                </a:solidFill>
              </a:rPr>
              <a:t>NVPTX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882019" y="3871141"/>
            <a:ext cx="1295400" cy="646331"/>
          </a:xfrm>
          <a:prstGeom prst="rect">
            <a:avLst/>
          </a:prstGeom>
          <a:solidFill>
            <a:srgbClr val="FFCB99"/>
          </a:solidFill>
        </p:spPr>
        <p:txBody>
          <a:bodyPr wrap="square" rtlCol="0">
            <a:spAutoFit/>
          </a:bodyPr>
          <a:lstStyle/>
          <a:p>
            <a:r>
              <a:rPr lang="en-US" sz="1800" i="0" dirty="0">
                <a:solidFill>
                  <a:schemeClr val="tx1"/>
                </a:solidFill>
              </a:rPr>
              <a:t>HPVM-to-</a:t>
            </a:r>
          </a:p>
          <a:p>
            <a:r>
              <a:rPr lang="en-US" sz="1800" i="0" dirty="0">
                <a:solidFill>
                  <a:schemeClr val="tx1"/>
                </a:solidFill>
              </a:rPr>
              <a:t>LLVM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449364" y="3865292"/>
            <a:ext cx="1231532" cy="646331"/>
          </a:xfrm>
          <a:prstGeom prst="rect">
            <a:avLst/>
          </a:prstGeom>
          <a:solidFill>
            <a:srgbClr val="FFCB99"/>
          </a:solidFill>
        </p:spPr>
        <p:txBody>
          <a:bodyPr wrap="square" rtlCol="0">
            <a:spAutoFit/>
          </a:bodyPr>
          <a:lstStyle/>
          <a:p>
            <a:r>
              <a:rPr lang="en-US" sz="1800" i="0" dirty="0">
                <a:solidFill>
                  <a:schemeClr val="tx1"/>
                </a:solidFill>
              </a:rPr>
              <a:t>HPVM-to-</a:t>
            </a:r>
          </a:p>
          <a:p>
            <a:r>
              <a:rPr lang="en-US" sz="1800" i="0" dirty="0">
                <a:solidFill>
                  <a:schemeClr val="tx1"/>
                </a:solidFill>
              </a:rPr>
              <a:t>SPIR</a:t>
            </a:r>
          </a:p>
        </p:txBody>
      </p:sp>
      <p:cxnSp>
        <p:nvCxnSpPr>
          <p:cNvPr id="7" name="Elbow Connector 6"/>
          <p:cNvCxnSpPr>
            <a:endCxn id="76" idx="0"/>
          </p:cNvCxnSpPr>
          <p:nvPr/>
        </p:nvCxnSpPr>
        <p:spPr bwMode="auto">
          <a:xfrm rot="10800000" flipV="1">
            <a:off x="3529719" y="3400375"/>
            <a:ext cx="1766964" cy="470765"/>
          </a:xfrm>
          <a:prstGeom prst="bentConnector2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4" name="Elbow Connector 93"/>
          <p:cNvCxnSpPr/>
          <p:nvPr/>
        </p:nvCxnSpPr>
        <p:spPr bwMode="auto">
          <a:xfrm rot="10800000" flipH="1" flipV="1">
            <a:off x="4999239" y="3400375"/>
            <a:ext cx="1766964" cy="470765"/>
          </a:xfrm>
          <a:prstGeom prst="bentConnector2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>
            <a:stCxn id="76" idx="2"/>
          </p:cNvCxnSpPr>
          <p:nvPr/>
        </p:nvCxnSpPr>
        <p:spPr bwMode="auto">
          <a:xfrm>
            <a:off x="3529719" y="4517472"/>
            <a:ext cx="0" cy="34668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7" name="Straight Arrow Connector 96"/>
          <p:cNvCxnSpPr>
            <a:cxnSpLocks/>
            <a:stCxn id="77" idx="2"/>
          </p:cNvCxnSpPr>
          <p:nvPr/>
        </p:nvCxnSpPr>
        <p:spPr bwMode="auto">
          <a:xfrm>
            <a:off x="5065130" y="4511623"/>
            <a:ext cx="0" cy="35253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>
            <a:off x="6763829" y="4517472"/>
            <a:ext cx="0" cy="34668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4354803" y="2653145"/>
            <a:ext cx="3251192" cy="369332"/>
          </a:xfrm>
          <a:prstGeom prst="rect">
            <a:avLst/>
          </a:prstGeom>
          <a:solidFill>
            <a:srgbClr val="FFCB99"/>
          </a:solidFill>
        </p:spPr>
        <p:txBody>
          <a:bodyPr wrap="square" rtlCol="0">
            <a:spAutoFit/>
          </a:bodyPr>
          <a:lstStyle/>
          <a:p>
            <a:r>
              <a:rPr lang="en-US" sz="1800" i="0" dirty="0">
                <a:solidFill>
                  <a:schemeClr val="tx1"/>
                </a:solidFill>
              </a:rPr>
              <a:t>HPVM graph optimizer</a:t>
            </a:r>
          </a:p>
        </p:txBody>
      </p:sp>
      <p:cxnSp>
        <p:nvCxnSpPr>
          <p:cNvPr id="17" name="Elbow Connector 16"/>
          <p:cNvCxnSpPr>
            <a:cxnSpLocks/>
            <a:stCxn id="57" idx="3"/>
            <a:endCxn id="44" idx="0"/>
          </p:cNvCxnSpPr>
          <p:nvPr/>
        </p:nvCxnSpPr>
        <p:spPr bwMode="auto">
          <a:xfrm>
            <a:off x="3276200" y="1506336"/>
            <a:ext cx="2704199" cy="721936"/>
          </a:xfrm>
          <a:prstGeom prst="bentConnector2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3061378" y="3215709"/>
            <a:ext cx="5842811" cy="369332"/>
          </a:xfrm>
          <a:prstGeom prst="rect">
            <a:avLst/>
          </a:prstGeom>
          <a:solidFill>
            <a:srgbClr val="FFCB99"/>
          </a:solidFill>
        </p:spPr>
        <p:txBody>
          <a:bodyPr wrap="square" rtlCol="0">
            <a:spAutoFit/>
          </a:bodyPr>
          <a:lstStyle/>
          <a:p>
            <a:r>
              <a:rPr lang="en-US" sz="1800" i="0" dirty="0">
                <a:solidFill>
                  <a:schemeClr val="tx1"/>
                </a:solidFill>
              </a:rPr>
              <a:t>Code-gen: Bottom-up on graph hierarchy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and Code Generation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2ACB2E-67E5-4C4A-ACAF-D47AD9B87885}"/>
              </a:ext>
            </a:extLst>
          </p:cNvPr>
          <p:cNvGrpSpPr/>
          <p:nvPr/>
        </p:nvGrpSpPr>
        <p:grpSpPr>
          <a:xfrm>
            <a:off x="229958" y="2469096"/>
            <a:ext cx="2409521" cy="1938992"/>
            <a:chOff x="528408" y="2624695"/>
            <a:chExt cx="2409521" cy="1938992"/>
          </a:xfrm>
          <a:solidFill>
            <a:srgbClr val="F6E6E6"/>
          </a:solidFill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D1AA408-7C6C-174B-9507-58DDE4FF16A4}"/>
                </a:ext>
              </a:extLst>
            </p:cNvPr>
            <p:cNvSpPr txBox="1"/>
            <p:nvPr/>
          </p:nvSpPr>
          <p:spPr>
            <a:xfrm>
              <a:off x="528408" y="2624695"/>
              <a:ext cx="2409521" cy="19389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dirty="0"/>
                <a:t>Key:</a:t>
              </a:r>
            </a:p>
            <a:p>
              <a:pPr marL="457200" indent="-457200" algn="l">
                <a:buAutoNum type="arabicPeriod"/>
              </a:pPr>
              <a:r>
                <a:rPr lang="en-US" sz="2400" b="1" dirty="0"/>
                <a:t>any node        </a:t>
              </a:r>
            </a:p>
            <a:p>
              <a:pPr algn="l"/>
              <a:r>
                <a:rPr lang="en-US" sz="2400" b="1" dirty="0">
                  <a:sym typeface="Wingdings" pitchFamily="2" charset="2"/>
                </a:rPr>
                <a:t>	any device</a:t>
              </a:r>
            </a:p>
            <a:p>
              <a:pPr marL="457200" indent="-457200" algn="l">
                <a:buFont typeface="+mj-lt"/>
                <a:buAutoNum type="arabicPeriod" startAt="2"/>
              </a:pPr>
              <a:r>
                <a:rPr lang="en-US" sz="2400" b="1" dirty="0"/>
                <a:t>reuse vendor </a:t>
              </a:r>
            </a:p>
            <a:p>
              <a:pPr algn="l"/>
              <a:r>
                <a:rPr lang="en-US" sz="2400" b="1" dirty="0"/>
                <a:t>	back ends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DD1BCF9-F9EA-7549-A723-AF188FC94A4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02353" y="3615371"/>
              <a:ext cx="510535" cy="0"/>
            </a:xfrm>
            <a:prstGeom prst="straightConnector1">
              <a:avLst/>
            </a:prstGeom>
            <a:grpFill/>
            <a:ln w="28575" cap="flat" cmpd="sng" algn="ctr">
              <a:solidFill>
                <a:srgbClr val="C00000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</p:cxnSp>
      </p:grpSp>
      <p:sp>
        <p:nvSpPr>
          <p:cNvPr id="53" name="AutoShape 4">
            <a:extLst>
              <a:ext uri="{FF2B5EF4-FFF2-40B4-BE49-F238E27FC236}">
                <a16:creationId xmlns:a16="http://schemas.microsoft.com/office/drawing/2014/main" id="{325648E8-BBCF-FA47-B61D-EAB527F16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564" y="4851494"/>
            <a:ext cx="944310" cy="1013734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r>
              <a:rPr lang="en-US" sz="1800" i="0" dirty="0">
                <a:solidFill>
                  <a:schemeClr val="tx1"/>
                </a:solidFill>
              </a:rPr>
              <a:t>LLVM</a:t>
            </a:r>
          </a:p>
          <a:p>
            <a:r>
              <a:rPr lang="en-US" sz="1800" i="0" dirty="0">
                <a:solidFill>
                  <a:schemeClr val="tx1"/>
                </a:solidFill>
              </a:rPr>
              <a:t>X86-64</a:t>
            </a:r>
          </a:p>
          <a:p>
            <a:r>
              <a:rPr lang="en-US" sz="1800" i="0" dirty="0">
                <a:solidFill>
                  <a:schemeClr val="tx1"/>
                </a:solidFill>
              </a:rPr>
              <a:t>code-gen</a:t>
            </a:r>
          </a:p>
        </p:txBody>
      </p:sp>
      <p:sp>
        <p:nvSpPr>
          <p:cNvPr id="54" name="AutoShape 4">
            <a:extLst>
              <a:ext uri="{FF2B5EF4-FFF2-40B4-BE49-F238E27FC236}">
                <a16:creationId xmlns:a16="http://schemas.microsoft.com/office/drawing/2014/main" id="{399C4446-3271-ED49-9A58-08DC26D98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8668" y="4851494"/>
            <a:ext cx="944310" cy="1013734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r>
              <a:rPr lang="en-US" sz="1800" i="0" dirty="0">
                <a:solidFill>
                  <a:schemeClr val="tx1"/>
                </a:solidFill>
              </a:rPr>
              <a:t>Intel</a:t>
            </a:r>
          </a:p>
          <a:p>
            <a:r>
              <a:rPr lang="en-US" sz="1800" i="0" dirty="0">
                <a:solidFill>
                  <a:schemeClr val="tx1"/>
                </a:solidFill>
              </a:rPr>
              <a:t>AVX</a:t>
            </a:r>
          </a:p>
          <a:p>
            <a:r>
              <a:rPr lang="en-US" sz="1800" i="0" dirty="0">
                <a:solidFill>
                  <a:schemeClr val="tx1"/>
                </a:solidFill>
              </a:rPr>
              <a:t>code-gen</a:t>
            </a:r>
          </a:p>
        </p:txBody>
      </p:sp>
      <p:sp>
        <p:nvSpPr>
          <p:cNvPr id="55" name="AutoShape 4">
            <a:extLst>
              <a:ext uri="{FF2B5EF4-FFF2-40B4-BE49-F238E27FC236}">
                <a16:creationId xmlns:a16="http://schemas.microsoft.com/office/drawing/2014/main" id="{FC9CA9D8-6FB8-B04B-824F-AB04926A2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1597" y="4851494"/>
            <a:ext cx="944310" cy="1013734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r>
              <a:rPr lang="en-US" sz="1800" i="0" dirty="0">
                <a:solidFill>
                  <a:schemeClr val="tx1"/>
                </a:solidFill>
              </a:rPr>
              <a:t>LLVM</a:t>
            </a:r>
          </a:p>
          <a:p>
            <a:r>
              <a:rPr lang="en-US" sz="1800" i="0" dirty="0">
                <a:solidFill>
                  <a:schemeClr val="tx1"/>
                </a:solidFill>
              </a:rPr>
              <a:t>PTX</a:t>
            </a:r>
          </a:p>
          <a:p>
            <a:r>
              <a:rPr lang="en-US" sz="1800" i="0" dirty="0">
                <a:solidFill>
                  <a:schemeClr val="tx1"/>
                </a:solidFill>
              </a:rPr>
              <a:t>code-gen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2A061B0-FED1-CE4D-8ACD-540EA50399AD}"/>
              </a:ext>
            </a:extLst>
          </p:cNvPr>
          <p:cNvCxnSpPr/>
          <p:nvPr/>
        </p:nvCxnSpPr>
        <p:spPr bwMode="auto">
          <a:xfrm>
            <a:off x="5980399" y="3010399"/>
            <a:ext cx="0" cy="205310"/>
          </a:xfrm>
          <a:prstGeom prst="straightConnector1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D6BCA4F-3B9C-9846-B362-D1B5623C1D7E}"/>
              </a:ext>
            </a:extLst>
          </p:cNvPr>
          <p:cNvSpPr txBox="1"/>
          <p:nvPr/>
        </p:nvSpPr>
        <p:spPr bwMode="auto">
          <a:xfrm>
            <a:off x="7322929" y="6049816"/>
            <a:ext cx="1944688" cy="663099"/>
          </a:xfrm>
          <a:prstGeom prst="rect">
            <a:avLst/>
          </a:prstGeom>
          <a:noFill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rgbClr val="000000"/>
                </a:solidFill>
                <a:latin typeface="Arial Narrow" panose="020B0606020202030204" pitchFamily="34" charset="0"/>
                <a:ea typeface="MS PGothic" charset="0"/>
                <a:cs typeface="PT Sans Narrow"/>
              </a:rPr>
              <a:t>Altera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432FF"/>
                </a:solidFill>
                <a:latin typeface="Arial Narrow" panose="020B0606020202030204" pitchFamily="34" charset="0"/>
                <a:ea typeface="MS PGothic" charset="0"/>
                <a:cs typeface="PT Sans Narrow"/>
              </a:rPr>
              <a:t>FPGAs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A5304A3-ED15-F34B-89D6-45AD19BFD93C}"/>
              </a:ext>
            </a:extLst>
          </p:cNvPr>
          <p:cNvSpPr txBox="1"/>
          <p:nvPr/>
        </p:nvSpPr>
        <p:spPr>
          <a:xfrm>
            <a:off x="7684649" y="3865292"/>
            <a:ext cx="1231532" cy="646331"/>
          </a:xfrm>
          <a:prstGeom prst="rect">
            <a:avLst/>
          </a:prstGeom>
          <a:solidFill>
            <a:srgbClr val="FFCB99"/>
          </a:solidFill>
        </p:spPr>
        <p:txBody>
          <a:bodyPr wrap="square" rtlCol="0">
            <a:spAutoFit/>
          </a:bodyPr>
          <a:lstStyle/>
          <a:p>
            <a:r>
              <a:rPr lang="en-US" sz="1800" i="0" dirty="0">
                <a:solidFill>
                  <a:schemeClr val="tx1"/>
                </a:solidFill>
              </a:rPr>
              <a:t>HPVM-to-</a:t>
            </a:r>
          </a:p>
          <a:p>
            <a:r>
              <a:rPr lang="en-US" sz="1800" i="0" dirty="0">
                <a:solidFill>
                  <a:schemeClr val="tx1"/>
                </a:solidFill>
              </a:rPr>
              <a:t>OpenCL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5E0161D-AEB7-854C-AD99-AF765EED19CA}"/>
              </a:ext>
            </a:extLst>
          </p:cNvPr>
          <p:cNvCxnSpPr/>
          <p:nvPr/>
        </p:nvCxnSpPr>
        <p:spPr bwMode="auto">
          <a:xfrm>
            <a:off x="8295350" y="4517472"/>
            <a:ext cx="0" cy="34668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AutoShape 4">
            <a:extLst>
              <a:ext uri="{FF2B5EF4-FFF2-40B4-BE49-F238E27FC236}">
                <a16:creationId xmlns:a16="http://schemas.microsoft.com/office/drawing/2014/main" id="{E33AFA77-CF39-1641-B140-3871B2836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118" y="4851494"/>
            <a:ext cx="944310" cy="1013734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r>
              <a:rPr lang="en-US" sz="1800" i="0" dirty="0">
                <a:solidFill>
                  <a:schemeClr val="tx1"/>
                </a:solidFill>
              </a:rPr>
              <a:t>Altera</a:t>
            </a:r>
          </a:p>
          <a:p>
            <a:r>
              <a:rPr lang="en-US" sz="1800" i="0" dirty="0">
                <a:solidFill>
                  <a:schemeClr val="tx1"/>
                </a:solidFill>
              </a:rPr>
              <a:t>AOC</a:t>
            </a:r>
          </a:p>
          <a:p>
            <a:r>
              <a:rPr lang="en-US" sz="1800" i="0" dirty="0">
                <a:solidFill>
                  <a:schemeClr val="tx1"/>
                </a:solidFill>
              </a:rPr>
              <a:t>HLS tool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0FE3B24-203B-4F42-AAFD-5A3CECA7E983}"/>
              </a:ext>
            </a:extLst>
          </p:cNvPr>
          <p:cNvSpPr txBox="1"/>
          <p:nvPr/>
        </p:nvSpPr>
        <p:spPr>
          <a:xfrm>
            <a:off x="4354803" y="2228272"/>
            <a:ext cx="3251192" cy="369332"/>
          </a:xfrm>
          <a:prstGeom prst="rect">
            <a:avLst/>
          </a:prstGeom>
          <a:solidFill>
            <a:srgbClr val="FFCB99"/>
          </a:solidFill>
        </p:spPr>
        <p:txBody>
          <a:bodyPr wrap="square" rtlCol="0">
            <a:spAutoFit/>
          </a:bodyPr>
          <a:lstStyle/>
          <a:p>
            <a:r>
              <a:rPr lang="en-US" sz="1800" i="0" dirty="0" err="1">
                <a:solidFill>
                  <a:schemeClr val="tx1"/>
                </a:solidFill>
              </a:rPr>
              <a:t>buildDFG</a:t>
            </a:r>
            <a:r>
              <a:rPr lang="en-US" sz="1800" i="0" dirty="0">
                <a:solidFill>
                  <a:schemeClr val="tx1"/>
                </a:solidFill>
              </a:rPr>
              <a:t> module pass</a:t>
            </a:r>
          </a:p>
        </p:txBody>
      </p:sp>
    </p:spTree>
    <p:extLst>
      <p:ext uri="{BB962C8B-B14F-4D97-AF65-F5344CB8AC3E}">
        <p14:creationId xmlns:p14="http://schemas.microsoft.com/office/powerpoint/2010/main" val="97406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32" grpId="0"/>
      <p:bldP spid="151" grpId="0"/>
      <p:bldP spid="75" grpId="0" animBg="1"/>
      <p:bldP spid="76" grpId="0" animBg="1"/>
      <p:bldP spid="77" grpId="0" animBg="1"/>
      <p:bldP spid="47" grpId="0" animBg="1"/>
      <p:bldP spid="45" grpId="0" animBg="1"/>
      <p:bldP spid="53" grpId="0" animBg="1"/>
      <p:bldP spid="54" grpId="0" animBg="1"/>
      <p:bldP spid="55" grpId="0" animBg="1"/>
      <p:bldP spid="36" grpId="0"/>
      <p:bldP spid="37" grpId="0" animBg="1"/>
      <p:bldP spid="40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1325875"/>
          </a:xfrm>
        </p:spPr>
        <p:txBody>
          <a:bodyPr/>
          <a:lstStyle/>
          <a:p>
            <a:pPr marL="0" lvl="1" indent="0">
              <a:spcBef>
                <a:spcPts val="600"/>
              </a:spcBef>
              <a:buNone/>
            </a:pPr>
            <a:r>
              <a:rPr lang="en-US" b="1" dirty="0"/>
              <a:t>Graph structure determines</a:t>
            </a:r>
          </a:p>
          <a:p>
            <a:pPr marL="742950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kernel function</a:t>
            </a:r>
          </a:p>
          <a:p>
            <a:pPr marL="742950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meaning of HPVM query </a:t>
            </a:r>
            <a:r>
              <a:rPr lang="en-US" dirty="0" err="1"/>
              <a:t>intrinsics</a:t>
            </a:r>
            <a:endParaRPr lang="en-US" sz="2400" b="0" dirty="0"/>
          </a:p>
        </p:txBody>
      </p:sp>
      <p:sp>
        <p:nvSpPr>
          <p:cNvPr id="4" name="Rectangle 3"/>
          <p:cNvSpPr/>
          <p:nvPr/>
        </p:nvSpPr>
        <p:spPr>
          <a:xfrm>
            <a:off x="917647" y="2622495"/>
            <a:ext cx="1673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0" dirty="0">
                <a:solidFill>
                  <a:schemeClr val="tx1"/>
                </a:solidFill>
              </a:rPr>
              <a:t>Kernel Code</a:t>
            </a:r>
          </a:p>
        </p:txBody>
      </p:sp>
      <p:sp>
        <p:nvSpPr>
          <p:cNvPr id="5" name="Rectangle 4"/>
          <p:cNvSpPr/>
          <p:nvPr/>
        </p:nvSpPr>
        <p:spPr>
          <a:xfrm>
            <a:off x="5913972" y="2622495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0" dirty="0">
                <a:solidFill>
                  <a:schemeClr val="tx1"/>
                </a:solidFill>
              </a:rPr>
              <a:t>Host Code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0515" y="3102084"/>
            <a:ext cx="2028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Leaf node function </a:t>
            </a:r>
            <a:r>
              <a:rPr lang="en-US" b="1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8" name="Straight Arrow Connector 7"/>
          <p:cNvCxnSpPr>
            <a:stCxn id="7" idx="2"/>
            <a:endCxn id="11" idx="0"/>
          </p:cNvCxnSpPr>
          <p:nvPr/>
        </p:nvCxnSpPr>
        <p:spPr bwMode="auto">
          <a:xfrm>
            <a:off x="1754575" y="3502194"/>
            <a:ext cx="1" cy="30121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10485" y="3803404"/>
            <a:ext cx="2488182" cy="707886"/>
          </a:xfrm>
          <a:prstGeom prst="rect">
            <a:avLst/>
          </a:prstGeom>
          <a:solidFill>
            <a:srgbClr val="FFCB99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HPVM query </a:t>
            </a:r>
            <a:r>
              <a:rPr lang="en-US" dirty="0" err="1">
                <a:solidFill>
                  <a:schemeClr val="tx1"/>
                </a:solidFill>
              </a:rPr>
              <a:t>intrinsics</a:t>
            </a:r>
            <a:r>
              <a:rPr lang="en-US" dirty="0">
                <a:solidFill>
                  <a:schemeClr val="tx1"/>
                </a:solidFill>
              </a:rPr>
              <a:t> to</a:t>
            </a:r>
          </a:p>
          <a:p>
            <a:r>
              <a:rPr lang="en-US" dirty="0">
                <a:solidFill>
                  <a:schemeClr val="tx1"/>
                </a:solidFill>
              </a:rPr>
              <a:t>OpenCL function calls</a:t>
            </a:r>
            <a:endParaRPr lang="en-US" i="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11" idx="2"/>
            <a:endCxn id="15" idx="0"/>
          </p:cNvCxnSpPr>
          <p:nvPr/>
        </p:nvCxnSpPr>
        <p:spPr bwMode="auto">
          <a:xfrm>
            <a:off x="1754576" y="4511290"/>
            <a:ext cx="0" cy="33321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10485" y="4844505"/>
            <a:ext cx="2488182" cy="400110"/>
          </a:xfrm>
          <a:prstGeom prst="rect">
            <a:avLst/>
          </a:prstGeom>
          <a:solidFill>
            <a:srgbClr val="FFCB99"/>
          </a:solidFill>
        </p:spPr>
        <p:txBody>
          <a:bodyPr wrap="square" rtlCol="0">
            <a:sp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Link with </a:t>
            </a:r>
            <a:r>
              <a:rPr lang="en-US" i="0" dirty="0" err="1">
                <a:solidFill>
                  <a:schemeClr val="tx1"/>
                </a:solidFill>
              </a:rPr>
              <a:t>libclc</a:t>
            </a:r>
            <a:endParaRPr lang="en-US" i="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15" idx="2"/>
            <a:endCxn id="19" idx="0"/>
          </p:cNvCxnSpPr>
          <p:nvPr/>
        </p:nvCxnSpPr>
        <p:spPr bwMode="auto">
          <a:xfrm>
            <a:off x="1754576" y="5244615"/>
            <a:ext cx="0" cy="38136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10485" y="5625980"/>
            <a:ext cx="2488181" cy="400110"/>
          </a:xfrm>
          <a:prstGeom prst="rect">
            <a:avLst/>
          </a:prstGeom>
          <a:solidFill>
            <a:srgbClr val="FFCB99"/>
          </a:solidFill>
        </p:spPr>
        <p:txBody>
          <a:bodyPr wrap="square" rtlCol="0">
            <a:sp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NVPTX backend</a:t>
            </a:r>
          </a:p>
        </p:txBody>
      </p:sp>
      <p:cxnSp>
        <p:nvCxnSpPr>
          <p:cNvPr id="21" name="Straight Arrow Connector 20"/>
          <p:cNvCxnSpPr>
            <a:stCxn id="19" idx="2"/>
            <a:endCxn id="23" idx="0"/>
          </p:cNvCxnSpPr>
          <p:nvPr/>
        </p:nvCxnSpPr>
        <p:spPr bwMode="auto">
          <a:xfrm>
            <a:off x="1754576" y="6026090"/>
            <a:ext cx="3685" cy="30363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1122510" y="6329721"/>
            <a:ext cx="127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0432FF"/>
                </a:solidFill>
              </a:rPr>
              <a:t>PTX kernel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58261" y="5235178"/>
            <a:ext cx="6703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0" dirty="0">
                <a:solidFill>
                  <a:schemeClr val="tx1"/>
                </a:solidFill>
              </a:rPr>
              <a:t>NVVM</a:t>
            </a:r>
            <a:endParaRPr lang="en-US" b="1" i="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012725" y="350219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i="0" dirty="0">
                <a:solidFill>
                  <a:schemeClr val="tx1"/>
                </a:solidFill>
              </a:rPr>
              <a:t>Calls to OpenCL runtime</a:t>
            </a:r>
          </a:p>
          <a:p>
            <a:pPr marL="1257300" lvl="2" indent="-342900" algn="l">
              <a:buFont typeface="Wingdings" panose="05000000000000000000" pitchFamily="2" charset="2"/>
              <a:buChar char="§"/>
            </a:pPr>
            <a:r>
              <a:rPr lang="en-US" i="0" dirty="0">
                <a:solidFill>
                  <a:schemeClr val="tx1"/>
                </a:solidFill>
              </a:rPr>
              <a:t>kernel setup and call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i="0" dirty="0">
                <a:solidFill>
                  <a:schemeClr val="tx1"/>
                </a:solidFill>
              </a:rPr>
              <a:t>Encapsulate in node </a:t>
            </a:r>
            <a:r>
              <a:rPr lang="en-US" i="0" dirty="0" err="1">
                <a:solidFill>
                  <a:schemeClr val="tx1"/>
                </a:solidFill>
              </a:rPr>
              <a:t>genFunc</a:t>
            </a:r>
            <a:endParaRPr lang="en-US" i="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i="0" dirty="0">
                <a:solidFill>
                  <a:schemeClr val="tx1"/>
                </a:solidFill>
              </a:rPr>
              <a:t>Expose to x86 backend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7555" y="1355130"/>
            <a:ext cx="285046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0432FF"/>
                </a:solidFill>
              </a:rPr>
              <a:t>Leverage NVPTX back-end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Code Generation Strategy – HPVM to NVIDIA PTX</a:t>
            </a:r>
          </a:p>
        </p:txBody>
      </p:sp>
    </p:spTree>
    <p:extLst>
      <p:ext uri="{BB962C8B-B14F-4D97-AF65-F5344CB8AC3E}">
        <p14:creationId xmlns:p14="http://schemas.microsoft.com/office/powerpoint/2010/main" val="2794761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1325875"/>
          </a:xfrm>
        </p:spPr>
        <p:txBody>
          <a:bodyPr/>
          <a:lstStyle/>
          <a:p>
            <a:pPr marL="0" lvl="1" indent="0">
              <a:spcBef>
                <a:spcPts val="600"/>
              </a:spcBef>
              <a:buNone/>
            </a:pPr>
            <a:r>
              <a:rPr lang="en-US" b="1" dirty="0"/>
              <a:t>Graph structure determines</a:t>
            </a:r>
          </a:p>
          <a:p>
            <a:pPr marL="742950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kernel function</a:t>
            </a:r>
          </a:p>
          <a:p>
            <a:pPr marL="742950" lvl="2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meaning of HPVM query </a:t>
            </a:r>
            <a:r>
              <a:rPr lang="en-US" dirty="0" err="1"/>
              <a:t>intrinsics</a:t>
            </a:r>
            <a:endParaRPr lang="en-US" sz="2400" b="0" dirty="0"/>
          </a:p>
        </p:txBody>
      </p:sp>
      <p:sp>
        <p:nvSpPr>
          <p:cNvPr id="4" name="Rectangle 3"/>
          <p:cNvSpPr/>
          <p:nvPr/>
        </p:nvSpPr>
        <p:spPr>
          <a:xfrm>
            <a:off x="917647" y="2622495"/>
            <a:ext cx="1673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0" dirty="0">
                <a:solidFill>
                  <a:schemeClr val="tx1"/>
                </a:solidFill>
              </a:rPr>
              <a:t>Kernel Code</a:t>
            </a:r>
          </a:p>
        </p:txBody>
      </p:sp>
      <p:sp>
        <p:nvSpPr>
          <p:cNvPr id="5" name="Rectangle 4"/>
          <p:cNvSpPr/>
          <p:nvPr/>
        </p:nvSpPr>
        <p:spPr>
          <a:xfrm>
            <a:off x="5913972" y="2622495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0" dirty="0">
                <a:solidFill>
                  <a:schemeClr val="tx1"/>
                </a:solidFill>
              </a:rPr>
              <a:t>Host Code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0515" y="3102084"/>
            <a:ext cx="2028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Leaf node function </a:t>
            </a:r>
            <a:r>
              <a:rPr lang="en-US" b="1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8" name="Straight Arrow Connector 7"/>
          <p:cNvCxnSpPr>
            <a:stCxn id="7" idx="2"/>
            <a:endCxn id="11" idx="0"/>
          </p:cNvCxnSpPr>
          <p:nvPr/>
        </p:nvCxnSpPr>
        <p:spPr bwMode="auto">
          <a:xfrm>
            <a:off x="1754575" y="3502194"/>
            <a:ext cx="1" cy="30121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10485" y="3803404"/>
            <a:ext cx="2488182" cy="707886"/>
          </a:xfrm>
          <a:prstGeom prst="rect">
            <a:avLst/>
          </a:prstGeom>
          <a:solidFill>
            <a:srgbClr val="FFCB99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HPVM query </a:t>
            </a:r>
            <a:r>
              <a:rPr lang="en-US" dirty="0" err="1">
                <a:solidFill>
                  <a:schemeClr val="tx1"/>
                </a:solidFill>
              </a:rPr>
              <a:t>intrinsics</a:t>
            </a:r>
            <a:r>
              <a:rPr lang="en-US" dirty="0">
                <a:solidFill>
                  <a:schemeClr val="tx1"/>
                </a:solidFill>
              </a:rPr>
              <a:t> to</a:t>
            </a:r>
          </a:p>
          <a:p>
            <a:r>
              <a:rPr lang="en-US" dirty="0">
                <a:solidFill>
                  <a:schemeClr val="tx1"/>
                </a:solidFill>
              </a:rPr>
              <a:t>OpenCL function calls</a:t>
            </a:r>
            <a:endParaRPr lang="en-US" i="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cxnSpLocks/>
            <a:stCxn id="11" idx="2"/>
            <a:endCxn id="19" idx="0"/>
          </p:cNvCxnSpPr>
          <p:nvPr/>
        </p:nvCxnSpPr>
        <p:spPr bwMode="auto">
          <a:xfrm>
            <a:off x="1754576" y="4511290"/>
            <a:ext cx="3686" cy="1003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14171" y="5514945"/>
            <a:ext cx="2488181" cy="400110"/>
          </a:xfrm>
          <a:prstGeom prst="rect">
            <a:avLst/>
          </a:prstGeom>
          <a:solidFill>
            <a:srgbClr val="FFCB99"/>
          </a:solidFill>
        </p:spPr>
        <p:txBody>
          <a:bodyPr wrap="square" rtlCol="0">
            <a:sp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OpenCL backend</a:t>
            </a:r>
          </a:p>
        </p:txBody>
      </p:sp>
      <p:cxnSp>
        <p:nvCxnSpPr>
          <p:cNvPr id="21" name="Straight Arrow Connector 20"/>
          <p:cNvCxnSpPr>
            <a:cxnSpLocks/>
            <a:stCxn id="19" idx="2"/>
            <a:endCxn id="23" idx="0"/>
          </p:cNvCxnSpPr>
          <p:nvPr/>
        </p:nvCxnSpPr>
        <p:spPr bwMode="auto">
          <a:xfrm>
            <a:off x="1758262" y="5915055"/>
            <a:ext cx="0" cy="41466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920757" y="6329721"/>
            <a:ext cx="1675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0432FF"/>
                </a:solidFill>
              </a:rPr>
              <a:t>OpenCL kernel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51422" y="4661281"/>
            <a:ext cx="1485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>
                <a:solidFill>
                  <a:schemeClr val="tx1"/>
                </a:solidFill>
              </a:rPr>
              <a:t>LLVM with OpenCL calls</a:t>
            </a:r>
            <a:endParaRPr lang="en-US" sz="2400" b="1" i="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012725" y="350219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i="0" dirty="0">
                <a:solidFill>
                  <a:schemeClr val="tx1"/>
                </a:solidFill>
              </a:rPr>
              <a:t>Calls to OpenCL runtime</a:t>
            </a:r>
          </a:p>
          <a:p>
            <a:pPr marL="1257300" lvl="2" indent="-342900" algn="l">
              <a:buFont typeface="Wingdings" panose="05000000000000000000" pitchFamily="2" charset="2"/>
              <a:buChar char="§"/>
            </a:pPr>
            <a:r>
              <a:rPr lang="en-US" i="0" dirty="0">
                <a:solidFill>
                  <a:schemeClr val="tx1"/>
                </a:solidFill>
              </a:rPr>
              <a:t>kernel setup and call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i="0" dirty="0">
                <a:solidFill>
                  <a:schemeClr val="tx1"/>
                </a:solidFill>
              </a:rPr>
              <a:t>Encapsulate in node </a:t>
            </a:r>
            <a:r>
              <a:rPr lang="en-US" i="0" dirty="0" err="1">
                <a:solidFill>
                  <a:schemeClr val="tx1"/>
                </a:solidFill>
              </a:rPr>
              <a:t>genFunc</a:t>
            </a:r>
            <a:endParaRPr lang="en-US" i="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i="0" dirty="0">
                <a:solidFill>
                  <a:schemeClr val="tx1"/>
                </a:solidFill>
              </a:rPr>
              <a:t>Expose to x86 backend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18358" y="1355130"/>
            <a:ext cx="295965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0432FF"/>
                </a:solidFill>
              </a:rPr>
              <a:t>Leverage OpenCL back-end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Code Generation Strategy – HPVM to OpenCL</a:t>
            </a:r>
          </a:p>
        </p:txBody>
      </p:sp>
    </p:spTree>
    <p:extLst>
      <p:ext uri="{BB962C8B-B14F-4D97-AF65-F5344CB8AC3E}">
        <p14:creationId xmlns:p14="http://schemas.microsoft.com/office/powerpoint/2010/main" val="93790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/>
              <a:t>HPVM-C Front End</a:t>
            </a: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E256C1F9-917B-465B-9E79-27DC84C19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4205" y="2569644"/>
            <a:ext cx="1254125" cy="46086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r>
              <a:rPr lang="en-US" b="1" i="0" dirty="0">
                <a:solidFill>
                  <a:schemeClr val="tx1"/>
                </a:solidFill>
              </a:rPr>
              <a:t>clang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8ABCFEBB-8DFB-4499-A0E3-82462150D5E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4081" y="2794488"/>
            <a:ext cx="96012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37F76896-D0B0-40AB-BDD9-06746C4E352B}"/>
              </a:ext>
            </a:extLst>
          </p:cNvPr>
          <p:cNvSpPr/>
          <p:nvPr/>
        </p:nvSpPr>
        <p:spPr bwMode="auto">
          <a:xfrm>
            <a:off x="961930" y="2575238"/>
            <a:ext cx="1152150" cy="460852"/>
          </a:xfrm>
          <a:prstGeom prst="flowChartDocumen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 Narrow" charset="0"/>
              </a:rPr>
              <a:t>main.{</a:t>
            </a:r>
            <a:r>
              <a:rPr kumimoji="0" lang="en-US" sz="2000" b="0" i="1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latin typeface="Arial Narrow" charset="0"/>
              </a:rPr>
              <a:t>c,cc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 Narrow" charset="0"/>
              </a:rPr>
              <a:t>}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687B6C5F-718A-4D8C-B667-29E54D6C0D27}"/>
              </a:ext>
            </a:extLst>
          </p:cNvPr>
          <p:cNvSpPr/>
          <p:nvPr/>
        </p:nvSpPr>
        <p:spPr bwMode="auto">
          <a:xfrm>
            <a:off x="2126238" y="1662370"/>
            <a:ext cx="1152150" cy="460852"/>
          </a:xfrm>
          <a:prstGeom prst="flowChartDocumen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latin typeface="Arial Narrow" charset="0"/>
              </a:rPr>
              <a:t>hpvm.h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 Narrow" charset="0"/>
            </a:endParaRPr>
          </a:p>
        </p:txBody>
      </p:sp>
      <p:sp>
        <p:nvSpPr>
          <p:cNvPr id="11" name="Line 5">
            <a:extLst>
              <a:ext uri="{FF2B5EF4-FFF2-40B4-BE49-F238E27FC236}">
                <a16:creationId xmlns:a16="http://schemas.microsoft.com/office/drawing/2014/main" id="{77858A12-BC7E-4C0E-B8E5-FEF2CA7E6C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8131" y="2123222"/>
            <a:ext cx="0" cy="6712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EFF5035A-57D7-4A1E-87B1-0F3BC2F682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8330" y="2794488"/>
            <a:ext cx="96012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lowchart: Document 12">
            <a:extLst>
              <a:ext uri="{FF2B5EF4-FFF2-40B4-BE49-F238E27FC236}">
                <a16:creationId xmlns:a16="http://schemas.microsoft.com/office/drawing/2014/main" id="{317CB7A1-3927-449F-9311-596CC359D15E}"/>
              </a:ext>
            </a:extLst>
          </p:cNvPr>
          <p:cNvSpPr/>
          <p:nvPr/>
        </p:nvSpPr>
        <p:spPr bwMode="auto">
          <a:xfrm>
            <a:off x="5288454" y="2584074"/>
            <a:ext cx="1152150" cy="460852"/>
          </a:xfrm>
          <a:prstGeom prst="flowChartDocumen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latin typeface="Arial Narrow" charset="0"/>
              </a:rPr>
              <a:t>main.ll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 Narrow" charset="0"/>
            </a:endParaRP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54968CA2-3F37-4817-BC0B-8FAACD1D9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605" y="4856446"/>
            <a:ext cx="1724402" cy="46086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r>
              <a:rPr lang="en-US" b="1" i="0" dirty="0">
                <a:solidFill>
                  <a:schemeClr val="tx1"/>
                </a:solidFill>
              </a:rPr>
              <a:t>opt -</a:t>
            </a:r>
            <a:r>
              <a:rPr lang="en-US" b="1" dirty="0" err="1">
                <a:solidFill>
                  <a:schemeClr val="tx1"/>
                </a:solidFill>
              </a:rPr>
              <a:t>GenHPVM</a:t>
            </a:r>
            <a:r>
              <a:rPr lang="en-US" b="1" i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" name="Line 5">
            <a:extLst>
              <a:ext uri="{FF2B5EF4-FFF2-40B4-BE49-F238E27FC236}">
                <a16:creationId xmlns:a16="http://schemas.microsoft.com/office/drawing/2014/main" id="{70CC3BDD-FACB-4C11-9349-631389E3187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6239" y="5081290"/>
            <a:ext cx="71836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lowchart: Document 15">
            <a:extLst>
              <a:ext uri="{FF2B5EF4-FFF2-40B4-BE49-F238E27FC236}">
                <a16:creationId xmlns:a16="http://schemas.microsoft.com/office/drawing/2014/main" id="{8DE4B375-BEDD-4E1C-AF3D-9051E60EDEDC}"/>
              </a:ext>
            </a:extLst>
          </p:cNvPr>
          <p:cNvSpPr/>
          <p:nvPr/>
        </p:nvSpPr>
        <p:spPr bwMode="auto">
          <a:xfrm>
            <a:off x="974088" y="4862040"/>
            <a:ext cx="1152150" cy="460852"/>
          </a:xfrm>
          <a:prstGeom prst="flowChartDocumen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latin typeface="Arial Narrow" charset="0"/>
              </a:rPr>
              <a:t>main.ll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 Narrow" charset="0"/>
            </a:endParaRPr>
          </a:p>
        </p:txBody>
      </p:sp>
      <p:sp>
        <p:nvSpPr>
          <p:cNvPr id="17" name="Line 5">
            <a:extLst>
              <a:ext uri="{FF2B5EF4-FFF2-40B4-BE49-F238E27FC236}">
                <a16:creationId xmlns:a16="http://schemas.microsoft.com/office/drawing/2014/main" id="{DE0C547E-C545-428B-B360-B07F4F7714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9006" y="5081290"/>
            <a:ext cx="73160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lowchart: Document 17">
            <a:extLst>
              <a:ext uri="{FF2B5EF4-FFF2-40B4-BE49-F238E27FC236}">
                <a16:creationId xmlns:a16="http://schemas.microsoft.com/office/drawing/2014/main" id="{659FC205-E15C-4206-B570-886671E8B613}"/>
              </a:ext>
            </a:extLst>
          </p:cNvPr>
          <p:cNvSpPr/>
          <p:nvPr/>
        </p:nvSpPr>
        <p:spPr bwMode="auto">
          <a:xfrm>
            <a:off x="5300612" y="4870876"/>
            <a:ext cx="1495884" cy="460852"/>
          </a:xfrm>
          <a:prstGeom prst="flowChartDocumen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latin typeface="Arial Narrow" charset="0"/>
              </a:rPr>
              <a:t>main.hpvm.ll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 Narrow" charset="0"/>
            </a:endParaRP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C71E951C-E1AC-4CBA-81DE-F12D4CB21C81}"/>
              </a:ext>
            </a:extLst>
          </p:cNvPr>
          <p:cNvSpPr/>
          <p:nvPr/>
        </p:nvSpPr>
        <p:spPr bwMode="auto">
          <a:xfrm>
            <a:off x="1845755" y="3165126"/>
            <a:ext cx="3148699" cy="704859"/>
          </a:xfrm>
          <a:prstGeom prst="wedgeRectCallout">
            <a:avLst>
              <a:gd name="adj1" fmla="val -43362"/>
              <a:gd name="adj2" fmla="val -81736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Arial Narrow" charset="0"/>
              </a:rPr>
              <a:t>HPVM-C source program,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Arial Narrow" charset="0"/>
              </a:rPr>
              <a:t>containing HPVM function calls.</a:t>
            </a: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17575E41-C1FA-4767-8E8D-29AF99F5BF98}"/>
              </a:ext>
            </a:extLst>
          </p:cNvPr>
          <p:cNvSpPr/>
          <p:nvPr/>
        </p:nvSpPr>
        <p:spPr bwMode="auto">
          <a:xfrm>
            <a:off x="3431223" y="1684761"/>
            <a:ext cx="2504159" cy="671254"/>
          </a:xfrm>
          <a:prstGeom prst="wedgeRectCallout">
            <a:avLst>
              <a:gd name="adj1" fmla="val -60511"/>
              <a:gd name="adj2" fmla="val 3203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Arial Narrow" charset="0"/>
              </a:rPr>
              <a:t>Declarations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Arial Narrow" charset="0"/>
              </a:rPr>
              <a:t>of  HPVM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Arial Narrow" charset="0"/>
              </a:rPr>
              <a:t>C/C++ functions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DCCA5657-043D-4B76-B669-16269A91D1CC}"/>
              </a:ext>
            </a:extLst>
          </p:cNvPr>
          <p:cNvSpPr/>
          <p:nvPr/>
        </p:nvSpPr>
        <p:spPr bwMode="auto">
          <a:xfrm>
            <a:off x="3701267" y="5684592"/>
            <a:ext cx="4069453" cy="704859"/>
          </a:xfrm>
          <a:prstGeom prst="wedgeRectCallout">
            <a:avLst>
              <a:gd name="adj1" fmla="val -46799"/>
              <a:gd name="adj2" fmla="val -100051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accent6"/>
                </a:solidFill>
              </a:rPr>
              <a:t>Module Pass that converts the</a:t>
            </a:r>
          </a:p>
          <a:p>
            <a:r>
              <a:rPr lang="en-US" dirty="0">
                <a:solidFill>
                  <a:schemeClr val="accent6"/>
                </a:solidFill>
              </a:rPr>
              <a:t>HPVM-C function calls to HPVM </a:t>
            </a:r>
            <a:r>
              <a:rPr lang="en-US" dirty="0" err="1">
                <a:solidFill>
                  <a:schemeClr val="accent6"/>
                </a:solidFill>
              </a:rPr>
              <a:t>intrinsics</a:t>
            </a:r>
            <a:r>
              <a:rPr lang="en-US" dirty="0">
                <a:solidFill>
                  <a:schemeClr val="accent6"/>
                </a:solidFill>
              </a:rPr>
              <a:t>.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2BAA8435-54EE-4990-82FA-B60A49627C71}"/>
              </a:ext>
            </a:extLst>
          </p:cNvPr>
          <p:cNvSpPr/>
          <p:nvPr/>
        </p:nvSpPr>
        <p:spPr bwMode="auto">
          <a:xfrm>
            <a:off x="5912689" y="4179216"/>
            <a:ext cx="3148699" cy="460852"/>
          </a:xfrm>
          <a:prstGeom prst="wedgeRectCallout">
            <a:avLst>
              <a:gd name="adj1" fmla="val -44045"/>
              <a:gd name="adj2" fmla="val 10275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Arial Narrow" charset="0"/>
              </a:rPr>
              <a:t>Text representation of HPVM.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A12F3B6-54B7-4D88-BCDB-0C7D02FAE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55" y="1124700"/>
            <a:ext cx="8378976" cy="491663"/>
          </a:xfrm>
        </p:spPr>
        <p:txBody>
          <a:bodyPr>
            <a:normAutofit lnSpcReduction="10000"/>
          </a:bodyPr>
          <a:lstStyle/>
          <a:p>
            <a:pPr marL="0" lvl="1" indent="0">
              <a:spcBef>
                <a:spcPts val="600"/>
              </a:spcBef>
              <a:buNone/>
            </a:pPr>
            <a:r>
              <a:rPr lang="en-US" sz="2800" b="1" dirty="0"/>
              <a:t>Source to LLVM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5313333-1D84-4700-815F-62CBD3CC660E}"/>
              </a:ext>
            </a:extLst>
          </p:cNvPr>
          <p:cNvSpPr txBox="1">
            <a:spLocks/>
          </p:cNvSpPr>
          <p:nvPr/>
        </p:nvSpPr>
        <p:spPr bwMode="auto">
          <a:xfrm>
            <a:off x="379518" y="3923947"/>
            <a:ext cx="8378976" cy="49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8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600"/>
              </a:spcBef>
              <a:buFont typeface="Wingdings" charset="2"/>
              <a:buNone/>
            </a:pPr>
            <a:r>
              <a:rPr lang="en-US" sz="2800" b="1" i="0" kern="0" dirty="0"/>
              <a:t>LLVM to HPVM</a:t>
            </a:r>
          </a:p>
        </p:txBody>
      </p:sp>
    </p:spTree>
    <p:extLst>
      <p:ext uri="{BB962C8B-B14F-4D97-AF65-F5344CB8AC3E}">
        <p14:creationId xmlns:p14="http://schemas.microsoft.com/office/powerpoint/2010/main" val="183207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build="p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4968F-A53C-734A-AFD7-C3BBD3962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Heterogeneous SoCs are Ubiquitous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88CC3-E810-D94D-835C-BB792A91E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2999"/>
            <a:ext cx="8382000" cy="101863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0432FF"/>
                </a:solidFill>
              </a:rPr>
              <a:t>Heterogenous parallelism and specialization are critical for energy efficiency, performance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F04F1A-F792-A64F-8407-82889CAD3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47" y="2584090"/>
            <a:ext cx="1032060" cy="15974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7BB05A-AF6E-C349-B9F4-9E26AF0982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96" t="18594" r="22448"/>
          <a:stretch/>
        </p:blipFill>
        <p:spPr>
          <a:xfrm>
            <a:off x="2160315" y="2584090"/>
            <a:ext cx="1781302" cy="16489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A15895-8235-CF4E-9A4A-049739D7CC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763" r="15350" b="28902"/>
          <a:stretch/>
        </p:blipFill>
        <p:spPr>
          <a:xfrm>
            <a:off x="4642208" y="2584090"/>
            <a:ext cx="1459389" cy="12942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9A96C4-307F-6D44-B8C7-7A54A27E8C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83" t="22028" r="25808" b="18248"/>
          <a:stretch/>
        </p:blipFill>
        <p:spPr>
          <a:xfrm>
            <a:off x="6645870" y="2584090"/>
            <a:ext cx="1941480" cy="13441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CDBEB6-2A3C-3E4A-9A32-C3F03786CB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5870" y="4507697"/>
            <a:ext cx="1912312" cy="10759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DF1001-3F7C-5B41-8C28-01FEF6E338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147" y="4604043"/>
            <a:ext cx="1090096" cy="11197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486243-8250-C84F-BF7D-44AD583988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383" t="8420" r="15728" b="2372"/>
          <a:stretch/>
        </p:blipFill>
        <p:spPr>
          <a:xfrm>
            <a:off x="4424796" y="4164443"/>
            <a:ext cx="1894212" cy="23042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E89BA0-D5F7-9743-B234-E083140C64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1909" y="4621407"/>
            <a:ext cx="1981400" cy="125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57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/>
              <a:t>HPVM Compilation Steps</a:t>
            </a: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54968CA2-3F37-4817-BC0B-8FAACD1D9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604" y="2008014"/>
            <a:ext cx="2649115" cy="161300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l"/>
            <a:r>
              <a:rPr lang="en-US" b="1" i="0" dirty="0">
                <a:solidFill>
                  <a:schemeClr val="tx1"/>
                </a:solidFill>
              </a:rPr>
              <a:t>opt -</a:t>
            </a:r>
            <a:r>
              <a:rPr lang="en-US" b="1" dirty="0" err="1">
                <a:solidFill>
                  <a:schemeClr val="tx1"/>
                </a:solidFill>
              </a:rPr>
              <a:t>BuildDFG</a:t>
            </a:r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       [-</a:t>
            </a:r>
            <a:r>
              <a:rPr lang="en-US" b="1" dirty="0" err="1">
                <a:solidFill>
                  <a:schemeClr val="tx1"/>
                </a:solidFill>
              </a:rPr>
              <a:t>LocalMem</a:t>
            </a:r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       -DFG2LLVM_NVPTX]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       -DFG2LLVM_X86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       -</a:t>
            </a:r>
            <a:r>
              <a:rPr lang="en-US" b="1" dirty="0" err="1">
                <a:solidFill>
                  <a:schemeClr val="tx1"/>
                </a:solidFill>
              </a:rPr>
              <a:t>ClearDFG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Line 5">
            <a:extLst>
              <a:ext uri="{FF2B5EF4-FFF2-40B4-BE49-F238E27FC236}">
                <a16:creationId xmlns:a16="http://schemas.microsoft.com/office/drawing/2014/main" id="{70CC3BDD-FACB-4C11-9349-631389E3187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6239" y="2238796"/>
            <a:ext cx="71836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5">
            <a:extLst>
              <a:ext uri="{FF2B5EF4-FFF2-40B4-BE49-F238E27FC236}">
                <a16:creationId xmlns:a16="http://schemas.microsoft.com/office/drawing/2014/main" id="{DE0C547E-C545-428B-B360-B07F4F7714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1389" y="2238796"/>
            <a:ext cx="741220" cy="199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lowchart: Document 17">
            <a:extLst>
              <a:ext uri="{FF2B5EF4-FFF2-40B4-BE49-F238E27FC236}">
                <a16:creationId xmlns:a16="http://schemas.microsoft.com/office/drawing/2014/main" id="{659FC205-E15C-4206-B570-886671E8B613}"/>
              </a:ext>
            </a:extLst>
          </p:cNvPr>
          <p:cNvSpPr/>
          <p:nvPr/>
        </p:nvSpPr>
        <p:spPr bwMode="auto">
          <a:xfrm>
            <a:off x="6242608" y="2035437"/>
            <a:ext cx="1495884" cy="460852"/>
          </a:xfrm>
          <a:prstGeom prst="flowChartDocumen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latin typeface="Arial Narrow" charset="0"/>
              </a:rPr>
              <a:t>main.host.ll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 Narrow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A12F3B6-54B7-4D88-BCDB-0C7D02FAE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55" y="1124700"/>
            <a:ext cx="8378976" cy="491663"/>
          </a:xfrm>
        </p:spPr>
        <p:txBody>
          <a:bodyPr>
            <a:normAutofit lnSpcReduction="10000"/>
          </a:bodyPr>
          <a:lstStyle/>
          <a:p>
            <a:pPr marL="0" lvl="1" indent="0">
              <a:spcBef>
                <a:spcPts val="600"/>
              </a:spcBef>
              <a:buNone/>
            </a:pPr>
            <a:r>
              <a:rPr lang="en-US" sz="2800" b="1" dirty="0"/>
              <a:t>Code Generation: HPVM to LLVM</a:t>
            </a:r>
          </a:p>
        </p:txBody>
      </p:sp>
      <p:sp>
        <p:nvSpPr>
          <p:cNvPr id="22" name="Flowchart: Document 21">
            <a:extLst>
              <a:ext uri="{FF2B5EF4-FFF2-40B4-BE49-F238E27FC236}">
                <a16:creationId xmlns:a16="http://schemas.microsoft.com/office/drawing/2014/main" id="{AA361C7B-666E-4E3E-84F7-F61E098AC3BB}"/>
              </a:ext>
            </a:extLst>
          </p:cNvPr>
          <p:cNvSpPr/>
          <p:nvPr/>
        </p:nvSpPr>
        <p:spPr bwMode="auto">
          <a:xfrm>
            <a:off x="630355" y="2036855"/>
            <a:ext cx="1495884" cy="460852"/>
          </a:xfrm>
          <a:prstGeom prst="flowChartDocumen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latin typeface="Arial Narrow" charset="0"/>
              </a:rPr>
              <a:t>main.hpvm.ll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 Narrow" charset="0"/>
            </a:endParaRPr>
          </a:p>
        </p:txBody>
      </p:sp>
      <p:sp>
        <p:nvSpPr>
          <p:cNvPr id="27" name="Line 5">
            <a:extLst>
              <a:ext uri="{FF2B5EF4-FFF2-40B4-BE49-F238E27FC236}">
                <a16:creationId xmlns:a16="http://schemas.microsoft.com/office/drawing/2014/main" id="{C231501C-A4A1-4CFF-B2BC-EF6BF1ACC1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270" y="2801538"/>
            <a:ext cx="741220" cy="199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7CDABE0C-BA6B-43A2-9B52-5CCC721B574A}"/>
              </a:ext>
            </a:extLst>
          </p:cNvPr>
          <p:cNvSpPr/>
          <p:nvPr/>
        </p:nvSpPr>
        <p:spPr bwMode="auto">
          <a:xfrm>
            <a:off x="6260489" y="2598179"/>
            <a:ext cx="1495884" cy="460852"/>
          </a:xfrm>
          <a:prstGeom prst="flowChartDocumen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latin typeface="Arial Narrow" charset="0"/>
              </a:rPr>
              <a:t>main.kernels.ll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 Narrow" charset="0"/>
            </a:endParaRPr>
          </a:p>
        </p:txBody>
      </p:sp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8A63ECBB-6F37-4BDC-AD2E-EB0150B22CBF}"/>
              </a:ext>
            </a:extLst>
          </p:cNvPr>
          <p:cNvSpPr/>
          <p:nvPr/>
        </p:nvSpPr>
        <p:spPr bwMode="auto">
          <a:xfrm>
            <a:off x="186643" y="4138243"/>
            <a:ext cx="4762220" cy="939489"/>
          </a:xfrm>
          <a:prstGeom prst="wedgeRectCallout">
            <a:avLst>
              <a:gd name="adj1" fmla="val 34784"/>
              <a:gd name="adj2" fmla="val -112090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i="0" dirty="0">
                <a:solidFill>
                  <a:schemeClr val="accent6"/>
                </a:solidFill>
              </a:rPr>
              <a:t>Module Pass that deletes the internal HPVM</a:t>
            </a:r>
          </a:p>
          <a:p>
            <a:r>
              <a:rPr lang="en-US" i="0" dirty="0">
                <a:solidFill>
                  <a:schemeClr val="accent6"/>
                </a:solidFill>
              </a:rPr>
              <a:t>representation from memory and the node</a:t>
            </a:r>
          </a:p>
          <a:p>
            <a:r>
              <a:rPr lang="en-US" i="0" dirty="0">
                <a:solidFill>
                  <a:schemeClr val="accent6"/>
                </a:solidFill>
              </a:rPr>
              <a:t>functions from the host module.</a:t>
            </a:r>
          </a:p>
        </p:txBody>
      </p:sp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B85BB935-3060-46DF-87AF-020562149AF8}"/>
              </a:ext>
            </a:extLst>
          </p:cNvPr>
          <p:cNvSpPr/>
          <p:nvPr/>
        </p:nvSpPr>
        <p:spPr bwMode="auto">
          <a:xfrm>
            <a:off x="186643" y="3790561"/>
            <a:ext cx="4762220" cy="649140"/>
          </a:xfrm>
          <a:prstGeom prst="wedgeRectCallout">
            <a:avLst>
              <a:gd name="adj1" fmla="val 34784"/>
              <a:gd name="adj2" fmla="val -136140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i="0" dirty="0">
                <a:solidFill>
                  <a:schemeClr val="accent6"/>
                </a:solidFill>
              </a:rPr>
              <a:t>Module Pass that generates either all, or</a:t>
            </a:r>
          </a:p>
          <a:p>
            <a:r>
              <a:rPr lang="en-US" i="0" dirty="0">
                <a:solidFill>
                  <a:schemeClr val="accent6"/>
                </a:solidFill>
              </a:rPr>
              <a:t>the remainder of the host module.</a:t>
            </a:r>
          </a:p>
        </p:txBody>
      </p:sp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3DBF3080-7600-447C-B9A6-5FA8E1B08DCB}"/>
              </a:ext>
            </a:extLst>
          </p:cNvPr>
          <p:cNvSpPr/>
          <p:nvPr/>
        </p:nvSpPr>
        <p:spPr bwMode="auto">
          <a:xfrm>
            <a:off x="199419" y="3277101"/>
            <a:ext cx="4762220" cy="939489"/>
          </a:xfrm>
          <a:prstGeom prst="wedgeRectCallout">
            <a:avLst>
              <a:gd name="adj1" fmla="val 34784"/>
              <a:gd name="adj2" fmla="val -112090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i="0" dirty="0">
                <a:solidFill>
                  <a:schemeClr val="accent6"/>
                </a:solidFill>
              </a:rPr>
              <a:t>If GPU target is selected. Generates GPU kernel</a:t>
            </a:r>
          </a:p>
          <a:p>
            <a:r>
              <a:rPr lang="en-US" i="0" dirty="0">
                <a:solidFill>
                  <a:schemeClr val="accent6"/>
                </a:solidFill>
              </a:rPr>
              <a:t>for nodes executing on GPU and CPU host code</a:t>
            </a:r>
          </a:p>
          <a:p>
            <a:r>
              <a:rPr lang="en-US" i="0" dirty="0">
                <a:solidFill>
                  <a:schemeClr val="accent6"/>
                </a:solidFill>
              </a:rPr>
              <a:t>to launch the kernels in the host module.</a:t>
            </a:r>
          </a:p>
        </p:txBody>
      </p:sp>
      <p:sp>
        <p:nvSpPr>
          <p:cNvPr id="34" name="Speech Bubble: Rectangle 33">
            <a:extLst>
              <a:ext uri="{FF2B5EF4-FFF2-40B4-BE49-F238E27FC236}">
                <a16:creationId xmlns:a16="http://schemas.microsoft.com/office/drawing/2014/main" id="{1AB2A66C-C9FB-4020-91D8-6631ADCFF18A}"/>
              </a:ext>
            </a:extLst>
          </p:cNvPr>
          <p:cNvSpPr/>
          <p:nvPr/>
        </p:nvSpPr>
        <p:spPr bwMode="auto">
          <a:xfrm>
            <a:off x="193830" y="2935673"/>
            <a:ext cx="4762220" cy="691284"/>
          </a:xfrm>
          <a:prstGeom prst="wedgeRectCallout">
            <a:avLst>
              <a:gd name="adj1" fmla="val 34784"/>
              <a:gd name="adj2" fmla="val -13628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i="0" dirty="0">
                <a:solidFill>
                  <a:schemeClr val="accent6"/>
                </a:solidFill>
              </a:rPr>
              <a:t>Module Pass that converts the text representation</a:t>
            </a:r>
          </a:p>
          <a:p>
            <a:r>
              <a:rPr lang="en-US" i="0" dirty="0">
                <a:solidFill>
                  <a:schemeClr val="accent6"/>
                </a:solidFill>
              </a:rPr>
              <a:t>to the internal HPVM graph representation.</a:t>
            </a:r>
          </a:p>
        </p:txBody>
      </p:sp>
      <p:sp>
        <p:nvSpPr>
          <p:cNvPr id="35" name="Speech Bubble: Rectangle 34">
            <a:extLst>
              <a:ext uri="{FF2B5EF4-FFF2-40B4-BE49-F238E27FC236}">
                <a16:creationId xmlns:a16="http://schemas.microsoft.com/office/drawing/2014/main" id="{115EB2C7-F1E3-441E-A00A-9777EE314895}"/>
              </a:ext>
            </a:extLst>
          </p:cNvPr>
          <p:cNvSpPr/>
          <p:nvPr/>
        </p:nvSpPr>
        <p:spPr bwMode="auto">
          <a:xfrm>
            <a:off x="6627430" y="1268890"/>
            <a:ext cx="2322740" cy="460852"/>
          </a:xfrm>
          <a:prstGeom prst="wedgeRectCallout">
            <a:avLst>
              <a:gd name="adj1" fmla="val -45517"/>
              <a:gd name="adj2" fmla="val 10275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Arial Narrow" charset="0"/>
              </a:rPr>
              <a:t>Generated Host Module</a:t>
            </a:r>
          </a:p>
        </p:txBody>
      </p:sp>
      <p:sp>
        <p:nvSpPr>
          <p:cNvPr id="36" name="Speech Bubble: Rectangle 35">
            <a:extLst>
              <a:ext uri="{FF2B5EF4-FFF2-40B4-BE49-F238E27FC236}">
                <a16:creationId xmlns:a16="http://schemas.microsoft.com/office/drawing/2014/main" id="{6760D9C2-5F78-4016-82DB-8337F43A48A5}"/>
              </a:ext>
            </a:extLst>
          </p:cNvPr>
          <p:cNvSpPr/>
          <p:nvPr/>
        </p:nvSpPr>
        <p:spPr bwMode="auto">
          <a:xfrm>
            <a:off x="6525373" y="3390593"/>
            <a:ext cx="2526854" cy="460852"/>
          </a:xfrm>
          <a:prstGeom prst="wedgeRectCallout">
            <a:avLst>
              <a:gd name="adj1" fmla="val -45192"/>
              <a:gd name="adj2" fmla="val -112596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Arial Narrow" charset="0"/>
              </a:rPr>
              <a:t>Generated Kernel Module</a:t>
            </a:r>
          </a:p>
        </p:txBody>
      </p:sp>
    </p:spTree>
    <p:extLst>
      <p:ext uri="{BB962C8B-B14F-4D97-AF65-F5344CB8AC3E}">
        <p14:creationId xmlns:p14="http://schemas.microsoft.com/office/powerpoint/2010/main" val="299941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24" grpId="0" build="p"/>
      <p:bldP spid="22" grpId="0" animBg="1"/>
      <p:bldP spid="27" grpId="0" animBg="1"/>
      <p:bldP spid="28" grpId="0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/>
              <a:t>HPVM Compilation: Final Linking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A12F3B6-54B7-4D88-BCDB-0C7D02FAE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55" y="1124700"/>
            <a:ext cx="8378976" cy="491663"/>
          </a:xfrm>
        </p:spPr>
        <p:txBody>
          <a:bodyPr>
            <a:normAutofit lnSpcReduction="10000"/>
          </a:bodyPr>
          <a:lstStyle/>
          <a:p>
            <a:pPr marL="0" lvl="1" indent="0">
              <a:spcBef>
                <a:spcPts val="600"/>
              </a:spcBef>
              <a:buNone/>
            </a:pPr>
            <a:r>
              <a:rPr lang="en-US" sz="2800" b="1" dirty="0"/>
              <a:t>Host Pre-link</a:t>
            </a:r>
          </a:p>
        </p:txBody>
      </p:sp>
      <p:sp>
        <p:nvSpPr>
          <p:cNvPr id="39" name="Flowchart: Document 38">
            <a:extLst>
              <a:ext uri="{FF2B5EF4-FFF2-40B4-BE49-F238E27FC236}">
                <a16:creationId xmlns:a16="http://schemas.microsoft.com/office/drawing/2014/main" id="{49F6623C-0F16-4173-BA7A-0903B2B700A8}"/>
              </a:ext>
            </a:extLst>
          </p:cNvPr>
          <p:cNvSpPr/>
          <p:nvPr/>
        </p:nvSpPr>
        <p:spPr bwMode="auto">
          <a:xfrm>
            <a:off x="1432189" y="3288322"/>
            <a:ext cx="1152150" cy="460852"/>
          </a:xfrm>
          <a:prstGeom prst="flowChartDocumen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latin typeface="Arial Narrow" charset="0"/>
              </a:rPr>
              <a:t>hpvm-rt.bc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 Narrow" charset="0"/>
            </a:endParaRPr>
          </a:p>
        </p:txBody>
      </p:sp>
      <p:sp>
        <p:nvSpPr>
          <p:cNvPr id="45" name="Speech Bubble: Rectangle 44">
            <a:extLst>
              <a:ext uri="{FF2B5EF4-FFF2-40B4-BE49-F238E27FC236}">
                <a16:creationId xmlns:a16="http://schemas.microsoft.com/office/drawing/2014/main" id="{1C4787AF-D213-4696-95D5-C0F7654690FF}"/>
              </a:ext>
            </a:extLst>
          </p:cNvPr>
          <p:cNvSpPr/>
          <p:nvPr/>
        </p:nvSpPr>
        <p:spPr bwMode="auto">
          <a:xfrm>
            <a:off x="2472705" y="3820572"/>
            <a:ext cx="1640114" cy="417992"/>
          </a:xfrm>
          <a:prstGeom prst="wedgeRectCallout">
            <a:avLst>
              <a:gd name="adj1" fmla="val -50672"/>
              <a:gd name="adj2" fmla="val -99743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Arial Narrow" charset="0"/>
              </a:rPr>
              <a:t>HPVM runtime</a:t>
            </a:r>
          </a:p>
        </p:txBody>
      </p:sp>
      <p:sp>
        <p:nvSpPr>
          <p:cNvPr id="47" name="Flowchart: Document 46">
            <a:extLst>
              <a:ext uri="{FF2B5EF4-FFF2-40B4-BE49-F238E27FC236}">
                <a16:creationId xmlns:a16="http://schemas.microsoft.com/office/drawing/2014/main" id="{F64A6C27-5F08-4675-9CDA-2AB669E47352}"/>
              </a:ext>
            </a:extLst>
          </p:cNvPr>
          <p:cNvSpPr/>
          <p:nvPr/>
        </p:nvSpPr>
        <p:spPr bwMode="auto">
          <a:xfrm>
            <a:off x="1091839" y="2725354"/>
            <a:ext cx="1495884" cy="460852"/>
          </a:xfrm>
          <a:prstGeom prst="flowChartDocumen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latin typeface="Arial Narrow" charset="0"/>
              </a:rPr>
              <a:t>main.host.ll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 Narrow" charset="0"/>
            </a:endParaRPr>
          </a:p>
        </p:txBody>
      </p:sp>
      <p:sp>
        <p:nvSpPr>
          <p:cNvPr id="48" name="Line 5">
            <a:extLst>
              <a:ext uri="{FF2B5EF4-FFF2-40B4-BE49-F238E27FC236}">
                <a16:creationId xmlns:a16="http://schemas.microsoft.com/office/drawing/2014/main" id="{3EFC7CC0-245B-40A3-9D49-223DD67F83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1639" y="2814520"/>
            <a:ext cx="28224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AutoShape 4">
            <a:extLst>
              <a:ext uri="{FF2B5EF4-FFF2-40B4-BE49-F238E27FC236}">
                <a16:creationId xmlns:a16="http://schemas.microsoft.com/office/drawing/2014/main" id="{310184DD-8655-4854-9FBD-346ED8969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9435" y="2587716"/>
            <a:ext cx="1254125" cy="46086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r>
              <a:rPr lang="en-US" b="1" i="0" dirty="0" err="1">
                <a:solidFill>
                  <a:schemeClr val="tx1"/>
                </a:solidFill>
              </a:rPr>
              <a:t>llvm</a:t>
            </a:r>
            <a:r>
              <a:rPr lang="en-US" b="1" i="0" dirty="0">
                <a:solidFill>
                  <a:schemeClr val="tx1"/>
                </a:solidFill>
              </a:rPr>
              <a:t>-link</a:t>
            </a:r>
          </a:p>
        </p:txBody>
      </p:sp>
      <p:sp>
        <p:nvSpPr>
          <p:cNvPr id="6" name="Flowchart: Multidocument 5">
            <a:extLst>
              <a:ext uri="{FF2B5EF4-FFF2-40B4-BE49-F238E27FC236}">
                <a16:creationId xmlns:a16="http://schemas.microsoft.com/office/drawing/2014/main" id="{2E40EA12-75F0-4B9B-A2D3-75A03A90BD54}"/>
              </a:ext>
            </a:extLst>
          </p:cNvPr>
          <p:cNvSpPr/>
          <p:nvPr/>
        </p:nvSpPr>
        <p:spPr bwMode="auto">
          <a:xfrm>
            <a:off x="1662619" y="1980192"/>
            <a:ext cx="921720" cy="607524"/>
          </a:xfrm>
          <a:prstGeom prst="flowChartMultidocumen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solidFill>
                  <a:schemeClr val="accent2"/>
                </a:solidFill>
              </a:rPr>
              <a:t>files.ll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0" name="Speech Bubble: Rectangle 49">
            <a:extLst>
              <a:ext uri="{FF2B5EF4-FFF2-40B4-BE49-F238E27FC236}">
                <a16:creationId xmlns:a16="http://schemas.microsoft.com/office/drawing/2014/main" id="{6B95269D-528E-439C-937E-171BB6364A5F}"/>
              </a:ext>
            </a:extLst>
          </p:cNvPr>
          <p:cNvSpPr/>
          <p:nvPr/>
        </p:nvSpPr>
        <p:spPr bwMode="auto">
          <a:xfrm>
            <a:off x="2382915" y="1500884"/>
            <a:ext cx="2101939" cy="417992"/>
          </a:xfrm>
          <a:prstGeom prst="wedgeRectCallout">
            <a:avLst>
              <a:gd name="adj1" fmla="val -50672"/>
              <a:gd name="adj2" fmla="val 93281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accent6"/>
                </a:solidFill>
              </a:rPr>
              <a:t>Generated with clang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Arial Narrow" charset="0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F26EA3C2-8468-46C0-BEEF-968DFF577131}"/>
              </a:ext>
            </a:extLst>
          </p:cNvPr>
          <p:cNvSpPr/>
          <p:nvPr/>
        </p:nvSpPr>
        <p:spPr bwMode="auto">
          <a:xfrm>
            <a:off x="2652269" y="2088451"/>
            <a:ext cx="499370" cy="1459390"/>
          </a:xfrm>
          <a:prstGeom prst="rightBrace">
            <a:avLst>
              <a:gd name="adj1" fmla="val 38493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>
              <a:ln>
                <a:noFill/>
              </a:ln>
              <a:solidFill>
                <a:srgbClr val="CC3300"/>
              </a:solidFill>
              <a:effectLst/>
              <a:latin typeface="Arial Narrow" charset="0"/>
            </a:endParaRPr>
          </a:p>
        </p:txBody>
      </p:sp>
      <p:sp>
        <p:nvSpPr>
          <p:cNvPr id="26" name="Line 5">
            <a:extLst>
              <a:ext uri="{FF2B5EF4-FFF2-40B4-BE49-F238E27FC236}">
                <a16:creationId xmlns:a16="http://schemas.microsoft.com/office/drawing/2014/main" id="{94DBFAFD-5954-460D-B7B1-76736A5966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3559" y="2818146"/>
            <a:ext cx="6855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C76F1C64-A990-43AB-9CCD-59C0D39B22E5}"/>
              </a:ext>
            </a:extLst>
          </p:cNvPr>
          <p:cNvSpPr/>
          <p:nvPr/>
        </p:nvSpPr>
        <p:spPr bwMode="auto">
          <a:xfrm>
            <a:off x="5405041" y="2647328"/>
            <a:ext cx="1817527" cy="460852"/>
          </a:xfrm>
          <a:prstGeom prst="flowChartDocumen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latin typeface="Arial Narrow" charset="0"/>
              </a:rPr>
              <a:t>main.host.linked.ll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 Narrow" charset="0"/>
            </a:endParaRPr>
          </a:p>
        </p:txBody>
      </p:sp>
      <p:sp>
        <p:nvSpPr>
          <p:cNvPr id="31" name="Speech Bubble: Rectangle 30">
            <a:extLst>
              <a:ext uri="{FF2B5EF4-FFF2-40B4-BE49-F238E27FC236}">
                <a16:creationId xmlns:a16="http://schemas.microsoft.com/office/drawing/2014/main" id="{DF05AF11-71DD-4778-9A3B-AB86383E0450}"/>
              </a:ext>
            </a:extLst>
          </p:cNvPr>
          <p:cNvSpPr/>
          <p:nvPr/>
        </p:nvSpPr>
        <p:spPr bwMode="auto">
          <a:xfrm>
            <a:off x="6531279" y="1865189"/>
            <a:ext cx="2322740" cy="460852"/>
          </a:xfrm>
          <a:prstGeom prst="wedgeRectCallout">
            <a:avLst>
              <a:gd name="adj1" fmla="val -45517"/>
              <a:gd name="adj2" fmla="val 10275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Arial Narrow" charset="0"/>
              </a:rPr>
              <a:t>Linked Host Module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EB028507-4EFE-4BF5-8FDA-99C8DDDBBF69}"/>
              </a:ext>
            </a:extLst>
          </p:cNvPr>
          <p:cNvSpPr txBox="1">
            <a:spLocks/>
          </p:cNvSpPr>
          <p:nvPr/>
        </p:nvSpPr>
        <p:spPr bwMode="auto">
          <a:xfrm>
            <a:off x="382512" y="4309963"/>
            <a:ext cx="8378976" cy="49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8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600"/>
              </a:spcBef>
              <a:buFont typeface="Wingdings" charset="2"/>
              <a:buNone/>
            </a:pPr>
            <a:r>
              <a:rPr lang="en-US" sz="2800" b="1" i="0" kern="0" dirty="0"/>
              <a:t>Final Code Generation (e.g., GPU)</a:t>
            </a:r>
          </a:p>
        </p:txBody>
      </p:sp>
      <p:sp>
        <p:nvSpPr>
          <p:cNvPr id="38" name="Flowchart: Document 37">
            <a:extLst>
              <a:ext uri="{FF2B5EF4-FFF2-40B4-BE49-F238E27FC236}">
                <a16:creationId xmlns:a16="http://schemas.microsoft.com/office/drawing/2014/main" id="{90A1BF45-1899-4A4D-8BC0-9751629F21D4}"/>
              </a:ext>
            </a:extLst>
          </p:cNvPr>
          <p:cNvSpPr/>
          <p:nvPr/>
        </p:nvSpPr>
        <p:spPr bwMode="auto">
          <a:xfrm>
            <a:off x="1127093" y="4960925"/>
            <a:ext cx="1817527" cy="460852"/>
          </a:xfrm>
          <a:prstGeom prst="flowChartDocumen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latin typeface="Arial Narrow" charset="0"/>
              </a:rPr>
              <a:t>main.host.linked.ll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 Narrow" charset="0"/>
            </a:endParaRPr>
          </a:p>
        </p:txBody>
      </p:sp>
      <p:sp>
        <p:nvSpPr>
          <p:cNvPr id="40" name="Line 5">
            <a:extLst>
              <a:ext uri="{FF2B5EF4-FFF2-40B4-BE49-F238E27FC236}">
                <a16:creationId xmlns:a16="http://schemas.microsoft.com/office/drawing/2014/main" id="{82414BA0-BEE4-4930-B754-A15962D6F4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4620" y="5118820"/>
            <a:ext cx="6855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AutoShape 4">
            <a:extLst>
              <a:ext uri="{FF2B5EF4-FFF2-40B4-BE49-F238E27FC236}">
                <a16:creationId xmlns:a16="http://schemas.microsoft.com/office/drawing/2014/main" id="{2D244A78-1CC0-4D67-8016-12C86A1AE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089" y="4888390"/>
            <a:ext cx="2132939" cy="46086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r>
              <a:rPr lang="en-US" b="1" i="0" dirty="0">
                <a:solidFill>
                  <a:schemeClr val="tx1"/>
                </a:solidFill>
              </a:rPr>
              <a:t>clang (X86 backend)</a:t>
            </a:r>
          </a:p>
        </p:txBody>
      </p:sp>
      <p:sp>
        <p:nvSpPr>
          <p:cNvPr id="42" name="Line 5">
            <a:extLst>
              <a:ext uri="{FF2B5EF4-FFF2-40B4-BE49-F238E27FC236}">
                <a16:creationId xmlns:a16="http://schemas.microsoft.com/office/drawing/2014/main" id="{E6B7666B-9459-460C-B4A2-05E190BF8DF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0028" y="5138461"/>
            <a:ext cx="6855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lowchart: Document 43">
            <a:extLst>
              <a:ext uri="{FF2B5EF4-FFF2-40B4-BE49-F238E27FC236}">
                <a16:creationId xmlns:a16="http://schemas.microsoft.com/office/drawing/2014/main" id="{80F3B22C-D20C-4155-8214-CCB797D1A085}"/>
              </a:ext>
            </a:extLst>
          </p:cNvPr>
          <p:cNvSpPr/>
          <p:nvPr/>
        </p:nvSpPr>
        <p:spPr bwMode="auto">
          <a:xfrm>
            <a:off x="1127093" y="5643041"/>
            <a:ext cx="1817527" cy="460852"/>
          </a:xfrm>
          <a:prstGeom prst="flowChartDocumen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latin typeface="Arial Narrow" charset="0"/>
              </a:rPr>
              <a:t>main.kernels.ll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 Narrow" charset="0"/>
            </a:endParaRPr>
          </a:p>
        </p:txBody>
      </p:sp>
      <p:sp>
        <p:nvSpPr>
          <p:cNvPr id="46" name="Line 5">
            <a:extLst>
              <a:ext uri="{FF2B5EF4-FFF2-40B4-BE49-F238E27FC236}">
                <a16:creationId xmlns:a16="http://schemas.microsoft.com/office/drawing/2014/main" id="{9F5F4ED0-0490-4535-83DE-2B72D22481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4620" y="5800936"/>
            <a:ext cx="6855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lowchart: Document 52">
            <a:extLst>
              <a:ext uri="{FF2B5EF4-FFF2-40B4-BE49-F238E27FC236}">
                <a16:creationId xmlns:a16="http://schemas.microsoft.com/office/drawing/2014/main" id="{BECD15CD-F2BE-429E-B57C-E9DF1B35D9C3}"/>
              </a:ext>
            </a:extLst>
          </p:cNvPr>
          <p:cNvSpPr/>
          <p:nvPr/>
        </p:nvSpPr>
        <p:spPr bwMode="auto">
          <a:xfrm>
            <a:off x="6448697" y="5570510"/>
            <a:ext cx="1817527" cy="460852"/>
          </a:xfrm>
          <a:prstGeom prst="flowChartDocumen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 Narrow" charset="0"/>
              </a:rPr>
              <a:t>main.kernels.cl</a:t>
            </a:r>
          </a:p>
        </p:txBody>
      </p:sp>
      <p:sp>
        <p:nvSpPr>
          <p:cNvPr id="54" name="AutoShape 4">
            <a:extLst>
              <a:ext uri="{FF2B5EF4-FFF2-40B4-BE49-F238E27FC236}">
                <a16:creationId xmlns:a16="http://schemas.microsoft.com/office/drawing/2014/main" id="{8DE08A46-D127-49B8-821E-86D399746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189" y="5536284"/>
            <a:ext cx="2132939" cy="46086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r>
              <a:rPr lang="en-US" b="1" i="0" dirty="0" err="1">
                <a:solidFill>
                  <a:schemeClr val="tx1"/>
                </a:solidFill>
              </a:rPr>
              <a:t>llvm-cbe</a:t>
            </a:r>
            <a:endParaRPr lang="en-US" b="1" i="0" dirty="0">
              <a:solidFill>
                <a:schemeClr val="tx1"/>
              </a:solidFill>
            </a:endParaRPr>
          </a:p>
        </p:txBody>
      </p:sp>
      <p:sp>
        <p:nvSpPr>
          <p:cNvPr id="55" name="Line 5">
            <a:extLst>
              <a:ext uri="{FF2B5EF4-FFF2-40B4-BE49-F238E27FC236}">
                <a16:creationId xmlns:a16="http://schemas.microsoft.com/office/drawing/2014/main" id="{A52D8472-0005-4CAA-9BC4-A0A009D68C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3128" y="5766714"/>
            <a:ext cx="6855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lowchart: Document 55">
            <a:extLst>
              <a:ext uri="{FF2B5EF4-FFF2-40B4-BE49-F238E27FC236}">
                <a16:creationId xmlns:a16="http://schemas.microsoft.com/office/drawing/2014/main" id="{923E796A-F579-4B43-96C2-074C517EAE78}"/>
              </a:ext>
            </a:extLst>
          </p:cNvPr>
          <p:cNvSpPr/>
          <p:nvPr/>
        </p:nvSpPr>
        <p:spPr bwMode="auto">
          <a:xfrm>
            <a:off x="6448697" y="4935726"/>
            <a:ext cx="1817527" cy="460852"/>
          </a:xfrm>
          <a:prstGeom prst="flowChartDocumen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latin typeface="Arial Narrow" charset="0"/>
              </a:rPr>
              <a:t>main.host.linked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8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39" grpId="0" animBg="1"/>
      <p:bldP spid="45" grpId="0" animBg="1"/>
      <p:bldP spid="47" grpId="0" animBg="1"/>
      <p:bldP spid="48" grpId="0" animBg="1"/>
      <p:bldP spid="49" grpId="0" animBg="1"/>
      <p:bldP spid="6" grpId="0" animBg="1"/>
      <p:bldP spid="50" grpId="0" animBg="1"/>
      <p:bldP spid="2" grpId="0" animBg="1"/>
      <p:bldP spid="26" grpId="0" animBg="1"/>
      <p:bldP spid="29" grpId="0" animBg="1"/>
      <p:bldP spid="31" grpId="0" animBg="1"/>
      <p:bldP spid="37" grpId="0" build="p"/>
      <p:bldP spid="38" grpId="0" animBg="1"/>
      <p:bldP spid="40" grpId="0" animBg="1"/>
      <p:bldP spid="41" grpId="0" animBg="1"/>
      <p:bldP spid="42" grpId="0" animBg="1"/>
      <p:bldP spid="44" grpId="0" animBg="1"/>
      <p:bldP spid="46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313794" y="1393535"/>
            <a:ext cx="2311738" cy="1807192"/>
            <a:chOff x="1313794" y="2822679"/>
            <a:chExt cx="2311738" cy="1807192"/>
          </a:xfrm>
        </p:grpSpPr>
        <p:grpSp>
          <p:nvGrpSpPr>
            <p:cNvPr id="29" name="Group 49"/>
            <p:cNvGrpSpPr/>
            <p:nvPr/>
          </p:nvGrpSpPr>
          <p:grpSpPr>
            <a:xfrm>
              <a:off x="1654057" y="3507074"/>
              <a:ext cx="1727387" cy="1122797"/>
              <a:chOff x="451542" y="3858092"/>
              <a:chExt cx="4295680" cy="2853745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211818" y="3858092"/>
                <a:ext cx="877949" cy="595837"/>
              </a:xfrm>
              <a:prstGeom prst="ellipse">
                <a:avLst/>
              </a:prstGeom>
              <a:solidFill>
                <a:srgbClr val="FCD5B5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sz="600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51542" y="4888567"/>
                <a:ext cx="877949" cy="595837"/>
              </a:xfrm>
              <a:prstGeom prst="ellipse">
                <a:avLst/>
              </a:prstGeom>
              <a:solidFill>
                <a:srgbClr val="FCD5B5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sz="600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690078" y="4888567"/>
                <a:ext cx="877949" cy="595837"/>
              </a:xfrm>
              <a:prstGeom prst="ellipse">
                <a:avLst/>
              </a:prstGeom>
              <a:solidFill>
                <a:srgbClr val="FCD5B5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sz="600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869273" y="4888567"/>
                <a:ext cx="877949" cy="595837"/>
              </a:xfrm>
              <a:prstGeom prst="ellipse">
                <a:avLst/>
              </a:prstGeom>
              <a:solidFill>
                <a:srgbClr val="FCD5B5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sz="600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211818" y="6116000"/>
                <a:ext cx="877949" cy="595837"/>
              </a:xfrm>
              <a:prstGeom prst="ellipse">
                <a:avLst/>
              </a:prstGeom>
              <a:solidFill>
                <a:srgbClr val="FCD5B5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sz="600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cxnSp>
            <p:nvCxnSpPr>
              <p:cNvPr id="35" name="Straight Arrow Connector 34"/>
              <p:cNvCxnSpPr>
                <a:cxnSpLocks/>
                <a:stCxn id="30" idx="4"/>
                <a:endCxn id="31" idx="0"/>
              </p:cNvCxnSpPr>
              <p:nvPr/>
            </p:nvCxnSpPr>
            <p:spPr>
              <a:xfrm flipH="1">
                <a:off x="890517" y="4453929"/>
                <a:ext cx="1760276" cy="434638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cxnSpLocks/>
                <a:stCxn id="30" idx="4"/>
                <a:endCxn id="32" idx="0"/>
              </p:cNvCxnSpPr>
              <p:nvPr/>
            </p:nvCxnSpPr>
            <p:spPr>
              <a:xfrm flipH="1">
                <a:off x="2129053" y="4453929"/>
                <a:ext cx="521740" cy="434638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cxnSpLocks/>
                <a:stCxn id="30" idx="4"/>
                <a:endCxn id="33" idx="0"/>
              </p:cNvCxnSpPr>
              <p:nvPr/>
            </p:nvCxnSpPr>
            <p:spPr>
              <a:xfrm>
                <a:off x="2650793" y="4453929"/>
                <a:ext cx="1657455" cy="434638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cxnSpLocks/>
                <a:stCxn id="31" idx="4"/>
              </p:cNvCxnSpPr>
              <p:nvPr/>
            </p:nvCxnSpPr>
            <p:spPr>
              <a:xfrm>
                <a:off x="890517" y="5484404"/>
                <a:ext cx="1677510" cy="631596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cxnSpLocks/>
                <a:stCxn id="32" idx="4"/>
                <a:endCxn id="34" idx="0"/>
              </p:cNvCxnSpPr>
              <p:nvPr/>
            </p:nvCxnSpPr>
            <p:spPr>
              <a:xfrm>
                <a:off x="2129053" y="5484404"/>
                <a:ext cx="521740" cy="631596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cxnSpLocks/>
                <a:stCxn id="33" idx="4"/>
                <a:endCxn id="34" idx="0"/>
              </p:cNvCxnSpPr>
              <p:nvPr/>
            </p:nvCxnSpPr>
            <p:spPr>
              <a:xfrm flipH="1">
                <a:off x="2650793" y="5484404"/>
                <a:ext cx="1657455" cy="631596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>
                <a:cxnSpLocks/>
                <a:stCxn id="30" idx="4"/>
              </p:cNvCxnSpPr>
              <p:nvPr/>
            </p:nvCxnSpPr>
            <p:spPr>
              <a:xfrm>
                <a:off x="2650793" y="4453929"/>
                <a:ext cx="438974" cy="434638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prstDash val="sysDot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cxnSpLocks/>
                <a:endCxn id="34" idx="0"/>
              </p:cNvCxnSpPr>
              <p:nvPr/>
            </p:nvCxnSpPr>
            <p:spPr>
              <a:xfrm flipH="1">
                <a:off x="2650793" y="5484404"/>
                <a:ext cx="438974" cy="631596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prstDash val="sysDot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3089767" y="5174370"/>
                <a:ext cx="235166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/>
            <p:cNvSpPr txBox="1"/>
            <p:nvPr/>
          </p:nvSpPr>
          <p:spPr>
            <a:xfrm>
              <a:off x="1313794" y="2822679"/>
              <a:ext cx="23117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</a:rPr>
                <a:t>N </a:t>
              </a:r>
              <a:r>
                <a:rPr lang="en-US" sz="2800" i="0" dirty="0">
                  <a:solidFill>
                    <a:schemeClr val="tx1"/>
                  </a:solidFill>
                </a:rPr>
                <a:t>graph nodes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751060" y="1407072"/>
            <a:ext cx="2311738" cy="1839693"/>
            <a:chOff x="5751060" y="2836216"/>
            <a:chExt cx="2311738" cy="1839693"/>
          </a:xfrm>
        </p:grpSpPr>
        <p:grpSp>
          <p:nvGrpSpPr>
            <p:cNvPr id="74" name="Group 73"/>
            <p:cNvGrpSpPr/>
            <p:nvPr/>
          </p:nvGrpSpPr>
          <p:grpSpPr>
            <a:xfrm>
              <a:off x="6036973" y="3452524"/>
              <a:ext cx="1580919" cy="1223385"/>
              <a:chOff x="5700152" y="3519157"/>
              <a:chExt cx="1920885" cy="1517466"/>
            </a:xfrm>
          </p:grpSpPr>
          <p:grpSp>
            <p:nvGrpSpPr>
              <p:cNvPr id="71" name="Group 102"/>
              <p:cNvGrpSpPr/>
              <p:nvPr/>
            </p:nvGrpSpPr>
            <p:grpSpPr>
              <a:xfrm>
                <a:off x="5700152" y="3521708"/>
                <a:ext cx="1057034" cy="546389"/>
                <a:chOff x="8157523" y="4380632"/>
                <a:chExt cx="905280" cy="898732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72" name="Rounded Rectangle 71"/>
                <p:cNvSpPr/>
                <p:nvPr/>
              </p:nvSpPr>
              <p:spPr>
                <a:xfrm>
                  <a:off x="8157523" y="4380632"/>
                  <a:ext cx="905280" cy="898732"/>
                </a:xfrm>
                <a:prstGeom prst="roundRect">
                  <a:avLst/>
                </a:prstGeom>
                <a:grp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  <a:latin typeface="Arial Narrow" panose="020B0606020202030204" pitchFamily="34" charset="0"/>
                    <a:cs typeface="PT Sans Narrow"/>
                  </a:endParaRPr>
                </a:p>
              </p:txBody>
            </p:sp>
            <p:cxnSp>
              <p:nvCxnSpPr>
                <p:cNvPr id="73" name="Straight Connector 72"/>
                <p:cNvCxnSpPr>
                  <a:cxnSpLocks/>
                  <a:stCxn id="72" idx="0"/>
                  <a:endCxn id="72" idx="2"/>
                </p:cNvCxnSpPr>
                <p:nvPr/>
              </p:nvCxnSpPr>
              <p:spPr>
                <a:xfrm>
                  <a:off x="8610163" y="4380632"/>
                  <a:ext cx="0" cy="898732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91"/>
              <p:cNvGrpSpPr/>
              <p:nvPr/>
            </p:nvGrpSpPr>
            <p:grpSpPr>
              <a:xfrm>
                <a:off x="6895923" y="3519157"/>
                <a:ext cx="725114" cy="1126708"/>
                <a:chOff x="3022249" y="4380286"/>
                <a:chExt cx="905515" cy="1258978"/>
              </a:xfrm>
            </p:grpSpPr>
            <p:sp>
              <p:nvSpPr>
                <p:cNvPr id="60" name="TextBox 59"/>
                <p:cNvSpPr txBox="1"/>
                <p:nvPr/>
              </p:nvSpPr>
              <p:spPr>
                <a:xfrm>
                  <a:off x="3022719" y="5260964"/>
                  <a:ext cx="905045" cy="3783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ctr"/>
                  <a:endParaRPr lang="en-US" sz="1600" b="1" dirty="0">
                    <a:solidFill>
                      <a:schemeClr val="tx1"/>
                    </a:solidFill>
                    <a:latin typeface="Arial Narrow" panose="020B0606020202030204" pitchFamily="34" charset="0"/>
                    <a:cs typeface="PT Sans Narrow"/>
                  </a:endParaRPr>
                </a:p>
              </p:txBody>
            </p:sp>
            <p:grpSp>
              <p:nvGrpSpPr>
                <p:cNvPr id="61" name="Group 106"/>
                <p:cNvGrpSpPr/>
                <p:nvPr/>
              </p:nvGrpSpPr>
              <p:grpSpPr>
                <a:xfrm>
                  <a:off x="3022249" y="4380286"/>
                  <a:ext cx="905515" cy="908451"/>
                  <a:chOff x="8443701" y="4373228"/>
                  <a:chExt cx="905515" cy="908451"/>
                </a:xfrm>
              </p:grpSpPr>
              <p:sp>
                <p:nvSpPr>
                  <p:cNvPr id="62" name="Rounded Rectangle 61"/>
                  <p:cNvSpPr/>
                  <p:nvPr/>
                </p:nvSpPr>
                <p:spPr>
                  <a:xfrm>
                    <a:off x="8443935" y="4380633"/>
                    <a:ext cx="905281" cy="898731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/>
                  </a:bodyPr>
                  <a:lstStyle/>
                  <a:p>
                    <a:pPr algn="ctr"/>
                    <a:endParaRPr lang="en-US" sz="2400" b="1" dirty="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PT Sans Narrow"/>
                    </a:endParaRPr>
                  </a:p>
                </p:txBody>
              </p:sp>
              <p:grpSp>
                <p:nvGrpSpPr>
                  <p:cNvPr id="63" name="Group 108"/>
                  <p:cNvGrpSpPr/>
                  <p:nvPr/>
                </p:nvGrpSpPr>
                <p:grpSpPr>
                  <a:xfrm>
                    <a:off x="8443701" y="4373228"/>
                    <a:ext cx="905515" cy="908451"/>
                    <a:chOff x="8443701" y="4373228"/>
                    <a:chExt cx="905515" cy="908451"/>
                  </a:xfrm>
                </p:grpSpPr>
                <p:cxnSp>
                  <p:nvCxnSpPr>
                    <p:cNvPr id="64" name="Straight Connector 63"/>
                    <p:cNvCxnSpPr>
                      <a:cxnSpLocks/>
                      <a:stCxn id="62" idx="0"/>
                      <a:endCxn id="62" idx="2"/>
                    </p:cNvCxnSpPr>
                    <p:nvPr/>
                  </p:nvCxnSpPr>
                  <p:spPr>
                    <a:xfrm>
                      <a:off x="8896577" y="4380633"/>
                      <a:ext cx="0" cy="898731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Straight Connector 64"/>
                    <p:cNvCxnSpPr>
                      <a:cxnSpLocks/>
                      <a:stCxn id="62" idx="1"/>
                      <a:endCxn id="62" idx="3"/>
                    </p:cNvCxnSpPr>
                    <p:nvPr/>
                  </p:nvCxnSpPr>
                  <p:spPr>
                    <a:xfrm>
                      <a:off x="8443935" y="4829999"/>
                      <a:ext cx="90528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Straight Connector 65"/>
                    <p:cNvCxnSpPr/>
                    <p:nvPr/>
                  </p:nvCxnSpPr>
                  <p:spPr>
                    <a:xfrm>
                      <a:off x="8443701" y="5058884"/>
                      <a:ext cx="90528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66"/>
                    <p:cNvCxnSpPr/>
                    <p:nvPr/>
                  </p:nvCxnSpPr>
                  <p:spPr>
                    <a:xfrm>
                      <a:off x="8443935" y="4601328"/>
                      <a:ext cx="90528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/>
                    <p:cNvCxnSpPr/>
                    <p:nvPr/>
                  </p:nvCxnSpPr>
                  <p:spPr>
                    <a:xfrm>
                      <a:off x="9130048" y="4382948"/>
                      <a:ext cx="0" cy="898731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/>
                    <p:cNvCxnSpPr/>
                    <p:nvPr/>
                  </p:nvCxnSpPr>
                  <p:spPr>
                    <a:xfrm>
                      <a:off x="8660896" y="4373228"/>
                      <a:ext cx="0" cy="898731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57" name="Group 98"/>
              <p:cNvGrpSpPr/>
              <p:nvPr/>
            </p:nvGrpSpPr>
            <p:grpSpPr>
              <a:xfrm>
                <a:off x="5914518" y="4398153"/>
                <a:ext cx="586368" cy="546390"/>
                <a:chOff x="4846492" y="4390235"/>
                <a:chExt cx="732250" cy="610534"/>
              </a:xfrm>
            </p:grpSpPr>
            <p:sp>
              <p:nvSpPr>
                <p:cNvPr id="58" name="Rounded Rectangle 57"/>
                <p:cNvSpPr/>
                <p:nvPr/>
              </p:nvSpPr>
              <p:spPr>
                <a:xfrm>
                  <a:off x="4846492" y="4390235"/>
                  <a:ext cx="732250" cy="610534"/>
                </a:xfrm>
                <a:prstGeom prst="roundRect">
                  <a:avLst/>
                </a:prstGeom>
                <a:solidFill>
                  <a:schemeClr val="bg1">
                    <a:lumMod val="5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2400" b="1" dirty="0">
                    <a:solidFill>
                      <a:schemeClr val="tx1"/>
                    </a:solidFill>
                    <a:latin typeface="Arial Narrow" panose="020B0606020202030204" pitchFamily="34" charset="0"/>
                    <a:cs typeface="PT Sans Narrow"/>
                  </a:endParaRPr>
                </a:p>
              </p:txBody>
            </p:sp>
            <p:sp>
              <p:nvSpPr>
                <p:cNvPr id="59" name="Freeform 58"/>
                <p:cNvSpPr/>
                <p:nvPr/>
              </p:nvSpPr>
              <p:spPr>
                <a:xfrm>
                  <a:off x="4856652" y="4408179"/>
                  <a:ext cx="711539" cy="575252"/>
                </a:xfrm>
                <a:custGeom>
                  <a:avLst/>
                  <a:gdLst>
                    <a:gd name="connsiteX0" fmla="*/ 0 w 711539"/>
                    <a:gd name="connsiteY0" fmla="*/ 289646 h 575252"/>
                    <a:gd name="connsiteX1" fmla="*/ 111695 w 711539"/>
                    <a:gd name="connsiteY1" fmla="*/ 8334 h 575252"/>
                    <a:gd name="connsiteX2" fmla="*/ 277169 w 711539"/>
                    <a:gd name="connsiteY2" fmla="*/ 575094 h 575252"/>
                    <a:gd name="connsiteX3" fmla="*/ 401275 w 711539"/>
                    <a:gd name="connsiteY3" fmla="*/ 70388 h 575252"/>
                    <a:gd name="connsiteX4" fmla="*/ 525380 w 711539"/>
                    <a:gd name="connsiteY4" fmla="*/ 488218 h 575252"/>
                    <a:gd name="connsiteX5" fmla="*/ 624665 w 711539"/>
                    <a:gd name="connsiteY5" fmla="*/ 70388 h 575252"/>
                    <a:gd name="connsiteX6" fmla="*/ 711539 w 711539"/>
                    <a:gd name="connsiteY6" fmla="*/ 252413 h 575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11539" h="575252">
                      <a:moveTo>
                        <a:pt x="0" y="289646"/>
                      </a:moveTo>
                      <a:cubicBezTo>
                        <a:pt x="32750" y="125203"/>
                        <a:pt x="65500" y="-39240"/>
                        <a:pt x="111695" y="8334"/>
                      </a:cubicBezTo>
                      <a:cubicBezTo>
                        <a:pt x="157890" y="55908"/>
                        <a:pt x="228906" y="564752"/>
                        <a:pt x="277169" y="575094"/>
                      </a:cubicBezTo>
                      <a:cubicBezTo>
                        <a:pt x="325432" y="585436"/>
                        <a:pt x="359907" y="84867"/>
                        <a:pt x="401275" y="70388"/>
                      </a:cubicBezTo>
                      <a:cubicBezTo>
                        <a:pt x="442643" y="55909"/>
                        <a:pt x="488148" y="488218"/>
                        <a:pt x="525380" y="488218"/>
                      </a:cubicBezTo>
                      <a:cubicBezTo>
                        <a:pt x="562612" y="488218"/>
                        <a:pt x="593639" y="109689"/>
                        <a:pt x="624665" y="70388"/>
                      </a:cubicBezTo>
                      <a:cubicBezTo>
                        <a:pt x="655692" y="31087"/>
                        <a:pt x="711539" y="252413"/>
                        <a:pt x="711539" y="252413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2400" b="1" dirty="0">
                    <a:latin typeface="Arial Narrow" panose="020B0606020202030204" pitchFamily="34" charset="0"/>
                    <a:cs typeface="PT Sans Narrow"/>
                  </a:endParaRPr>
                </a:p>
              </p:txBody>
            </p:sp>
          </p:grpSp>
          <p:sp>
            <p:nvSpPr>
              <p:cNvPr id="53" name="Rounded Rectangle 52"/>
              <p:cNvSpPr/>
              <p:nvPr/>
            </p:nvSpPr>
            <p:spPr>
              <a:xfrm>
                <a:off x="6882055" y="4490233"/>
                <a:ext cx="586366" cy="54639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  <a:latin typeface="Arial Narrow" panose="020B0606020202030204" pitchFamily="34" charset="0"/>
                  <a:cs typeface="PT Sans Narrow"/>
                </a:endParaRP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5751060" y="2836216"/>
              <a:ext cx="23117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</a:rPr>
                <a:t>K </a:t>
              </a:r>
              <a:r>
                <a:rPr lang="en-US" sz="2800" i="0" dirty="0">
                  <a:solidFill>
                    <a:schemeClr val="tx1"/>
                  </a:solidFill>
                </a:rPr>
                <a:t>devices</a:t>
              </a:r>
            </a:p>
          </p:txBody>
        </p:sp>
      </p:grpSp>
      <p:sp>
        <p:nvSpPr>
          <p:cNvPr id="79" name="Left-Right Arrow 78"/>
          <p:cNvSpPr/>
          <p:nvPr/>
        </p:nvSpPr>
        <p:spPr bwMode="auto">
          <a:xfrm>
            <a:off x="3880854" y="2479611"/>
            <a:ext cx="1843440" cy="343988"/>
          </a:xfrm>
          <a:prstGeom prst="leftRightArrow">
            <a:avLst/>
          </a:prstGeom>
          <a:solidFill>
            <a:srgbClr val="6699FF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618985" y="1651672"/>
            <a:ext cx="2311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Static or dynamic</a:t>
            </a:r>
          </a:p>
          <a:p>
            <a:r>
              <a:rPr lang="en-US" sz="2400" dirty="0">
                <a:solidFill>
                  <a:srgbClr val="0432FF"/>
                </a:solidFill>
              </a:rPr>
              <a:t>mappings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394D4F3-4C5E-3A48-991C-8CFB64BCE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Node-to-Device Mapping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E531248F-4B19-FA46-9A71-EAB0FD5B4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4303581"/>
            <a:ext cx="8382000" cy="189585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432FF"/>
                </a:solidFill>
              </a:rPr>
              <a:t>Static: </a:t>
            </a:r>
            <a:r>
              <a:rPr lang="en-US" dirty="0"/>
              <a:t>Single HPVM program permits K</a:t>
            </a:r>
            <a:r>
              <a:rPr lang="en-US" baseline="30000" dirty="0"/>
              <a:t>N</a:t>
            </a:r>
            <a:r>
              <a:rPr lang="en-US" dirty="0"/>
              <a:t> mappings</a:t>
            </a:r>
          </a:p>
          <a:p>
            <a:pPr marL="0" indent="0">
              <a:buNone/>
            </a:pPr>
            <a:r>
              <a:rPr lang="en-US" dirty="0">
                <a:solidFill>
                  <a:srgbClr val="0432FF"/>
                </a:solidFill>
              </a:rPr>
              <a:t>Dynamic: </a:t>
            </a:r>
            <a:r>
              <a:rPr lang="en-US" dirty="0"/>
              <a:t>Modify mappings at run-time per node launch</a:t>
            </a:r>
          </a:p>
        </p:txBody>
      </p:sp>
    </p:spTree>
    <p:extLst>
      <p:ext uri="{BB962C8B-B14F-4D97-AF65-F5344CB8AC3E}">
        <p14:creationId xmlns:p14="http://schemas.microsoft.com/office/powerpoint/2010/main" val="1717377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047890"/>
            <a:ext cx="8186951" cy="5299890"/>
          </a:xfrm>
        </p:spPr>
        <p:txBody>
          <a:bodyPr>
            <a:noAutofit/>
          </a:bodyPr>
          <a:lstStyle/>
          <a:p>
            <a:pPr marL="0" indent="0">
              <a:spcBef>
                <a:spcPts val="3288"/>
              </a:spcBef>
              <a:buNone/>
            </a:pPr>
            <a:r>
              <a:rPr lang="en-US" dirty="0">
                <a:solidFill>
                  <a:srgbClr val="0432FF"/>
                </a:solidFill>
              </a:rPr>
              <a:t>Multicore:</a:t>
            </a:r>
            <a:r>
              <a:rPr lang="en-US" dirty="0"/>
              <a:t> Intel Xeon E5 core i7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432FF"/>
                </a:solidFill>
              </a:rPr>
              <a:t>Vector ISA:</a:t>
            </a:r>
            <a:r>
              <a:rPr lang="en-US" dirty="0"/>
              <a:t>  AVX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432FF"/>
                </a:solidFill>
              </a:rPr>
              <a:t>GPU:</a:t>
            </a:r>
            <a:r>
              <a:rPr lang="en-US" dirty="0"/>
              <a:t> </a:t>
            </a:r>
            <a:r>
              <a:rPr lang="en-US" dirty="0" err="1"/>
              <a:t>nVidia</a:t>
            </a:r>
            <a:r>
              <a:rPr lang="en-US" dirty="0"/>
              <a:t> GeForce GTX 680 GPU; 1536 cores; 2GB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Comparisons with separate hand-tuned codes</a:t>
            </a:r>
          </a:p>
          <a:p>
            <a:pPr marL="914400" lvl="1" indent="-514350"/>
            <a:r>
              <a:rPr lang="en-US" dirty="0" err="1"/>
              <a:t>OpenCL</a:t>
            </a:r>
            <a:r>
              <a:rPr lang="en-US" dirty="0"/>
              <a:t> (Parboil): SPMV, </a:t>
            </a:r>
            <a:r>
              <a:rPr lang="en-US" dirty="0" err="1"/>
              <a:t>sgemm</a:t>
            </a:r>
            <a:r>
              <a:rPr lang="en-US" dirty="0"/>
              <a:t>, stencil, </a:t>
            </a:r>
            <a:r>
              <a:rPr lang="en-US" dirty="0" err="1"/>
              <a:t>lbm</a:t>
            </a:r>
            <a:r>
              <a:rPr lang="en-US" dirty="0"/>
              <a:t>, </a:t>
            </a:r>
            <a:r>
              <a:rPr lang="en-US" dirty="0" err="1"/>
              <a:t>bfs</a:t>
            </a:r>
            <a:r>
              <a:rPr lang="en-US" dirty="0"/>
              <a:t>, </a:t>
            </a:r>
            <a:r>
              <a:rPr lang="en-US" dirty="0" err="1"/>
              <a:t>tpacf</a:t>
            </a:r>
            <a:r>
              <a:rPr lang="en-US" dirty="0"/>
              <a:t>, </a:t>
            </a:r>
            <a:r>
              <a:rPr lang="en-US" dirty="0" err="1"/>
              <a:t>cutcp</a:t>
            </a:r>
            <a:endParaRPr lang="en-US" dirty="0"/>
          </a:p>
          <a:p>
            <a:pPr marL="914400" lvl="1" indent="-514350"/>
            <a:r>
              <a:rPr lang="en-US" dirty="0"/>
              <a:t>Hand-tuned for </a:t>
            </a:r>
            <a:r>
              <a:rPr lang="en-US" dirty="0">
                <a:solidFill>
                  <a:srgbClr val="0432FF"/>
                </a:solidFill>
              </a:rPr>
              <a:t>GPU</a:t>
            </a:r>
            <a:r>
              <a:rPr lang="en-US" dirty="0"/>
              <a:t>: </a:t>
            </a:r>
            <a:r>
              <a:rPr lang="en-US" i="1" dirty="0" err="1"/>
              <a:t>opencl_nvidia</a:t>
            </a:r>
            <a:r>
              <a:rPr lang="en-US" dirty="0"/>
              <a:t> (5), </a:t>
            </a:r>
            <a:r>
              <a:rPr lang="en-US" i="1" dirty="0" err="1"/>
              <a:t>opencl_base</a:t>
            </a:r>
            <a:r>
              <a:rPr lang="en-US" dirty="0"/>
              <a:t> (2)</a:t>
            </a:r>
          </a:p>
          <a:p>
            <a:pPr marL="914400" lvl="1" indent="-514350"/>
            <a:r>
              <a:rPr lang="en-US" dirty="0"/>
              <a:t>Hand-tuned for </a:t>
            </a:r>
            <a:r>
              <a:rPr lang="en-US" dirty="0">
                <a:solidFill>
                  <a:srgbClr val="0432FF"/>
                </a:solidFill>
              </a:rPr>
              <a:t>AVX</a:t>
            </a:r>
            <a:r>
              <a:rPr lang="en-US" dirty="0"/>
              <a:t>: Same version as GPU except stencil, </a:t>
            </a:r>
            <a:r>
              <a:rPr lang="en-US" dirty="0" err="1"/>
              <a:t>bfs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Goals and Methodology</a:t>
            </a:r>
          </a:p>
        </p:txBody>
      </p:sp>
    </p:spTree>
    <p:extLst>
      <p:ext uri="{BB962C8B-B14F-4D97-AF65-F5344CB8AC3E}">
        <p14:creationId xmlns:p14="http://schemas.microsoft.com/office/powerpoint/2010/main" val="59744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134312"/>
            <a:ext cx="8382000" cy="7044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432FF"/>
                </a:solidFill>
              </a:rPr>
              <a:t>Within 22% of hand-tuned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47" y="1815990"/>
            <a:ext cx="8242506" cy="421311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HPVM vs. Hand-tuned for GPU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3952" y="1009486"/>
            <a:ext cx="8571004" cy="998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None/>
            </a:pPr>
            <a:r>
              <a:rPr lang="en-US" sz="2400" b="1" i="0" dirty="0"/>
              <a:t>Normalized Execution Time (</a:t>
            </a:r>
            <a:r>
              <a:rPr lang="en-US" sz="2400" b="1" dirty="0"/>
              <a:t>left</a:t>
            </a:r>
            <a:r>
              <a:rPr lang="en-US" sz="2400" b="1" i="0" dirty="0"/>
              <a:t>: HPVM; </a:t>
            </a:r>
            <a:r>
              <a:rPr lang="en-US" sz="2400" b="1" dirty="0"/>
              <a:t>right</a:t>
            </a:r>
            <a:r>
              <a:rPr lang="en-US" sz="2400" b="1" i="0" dirty="0"/>
              <a:t>: </a:t>
            </a:r>
            <a:r>
              <a:rPr lang="en-US" sz="2400" b="1" i="0" dirty="0" err="1"/>
              <a:t>OpenCL</a:t>
            </a:r>
            <a:r>
              <a:rPr lang="en-US" sz="2400" b="1" i="0" dirty="0"/>
              <a:t> baseline=1.0)</a:t>
            </a:r>
          </a:p>
          <a:p>
            <a:pPr marL="0" indent="0" algn="ctr" fontAlgn="auto">
              <a:spcBef>
                <a:spcPts val="0"/>
              </a:spcBef>
              <a:buNone/>
            </a:pPr>
            <a:r>
              <a:rPr lang="en-US" sz="2400" b="1" dirty="0"/>
              <a:t>Lower is better</a:t>
            </a:r>
          </a:p>
        </p:txBody>
      </p:sp>
    </p:spTree>
    <p:extLst>
      <p:ext uri="{BB962C8B-B14F-4D97-AF65-F5344CB8AC3E}">
        <p14:creationId xmlns:p14="http://schemas.microsoft.com/office/powerpoint/2010/main" val="4290016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47" y="1901966"/>
            <a:ext cx="8238744" cy="421538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HPVM vs. Hand-tuned for Intel AVX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6134312"/>
            <a:ext cx="8382000" cy="7044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432FF"/>
                </a:solidFill>
              </a:rPr>
              <a:t>Within 20% of hand-tuned </a:t>
            </a:r>
            <a:r>
              <a:rPr lang="en-US" i="1" u="sng" dirty="0">
                <a:solidFill>
                  <a:srgbClr val="0432FF"/>
                </a:solidFill>
              </a:rPr>
              <a:t>except </a:t>
            </a:r>
            <a:r>
              <a:rPr lang="en-US" i="1" u="sng" dirty="0" err="1">
                <a:solidFill>
                  <a:srgbClr val="0432FF"/>
                </a:solidFill>
              </a:rPr>
              <a:t>lbm</a:t>
            </a:r>
            <a:endParaRPr lang="en-US" u="sng" dirty="0">
              <a:solidFill>
                <a:srgbClr val="0432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598" y="1009486"/>
            <a:ext cx="7879711" cy="998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None/>
            </a:pPr>
            <a:r>
              <a:rPr lang="en-US" sz="2400" b="1" i="0" dirty="0"/>
              <a:t>Normalized Execution Time (left: HPVM; right: </a:t>
            </a:r>
            <a:r>
              <a:rPr lang="en-US" sz="2400" b="1" i="0" dirty="0" err="1"/>
              <a:t>OpenCL</a:t>
            </a:r>
            <a:r>
              <a:rPr lang="en-US" sz="2400" b="1" i="0" dirty="0"/>
              <a:t> baseline)</a:t>
            </a:r>
          </a:p>
          <a:p>
            <a:pPr marL="0" indent="0" algn="ctr" fontAlgn="auto">
              <a:spcBef>
                <a:spcPts val="0"/>
              </a:spcBef>
              <a:buNone/>
            </a:pPr>
            <a:r>
              <a:rPr lang="en-US" sz="2400" b="1" dirty="0"/>
              <a:t>Lower is better</a:t>
            </a:r>
          </a:p>
        </p:txBody>
      </p:sp>
    </p:spTree>
    <p:extLst>
      <p:ext uri="{BB962C8B-B14F-4D97-AF65-F5344CB8AC3E}">
        <p14:creationId xmlns:p14="http://schemas.microsoft.com/office/powerpoint/2010/main" val="3617238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1803" y="3313785"/>
            <a:ext cx="3532197" cy="154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047890"/>
            <a:ext cx="8186951" cy="5299890"/>
          </a:xfrm>
        </p:spPr>
        <p:txBody>
          <a:bodyPr>
            <a:noAutofit/>
          </a:bodyPr>
          <a:lstStyle/>
          <a:p>
            <a:pPr marL="0" indent="0">
              <a:spcBef>
                <a:spcPts val="3288"/>
              </a:spcBef>
              <a:buNone/>
            </a:pPr>
            <a:r>
              <a:rPr lang="en-US" dirty="0">
                <a:solidFill>
                  <a:srgbClr val="0432FF"/>
                </a:solidFill>
              </a:rPr>
              <a:t>Multicore:</a:t>
            </a:r>
            <a:r>
              <a:rPr lang="en-US" dirty="0"/>
              <a:t> Intel Xeon E5 core i7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432FF"/>
                </a:solidFill>
              </a:rPr>
              <a:t>Vector ISA:</a:t>
            </a:r>
            <a:r>
              <a:rPr lang="en-US" dirty="0"/>
              <a:t>  AVX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432FF"/>
                </a:solidFill>
              </a:rPr>
              <a:t>GPU:</a:t>
            </a:r>
            <a:r>
              <a:rPr lang="en-US" dirty="0"/>
              <a:t> </a:t>
            </a:r>
            <a:r>
              <a:rPr lang="en-US" dirty="0" err="1"/>
              <a:t>nVidia</a:t>
            </a:r>
            <a:r>
              <a:rPr lang="en-US" dirty="0"/>
              <a:t> GeForce GTX 680 GPU; 1536 cores; 2GB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Comparisons with separate hand-tuned codes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0432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432FF"/>
                </a:solidFill>
              </a:rPr>
              <a:t>Flexible static scheduling</a:t>
            </a:r>
          </a:p>
          <a:p>
            <a:pPr marL="914400" lvl="1" indent="-514350"/>
            <a:r>
              <a:rPr lang="en-US" dirty="0"/>
              <a:t>Edge detection in grayscale images</a:t>
            </a:r>
          </a:p>
          <a:p>
            <a:pPr marL="914400" lvl="1" indent="-514350"/>
            <a:r>
              <a:rPr lang="en-US" dirty="0">
                <a:latin typeface="Arial Narrow" charset="0"/>
                <a:ea typeface="Arial Narrow" charset="0"/>
                <a:cs typeface="Arial Narrow" charset="0"/>
              </a:rPr>
              <a:t>Map 6 pipeline stages to 3 PEs:</a:t>
            </a:r>
            <a:r>
              <a:rPr lang="en-US" b="1" dirty="0">
                <a:latin typeface="Arial Narrow" charset="0"/>
                <a:ea typeface="Arial Narrow" charset="0"/>
                <a:cs typeface="Arial Narrow" charset="0"/>
              </a:rPr>
              <a:t> Scalar, GPU, Vector </a:t>
            </a:r>
          </a:p>
          <a:p>
            <a:pPr marL="914400" lvl="1" indent="-514350"/>
            <a:r>
              <a:rPr lang="en-US" b="1" dirty="0">
                <a:solidFill>
                  <a:srgbClr val="0432FF"/>
                </a:solidFill>
              </a:rPr>
              <a:t>3</a:t>
            </a:r>
            <a:r>
              <a:rPr lang="en-US" b="1" baseline="30000" dirty="0">
                <a:solidFill>
                  <a:srgbClr val="0432FF"/>
                </a:solidFill>
              </a:rPr>
              <a:t>6</a:t>
            </a:r>
            <a:r>
              <a:rPr lang="en-US" b="1" dirty="0">
                <a:solidFill>
                  <a:srgbClr val="0432FF"/>
                </a:solidFill>
              </a:rPr>
              <a:t> = 729 </a:t>
            </a:r>
            <a:r>
              <a:rPr lang="en-US" dirty="0"/>
              <a:t>possible mappings from one program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Goals and Methodology</a:t>
            </a:r>
          </a:p>
        </p:txBody>
      </p:sp>
    </p:spTree>
    <p:extLst>
      <p:ext uri="{BB962C8B-B14F-4D97-AF65-F5344CB8AC3E}">
        <p14:creationId xmlns:p14="http://schemas.microsoft.com/office/powerpoint/2010/main" val="291983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Static Scheduling of Graph Nodes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44391" y="1034742"/>
            <a:ext cx="8021729" cy="5083807"/>
            <a:chOff x="2406860" y="2403943"/>
            <a:chExt cx="2698540" cy="2421238"/>
          </a:xfrm>
        </p:grpSpPr>
        <p:graphicFrame>
          <p:nvGraphicFramePr>
            <p:cNvPr id="5" name="Chart 4"/>
            <p:cNvGraphicFramePr>
              <a:graphicFrameLocks/>
            </p:cNvGraphicFramePr>
            <p:nvPr/>
          </p:nvGraphicFramePr>
          <p:xfrm>
            <a:off x="2540710" y="3161242"/>
            <a:ext cx="2564690" cy="16639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Rectangle 5"/>
            <p:cNvSpPr/>
            <p:nvPr/>
          </p:nvSpPr>
          <p:spPr>
            <a:xfrm rot="16200000">
              <a:off x="1657965" y="3742507"/>
              <a:ext cx="1696720" cy="1553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C00000"/>
                  </a:solidFill>
                </a:rPr>
                <a:t>Frames / sec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06860" y="2403943"/>
              <a:ext cx="2665364" cy="57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/>
                  </a:solidFill>
                  <a:latin typeface="Arial Narrow" charset="0"/>
                  <a:ea typeface="Arial Narrow" charset="0"/>
                  <a:cs typeface="Arial Narrow" charset="0"/>
                </a:rPr>
                <a:t>Map 6 pipeline stages to 3 hardware units: </a:t>
              </a:r>
              <a:r>
                <a:rPr lang="en-US" sz="2400" b="1" i="0" dirty="0">
                  <a:solidFill>
                    <a:srgbClr val="FF0000"/>
                  </a:solidFill>
                  <a:latin typeface="Arial Narrow" charset="0"/>
                  <a:ea typeface="Arial Narrow" charset="0"/>
                  <a:cs typeface="Arial Narrow" charset="0"/>
                </a:rPr>
                <a:t>S</a:t>
              </a:r>
              <a:r>
                <a:rPr lang="en-US" sz="2400" b="1" i="0" dirty="0">
                  <a:solidFill>
                    <a:schemeClr val="tx1"/>
                  </a:solidFill>
                  <a:latin typeface="Arial Narrow" charset="0"/>
                  <a:ea typeface="Arial Narrow" charset="0"/>
                  <a:cs typeface="Arial Narrow" charset="0"/>
                </a:rPr>
                <a:t>calar, </a:t>
              </a:r>
              <a:r>
                <a:rPr lang="en-US" sz="2400" b="1" i="0" dirty="0">
                  <a:solidFill>
                    <a:srgbClr val="FF0000"/>
                  </a:solidFill>
                  <a:latin typeface="Arial Narrow" charset="0"/>
                  <a:ea typeface="Arial Narrow" charset="0"/>
                  <a:cs typeface="Arial Narrow" charset="0"/>
                </a:rPr>
                <a:t>G</a:t>
              </a:r>
              <a:r>
                <a:rPr lang="en-US" sz="2400" b="1" i="0" dirty="0">
                  <a:solidFill>
                    <a:schemeClr val="tx1"/>
                  </a:solidFill>
                  <a:latin typeface="Arial Narrow" charset="0"/>
                  <a:ea typeface="Arial Narrow" charset="0"/>
                  <a:cs typeface="Arial Narrow" charset="0"/>
                </a:rPr>
                <a:t>PU, </a:t>
              </a:r>
              <a:r>
                <a:rPr lang="en-US" sz="2400" b="1" i="0" dirty="0">
                  <a:solidFill>
                    <a:srgbClr val="FF0000"/>
                  </a:solidFill>
                  <a:latin typeface="Arial Narrow" charset="0"/>
                  <a:ea typeface="Arial Narrow" charset="0"/>
                  <a:cs typeface="Arial Narrow" charset="0"/>
                </a:rPr>
                <a:t>V</a:t>
              </a:r>
              <a:r>
                <a:rPr lang="en-US" sz="2400" b="1" i="0" dirty="0">
                  <a:solidFill>
                    <a:schemeClr val="tx1"/>
                  </a:solidFill>
                  <a:latin typeface="Arial Narrow" charset="0"/>
                  <a:ea typeface="Arial Narrow" charset="0"/>
                  <a:cs typeface="Arial Narrow" charset="0"/>
                </a:rPr>
                <a:t>ector </a:t>
              </a:r>
            </a:p>
            <a:p>
              <a:r>
                <a:rPr lang="en-US" sz="2400" b="1" dirty="0">
                  <a:solidFill>
                    <a:schemeClr val="tx1"/>
                  </a:solidFill>
                  <a:latin typeface="Arial Narrow" charset="0"/>
                  <a:ea typeface="Arial Narrow" charset="0"/>
                  <a:cs typeface="Arial Narrow" charset="0"/>
                </a:rPr>
                <a:t>3</a:t>
              </a:r>
              <a:r>
                <a:rPr lang="en-US" sz="2400" b="1" baseline="30000" dirty="0">
                  <a:solidFill>
                    <a:schemeClr val="tx1"/>
                  </a:solidFill>
                  <a:latin typeface="Arial Narrow" charset="0"/>
                  <a:ea typeface="Arial Narrow" charset="0"/>
                  <a:cs typeface="Arial Narrow" charset="0"/>
                </a:rPr>
                <a:t>6 </a:t>
              </a:r>
              <a:r>
                <a:rPr lang="en-US" sz="2400" b="1" dirty="0">
                  <a:solidFill>
                    <a:schemeClr val="tx1"/>
                  </a:solidFill>
                  <a:latin typeface="Arial Narrow" charset="0"/>
                  <a:ea typeface="Arial Narrow" charset="0"/>
                  <a:cs typeface="Arial Narrow" charset="0"/>
                </a:rPr>
                <a:t> = </a:t>
              </a:r>
              <a:r>
                <a:rPr lang="en-US" sz="2400" b="1" dirty="0">
                  <a:solidFill>
                    <a:srgbClr val="FF0000"/>
                  </a:solidFill>
                  <a:latin typeface="Arial Narrow" charset="0"/>
                  <a:ea typeface="Arial Narrow" charset="0"/>
                  <a:cs typeface="Arial Narrow" charset="0"/>
                </a:rPr>
                <a:t>729</a:t>
              </a:r>
              <a:r>
                <a:rPr lang="en-US" sz="2400" b="1" dirty="0">
                  <a:solidFill>
                    <a:schemeClr val="tx1"/>
                  </a:solidFill>
                  <a:latin typeface="Arial Narrow" charset="0"/>
                  <a:ea typeface="Arial Narrow" charset="0"/>
                  <a:cs typeface="Arial Narrow" charset="0"/>
                </a:rPr>
                <a:t> pipeline configurations from a </a:t>
              </a:r>
              <a:r>
                <a:rPr lang="en-US" sz="2400" b="1" dirty="0">
                  <a:solidFill>
                    <a:srgbClr val="FF0000"/>
                  </a:solidFill>
                  <a:latin typeface="Arial Narrow" charset="0"/>
                  <a:ea typeface="Arial Narrow" charset="0"/>
                  <a:cs typeface="Arial Narrow" charset="0"/>
                </a:rPr>
                <a:t>single</a:t>
              </a:r>
              <a:r>
                <a:rPr lang="en-US" sz="2400" b="1" dirty="0">
                  <a:solidFill>
                    <a:schemeClr val="tx1"/>
                  </a:solidFill>
                  <a:latin typeface="Arial Narrow" charset="0"/>
                  <a:ea typeface="Arial Narrow" charset="0"/>
                  <a:cs typeface="Arial Narrow" charset="0"/>
                </a:rPr>
                <a:t> HPVM code</a:t>
              </a:r>
            </a:p>
            <a:p>
              <a:r>
                <a:rPr lang="en-US" sz="2400" b="1" dirty="0">
                  <a:solidFill>
                    <a:schemeClr val="tx1"/>
                  </a:solidFill>
                  <a:latin typeface="Arial Narrow" charset="0"/>
                  <a:ea typeface="Arial Narrow" charset="0"/>
                  <a:cs typeface="Arial Narrow" charset="0"/>
                </a:rPr>
                <a:t>Bars show 7 of 729 configurations. Higher is better.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7281071" y="3228549"/>
            <a:ext cx="304801" cy="40011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cs typeface="PT Sans Narrow"/>
              </a:rPr>
              <a:t>…</a:t>
            </a:r>
          </a:p>
        </p:txBody>
      </p:sp>
      <p:pic>
        <p:nvPicPr>
          <p:cNvPr id="51" name="Picture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1095" y="2421869"/>
            <a:ext cx="3355408" cy="146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5539140" y="2910532"/>
            <a:ext cx="345645" cy="345645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 Narrow" charset="0"/>
              </a:rPr>
              <a:t>1</a:t>
            </a:r>
          </a:p>
        </p:txBody>
      </p:sp>
      <p:sp>
        <p:nvSpPr>
          <p:cNvPr id="54" name="Oval 53"/>
          <p:cNvSpPr/>
          <p:nvPr/>
        </p:nvSpPr>
        <p:spPr bwMode="auto">
          <a:xfrm>
            <a:off x="7455848" y="2737045"/>
            <a:ext cx="345645" cy="345645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 Narrow" charset="0"/>
              </a:rPr>
              <a:t>3</a:t>
            </a:r>
          </a:p>
        </p:txBody>
      </p:sp>
      <p:sp>
        <p:nvSpPr>
          <p:cNvPr id="55" name="Oval 54"/>
          <p:cNvSpPr/>
          <p:nvPr/>
        </p:nvSpPr>
        <p:spPr bwMode="auto">
          <a:xfrm>
            <a:off x="6320381" y="2737709"/>
            <a:ext cx="345645" cy="345645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 Narrow" charset="0"/>
              </a:rPr>
              <a:t>2</a:t>
            </a:r>
          </a:p>
        </p:txBody>
      </p:sp>
      <p:sp>
        <p:nvSpPr>
          <p:cNvPr id="56" name="Oval 55"/>
          <p:cNvSpPr/>
          <p:nvPr/>
        </p:nvSpPr>
        <p:spPr bwMode="auto">
          <a:xfrm>
            <a:off x="6493203" y="3228549"/>
            <a:ext cx="345645" cy="345645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 Narrow" charset="0"/>
              </a:rPr>
              <a:t>4</a:t>
            </a:r>
          </a:p>
        </p:txBody>
      </p:sp>
      <p:sp>
        <p:nvSpPr>
          <p:cNvPr id="70" name="Oval 69"/>
          <p:cNvSpPr/>
          <p:nvPr/>
        </p:nvSpPr>
        <p:spPr bwMode="auto">
          <a:xfrm>
            <a:off x="7168062" y="3211547"/>
            <a:ext cx="345645" cy="345645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 Narrow" charset="0"/>
              </a:rPr>
              <a:t>5</a:t>
            </a:r>
          </a:p>
        </p:txBody>
      </p:sp>
      <p:sp>
        <p:nvSpPr>
          <p:cNvPr id="75" name="Oval 74"/>
          <p:cNvSpPr/>
          <p:nvPr/>
        </p:nvSpPr>
        <p:spPr bwMode="auto">
          <a:xfrm>
            <a:off x="8245670" y="2830947"/>
            <a:ext cx="345645" cy="345645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 Narrow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23979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1803" y="3313785"/>
            <a:ext cx="3532197" cy="154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047890"/>
            <a:ext cx="8186951" cy="5299890"/>
          </a:xfrm>
        </p:spPr>
        <p:txBody>
          <a:bodyPr>
            <a:noAutofit/>
          </a:bodyPr>
          <a:lstStyle/>
          <a:p>
            <a:pPr marL="0" indent="0">
              <a:spcBef>
                <a:spcPts val="3288"/>
              </a:spcBef>
              <a:buNone/>
            </a:pPr>
            <a:r>
              <a:rPr lang="en-US" dirty="0">
                <a:solidFill>
                  <a:srgbClr val="0432FF"/>
                </a:solidFill>
              </a:rPr>
              <a:t>Multicore:</a:t>
            </a:r>
            <a:r>
              <a:rPr lang="en-US" dirty="0"/>
              <a:t> Intel Xeon E5 core i7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432FF"/>
                </a:solidFill>
              </a:rPr>
              <a:t>Vector ISA:</a:t>
            </a:r>
            <a:r>
              <a:rPr lang="en-US" dirty="0"/>
              <a:t>  AVX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432FF"/>
                </a:solidFill>
              </a:rPr>
              <a:t>GPU:</a:t>
            </a:r>
            <a:r>
              <a:rPr lang="en-US" dirty="0"/>
              <a:t> </a:t>
            </a:r>
            <a:r>
              <a:rPr lang="en-US" dirty="0" err="1"/>
              <a:t>nVidia</a:t>
            </a:r>
            <a:r>
              <a:rPr lang="en-US" dirty="0"/>
              <a:t> GeForce GTX 680 GPU; 1536 cores; 2GB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Comparisons with separate hand-tuned codes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Flexible static scheduling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432FF"/>
                </a:solidFill>
              </a:rPr>
              <a:t>Flexible dynamic scheduling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Goals and Methodology</a:t>
            </a:r>
          </a:p>
        </p:txBody>
      </p:sp>
    </p:spTree>
    <p:extLst>
      <p:ext uri="{BB962C8B-B14F-4D97-AF65-F5344CB8AC3E}">
        <p14:creationId xmlns:p14="http://schemas.microsoft.com/office/powerpoint/2010/main" val="1181315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Dynamic Scheduling of Instances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Scheduling granularity:</a:t>
            </a:r>
          </a:p>
          <a:p>
            <a:pPr lvl="1"/>
            <a:r>
              <a:rPr lang="en-US" dirty="0"/>
              <a:t>Per (offloaded) node per data item</a:t>
            </a:r>
            <a:endParaRPr lang="en-US" sz="2800" dirty="0"/>
          </a:p>
          <a:p>
            <a:r>
              <a:rPr lang="en-US" dirty="0"/>
              <a:t>Data available to runtime policies:</a:t>
            </a:r>
          </a:p>
          <a:p>
            <a:pPr lvl="1"/>
            <a:r>
              <a:rPr lang="en-US" dirty="0"/>
              <a:t>Node ID</a:t>
            </a:r>
          </a:p>
          <a:p>
            <a:pPr lvl="1"/>
            <a:r>
              <a:rPr lang="en-US" dirty="0"/>
              <a:t>Data item number</a:t>
            </a:r>
          </a:p>
          <a:p>
            <a:pPr lvl="1"/>
            <a:r>
              <a:rPr lang="en-US" dirty="0"/>
              <a:t>Any system monitor information available</a:t>
            </a:r>
          </a:p>
          <a:p>
            <a:r>
              <a:rPr lang="en-US" dirty="0">
                <a:solidFill>
                  <a:srgbClr val="0432FF"/>
                </a:solidFill>
              </a:rPr>
              <a:t>Three example scheduling policies: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solidFill>
                  <a:srgbClr val="0432FF"/>
                </a:solidFill>
              </a:rPr>
              <a:t>Static Node</a:t>
            </a:r>
            <a:r>
              <a:rPr lang="en-US" dirty="0"/>
              <a:t> Assignment Policy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solidFill>
                  <a:srgbClr val="0432FF"/>
                </a:solidFill>
              </a:rPr>
              <a:t>Static Data Item </a:t>
            </a:r>
            <a:r>
              <a:rPr lang="en-US" dirty="0"/>
              <a:t>Assignment Policy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solidFill>
                  <a:srgbClr val="0432FF"/>
                </a:solidFill>
              </a:rPr>
              <a:t>Dynamic</a:t>
            </a:r>
            <a:r>
              <a:rPr lang="en-US" dirty="0"/>
              <a:t>, on GPU when available (emulated)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2775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EF355E10-E96D-0F40-82FC-AD69024CB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/>
              <a:t>IBM EPOCHS Project: Autonomous Car SoC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0C3A8BA-E09C-9742-A160-B246E0F2CA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9"/>
          <a:stretch/>
        </p:blipFill>
        <p:spPr>
          <a:xfrm>
            <a:off x="2639288" y="1835239"/>
            <a:ext cx="3865424" cy="384048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3C4333B-65F1-684D-A65A-397C27D1BA53}"/>
              </a:ext>
            </a:extLst>
          </p:cNvPr>
          <p:cNvSpPr txBox="1"/>
          <p:nvPr/>
        </p:nvSpPr>
        <p:spPr>
          <a:xfrm>
            <a:off x="2696705" y="1464862"/>
            <a:ext cx="3339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IBM Plex Sans" panose="020B0503050203000203" pitchFamily="34" charset="77"/>
                <a:ea typeface="Helvetica Neue" charset="0"/>
                <a:cs typeface="Helvetica Neue" charset="0"/>
              </a:rPr>
              <a:t>DSSoC’s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IBM Plex Sans" panose="020B0503050203000203" pitchFamily="34" charset="77"/>
                <a:ea typeface="Helvetica Neue" charset="0"/>
                <a:cs typeface="Helvetica Neue" charset="0"/>
              </a:rPr>
              <a:t> Full-Stack Integration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364C9C9-6438-AD4E-A0CA-1E7FEB2ABE2B}"/>
              </a:ext>
            </a:extLst>
          </p:cNvPr>
          <p:cNvSpPr/>
          <p:nvPr/>
        </p:nvSpPr>
        <p:spPr>
          <a:xfrm>
            <a:off x="6574617" y="1850008"/>
            <a:ext cx="20104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HPVM for</a:t>
            </a:r>
          </a:p>
          <a:p>
            <a:r>
              <a:rPr lang="en-US" sz="2400" dirty="0">
                <a:solidFill>
                  <a:srgbClr val="FF0000"/>
                </a:solidFill>
              </a:rPr>
              <a:t>Programmability</a:t>
            </a:r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5D24F142-2D57-F745-B26C-A232DE383AC2}"/>
              </a:ext>
            </a:extLst>
          </p:cNvPr>
          <p:cNvSpPr/>
          <p:nvPr/>
        </p:nvSpPr>
        <p:spPr bwMode="auto">
          <a:xfrm>
            <a:off x="6038902" y="2154321"/>
            <a:ext cx="768100" cy="123357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>
              <a:ln>
                <a:noFill/>
              </a:ln>
              <a:solidFill>
                <a:srgbClr val="CC3300"/>
              </a:solidFill>
              <a:effectLst/>
              <a:latin typeface="Arial Narrow" charset="0"/>
            </a:endParaRPr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C462203F-58BD-7F47-A745-4503B5BBF1C4}"/>
              </a:ext>
            </a:extLst>
          </p:cNvPr>
          <p:cNvSpPr/>
          <p:nvPr/>
        </p:nvSpPr>
        <p:spPr bwMode="auto">
          <a:xfrm rot="19151629">
            <a:off x="2751654" y="3677668"/>
            <a:ext cx="4652262" cy="155619"/>
          </a:xfrm>
          <a:prstGeom prst="leftArrow">
            <a:avLst>
              <a:gd name="adj1" fmla="val 49382"/>
              <a:gd name="adj2" fmla="val 44752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>
              <a:ln>
                <a:noFill/>
              </a:ln>
              <a:solidFill>
                <a:srgbClr val="CC3300"/>
              </a:solidFill>
              <a:effectLst/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96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801" y="1086295"/>
            <a:ext cx="8114344" cy="157460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Video stream of 1280 x 1280 grayscale frames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tx1"/>
                </a:solidFill>
              </a:rPr>
              <a:t>(By emulation) GPU availability alternates ON / OFF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55" y="2315255"/>
            <a:ext cx="6831771" cy="3657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</a:t>
            </a:r>
            <a:r>
              <a:rPr lang="en-US" dirty="0"/>
              <a:t>Scheduling of Instances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037270" y="2468875"/>
            <a:ext cx="5546312" cy="2649945"/>
            <a:chOff x="2037270" y="2468875"/>
            <a:chExt cx="5546312" cy="2649945"/>
          </a:xfrm>
        </p:grpSpPr>
        <p:sp>
          <p:nvSpPr>
            <p:cNvPr id="31" name="Rectangle 30"/>
            <p:cNvSpPr/>
            <p:nvPr/>
          </p:nvSpPr>
          <p:spPr bwMode="auto">
            <a:xfrm>
              <a:off x="2037270" y="2468875"/>
              <a:ext cx="230430" cy="2649945"/>
            </a:xfrm>
            <a:prstGeom prst="rect">
              <a:avLst/>
            </a:prstGeom>
            <a:solidFill>
              <a:srgbClr val="EBF1D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>
                <a:ln>
                  <a:noFill/>
                </a:ln>
                <a:solidFill>
                  <a:srgbClr val="CC3300"/>
                </a:solidFill>
                <a:effectLst/>
                <a:latin typeface="Arial Narrow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898803" y="2468875"/>
              <a:ext cx="230430" cy="2649945"/>
            </a:xfrm>
            <a:prstGeom prst="rect">
              <a:avLst/>
            </a:prstGeom>
            <a:solidFill>
              <a:srgbClr val="EBF1D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>
                <a:ln>
                  <a:noFill/>
                </a:ln>
                <a:solidFill>
                  <a:srgbClr val="CC3300"/>
                </a:solidFill>
                <a:effectLst/>
                <a:latin typeface="Arial Narrow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802180" y="2468875"/>
              <a:ext cx="230430" cy="2649945"/>
            </a:xfrm>
            <a:prstGeom prst="rect">
              <a:avLst/>
            </a:prstGeom>
            <a:solidFill>
              <a:srgbClr val="EBF1D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>
                <a:ln>
                  <a:noFill/>
                </a:ln>
                <a:solidFill>
                  <a:srgbClr val="CC3300"/>
                </a:solidFill>
                <a:effectLst/>
                <a:latin typeface="Arial Narrow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667152" y="2468875"/>
              <a:ext cx="230430" cy="2649945"/>
            </a:xfrm>
            <a:prstGeom prst="rect">
              <a:avLst/>
            </a:prstGeom>
            <a:solidFill>
              <a:srgbClr val="EBF1D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>
                <a:ln>
                  <a:noFill/>
                </a:ln>
                <a:solidFill>
                  <a:srgbClr val="CC3300"/>
                </a:solidFill>
                <a:effectLst/>
                <a:latin typeface="Arial Narrow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554411" y="2468875"/>
              <a:ext cx="230430" cy="2649945"/>
            </a:xfrm>
            <a:prstGeom prst="rect">
              <a:avLst/>
            </a:prstGeom>
            <a:solidFill>
              <a:srgbClr val="EBF1D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>
                <a:ln>
                  <a:noFill/>
                </a:ln>
                <a:solidFill>
                  <a:srgbClr val="CC3300"/>
                </a:solidFill>
                <a:effectLst/>
                <a:latin typeface="Arial Narrow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453845" y="2468875"/>
              <a:ext cx="230430" cy="2649945"/>
            </a:xfrm>
            <a:prstGeom prst="rect">
              <a:avLst/>
            </a:prstGeom>
            <a:solidFill>
              <a:srgbClr val="EBF1D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>
                <a:ln>
                  <a:noFill/>
                </a:ln>
                <a:solidFill>
                  <a:srgbClr val="CC3300"/>
                </a:solidFill>
                <a:effectLst/>
                <a:latin typeface="Arial Narrow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7353152" y="2468875"/>
              <a:ext cx="230430" cy="2649945"/>
            </a:xfrm>
            <a:prstGeom prst="rect">
              <a:avLst/>
            </a:prstGeom>
            <a:solidFill>
              <a:srgbClr val="EBF1D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>
                <a:ln>
                  <a:noFill/>
                </a:ln>
                <a:solidFill>
                  <a:srgbClr val="CC3300"/>
                </a:solidFill>
                <a:effectLst/>
                <a:latin typeface="Arial Narrow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267700" y="2468875"/>
            <a:ext cx="5031055" cy="2649945"/>
            <a:chOff x="2267700" y="2468875"/>
            <a:chExt cx="5031055" cy="2649945"/>
          </a:xfrm>
        </p:grpSpPr>
        <p:sp>
          <p:nvSpPr>
            <p:cNvPr id="39" name="Rectangle 38"/>
            <p:cNvSpPr/>
            <p:nvPr/>
          </p:nvSpPr>
          <p:spPr bwMode="auto">
            <a:xfrm>
              <a:off x="2267700" y="2468875"/>
              <a:ext cx="576075" cy="2649945"/>
            </a:xfrm>
            <a:prstGeom prst="rect">
              <a:avLst/>
            </a:prstGeom>
            <a:solidFill>
              <a:srgbClr val="F6E6E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>
                <a:ln>
                  <a:noFill/>
                </a:ln>
                <a:solidFill>
                  <a:srgbClr val="CC3300"/>
                </a:solidFill>
                <a:effectLst/>
                <a:latin typeface="Arial Narrow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3174854" y="2468875"/>
              <a:ext cx="576075" cy="2649945"/>
            </a:xfrm>
            <a:prstGeom prst="rect">
              <a:avLst/>
            </a:prstGeom>
            <a:solidFill>
              <a:srgbClr val="F6E6E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>
                <a:ln>
                  <a:noFill/>
                </a:ln>
                <a:solidFill>
                  <a:srgbClr val="CC3300"/>
                </a:solidFill>
                <a:effectLst/>
                <a:latin typeface="Arial Narrow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041798" y="2468875"/>
              <a:ext cx="576075" cy="2649945"/>
            </a:xfrm>
            <a:prstGeom prst="rect">
              <a:avLst/>
            </a:prstGeom>
            <a:solidFill>
              <a:srgbClr val="F6E6E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>
                <a:ln>
                  <a:noFill/>
                </a:ln>
                <a:solidFill>
                  <a:srgbClr val="CC3300"/>
                </a:solidFill>
                <a:effectLst/>
                <a:latin typeface="Arial Narrow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4918415" y="2468875"/>
              <a:ext cx="576075" cy="2649945"/>
            </a:xfrm>
            <a:prstGeom prst="rect">
              <a:avLst/>
            </a:prstGeom>
            <a:solidFill>
              <a:srgbClr val="F6E6E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>
                <a:ln>
                  <a:noFill/>
                </a:ln>
                <a:solidFill>
                  <a:srgbClr val="CC3300"/>
                </a:solidFill>
                <a:effectLst/>
                <a:latin typeface="Arial Narrow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5807299" y="2468875"/>
              <a:ext cx="576075" cy="2649945"/>
            </a:xfrm>
            <a:prstGeom prst="rect">
              <a:avLst/>
            </a:prstGeom>
            <a:solidFill>
              <a:srgbClr val="F6E6E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>
                <a:ln>
                  <a:noFill/>
                </a:ln>
                <a:solidFill>
                  <a:srgbClr val="CC3300"/>
                </a:solidFill>
                <a:effectLst/>
                <a:latin typeface="Arial Narrow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6722680" y="2468875"/>
              <a:ext cx="576075" cy="2649945"/>
            </a:xfrm>
            <a:prstGeom prst="rect">
              <a:avLst/>
            </a:prstGeom>
            <a:solidFill>
              <a:srgbClr val="F6E6E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>
                <a:ln>
                  <a:noFill/>
                </a:ln>
                <a:solidFill>
                  <a:srgbClr val="CC3300"/>
                </a:solidFill>
                <a:effectLst/>
                <a:latin typeface="Arial Narrow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037270" y="3275380"/>
            <a:ext cx="5528600" cy="537670"/>
            <a:chOff x="2037270" y="3275380"/>
            <a:chExt cx="5528600" cy="537670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2037270" y="3275380"/>
              <a:ext cx="268835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2882180" y="3275380"/>
              <a:ext cx="30552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3765495" y="3275380"/>
              <a:ext cx="30552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648810" y="3275380"/>
              <a:ext cx="30552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5493720" y="3275380"/>
              <a:ext cx="30552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6377035" y="3275380"/>
              <a:ext cx="30552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7260350" y="3275380"/>
              <a:ext cx="30552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2306105" y="3813050"/>
              <a:ext cx="53767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3187700" y="3813050"/>
              <a:ext cx="53767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4072735" y="3813050"/>
              <a:ext cx="53767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4956050" y="3813050"/>
              <a:ext cx="53767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5877770" y="3813050"/>
              <a:ext cx="53767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>
              <a:off x="6722680" y="3813050"/>
              <a:ext cx="53767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sp>
        <p:nvSpPr>
          <p:cNvPr id="46" name="TextBox 45"/>
          <p:cNvSpPr txBox="1"/>
          <p:nvPr/>
        </p:nvSpPr>
        <p:spPr>
          <a:xfrm>
            <a:off x="2970216" y="2545685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ON</a:t>
            </a:r>
          </a:p>
        </p:txBody>
      </p:sp>
      <p:sp>
        <p:nvSpPr>
          <p:cNvPr id="47" name="TextBox 46"/>
          <p:cNvSpPr txBox="1"/>
          <p:nvPr/>
        </p:nvSpPr>
        <p:spPr>
          <a:xfrm flipH="1">
            <a:off x="3310734" y="2748614"/>
            <a:ext cx="306265" cy="104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OFF</a:t>
            </a:r>
          </a:p>
        </p:txBody>
      </p:sp>
    </p:spTree>
    <p:extLst>
      <p:ext uri="{BB962C8B-B14F-4D97-AF65-F5344CB8AC3E}">
        <p14:creationId xmlns:p14="http://schemas.microsoft.com/office/powerpoint/2010/main" val="6086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801" y="1086295"/>
            <a:ext cx="8114344" cy="157460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Instantaneous frame rate for grayscale edge detection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0999" y="5561818"/>
            <a:ext cx="8569171" cy="125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8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i="0" kern="0" dirty="0">
                <a:solidFill>
                  <a:srgbClr val="0432FF"/>
                </a:solidFill>
              </a:rPr>
              <a:t>Flexible offline and online scheduling across hardware</a:t>
            </a:r>
          </a:p>
          <a:p>
            <a:pPr marL="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i="0" kern="0" dirty="0">
                <a:solidFill>
                  <a:srgbClr val="0432FF"/>
                </a:solidFill>
              </a:rPr>
              <a:t>Single performance-portable code representation</a:t>
            </a:r>
          </a:p>
          <a:p>
            <a:pPr marL="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i="0" kern="0" dirty="0">
                <a:solidFill>
                  <a:srgbClr val="0432FF"/>
                </a:solidFill>
              </a:rPr>
              <a:t>Expressive: several kinds of parallelism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55" y="1739119"/>
            <a:ext cx="6831771" cy="3657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</a:t>
            </a:r>
            <a:r>
              <a:rPr lang="en-US" dirty="0"/>
              <a:t>Scheduling of Instances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0216" y="1931205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ON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3310734" y="2748614"/>
            <a:ext cx="306265" cy="104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OFF</a:t>
            </a:r>
          </a:p>
        </p:txBody>
      </p:sp>
    </p:spTree>
    <p:extLst>
      <p:ext uri="{BB962C8B-B14F-4D97-AF65-F5344CB8AC3E}">
        <p14:creationId xmlns:p14="http://schemas.microsoft.com/office/powerpoint/2010/main" val="2693721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AEF83-8768-C04A-913B-92FFF5C37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F43E4-527B-B74E-A2A6-B4F9172D6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045" y="3073007"/>
            <a:ext cx="8525910" cy="303399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HPVM performance comparable to hand-tuned codes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Flexible static scheduling: </a:t>
            </a:r>
            <a:r>
              <a:rPr lang="en-US" b="0" dirty="0">
                <a:sym typeface="Wingdings" pitchFamily="2" charset="2"/>
              </a:rPr>
              <a:t>P</a:t>
            </a:r>
            <a:r>
              <a:rPr lang="en-US" b="0" baseline="30000" dirty="0">
                <a:sym typeface="Wingdings" pitchFamily="2" charset="2"/>
              </a:rPr>
              <a:t>N</a:t>
            </a:r>
            <a:r>
              <a:rPr lang="en-US" b="0" dirty="0"/>
              <a:t> static mappings for HPVM program of N nodes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Flexible dynamic scheduling: </a:t>
            </a:r>
            <a:r>
              <a:rPr lang="en-US" b="0" dirty="0">
                <a:sym typeface="Wingdings" pitchFamily="2" charset="2"/>
              </a:rPr>
              <a:t>Can reassign DFG nodes flexibly under changing load</a:t>
            </a:r>
            <a:endParaRPr lang="en-US" b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34AD58-59A1-F74F-AABB-943F126323A2}"/>
              </a:ext>
            </a:extLst>
          </p:cNvPr>
          <p:cNvSpPr txBox="1">
            <a:spLocks/>
          </p:cNvSpPr>
          <p:nvPr/>
        </p:nvSpPr>
        <p:spPr bwMode="auto">
          <a:xfrm>
            <a:off x="309045" y="1239915"/>
            <a:ext cx="8525910" cy="157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8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3288"/>
              </a:spcBef>
              <a:buFontTx/>
              <a:buNone/>
            </a:pPr>
            <a:r>
              <a:rPr lang="en-US" sz="2400" i="0" kern="0" dirty="0">
                <a:solidFill>
                  <a:srgbClr val="0432FF"/>
                </a:solidFill>
              </a:rPr>
              <a:t>Vector ISA:</a:t>
            </a:r>
            <a:r>
              <a:rPr lang="en-US" sz="2400" i="0" kern="0" dirty="0"/>
              <a:t>  Intel Xeon E5 core i7 + AVX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i="0" kern="0" dirty="0">
                <a:solidFill>
                  <a:srgbClr val="0432FF"/>
                </a:solidFill>
              </a:rPr>
              <a:t>GPU:</a:t>
            </a:r>
            <a:r>
              <a:rPr lang="en-US" sz="2400" i="0" kern="0" dirty="0"/>
              <a:t> </a:t>
            </a:r>
            <a:r>
              <a:rPr lang="en-US" sz="2400" i="0" kern="0" dirty="0" err="1"/>
              <a:t>nVidia</a:t>
            </a:r>
            <a:r>
              <a:rPr lang="en-US" sz="2400" i="0" kern="0" dirty="0"/>
              <a:t> GeForce GTX 680 GPU; 1536 cores; 2GB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i="0" kern="0" dirty="0">
                <a:solidFill>
                  <a:srgbClr val="0432FF"/>
                </a:solidFill>
              </a:rPr>
              <a:t>Benchmarks: </a:t>
            </a:r>
            <a:r>
              <a:rPr lang="en-US" sz="2400" i="0" kern="0" dirty="0"/>
              <a:t>Parboil: SPMV, </a:t>
            </a:r>
            <a:r>
              <a:rPr lang="en-US" sz="2400" i="0" kern="0" dirty="0" err="1"/>
              <a:t>sgemm</a:t>
            </a:r>
            <a:r>
              <a:rPr lang="en-US" sz="2400" i="0" kern="0" dirty="0"/>
              <a:t>, stencil, </a:t>
            </a:r>
            <a:r>
              <a:rPr lang="en-US" sz="2400" i="0" kern="0" dirty="0" err="1"/>
              <a:t>lbm</a:t>
            </a:r>
            <a:r>
              <a:rPr lang="en-US" sz="2400" i="0" kern="0" dirty="0"/>
              <a:t>, </a:t>
            </a:r>
            <a:r>
              <a:rPr lang="en-US" sz="2400" i="0" kern="0" dirty="0" err="1"/>
              <a:t>bfs</a:t>
            </a:r>
            <a:r>
              <a:rPr lang="en-US" sz="2400" i="0" kern="0" dirty="0"/>
              <a:t>, </a:t>
            </a:r>
            <a:r>
              <a:rPr lang="en-US" sz="2400" i="0" kern="0" dirty="0" err="1"/>
              <a:t>tpacf</a:t>
            </a:r>
            <a:r>
              <a:rPr lang="en-US" sz="2400" i="0" kern="0" dirty="0"/>
              <a:t>, </a:t>
            </a:r>
            <a:r>
              <a:rPr lang="en-US" sz="2400" i="0" kern="0" dirty="0" err="1"/>
              <a:t>cutcp</a:t>
            </a:r>
            <a:endParaRPr lang="en-US" sz="2400" i="0" kern="0" dirty="0"/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400" i="0" kern="0" dirty="0">
                <a:solidFill>
                  <a:srgbClr val="0432FF"/>
                </a:solidFill>
              </a:rPr>
              <a:t>Baseline: </a:t>
            </a:r>
            <a:r>
              <a:rPr lang="en-US" sz="2400" i="0" kern="0" dirty="0"/>
              <a:t>Separately hand-tuned OpenCL versions</a:t>
            </a:r>
            <a:endParaRPr lang="en-US" sz="2400" i="0" kern="0" dirty="0">
              <a:solidFill>
                <a:srgbClr val="0432FF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i="0" kern="0" dirty="0"/>
          </a:p>
        </p:txBody>
      </p:sp>
    </p:spTree>
    <p:extLst>
      <p:ext uri="{BB962C8B-B14F-4D97-AF65-F5344CB8AC3E}">
        <p14:creationId xmlns:p14="http://schemas.microsoft.com/office/powerpoint/2010/main" val="213727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BCFBC-7582-4544-BF48-A38ED5CF2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Source Release: HPVM v0.5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5320E-B287-824C-A745-434A2D5C2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623965"/>
            <a:ext cx="4114800" cy="483903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HPVM IR + </a:t>
            </a:r>
            <a:r>
              <a:rPr lang="en-US" i="1" dirty="0"/>
              <a:t>verify</a:t>
            </a:r>
            <a:r>
              <a:rPr lang="en-US" dirty="0"/>
              <a:t> pass</a:t>
            </a:r>
          </a:p>
          <a:p>
            <a:pPr marL="0" indent="0">
              <a:buNone/>
            </a:pPr>
            <a:r>
              <a:rPr lang="en-US" dirty="0"/>
              <a:t>LLVM-9 patches: v. small </a:t>
            </a:r>
          </a:p>
          <a:p>
            <a:pPr marL="0" indent="0">
              <a:buNone/>
            </a:pPr>
            <a:r>
              <a:rPr lang="en-US" dirty="0"/>
              <a:t>Lowering: HPVM-C to DFG</a:t>
            </a:r>
          </a:p>
          <a:p>
            <a:pPr marL="0" indent="0">
              <a:buNone/>
            </a:pPr>
            <a:r>
              <a:rPr lang="en-US" dirty="0"/>
              <a:t>Back-ends: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NVIDIA GPU via OpenCL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Intel / AMD host</a:t>
            </a:r>
          </a:p>
          <a:p>
            <a:pPr marL="57150" indent="0">
              <a:buNone/>
            </a:pPr>
            <a:r>
              <a:rPr lang="en-US" i="1" dirty="0"/>
              <a:t>Future: </a:t>
            </a:r>
            <a:r>
              <a:rPr lang="en-US" sz="2400" b="0" i="1" dirty="0"/>
              <a:t>Intel AVX,</a:t>
            </a:r>
            <a:r>
              <a:rPr lang="en-US" b="0" i="1" dirty="0"/>
              <a:t> </a:t>
            </a:r>
            <a:r>
              <a:rPr lang="en-US" sz="2400" b="0" i="1" dirty="0"/>
              <a:t>Altera FPGAs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73979D-1FCA-FC43-AB81-63969472A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23966"/>
            <a:ext cx="4114800" cy="1920250"/>
          </a:xfrm>
        </p:spPr>
        <p:txBody>
          <a:bodyPr/>
          <a:lstStyle/>
          <a:p>
            <a:pPr>
              <a:spcBef>
                <a:spcPts val="1488"/>
              </a:spcBef>
            </a:pPr>
            <a:r>
              <a:rPr lang="en-US" dirty="0"/>
              <a:t>HPVM IR spec.</a:t>
            </a:r>
          </a:p>
          <a:p>
            <a:pPr>
              <a:spcBef>
                <a:spcPts val="1488"/>
              </a:spcBef>
            </a:pPr>
            <a:r>
              <a:rPr lang="en-US" dirty="0"/>
              <a:t>HPVM-C spec.</a:t>
            </a:r>
          </a:p>
          <a:p>
            <a:pPr>
              <a:spcBef>
                <a:spcPts val="1488"/>
              </a:spcBef>
            </a:pPr>
            <a:r>
              <a:rPr lang="en-US" dirty="0"/>
              <a:t>Installation guide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CA6F8F-C7C9-B94A-AF04-033607B62729}"/>
              </a:ext>
            </a:extLst>
          </p:cNvPr>
          <p:cNvSpPr txBox="1"/>
          <p:nvPr/>
        </p:nvSpPr>
        <p:spPr>
          <a:xfrm>
            <a:off x="1318417" y="1107227"/>
            <a:ext cx="6507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b="1" i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https://gitlab.engr.illinois.edu/llvm/hpvm-release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77B160FF-483F-8D42-AE49-E30ABBE698EF}"/>
              </a:ext>
            </a:extLst>
          </p:cNvPr>
          <p:cNvSpPr txBox="1">
            <a:spLocks/>
          </p:cNvSpPr>
          <p:nvPr/>
        </p:nvSpPr>
        <p:spPr bwMode="auto">
          <a:xfrm>
            <a:off x="4648200" y="3544215"/>
            <a:ext cx="4114800" cy="291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8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dirty="0"/>
              <a:t>Test cases:</a:t>
            </a:r>
          </a:p>
          <a:p>
            <a:pPr lvl="1"/>
            <a:r>
              <a:rPr lang="en-US" dirty="0"/>
              <a:t>Regression tests</a:t>
            </a:r>
          </a:p>
          <a:p>
            <a:pPr lvl="1"/>
            <a:r>
              <a:rPr lang="en-US" dirty="0"/>
              <a:t>Unit tests</a:t>
            </a:r>
          </a:p>
          <a:p>
            <a:pPr lvl="1"/>
            <a:r>
              <a:rPr lang="en-US" dirty="0"/>
              <a:t>Parboil</a:t>
            </a:r>
          </a:p>
          <a:p>
            <a:pPr lvl="1"/>
            <a:r>
              <a:rPr lang="en-US" dirty="0"/>
              <a:t>Edge-detect image pipeline</a:t>
            </a:r>
          </a:p>
          <a:p>
            <a:pPr lvl="1"/>
            <a:r>
              <a:rPr lang="en-US" dirty="0"/>
              <a:t>CAVA camera pipeline</a:t>
            </a:r>
          </a:p>
        </p:txBody>
      </p:sp>
    </p:spTree>
    <p:extLst>
      <p:ext uri="{BB962C8B-B14F-4D97-AF65-F5344CB8AC3E}">
        <p14:creationId xmlns:p14="http://schemas.microsoft.com/office/powerpoint/2010/main" val="90131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439423-4E27-F24B-A949-2BD976C5B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Updates for Release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38AFA4-E360-4E45-AD38-8BEA12FB3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334000"/>
          </a:xfrm>
        </p:spPr>
        <p:txBody>
          <a:bodyPr/>
          <a:lstStyle/>
          <a:p>
            <a:pPr>
              <a:spcBef>
                <a:spcPts val="1488"/>
              </a:spcBef>
            </a:pPr>
            <a:r>
              <a:rPr lang="en-US" dirty="0"/>
              <a:t>Port to LLVM 9.0</a:t>
            </a:r>
          </a:p>
          <a:p>
            <a:pPr>
              <a:spcBef>
                <a:spcPts val="1488"/>
              </a:spcBef>
            </a:pPr>
            <a:r>
              <a:rPr lang="en-US" dirty="0"/>
              <a:t>New LLVM-to-OpenCL back end using revived C back-end (from Julia project)</a:t>
            </a:r>
          </a:p>
          <a:p>
            <a:pPr>
              <a:spcBef>
                <a:spcPts val="1488"/>
              </a:spcBef>
            </a:pPr>
            <a:r>
              <a:rPr lang="en-US" dirty="0"/>
              <a:t>Better testing framework</a:t>
            </a: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A422CA22-AF63-9E4D-8F87-26CC9726D5E4}"/>
              </a:ext>
            </a:extLst>
          </p:cNvPr>
          <p:cNvCxnSpPr>
            <a:endCxn id="19" idx="0"/>
          </p:cNvCxnSpPr>
          <p:nvPr/>
        </p:nvCxnSpPr>
        <p:spPr bwMode="auto">
          <a:xfrm rot="10800000" flipV="1">
            <a:off x="6244307" y="3424476"/>
            <a:ext cx="652143" cy="502072"/>
          </a:xfrm>
          <a:prstGeom prst="bentConnector2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C7BFC2C-5E2F-E641-A6C2-8018DAACA9E5}"/>
              </a:ext>
            </a:extLst>
          </p:cNvPr>
          <p:cNvSpPr txBox="1"/>
          <p:nvPr/>
        </p:nvSpPr>
        <p:spPr bwMode="auto">
          <a:xfrm>
            <a:off x="3376748" y="5870295"/>
            <a:ext cx="1918649" cy="666786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rgbClr val="000000"/>
                </a:solidFill>
                <a:latin typeface="Arial Narrow" panose="020B0606020202030204" pitchFamily="34" charset="0"/>
                <a:ea typeface="MS PGothic" charset="0"/>
                <a:cs typeface="PT Sans Narrow"/>
              </a:rPr>
              <a:t>Intel </a:t>
            </a:r>
            <a:r>
              <a:rPr lang="en-US" sz="1800" b="1" kern="0" dirty="0">
                <a:solidFill>
                  <a:srgbClr val="0432FF"/>
                </a:solidFill>
                <a:latin typeface="Arial Narrow" panose="020B0606020202030204" pitchFamily="34" charset="0"/>
                <a:ea typeface="MS PGothic" charset="0"/>
                <a:cs typeface="PT Sans Narrow"/>
              </a:rPr>
              <a:t>AVX</a:t>
            </a:r>
            <a:endParaRPr lang="en-US" sz="1800" kern="0" dirty="0">
              <a:solidFill>
                <a:srgbClr val="000000"/>
              </a:solidFill>
              <a:latin typeface="Arial Narrow" panose="020B0606020202030204" pitchFamily="34" charset="0"/>
              <a:ea typeface="MS PGothic" charset="0"/>
              <a:cs typeface="PT Sans Narrow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478964-6BD1-9540-B8E1-3043B87DDF70}"/>
              </a:ext>
            </a:extLst>
          </p:cNvPr>
          <p:cNvSpPr txBox="1"/>
          <p:nvPr/>
        </p:nvSpPr>
        <p:spPr bwMode="auto">
          <a:xfrm>
            <a:off x="7099939" y="5859544"/>
            <a:ext cx="1787336" cy="350172"/>
          </a:xfrm>
          <a:prstGeom prst="rect">
            <a:avLst/>
          </a:prstGeom>
          <a:noFill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err="1">
                <a:solidFill>
                  <a:srgbClr val="000000"/>
                </a:solidFill>
                <a:latin typeface="Arial Narrow" panose="020B0606020202030204" pitchFamily="34" charset="0"/>
                <a:ea typeface="MS PGothic" charset="0"/>
                <a:cs typeface="PT Sans Narrow"/>
              </a:rPr>
              <a:t>nVidia</a:t>
            </a:r>
            <a:r>
              <a:rPr lang="en-US" sz="1800" kern="0" dirty="0">
                <a:solidFill>
                  <a:srgbClr val="000000"/>
                </a:solidFill>
                <a:latin typeface="Arial Narrow" panose="020B0606020202030204" pitchFamily="34" charset="0"/>
                <a:ea typeface="MS PGothic" charset="0"/>
                <a:cs typeface="PT Sans Narrow"/>
              </a:rPr>
              <a:t> GeForce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432FF"/>
                </a:solidFill>
                <a:latin typeface="Arial Narrow" panose="020B0606020202030204" pitchFamily="34" charset="0"/>
                <a:ea typeface="MS PGothic" charset="0"/>
                <a:cs typeface="PT Sans Narrow"/>
              </a:rPr>
              <a:t>GTX 680 GPU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72D539-408B-7640-9F32-E04A2934AB2E}"/>
              </a:ext>
            </a:extLst>
          </p:cNvPr>
          <p:cNvSpPr txBox="1"/>
          <p:nvPr/>
        </p:nvSpPr>
        <p:spPr bwMode="auto">
          <a:xfrm>
            <a:off x="5224886" y="5864920"/>
            <a:ext cx="2123580" cy="51044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rgbClr val="000000"/>
                </a:solidFill>
                <a:latin typeface="Arial Narrow" panose="020B0606020202030204" pitchFamily="34" charset="0"/>
                <a:ea typeface="MS PGothic" charset="0"/>
                <a:cs typeface="PT Sans Narrow"/>
              </a:rPr>
              <a:t>Intel Xeon E5 core i7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432FF"/>
                </a:solidFill>
                <a:latin typeface="Arial Narrow" panose="020B0606020202030204" pitchFamily="34" charset="0"/>
                <a:ea typeface="MS PGothic" charset="0"/>
                <a:cs typeface="PT Sans Narrow"/>
              </a:rPr>
              <a:t>CPU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2C0CE0-B8F9-AA4E-A8DB-B0A1DA121C6D}"/>
              </a:ext>
            </a:extLst>
          </p:cNvPr>
          <p:cNvSpPr txBox="1"/>
          <p:nvPr/>
        </p:nvSpPr>
        <p:spPr>
          <a:xfrm>
            <a:off x="7382780" y="3851778"/>
            <a:ext cx="1131884" cy="594034"/>
          </a:xfrm>
          <a:prstGeom prst="rect">
            <a:avLst/>
          </a:prstGeom>
          <a:solidFill>
            <a:srgbClr val="FFCB99"/>
          </a:solidFill>
        </p:spPr>
        <p:txBody>
          <a:bodyPr wrap="square" rtlCol="0">
            <a:spAutoFit/>
          </a:bodyPr>
          <a:lstStyle/>
          <a:p>
            <a:r>
              <a:rPr lang="en-US" sz="1800" i="0" dirty="0">
                <a:solidFill>
                  <a:schemeClr val="tx1"/>
                </a:solidFill>
              </a:rPr>
              <a:t>HPVM-to-</a:t>
            </a:r>
          </a:p>
          <a:p>
            <a:r>
              <a:rPr lang="en-US" sz="1800" i="0" dirty="0">
                <a:solidFill>
                  <a:schemeClr val="tx1"/>
                </a:solidFill>
              </a:rPr>
              <a:t>OpenCL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20E774-D56E-0D4E-895E-3ABD8558FB24}"/>
              </a:ext>
            </a:extLst>
          </p:cNvPr>
          <p:cNvSpPr txBox="1"/>
          <p:nvPr/>
        </p:nvSpPr>
        <p:spPr>
          <a:xfrm>
            <a:off x="3846806" y="3857153"/>
            <a:ext cx="1190584" cy="594034"/>
          </a:xfrm>
          <a:prstGeom prst="rect">
            <a:avLst/>
          </a:prstGeom>
          <a:solidFill>
            <a:srgbClr val="FFCB99"/>
          </a:solidFill>
        </p:spPr>
        <p:txBody>
          <a:bodyPr wrap="square" rtlCol="0">
            <a:spAutoFit/>
          </a:bodyPr>
          <a:lstStyle/>
          <a:p>
            <a:r>
              <a:rPr lang="en-US" sz="1800" i="0" dirty="0">
                <a:solidFill>
                  <a:schemeClr val="tx1"/>
                </a:solidFill>
              </a:rPr>
              <a:t>HPVM-to-</a:t>
            </a:r>
          </a:p>
          <a:p>
            <a:r>
              <a:rPr lang="en-US" sz="1800" i="0" dirty="0">
                <a:solidFill>
                  <a:schemeClr val="tx1"/>
                </a:solidFill>
              </a:rPr>
              <a:t>SPIR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6F8AAB-BB62-3A41-897F-CABECD60C57D}"/>
              </a:ext>
            </a:extLst>
          </p:cNvPr>
          <p:cNvSpPr txBox="1"/>
          <p:nvPr/>
        </p:nvSpPr>
        <p:spPr>
          <a:xfrm>
            <a:off x="5607131" y="3851778"/>
            <a:ext cx="1131884" cy="594034"/>
          </a:xfrm>
          <a:prstGeom prst="rect">
            <a:avLst/>
          </a:prstGeom>
          <a:solidFill>
            <a:srgbClr val="FFCB99"/>
          </a:solidFill>
        </p:spPr>
        <p:txBody>
          <a:bodyPr wrap="square" rtlCol="0">
            <a:spAutoFit/>
          </a:bodyPr>
          <a:lstStyle/>
          <a:p>
            <a:r>
              <a:rPr lang="en-US" sz="1800" i="0" dirty="0">
                <a:solidFill>
                  <a:schemeClr val="tx1"/>
                </a:solidFill>
              </a:rPr>
              <a:t>HPVM-to-</a:t>
            </a:r>
          </a:p>
          <a:p>
            <a:r>
              <a:rPr lang="en-US" sz="1800" i="0" dirty="0">
                <a:solidFill>
                  <a:schemeClr val="tx1"/>
                </a:solidFill>
              </a:rPr>
              <a:t>LLVM</a:t>
            </a:r>
          </a:p>
        </p:txBody>
      </p: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7D6BF9EE-169C-8747-9DA3-4565F47005BA}"/>
              </a:ext>
            </a:extLst>
          </p:cNvPr>
          <p:cNvCxnSpPr>
            <a:cxnSpLocks/>
            <a:endCxn id="18" idx="0"/>
          </p:cNvCxnSpPr>
          <p:nvPr/>
        </p:nvCxnSpPr>
        <p:spPr bwMode="auto">
          <a:xfrm rot="10800000" flipV="1">
            <a:off x="4517027" y="3424479"/>
            <a:ext cx="1549064" cy="507445"/>
          </a:xfrm>
          <a:prstGeom prst="bentConnector2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643199EA-B3A5-3941-8171-FE3778CC8A2C}"/>
              </a:ext>
            </a:extLst>
          </p:cNvPr>
          <p:cNvCxnSpPr>
            <a:cxnSpLocks/>
          </p:cNvCxnSpPr>
          <p:nvPr/>
        </p:nvCxnSpPr>
        <p:spPr bwMode="auto">
          <a:xfrm rot="10800000" flipH="1" flipV="1">
            <a:off x="6465781" y="3424479"/>
            <a:ext cx="1623992" cy="432674"/>
          </a:xfrm>
          <a:prstGeom prst="bentConnector2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1BCCD54-0342-C34F-98BE-3EE6323D03C0}"/>
              </a:ext>
            </a:extLst>
          </p:cNvPr>
          <p:cNvCxnSpPr>
            <a:cxnSpLocks/>
          </p:cNvCxnSpPr>
          <p:nvPr/>
        </p:nvCxnSpPr>
        <p:spPr bwMode="auto">
          <a:xfrm>
            <a:off x="7944067" y="4451187"/>
            <a:ext cx="0" cy="31863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7B16B50-3128-B342-A1F8-017E4342FBD1}"/>
              </a:ext>
            </a:extLst>
          </p:cNvPr>
          <p:cNvSpPr txBox="1"/>
          <p:nvPr/>
        </p:nvSpPr>
        <p:spPr>
          <a:xfrm>
            <a:off x="4722911" y="2737710"/>
            <a:ext cx="2988126" cy="339448"/>
          </a:xfrm>
          <a:prstGeom prst="rect">
            <a:avLst/>
          </a:prstGeom>
          <a:solidFill>
            <a:srgbClr val="FFCB99"/>
          </a:solidFill>
        </p:spPr>
        <p:txBody>
          <a:bodyPr wrap="square" rtlCol="0">
            <a:spAutoFit/>
          </a:bodyPr>
          <a:lstStyle/>
          <a:p>
            <a:r>
              <a:rPr lang="en-US" sz="1800" i="0" dirty="0">
                <a:solidFill>
                  <a:schemeClr val="tx1"/>
                </a:solidFill>
              </a:rPr>
              <a:t>HPVM graph optimizer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FBBB14-2D69-CE4D-9764-7BE51ABC7701}"/>
              </a:ext>
            </a:extLst>
          </p:cNvPr>
          <p:cNvSpPr txBox="1"/>
          <p:nvPr/>
        </p:nvSpPr>
        <p:spPr>
          <a:xfrm>
            <a:off x="3534142" y="3254755"/>
            <a:ext cx="5370047" cy="339448"/>
          </a:xfrm>
          <a:prstGeom prst="rect">
            <a:avLst/>
          </a:prstGeom>
          <a:solidFill>
            <a:srgbClr val="FFCB99"/>
          </a:solidFill>
        </p:spPr>
        <p:txBody>
          <a:bodyPr wrap="square" rtlCol="0">
            <a:spAutoFit/>
          </a:bodyPr>
          <a:lstStyle/>
          <a:p>
            <a:r>
              <a:rPr lang="en-US" sz="1800" i="0" dirty="0">
                <a:solidFill>
                  <a:schemeClr val="tx1"/>
                </a:solidFill>
              </a:rPr>
              <a:t>Code-gen: Bottom-up on graph hierarchy</a:t>
            </a:r>
          </a:p>
        </p:txBody>
      </p:sp>
      <p:sp>
        <p:nvSpPr>
          <p:cNvPr id="28" name="AutoShape 4">
            <a:extLst>
              <a:ext uri="{FF2B5EF4-FFF2-40B4-BE49-F238E27FC236}">
                <a16:creationId xmlns:a16="http://schemas.microsoft.com/office/drawing/2014/main" id="{63773078-BFDF-8E4E-A591-D367267F4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4237" y="4758182"/>
            <a:ext cx="867902" cy="931709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r>
              <a:rPr lang="en-US" sz="1800" i="0" dirty="0">
                <a:solidFill>
                  <a:schemeClr val="tx1"/>
                </a:solidFill>
              </a:rPr>
              <a:t>Intel</a:t>
            </a:r>
          </a:p>
          <a:p>
            <a:r>
              <a:rPr lang="en-US" sz="1800" i="0" dirty="0">
                <a:solidFill>
                  <a:schemeClr val="tx1"/>
                </a:solidFill>
              </a:rPr>
              <a:t>AVX</a:t>
            </a:r>
          </a:p>
          <a:p>
            <a:r>
              <a:rPr lang="en-US" sz="1800" i="0" dirty="0">
                <a:solidFill>
                  <a:schemeClr val="tx1"/>
                </a:solidFill>
              </a:rPr>
              <a:t>code-gen</a:t>
            </a:r>
          </a:p>
        </p:txBody>
      </p:sp>
      <p:sp>
        <p:nvSpPr>
          <p:cNvPr id="29" name="AutoShape 4">
            <a:extLst>
              <a:ext uri="{FF2B5EF4-FFF2-40B4-BE49-F238E27FC236}">
                <a16:creationId xmlns:a16="http://schemas.microsoft.com/office/drawing/2014/main" id="{430F3285-69F0-AE4E-8343-877C45A35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9635" y="4758182"/>
            <a:ext cx="867902" cy="931709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r>
              <a:rPr lang="en-US" sz="1800" i="0" dirty="0">
                <a:solidFill>
                  <a:schemeClr val="tx1"/>
                </a:solidFill>
              </a:rPr>
              <a:t>LLVM</a:t>
            </a:r>
          </a:p>
          <a:p>
            <a:r>
              <a:rPr lang="en-US" sz="1800" i="0" dirty="0">
                <a:solidFill>
                  <a:schemeClr val="tx1"/>
                </a:solidFill>
              </a:rPr>
              <a:t>X86-64</a:t>
            </a:r>
          </a:p>
          <a:p>
            <a:r>
              <a:rPr lang="en-US" sz="1800" i="0" dirty="0">
                <a:solidFill>
                  <a:schemeClr val="tx1"/>
                </a:solidFill>
              </a:rPr>
              <a:t>code-gen</a:t>
            </a:r>
          </a:p>
        </p:txBody>
      </p:sp>
      <p:sp>
        <p:nvSpPr>
          <p:cNvPr id="30" name="AutoShape 4">
            <a:extLst>
              <a:ext uri="{FF2B5EF4-FFF2-40B4-BE49-F238E27FC236}">
                <a16:creationId xmlns:a16="http://schemas.microsoft.com/office/drawing/2014/main" id="{6B381A21-428D-8742-B922-B3777A94B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0045" y="4758182"/>
            <a:ext cx="867902" cy="931709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r>
              <a:rPr lang="en-US" sz="1800" i="0" dirty="0">
                <a:solidFill>
                  <a:schemeClr val="tx1"/>
                </a:solidFill>
              </a:rPr>
              <a:t>NVIDIA</a:t>
            </a:r>
          </a:p>
          <a:p>
            <a:r>
              <a:rPr lang="en-US" sz="1800" i="0" dirty="0">
                <a:solidFill>
                  <a:schemeClr val="tx1"/>
                </a:solidFill>
              </a:rPr>
              <a:t>PTX</a:t>
            </a:r>
          </a:p>
          <a:p>
            <a:r>
              <a:rPr lang="en-US" sz="1800" i="0" dirty="0">
                <a:solidFill>
                  <a:schemeClr val="tx1"/>
                </a:solidFill>
              </a:rPr>
              <a:t>code-gen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9380C14-2FFF-1244-A34E-111B0DDA91DB}"/>
              </a:ext>
            </a:extLst>
          </p:cNvPr>
          <p:cNvCxnSpPr>
            <a:cxnSpLocks/>
          </p:cNvCxnSpPr>
          <p:nvPr/>
        </p:nvCxnSpPr>
        <p:spPr bwMode="auto">
          <a:xfrm>
            <a:off x="6216974" y="3066057"/>
            <a:ext cx="0" cy="188698"/>
          </a:xfrm>
          <a:prstGeom prst="straightConnector1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F20FFF0-6872-EB41-BAE6-AD59C80C7E10}"/>
              </a:ext>
            </a:extLst>
          </p:cNvPr>
          <p:cNvCxnSpPr>
            <a:cxnSpLocks/>
          </p:cNvCxnSpPr>
          <p:nvPr/>
        </p:nvCxnSpPr>
        <p:spPr bwMode="auto">
          <a:xfrm>
            <a:off x="6222404" y="4451187"/>
            <a:ext cx="0" cy="31863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5F513EE-E6DA-9240-B84B-4C0A0D1E513F}"/>
              </a:ext>
            </a:extLst>
          </p:cNvPr>
          <p:cNvCxnSpPr>
            <a:cxnSpLocks/>
          </p:cNvCxnSpPr>
          <p:nvPr/>
        </p:nvCxnSpPr>
        <p:spPr bwMode="auto">
          <a:xfrm>
            <a:off x="4501917" y="4451187"/>
            <a:ext cx="0" cy="31863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Donut 41">
            <a:extLst>
              <a:ext uri="{FF2B5EF4-FFF2-40B4-BE49-F238E27FC236}">
                <a16:creationId xmlns:a16="http://schemas.microsoft.com/office/drawing/2014/main" id="{59CD8C75-377D-034E-9966-0F6FB1F3D4EB}"/>
              </a:ext>
            </a:extLst>
          </p:cNvPr>
          <p:cNvSpPr/>
          <p:nvPr/>
        </p:nvSpPr>
        <p:spPr bwMode="auto">
          <a:xfrm>
            <a:off x="7026619" y="3352190"/>
            <a:ext cx="1925322" cy="2726756"/>
          </a:xfrm>
          <a:prstGeom prst="donut">
            <a:avLst>
              <a:gd name="adj" fmla="val 4422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>
              <a:ln>
                <a:noFill/>
              </a:ln>
              <a:solidFill>
                <a:srgbClr val="CC3300"/>
              </a:solidFill>
              <a:effectLst/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698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80B6C-0038-8B46-9B8C-8FE1ED687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10FA0-8648-704D-95AC-73B6B5CF8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8338740" cy="1369291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dirty="0"/>
              <a:t>Ongoing 1: HPVM-to-FPGA code generation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dirty="0">
                <a:solidFill>
                  <a:srgbClr val="0432FF"/>
                </a:solidFill>
              </a:rPr>
              <a:t>Goal: </a:t>
            </a:r>
            <a:r>
              <a:rPr lang="en-US" b="0" i="1" dirty="0"/>
              <a:t>Hardware-agnostic programming of FPGAs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D672CD-A2E2-EC47-81A0-8E4C4F195815}"/>
              </a:ext>
            </a:extLst>
          </p:cNvPr>
          <p:cNvSpPr txBox="1">
            <a:spLocks/>
          </p:cNvSpPr>
          <p:nvPr/>
        </p:nvSpPr>
        <p:spPr bwMode="auto">
          <a:xfrm>
            <a:off x="381000" y="2571675"/>
            <a:ext cx="8338740" cy="136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8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600"/>
              </a:spcBef>
              <a:buFontTx/>
              <a:buNone/>
            </a:pPr>
            <a:r>
              <a:rPr lang="en-US" i="0" kern="0" dirty="0"/>
              <a:t>Ongoing 2: Approximate computing support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i="0" kern="0" dirty="0">
                <a:solidFill>
                  <a:srgbClr val="0432FF"/>
                </a:solidFill>
              </a:rPr>
              <a:t>Goal: </a:t>
            </a:r>
            <a:r>
              <a:rPr lang="en-US" b="0" dirty="0"/>
              <a:t>Make accuracy-aware optimizations easier to use</a:t>
            </a:r>
            <a:endParaRPr lang="en-US" b="0" i="0" kern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ED0C8D-BDEB-1D4E-A834-1635751BB033}"/>
              </a:ext>
            </a:extLst>
          </p:cNvPr>
          <p:cNvSpPr txBox="1">
            <a:spLocks/>
          </p:cNvSpPr>
          <p:nvPr/>
        </p:nvSpPr>
        <p:spPr bwMode="auto">
          <a:xfrm>
            <a:off x="381000" y="4006275"/>
            <a:ext cx="8338740" cy="136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8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600"/>
              </a:spcBef>
              <a:buFontTx/>
              <a:buNone/>
            </a:pPr>
            <a:r>
              <a:rPr lang="en-US" i="0" kern="0" dirty="0"/>
              <a:t>Future 1: New DSL front-ends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i="0" kern="0" dirty="0">
                <a:solidFill>
                  <a:srgbClr val="0432FF"/>
                </a:solidFill>
              </a:rPr>
              <a:t>Goal: </a:t>
            </a:r>
            <a:r>
              <a:rPr lang="en-US" b="0" dirty="0"/>
              <a:t>Interoperable DSLs for complete edge applications</a:t>
            </a:r>
            <a:endParaRPr lang="en-US" b="0" i="0" kern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4ABD19-7430-ED41-9B5B-B25BA8ECF0DC}"/>
              </a:ext>
            </a:extLst>
          </p:cNvPr>
          <p:cNvSpPr txBox="1">
            <a:spLocks/>
          </p:cNvSpPr>
          <p:nvPr/>
        </p:nvSpPr>
        <p:spPr bwMode="auto">
          <a:xfrm>
            <a:off x="381000" y="5362539"/>
            <a:ext cx="8338740" cy="136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8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600"/>
              </a:spcBef>
              <a:buFontTx/>
              <a:buNone/>
            </a:pPr>
            <a:r>
              <a:rPr lang="en-US" i="0" kern="0" dirty="0"/>
              <a:t>Future 2: MLIR integration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i="0" kern="0" dirty="0">
                <a:solidFill>
                  <a:srgbClr val="0432FF"/>
                </a:solidFill>
              </a:rPr>
              <a:t>Goal: </a:t>
            </a:r>
            <a:r>
              <a:rPr lang="en-US" b="0" dirty="0"/>
              <a:t>New back-ends for MLIR; polyhedral opts for HPVM</a:t>
            </a:r>
            <a:endParaRPr lang="en-US" b="0" i="0" kern="0" dirty="0"/>
          </a:p>
        </p:txBody>
      </p:sp>
    </p:spTree>
    <p:extLst>
      <p:ext uri="{BB962C8B-B14F-4D97-AF65-F5344CB8AC3E}">
        <p14:creationId xmlns:p14="http://schemas.microsoft.com/office/powerpoint/2010/main" val="34426983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08976-F4D9-D143-8A3D-E80462B78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Step: HPVM in MLIR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A57C2-AE0C-9F41-9D35-ABC553C5B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980" y="1431940"/>
            <a:ext cx="7532235" cy="124906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/>
              <a:t>Multi-level IR: </a:t>
            </a:r>
            <a:r>
              <a:rPr lang="en-US" b="0" dirty="0"/>
              <a:t>Framework for multiple interoperable IRs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Emphasis: </a:t>
            </a:r>
            <a:r>
              <a:rPr lang="en-US" b="0" dirty="0"/>
              <a:t>Dense array, tensor operations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0A32E523-E63E-0748-9933-C0D12648561E}"/>
              </a:ext>
            </a:extLst>
          </p:cNvPr>
          <p:cNvSpPr/>
          <p:nvPr/>
        </p:nvSpPr>
        <p:spPr bwMode="auto">
          <a:xfrm>
            <a:off x="227379" y="1163105"/>
            <a:ext cx="1003385" cy="768100"/>
          </a:xfrm>
          <a:prstGeom prst="wedgeRoundRectCallout">
            <a:avLst>
              <a:gd name="adj1" fmla="val 53729"/>
              <a:gd name="adj2" fmla="val 60095"/>
              <a:gd name="adj3" fmla="val 16667"/>
            </a:avLst>
          </a:prstGeom>
          <a:solidFill>
            <a:srgbClr val="00B0F0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What is MLIR?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347C5C-B0A5-BC4B-8C9E-7C7A5AC8B747}"/>
              </a:ext>
            </a:extLst>
          </p:cNvPr>
          <p:cNvSpPr txBox="1">
            <a:spLocks/>
          </p:cNvSpPr>
          <p:nvPr/>
        </p:nvSpPr>
        <p:spPr bwMode="auto">
          <a:xfrm>
            <a:off x="1345980" y="2946703"/>
            <a:ext cx="7532235" cy="11839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8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dirty="0"/>
              <a:t>Dialects: </a:t>
            </a:r>
            <a:r>
              <a:rPr lang="en-US" b="0" i="0" dirty="0"/>
              <a:t>namespaces with associated ops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i="0" dirty="0"/>
              <a:t>Examples: </a:t>
            </a:r>
            <a:r>
              <a:rPr lang="en-US" b="0" i="0" dirty="0"/>
              <a:t>“affine”, </a:t>
            </a:r>
            <a:r>
              <a:rPr lang="en-US" i="0" dirty="0"/>
              <a:t>“</a:t>
            </a:r>
            <a:r>
              <a:rPr lang="en-US" b="0" i="0" dirty="0" err="1"/>
              <a:t>llvm</a:t>
            </a:r>
            <a:r>
              <a:rPr lang="en-US" b="0" i="0" dirty="0"/>
              <a:t>”, “</a:t>
            </a:r>
            <a:r>
              <a:rPr lang="en-US" b="0" i="0" dirty="0" err="1"/>
              <a:t>linalg</a:t>
            </a:r>
            <a:r>
              <a:rPr lang="en-US" b="0" i="0" dirty="0"/>
              <a:t>”, “</a:t>
            </a:r>
            <a:r>
              <a:rPr lang="en-US" b="0" i="0" dirty="0" err="1"/>
              <a:t>gpu</a:t>
            </a:r>
            <a:r>
              <a:rPr lang="en-US" b="0" i="0" dirty="0"/>
              <a:t>”, etc.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085C057F-EC8B-3F4D-B7C2-38481270F871}"/>
              </a:ext>
            </a:extLst>
          </p:cNvPr>
          <p:cNvSpPr/>
          <p:nvPr/>
        </p:nvSpPr>
        <p:spPr bwMode="auto">
          <a:xfrm>
            <a:off x="155425" y="2677868"/>
            <a:ext cx="1075339" cy="768100"/>
          </a:xfrm>
          <a:prstGeom prst="wedgeRoundRectCallout">
            <a:avLst>
              <a:gd name="adj1" fmla="val 53729"/>
              <a:gd name="adj2" fmla="val 60095"/>
              <a:gd name="adj3" fmla="val 16667"/>
            </a:avLst>
          </a:prstGeom>
          <a:solidFill>
            <a:srgbClr val="00B0F0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MLIR dialects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B11C519-3E39-C34E-A62A-57373427A8EC}"/>
              </a:ext>
            </a:extLst>
          </p:cNvPr>
          <p:cNvSpPr txBox="1">
            <a:spLocks/>
          </p:cNvSpPr>
          <p:nvPr/>
        </p:nvSpPr>
        <p:spPr bwMode="auto">
          <a:xfrm>
            <a:off x="1345980" y="4396359"/>
            <a:ext cx="7642595" cy="2028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8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b="0" dirty="0"/>
              <a:t>HPVM would benefit from polyhedral opts,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b="0" dirty="0"/>
              <a:t>HPVM may get new front-ends </a:t>
            </a:r>
            <a:r>
              <a:rPr lang="en-US" b="0" i="0" dirty="0"/>
              <a:t>(very few today)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b="0" dirty="0"/>
              <a:t>MLIR may get more back-ends, e.g., FPGA, NPU</a:t>
            </a:r>
            <a:endParaRPr lang="en-US" b="0" i="0" dirty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b="0" dirty="0"/>
              <a:t>MLIR would get accuracy-aware optimizations</a:t>
            </a:r>
            <a:endParaRPr lang="en-US" b="0" i="0" dirty="0"/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8F87DD52-D2B9-6E46-B3FB-71029CDFB9ED}"/>
              </a:ext>
            </a:extLst>
          </p:cNvPr>
          <p:cNvSpPr/>
          <p:nvPr/>
        </p:nvSpPr>
        <p:spPr bwMode="auto">
          <a:xfrm>
            <a:off x="155425" y="3889860"/>
            <a:ext cx="1075339" cy="1005764"/>
          </a:xfrm>
          <a:prstGeom prst="wedgeRoundRectCallout">
            <a:avLst>
              <a:gd name="adj1" fmla="val 53729"/>
              <a:gd name="adj2" fmla="val 60095"/>
              <a:gd name="adj3" fmla="val 16667"/>
            </a:avLst>
          </a:prstGeom>
          <a:solidFill>
            <a:srgbClr val="00B0F0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HPVM dialect:</a:t>
            </a:r>
          </a:p>
          <a:p>
            <a:r>
              <a:rPr lang="en-US" b="1" dirty="0">
                <a:solidFill>
                  <a:srgbClr val="0432FF"/>
                </a:solidFill>
              </a:rPr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4129344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D2AAE7-C1CD-734E-832C-DA1F92F04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2B27D3-B0F8-4C43-BA92-A20106C90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190" y="1143000"/>
            <a:ext cx="8645980" cy="5334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432FF"/>
                </a:solidFill>
              </a:rPr>
              <a:t>HPVM:</a:t>
            </a:r>
            <a:r>
              <a:rPr lang="en-US" dirty="0"/>
              <a:t> </a:t>
            </a:r>
            <a:r>
              <a:rPr lang="en-US" b="0" dirty="0"/>
              <a:t>portability + performance for heterogeneous systems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virtual ISA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compiler IR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runtime representation</a:t>
            </a:r>
            <a:endParaRPr lang="en-US" dirty="0">
              <a:solidFill>
                <a:srgbClr val="0432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B2D5B7-871E-064F-A33B-D874621D1E71}"/>
              </a:ext>
            </a:extLst>
          </p:cNvPr>
          <p:cNvSpPr txBox="1"/>
          <p:nvPr/>
        </p:nvSpPr>
        <p:spPr>
          <a:xfrm>
            <a:off x="3909544" y="5118820"/>
            <a:ext cx="2008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Questions</a:t>
            </a:r>
            <a:r>
              <a:rPr lang="en-US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137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91F83-6C28-9B45-B109-59AF97EC3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ApproxHPVM</a:t>
            </a:r>
            <a:r>
              <a:rPr lang="en-US" dirty="0"/>
              <a:t> IR: </a:t>
            </a:r>
            <a:r>
              <a:rPr lang="en-US" dirty="0" err="1"/>
              <a:t>Intrinsics</a:t>
            </a:r>
            <a:r>
              <a:rPr lang="en-US" dirty="0"/>
              <a:t> &amp; Quality Metrics</a:t>
            </a:r>
          </a:p>
        </p:txBody>
      </p:sp>
      <p:pic>
        <p:nvPicPr>
          <p:cNvPr id="5" name="Content Placeholder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9A9BE95F-DA24-8343-9BCC-FC4ABE13A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979847"/>
            <a:ext cx="8382000" cy="20955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91D313-D179-1B47-A48B-91464CE97A2C}"/>
                  </a:ext>
                </a:extLst>
              </p:cNvPr>
              <p:cNvSpPr txBox="1"/>
              <p:nvPr/>
            </p:nvSpPr>
            <p:spPr>
              <a:xfrm>
                <a:off x="5655136" y="4505513"/>
                <a:ext cx="1397562" cy="480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r>
                        <a:rPr lang="en-US" sz="15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5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1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1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5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1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91D313-D179-1B47-A48B-91464CE97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136" y="4505513"/>
                <a:ext cx="1397562" cy="480644"/>
              </a:xfrm>
              <a:prstGeom prst="rect">
                <a:avLst/>
              </a:prstGeom>
              <a:blipFill>
                <a:blip r:embed="rId3"/>
                <a:stretch>
                  <a:fillRect l="-3604" t="-7692" r="-2703"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A9885D-2DE6-8F4F-B063-3FEC8897E6CC}"/>
                  </a:ext>
                </a:extLst>
              </p:cNvPr>
              <p:cNvSpPr txBox="1"/>
              <p:nvPr/>
            </p:nvSpPr>
            <p:spPr>
              <a:xfrm>
                <a:off x="5674285" y="5182133"/>
                <a:ext cx="1406539" cy="480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r>
                        <a:rPr lang="en-US" sz="15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5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1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1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5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5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15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A9885D-2DE6-8F4F-B063-3FEC8897E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285" y="5182133"/>
                <a:ext cx="1406539" cy="480644"/>
              </a:xfrm>
              <a:prstGeom prst="rect">
                <a:avLst/>
              </a:prstGeom>
              <a:blipFill>
                <a:blip r:embed="rId4"/>
                <a:stretch>
                  <a:fillRect l="-3571" t="-7895" r="-1786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899C92A-832C-C84E-BFA6-F7CADC76FA61}"/>
              </a:ext>
            </a:extLst>
          </p:cNvPr>
          <p:cNvSpPr txBox="1"/>
          <p:nvPr/>
        </p:nvSpPr>
        <p:spPr>
          <a:xfrm>
            <a:off x="4449426" y="4501378"/>
            <a:ext cx="959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L</a:t>
            </a:r>
            <a:r>
              <a:rPr lang="en-US" i="0" baseline="-25000" dirty="0">
                <a:solidFill>
                  <a:schemeClr val="tx1"/>
                </a:solidFill>
              </a:rPr>
              <a:t>1</a:t>
            </a:r>
            <a:r>
              <a:rPr lang="en-US" i="0" dirty="0">
                <a:solidFill>
                  <a:schemeClr val="tx1"/>
                </a:solidFill>
              </a:rPr>
              <a:t> Error: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0DA1E5-2552-584F-AE7A-F4C28EA0E05D}"/>
              </a:ext>
            </a:extLst>
          </p:cNvPr>
          <p:cNvSpPr txBox="1"/>
          <p:nvPr/>
        </p:nvSpPr>
        <p:spPr>
          <a:xfrm>
            <a:off x="4449426" y="5273458"/>
            <a:ext cx="959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L</a:t>
            </a:r>
            <a:r>
              <a:rPr lang="en-US" i="0" baseline="-25000" dirty="0">
                <a:solidFill>
                  <a:schemeClr val="tx1"/>
                </a:solidFill>
              </a:rPr>
              <a:t>2</a:t>
            </a:r>
            <a:r>
              <a:rPr lang="en-US" i="0" dirty="0">
                <a:solidFill>
                  <a:schemeClr val="tx1"/>
                </a:solidFill>
              </a:rPr>
              <a:t> Error: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616FF2-A70A-124B-BACE-DA0F7709DD70}"/>
              </a:ext>
            </a:extLst>
          </p:cNvPr>
          <p:cNvSpPr txBox="1"/>
          <p:nvPr/>
        </p:nvSpPr>
        <p:spPr>
          <a:xfrm>
            <a:off x="-113410" y="4583121"/>
            <a:ext cx="525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0" dirty="0" err="1">
                <a:solidFill>
                  <a:srgbClr val="0432FF"/>
                </a:solidFill>
              </a:rPr>
              <a:t>ApproxHPVM</a:t>
            </a:r>
            <a:r>
              <a:rPr lang="en-US" sz="2100" i="0" dirty="0">
                <a:solidFill>
                  <a:srgbClr val="0432FF"/>
                </a:solidFill>
              </a:rPr>
              <a:t> IR Portable </a:t>
            </a:r>
          </a:p>
          <a:p>
            <a:r>
              <a:rPr lang="en-US" sz="2100" i="0" dirty="0">
                <a:solidFill>
                  <a:srgbClr val="0432FF"/>
                </a:solidFill>
              </a:rPr>
              <a:t>Quality metrics: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CF014F-19EC-6F40-8935-6181062B3C0A}"/>
              </a:ext>
            </a:extLst>
          </p:cNvPr>
          <p:cNvSpPr txBox="1"/>
          <p:nvPr/>
        </p:nvSpPr>
        <p:spPr>
          <a:xfrm>
            <a:off x="466137" y="1278320"/>
            <a:ext cx="39138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0" dirty="0" err="1">
                <a:solidFill>
                  <a:srgbClr val="0432FF"/>
                </a:solidFill>
              </a:rPr>
              <a:t>ApproxHPVM</a:t>
            </a:r>
            <a:r>
              <a:rPr lang="en-US" sz="2100" i="0" dirty="0">
                <a:solidFill>
                  <a:srgbClr val="0432FF"/>
                </a:solidFill>
              </a:rPr>
              <a:t> IR Tensor </a:t>
            </a:r>
            <a:r>
              <a:rPr lang="en-US" sz="2100" i="0" dirty="0" err="1">
                <a:solidFill>
                  <a:srgbClr val="0432FF"/>
                </a:solidFill>
              </a:rPr>
              <a:t>Intrinsics</a:t>
            </a:r>
            <a:r>
              <a:rPr lang="en-US" sz="2100" i="0" dirty="0">
                <a:solidFill>
                  <a:srgbClr val="0432FF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904708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A9237-01CC-4FA9-843F-4FB1A9E8A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 err="1"/>
              <a:t>Keras</a:t>
            </a:r>
            <a:r>
              <a:rPr lang="en-US" dirty="0"/>
              <a:t> Compiler Workflow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D4B571-D537-C942-B0BD-FB82B84E3E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28" y="1470345"/>
            <a:ext cx="6105144" cy="501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29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36519" y="1737603"/>
            <a:ext cx="5754880" cy="3215397"/>
            <a:chOff x="1600200" y="2315651"/>
            <a:chExt cx="5943600" cy="3372950"/>
          </a:xfrm>
        </p:grpSpPr>
        <p:sp>
          <p:nvSpPr>
            <p:cNvPr id="7" name="Rounded Rectangle 6"/>
            <p:cNvSpPr/>
            <p:nvPr/>
          </p:nvSpPr>
          <p:spPr>
            <a:xfrm>
              <a:off x="1600200" y="2315651"/>
              <a:ext cx="5943600" cy="3372950"/>
            </a:xfrm>
            <a:prstGeom prst="roundRect">
              <a:avLst>
                <a:gd name="adj" fmla="val 37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IN" dirty="0">
                <a:latin typeface="Arial Narrow" panose="020B0606020202030204" pitchFamily="34" charset="0"/>
                <a:cs typeface="PT Sans Narrow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72683" y="5126443"/>
              <a:ext cx="5798634" cy="49188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b="1" dirty="0">
                  <a:latin typeface="Arial Narrow" panose="020B0606020202030204" pitchFamily="34" charset="0"/>
                  <a:cs typeface="PT Sans Narrow"/>
                </a:rPr>
                <a:t>Main Memory</a:t>
              </a:r>
              <a:endParaRPr lang="en-IN" b="1" dirty="0">
                <a:latin typeface="Arial Narrow" panose="020B0606020202030204" pitchFamily="34" charset="0"/>
                <a:cs typeface="PT Sans Narrow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72683" y="4564284"/>
              <a:ext cx="5798634" cy="49188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b="1" dirty="0">
                  <a:latin typeface="Arial Narrow" panose="020B0606020202030204" pitchFamily="34" charset="0"/>
                  <a:cs typeface="PT Sans Narrow"/>
                </a:rPr>
                <a:t>Interconnect</a:t>
              </a:r>
              <a:endParaRPr lang="en-IN" b="1" dirty="0">
                <a:latin typeface="Arial Narrow" panose="020B0606020202030204" pitchFamily="34" charset="0"/>
                <a:cs typeface="PT Sans Narrow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672683" y="2385921"/>
              <a:ext cx="1739590" cy="2108094"/>
              <a:chOff x="1672683" y="2385921"/>
              <a:chExt cx="1739590" cy="2108094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1672683" y="2385921"/>
                <a:ext cx="1739590" cy="2108094"/>
              </a:xfrm>
              <a:prstGeom prst="roundRect">
                <a:avLst>
                  <a:gd name="adj" fmla="val 4167"/>
                </a:avLst>
              </a:prstGeom>
              <a:solidFill>
                <a:schemeClr val="bg1">
                  <a:lumMod val="75000"/>
                </a:schemeClr>
              </a:solidFill>
              <a:ln w="12700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IN" sz="2000" dirty="0">
                  <a:latin typeface="Arial Narrow" panose="020B0606020202030204" pitchFamily="34" charset="0"/>
                  <a:cs typeface="PT Sans Narrow"/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1745166" y="2456191"/>
                <a:ext cx="1594624" cy="70269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Arial Narrow" panose="020B0606020202030204" pitchFamily="34" charset="0"/>
                    <a:cs typeface="PT Sans Narrow"/>
                  </a:rPr>
                  <a:t>Modem</a:t>
                </a:r>
                <a:endParaRPr lang="en-IN" b="1" dirty="0">
                  <a:solidFill>
                    <a:schemeClr val="tx1"/>
                  </a:solidFill>
                  <a:latin typeface="Arial Narrow" panose="020B0606020202030204" pitchFamily="34" charset="0"/>
                  <a:cs typeface="PT Sans Narrow"/>
                </a:endParaRP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1745166" y="3229158"/>
                <a:ext cx="1594624" cy="49188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Arial Narrow" panose="020B0606020202030204" pitchFamily="34" charset="0"/>
                    <a:cs typeface="PT Sans Narrow"/>
                  </a:rPr>
                  <a:t>GPS</a:t>
                </a:r>
                <a:endParaRPr lang="en-IN" b="1" dirty="0">
                  <a:solidFill>
                    <a:schemeClr val="tx1"/>
                  </a:solidFill>
                  <a:latin typeface="Arial Narrow" panose="020B0606020202030204" pitchFamily="34" charset="0"/>
                  <a:cs typeface="PT Sans Narrow"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1745166" y="3791317"/>
                <a:ext cx="724829" cy="632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r>
                  <a:rPr lang="en-US" sz="1600" b="1" dirty="0">
                    <a:latin typeface="Arial Narrow" panose="020B0606020202030204" pitchFamily="34" charset="0"/>
                    <a:cs typeface="PT Sans Narrow"/>
                  </a:rPr>
                  <a:t>DSP</a:t>
                </a:r>
                <a:endParaRPr lang="en-IN" b="1" dirty="0">
                  <a:latin typeface="Arial Narrow" panose="020B0606020202030204" pitchFamily="34" charset="0"/>
                  <a:cs typeface="PT Sans Narrow"/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2614961" y="3791317"/>
                <a:ext cx="724829" cy="632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r>
                  <a:rPr lang="en-US" sz="1600" b="1" dirty="0">
                    <a:latin typeface="Arial Narrow" panose="020B0606020202030204" pitchFamily="34" charset="0"/>
                    <a:cs typeface="PT Sans Narrow"/>
                  </a:rPr>
                  <a:t>DSP</a:t>
                </a:r>
                <a:endParaRPr lang="en-IN" sz="1600" b="1" dirty="0">
                  <a:latin typeface="Arial Narrow" panose="020B0606020202030204" pitchFamily="34" charset="0"/>
                  <a:cs typeface="PT Sans Narrow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659244" y="2385921"/>
              <a:ext cx="1812073" cy="2108094"/>
              <a:chOff x="5659244" y="2385921"/>
              <a:chExt cx="1812073" cy="2108094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5659244" y="2385921"/>
                <a:ext cx="1812073" cy="2108094"/>
              </a:xfrm>
              <a:prstGeom prst="roundRect">
                <a:avLst>
                  <a:gd name="adj" fmla="val 2691"/>
                </a:avLst>
              </a:prstGeom>
              <a:solidFill>
                <a:schemeClr val="bg1">
                  <a:lumMod val="75000"/>
                </a:schemeClr>
              </a:solidFill>
              <a:ln w="12700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IN" dirty="0">
                  <a:latin typeface="Arial Narrow" panose="020B0606020202030204" pitchFamily="34" charset="0"/>
                  <a:cs typeface="PT Sans Narrow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5731727" y="2456191"/>
                <a:ext cx="1667107" cy="49188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r>
                  <a:rPr lang="en-US" b="1" dirty="0">
                    <a:latin typeface="Arial Narrow" panose="020B0606020202030204" pitchFamily="34" charset="0"/>
                    <a:cs typeface="PT Sans Narrow"/>
                  </a:rPr>
                  <a:t>GPU</a:t>
                </a:r>
                <a:endParaRPr lang="en-IN" b="1" dirty="0">
                  <a:latin typeface="Arial Narrow" panose="020B0606020202030204" pitchFamily="34" charset="0"/>
                  <a:cs typeface="PT Sans Narrow"/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5731727" y="3018349"/>
                <a:ext cx="1667107" cy="70269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r>
                  <a:rPr lang="en-US" sz="1600" b="1" dirty="0">
                    <a:latin typeface="Arial Narrow" panose="020B0606020202030204" pitchFamily="34" charset="0"/>
                    <a:cs typeface="PT Sans Narrow"/>
                  </a:rPr>
                  <a:t>A/V Hardware Accelerators</a:t>
                </a:r>
                <a:endParaRPr lang="en-IN" sz="1600" b="1" dirty="0">
                  <a:latin typeface="Arial Narrow" panose="020B0606020202030204" pitchFamily="34" charset="0"/>
                  <a:cs typeface="PT Sans Narrow"/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5731727" y="3791317"/>
                <a:ext cx="724829" cy="632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r>
                  <a:rPr lang="en-US" sz="1600" b="1" dirty="0">
                    <a:latin typeface="Arial Narrow" panose="020B0606020202030204" pitchFamily="34" charset="0"/>
                    <a:cs typeface="PT Sans Narrow"/>
                  </a:rPr>
                  <a:t>DSP</a:t>
                </a:r>
                <a:endParaRPr lang="en-IN" sz="1600" b="1" dirty="0">
                  <a:latin typeface="Arial Narrow" panose="020B0606020202030204" pitchFamily="34" charset="0"/>
                  <a:cs typeface="PT Sans Narrow"/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6529039" y="3791317"/>
                <a:ext cx="869795" cy="632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>
                <a:normAutofit lnSpcReduction="10000"/>
              </a:bodyPr>
              <a:lstStyle/>
              <a:p>
                <a:pPr algn="ctr"/>
                <a:r>
                  <a:rPr lang="en-US" sz="1600" b="1" dirty="0">
                    <a:latin typeface="Arial Narrow" panose="020B0606020202030204" pitchFamily="34" charset="0"/>
                    <a:cs typeface="PT Sans Narrow"/>
                  </a:rPr>
                  <a:t>Multi-media</a:t>
                </a:r>
                <a:endParaRPr lang="en-IN" b="1" dirty="0">
                  <a:latin typeface="Arial Narrow" panose="020B0606020202030204" pitchFamily="34" charset="0"/>
                  <a:cs typeface="PT Sans Narrow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557239" y="2385921"/>
              <a:ext cx="1957039" cy="2108094"/>
              <a:chOff x="3557239" y="2385921"/>
              <a:chExt cx="1957039" cy="2108094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3557239" y="2385921"/>
                <a:ext cx="1957039" cy="2108094"/>
              </a:xfrm>
              <a:prstGeom prst="roundRect">
                <a:avLst>
                  <a:gd name="adj" fmla="val 3175"/>
                </a:avLst>
              </a:prstGeom>
              <a:solidFill>
                <a:schemeClr val="bg1">
                  <a:lumMod val="75000"/>
                </a:schemeClr>
              </a:solidFill>
              <a:ln w="12700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IN" dirty="0">
                  <a:latin typeface="Arial Narrow" panose="020B0606020202030204" pitchFamily="34" charset="0"/>
                  <a:cs typeface="PT Sans Narrow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4572000" y="2456191"/>
                <a:ext cx="869795" cy="913507"/>
              </a:xfrm>
              <a:prstGeom prst="roundRect">
                <a:avLst>
                  <a:gd name="adj" fmla="val 595"/>
                </a:avLst>
              </a:prstGeom>
              <a:solidFill>
                <a:schemeClr val="bg1">
                  <a:lumMod val="85000"/>
                </a:schemeClr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>
                <a:normAutofit/>
              </a:bodyPr>
              <a:lstStyle/>
              <a:p>
                <a:pPr algn="ctr"/>
                <a:r>
                  <a:rPr lang="en-US" b="1" dirty="0">
                    <a:latin typeface="Arial Narrow" panose="020B0606020202030204" pitchFamily="34" charset="0"/>
                    <a:cs typeface="PT Sans Narrow"/>
                  </a:rPr>
                  <a:t>CPU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3629722" y="3369698"/>
                <a:ext cx="869795" cy="562158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lnSpcReduction="10000"/>
              </a:bodyPr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  <a:latin typeface="Arial Narrow" panose="020B0606020202030204" pitchFamily="34" charset="0"/>
                    <a:cs typeface="PT Sans Narrow"/>
                  </a:rPr>
                  <a:t>L1 Cache</a:t>
                </a: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3629722" y="4002126"/>
                <a:ext cx="1812073" cy="421619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2500" lnSpcReduction="10000"/>
              </a:bodyPr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Arial Narrow" panose="020B0606020202030204" pitchFamily="34" charset="0"/>
                    <a:cs typeface="PT Sans Narrow"/>
                  </a:rPr>
                  <a:t>L2</a:t>
                </a:r>
                <a:r>
                  <a:rPr lang="en-US" b="1" dirty="0">
                    <a:latin typeface="Arial Narrow" panose="020B0606020202030204" pitchFamily="34" charset="0"/>
                    <a:cs typeface="PT Sans Narrow"/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  <a:latin typeface="Arial Narrow" panose="020B0606020202030204" pitchFamily="34" charset="0"/>
                    <a:cs typeface="PT Sans Narrow"/>
                  </a:rPr>
                  <a:t>Cache</a:t>
                </a:r>
                <a:endParaRPr lang="en-IN" b="1" dirty="0">
                  <a:solidFill>
                    <a:schemeClr val="tx1"/>
                  </a:solidFill>
                  <a:latin typeface="Arial Narrow" panose="020B0606020202030204" pitchFamily="34" charset="0"/>
                  <a:cs typeface="PT Sans Narrow"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3629722" y="2456191"/>
                <a:ext cx="869795" cy="913507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85000"/>
                </a:schemeClr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>
                <a:normAutofit/>
              </a:bodyPr>
              <a:lstStyle/>
              <a:p>
                <a:pPr algn="ctr"/>
                <a:r>
                  <a:rPr lang="en-US" b="1" dirty="0">
                    <a:latin typeface="Arial Narrow" panose="020B0606020202030204" pitchFamily="34" charset="0"/>
                    <a:cs typeface="PT Sans Narrow"/>
                  </a:rPr>
                  <a:t>CPU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4572000" y="3369698"/>
                <a:ext cx="869795" cy="562158"/>
              </a:xfrm>
              <a:prstGeom prst="roundRect">
                <a:avLst>
                  <a:gd name="adj" fmla="val 595"/>
                </a:avLst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lnSpcReduction="10000"/>
              </a:bodyPr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  <a:latin typeface="Arial Narrow" panose="020B0606020202030204" pitchFamily="34" charset="0"/>
                    <a:cs typeface="PT Sans Narrow"/>
                  </a:rPr>
                  <a:t>L1 Cache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710644" y="2948080"/>
                <a:ext cx="731151" cy="42161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r>
                  <a:rPr lang="en-US" sz="1600" b="1" dirty="0">
                    <a:latin typeface="Arial Narrow" panose="020B0606020202030204" pitchFamily="34" charset="0"/>
                    <a:cs typeface="PT Sans Narrow"/>
                  </a:rPr>
                  <a:t>Vector</a:t>
                </a:r>
                <a:endParaRPr lang="en-IN" sz="1600" b="1" dirty="0">
                  <a:latin typeface="Arial Narrow" panose="020B0606020202030204" pitchFamily="34" charset="0"/>
                  <a:cs typeface="PT Sans Narrow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766258" y="2948079"/>
                <a:ext cx="733258" cy="4216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r>
                  <a:rPr lang="en-US" sz="1600" b="1" dirty="0">
                    <a:latin typeface="Arial Narrow" panose="020B0606020202030204" pitchFamily="34" charset="0"/>
                    <a:cs typeface="PT Sans Narrow"/>
                  </a:rPr>
                  <a:t>Vector</a:t>
                </a:r>
                <a:endParaRPr lang="en-IN" sz="1400" b="1" dirty="0">
                  <a:latin typeface="Arial Narrow" panose="020B0606020202030204" pitchFamily="34" charset="0"/>
                  <a:cs typeface="PT Sans Narrow"/>
                </a:endParaRPr>
              </a:p>
            </p:txBody>
          </p:sp>
        </p:grpSp>
      </p:grpSp>
      <p:grpSp>
        <p:nvGrpSpPr>
          <p:cNvPr id="31" name="Group 103"/>
          <p:cNvGrpSpPr/>
          <p:nvPr/>
        </p:nvGrpSpPr>
        <p:grpSpPr>
          <a:xfrm>
            <a:off x="4935047" y="2306997"/>
            <a:ext cx="4120016" cy="2890993"/>
            <a:chOff x="4935047" y="2923172"/>
            <a:chExt cx="4120016" cy="2890993"/>
          </a:xfrm>
        </p:grpSpPr>
        <p:sp>
          <p:nvSpPr>
            <p:cNvPr id="59" name="Content Placeholder 2"/>
            <p:cNvSpPr txBox="1">
              <a:spLocks/>
            </p:cNvSpPr>
            <p:nvPr/>
          </p:nvSpPr>
          <p:spPr>
            <a:xfrm>
              <a:off x="7424821" y="4763049"/>
              <a:ext cx="1630242" cy="10511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>
                  <a:solidFill>
                    <a:srgbClr val="0000FF"/>
                  </a:solidFill>
                  <a:latin typeface="Arial Narrow" panose="020B0606020202030204" pitchFamily="34" charset="0"/>
                  <a:cs typeface="PT Sans Narrow"/>
                </a:rPr>
                <a:t>different parallelism models</a:t>
              </a:r>
            </a:p>
          </p:txBody>
        </p:sp>
        <p:cxnSp>
          <p:nvCxnSpPr>
            <p:cNvPr id="60" name="Straight Arrow Connector 59"/>
            <p:cNvCxnSpPr>
              <a:stCxn id="59" idx="0"/>
              <a:endCxn id="24" idx="2"/>
            </p:cNvCxnSpPr>
            <p:nvPr/>
          </p:nvCxnSpPr>
          <p:spPr>
            <a:xfrm flipH="1" flipV="1">
              <a:off x="5987770" y="4363402"/>
              <a:ext cx="2252172" cy="39964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59" idx="0"/>
              <a:endCxn id="25" idx="2"/>
            </p:cNvCxnSpPr>
            <p:nvPr/>
          </p:nvCxnSpPr>
          <p:spPr>
            <a:xfrm flipH="1" flipV="1">
              <a:off x="6829947" y="4363402"/>
              <a:ext cx="1409995" cy="39964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59" idx="0"/>
              <a:endCxn id="23" idx="2"/>
            </p:cNvCxnSpPr>
            <p:nvPr/>
          </p:nvCxnSpPr>
          <p:spPr>
            <a:xfrm flipH="1" flipV="1">
              <a:off x="6443950" y="3693527"/>
              <a:ext cx="1795992" cy="10695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59" idx="0"/>
              <a:endCxn id="22" idx="2"/>
            </p:cNvCxnSpPr>
            <p:nvPr/>
          </p:nvCxnSpPr>
          <p:spPr>
            <a:xfrm flipH="1" flipV="1">
              <a:off x="6443950" y="2956666"/>
              <a:ext cx="1795992" cy="180638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59" idx="0"/>
              <a:endCxn id="18" idx="0"/>
            </p:cNvCxnSpPr>
            <p:nvPr/>
          </p:nvCxnSpPr>
          <p:spPr>
            <a:xfrm flipH="1" flipV="1">
              <a:off x="4935047" y="3358590"/>
              <a:ext cx="3304895" cy="14044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59" idx="0"/>
              <a:endCxn id="14" idx="3"/>
            </p:cNvCxnSpPr>
            <p:nvPr/>
          </p:nvCxnSpPr>
          <p:spPr>
            <a:xfrm flipH="1" flipV="1">
              <a:off x="5356135" y="2923172"/>
              <a:ext cx="2883807" cy="183987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104"/>
          <p:cNvGrpSpPr/>
          <p:nvPr/>
        </p:nvGrpSpPr>
        <p:grpSpPr>
          <a:xfrm>
            <a:off x="461144" y="1037335"/>
            <a:ext cx="5947714" cy="2408449"/>
            <a:chOff x="461144" y="1653510"/>
            <a:chExt cx="5947714" cy="2408449"/>
          </a:xfrm>
        </p:grpSpPr>
        <p:sp>
          <p:nvSpPr>
            <p:cNvPr id="76" name="Content Placeholder 2"/>
            <p:cNvSpPr txBox="1">
              <a:spLocks/>
            </p:cNvSpPr>
            <p:nvPr/>
          </p:nvSpPr>
          <p:spPr>
            <a:xfrm>
              <a:off x="461144" y="1653510"/>
              <a:ext cx="3333292" cy="43250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2000" b="1" dirty="0">
                  <a:solidFill>
                    <a:srgbClr val="0000FF"/>
                  </a:solidFill>
                  <a:latin typeface="Arial Narrow" panose="020B0606020202030204" pitchFamily="34" charset="0"/>
                  <a:cs typeface="PT Sans Narrow"/>
                </a:rPr>
                <a:t>Incompatible memory systems</a:t>
              </a:r>
            </a:p>
          </p:txBody>
        </p:sp>
        <p:cxnSp>
          <p:nvCxnSpPr>
            <p:cNvPr id="77" name="Straight Arrow Connector 76"/>
            <p:cNvCxnSpPr>
              <a:stCxn id="76" idx="2"/>
              <a:endCxn id="24" idx="1"/>
            </p:cNvCxnSpPr>
            <p:nvPr/>
          </p:nvCxnSpPr>
          <p:spPr>
            <a:xfrm>
              <a:off x="2127790" y="2086012"/>
              <a:ext cx="3509073" cy="197594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6" idx="2"/>
              <a:endCxn id="15" idx="1"/>
            </p:cNvCxnSpPr>
            <p:nvPr/>
          </p:nvCxnSpPr>
          <p:spPr>
            <a:xfrm>
              <a:off x="2127790" y="2086012"/>
              <a:ext cx="1473810" cy="15405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76" idx="2"/>
              <a:endCxn id="25" idx="1"/>
            </p:cNvCxnSpPr>
            <p:nvPr/>
          </p:nvCxnSpPr>
          <p:spPr>
            <a:xfrm>
              <a:off x="2127790" y="2086012"/>
              <a:ext cx="4281068" cy="197594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76" idx="2"/>
              <a:endCxn id="23" idx="1"/>
            </p:cNvCxnSpPr>
            <p:nvPr/>
          </p:nvCxnSpPr>
          <p:spPr>
            <a:xfrm>
              <a:off x="2127790" y="2086012"/>
              <a:ext cx="3509073" cy="12725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76" idx="2"/>
              <a:endCxn id="22" idx="1"/>
            </p:cNvCxnSpPr>
            <p:nvPr/>
          </p:nvCxnSpPr>
          <p:spPr>
            <a:xfrm>
              <a:off x="2127790" y="2086012"/>
              <a:ext cx="3509073" cy="63619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127"/>
          <p:cNvGrpSpPr/>
          <p:nvPr/>
        </p:nvGrpSpPr>
        <p:grpSpPr>
          <a:xfrm>
            <a:off x="4935047" y="1037335"/>
            <a:ext cx="3695342" cy="2107005"/>
            <a:chOff x="4935047" y="1653510"/>
            <a:chExt cx="3695342" cy="2107005"/>
          </a:xfrm>
        </p:grpSpPr>
        <p:cxnSp>
          <p:nvCxnSpPr>
            <p:cNvPr id="107" name="Straight Arrow Connector 106"/>
            <p:cNvCxnSpPr>
              <a:endCxn id="22" idx="0"/>
            </p:cNvCxnSpPr>
            <p:nvPr/>
          </p:nvCxnSpPr>
          <p:spPr>
            <a:xfrm flipH="1">
              <a:off x="6443950" y="1979286"/>
              <a:ext cx="926933" cy="50846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endCxn id="23" idx="0"/>
            </p:cNvCxnSpPr>
            <p:nvPr/>
          </p:nvCxnSpPr>
          <p:spPr>
            <a:xfrm flipH="1">
              <a:off x="6443950" y="1979286"/>
              <a:ext cx="926933" cy="10443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endCxn id="25" idx="0"/>
            </p:cNvCxnSpPr>
            <p:nvPr/>
          </p:nvCxnSpPr>
          <p:spPr>
            <a:xfrm flipH="1">
              <a:off x="6829947" y="1979286"/>
              <a:ext cx="540936" cy="178122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endCxn id="14" idx="0"/>
            </p:cNvCxnSpPr>
            <p:nvPr/>
          </p:nvCxnSpPr>
          <p:spPr>
            <a:xfrm flipH="1">
              <a:off x="4935047" y="1979286"/>
              <a:ext cx="2435836" cy="50846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endCxn id="19" idx="0"/>
            </p:cNvCxnSpPr>
            <p:nvPr/>
          </p:nvCxnSpPr>
          <p:spPr>
            <a:xfrm flipH="1">
              <a:off x="5002168" y="1979285"/>
              <a:ext cx="2368718" cy="97738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endCxn id="24" idx="0"/>
            </p:cNvCxnSpPr>
            <p:nvPr/>
          </p:nvCxnSpPr>
          <p:spPr>
            <a:xfrm flipH="1">
              <a:off x="5987770" y="1979286"/>
              <a:ext cx="1383113" cy="178122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Content Placeholder 2"/>
            <p:cNvSpPr txBox="1">
              <a:spLocks/>
            </p:cNvSpPr>
            <p:nvPr/>
          </p:nvSpPr>
          <p:spPr>
            <a:xfrm>
              <a:off x="5480406" y="1653510"/>
              <a:ext cx="3149983" cy="38240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ourier New" pitchFamily="49" charset="0"/>
                <a:buChar char="o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pitchFamily="34" charset="0"/>
                <a:buNone/>
              </a:pPr>
              <a:r>
                <a:rPr lang="en-US" sz="2000" b="1" dirty="0">
                  <a:solidFill>
                    <a:srgbClr val="0000FF"/>
                  </a:solidFill>
                  <a:latin typeface="Arial Narrow" panose="020B0606020202030204" pitchFamily="34" charset="0"/>
                  <a:cs typeface="PT Sans Narrow"/>
                </a:rPr>
                <a:t>different hardware ISAs</a:t>
              </a:r>
            </a:p>
          </p:txBody>
        </p:sp>
      </p:grpSp>
      <p:sp>
        <p:nvSpPr>
          <p:cNvPr id="35" name="Content Placeholder 34"/>
          <p:cNvSpPr>
            <a:spLocks noGrp="1"/>
          </p:cNvSpPr>
          <p:nvPr>
            <p:ph idx="1"/>
          </p:nvPr>
        </p:nvSpPr>
        <p:spPr>
          <a:xfrm>
            <a:off x="461144" y="5166386"/>
            <a:ext cx="8682856" cy="8589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Arial Narrow" panose="020B0606020202030204" pitchFamily="34" charset="0"/>
              </a:rPr>
              <a:t>And different </a:t>
            </a:r>
            <a:r>
              <a:rPr lang="en-US" sz="2400" b="1" dirty="0" err="1">
                <a:latin typeface="Arial Narrow" panose="020B0606020202030204" pitchFamily="34" charset="0"/>
              </a:rPr>
              <a:t>SoCs</a:t>
            </a:r>
            <a:r>
              <a:rPr lang="en-US" sz="2400" b="1" dirty="0">
                <a:latin typeface="Arial Narrow" panose="020B0606020202030204" pitchFamily="34" charset="0"/>
              </a:rPr>
              <a:t> have </a:t>
            </a:r>
            <a:r>
              <a:rPr lang="en-US" sz="2400" b="1" i="1" dirty="0">
                <a:solidFill>
                  <a:srgbClr val="0432FF"/>
                </a:solidFill>
                <a:latin typeface="Arial Narrow" panose="020B0606020202030204" pitchFamily="34" charset="0"/>
              </a:rPr>
              <a:t>different combinations</a:t>
            </a:r>
            <a:r>
              <a:rPr lang="en-US" sz="2400" b="1" i="1" dirty="0">
                <a:latin typeface="Arial Narrow" panose="020B0606020202030204" pitchFamily="34" charset="0"/>
              </a:rPr>
              <a:t> of such hardware!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 Narrow" panose="020B0606020202030204" pitchFamily="34" charset="0"/>
              </a:rPr>
              <a:t>Key to Programmability </a:t>
            </a:r>
            <a:r>
              <a:rPr lang="en-US" sz="2400" i="1" dirty="0">
                <a:latin typeface="Arial Narrow" panose="020B0606020202030204" pitchFamily="34" charset="0"/>
              </a:rPr>
              <a:t>and </a:t>
            </a:r>
            <a:r>
              <a:rPr lang="en-US" sz="2400" dirty="0">
                <a:latin typeface="Arial Narrow" panose="020B0606020202030204" pitchFamily="34" charset="0"/>
              </a:rPr>
              <a:t>Portability</a:t>
            </a:r>
            <a:r>
              <a:rPr lang="en-US" sz="2400" b="1" dirty="0">
                <a:latin typeface="Arial Narrow" panose="020B0606020202030204" pitchFamily="34" charset="0"/>
              </a:rPr>
              <a:t>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FF"/>
                </a:solidFill>
                <a:latin typeface="Arial Narrow" panose="020B0606020202030204" pitchFamily="34" charset="0"/>
              </a:rPr>
              <a:t>Common abstractions for heterogeneous parallel hardware</a:t>
            </a:r>
          </a:p>
          <a:p>
            <a:pPr marL="0" indent="0">
              <a:buNone/>
            </a:pP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/>
              <a:t>Example: A Modern Mobile SOC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913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5"/>
    </mc:Choice>
    <mc:Fallback xmlns="">
      <p:transition spd="slow" advTm="2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Levels and Key Benefit</a:t>
            </a:r>
          </a:p>
        </p:txBody>
      </p:sp>
      <p:grpSp>
        <p:nvGrpSpPr>
          <p:cNvPr id="34" name="Group 92"/>
          <p:cNvGrpSpPr/>
          <p:nvPr/>
        </p:nvGrpSpPr>
        <p:grpSpPr>
          <a:xfrm>
            <a:off x="1267758" y="5313594"/>
            <a:ext cx="1600200" cy="1131164"/>
            <a:chOff x="1107460" y="4390235"/>
            <a:chExt cx="1998319" cy="1263961"/>
          </a:xfrm>
        </p:grpSpPr>
        <p:sp>
          <p:nvSpPr>
            <p:cNvPr id="58" name="TextBox 57"/>
            <p:cNvSpPr txBox="1"/>
            <p:nvPr/>
          </p:nvSpPr>
          <p:spPr>
            <a:xfrm>
              <a:off x="1107460" y="5000769"/>
              <a:ext cx="1998319" cy="65342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 Narrow" panose="020B0606020202030204" pitchFamily="34" charset="0"/>
                  <a:cs typeface="PT Sans Narrow"/>
                </a:rPr>
                <a:t>CPUs + Vector SIMD Units</a:t>
              </a:r>
            </a:p>
          </p:txBody>
        </p:sp>
        <p:grpSp>
          <p:nvGrpSpPr>
            <p:cNvPr id="59" name="Group 102"/>
            <p:cNvGrpSpPr/>
            <p:nvPr/>
          </p:nvGrpSpPr>
          <p:grpSpPr>
            <a:xfrm>
              <a:off x="1563418" y="4390235"/>
              <a:ext cx="1320014" cy="610534"/>
              <a:chOff x="8157523" y="4380632"/>
              <a:chExt cx="905280" cy="898732"/>
            </a:xfrm>
            <a:solidFill>
              <a:schemeClr val="bg1">
                <a:lumMod val="50000"/>
              </a:schemeClr>
            </a:solidFill>
          </p:grpSpPr>
          <p:sp>
            <p:nvSpPr>
              <p:cNvPr id="60" name="Rounded Rectangle 59"/>
              <p:cNvSpPr/>
              <p:nvPr/>
            </p:nvSpPr>
            <p:spPr>
              <a:xfrm>
                <a:off x="8157523" y="4380632"/>
                <a:ext cx="905280" cy="898732"/>
              </a:xfrm>
              <a:prstGeom prst="round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b="1" dirty="0">
                  <a:latin typeface="Arial Narrow" panose="020B0606020202030204" pitchFamily="34" charset="0"/>
                  <a:cs typeface="PT Sans Narrow"/>
                </a:endParaRP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8610163" y="4380632"/>
                <a:ext cx="0" cy="898732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Box 34"/>
          <p:cNvSpPr txBox="1"/>
          <p:nvPr/>
        </p:nvSpPr>
        <p:spPr>
          <a:xfrm>
            <a:off x="3477558" y="5598199"/>
            <a:ext cx="304800" cy="4001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cs typeface="PT Sans Narrow"/>
              </a:rPr>
              <a:t>…</a:t>
            </a:r>
          </a:p>
        </p:txBody>
      </p:sp>
      <p:grpSp>
        <p:nvGrpSpPr>
          <p:cNvPr id="36" name="Group 91"/>
          <p:cNvGrpSpPr/>
          <p:nvPr/>
        </p:nvGrpSpPr>
        <p:grpSpPr>
          <a:xfrm>
            <a:off x="2828646" y="5311040"/>
            <a:ext cx="725112" cy="1126705"/>
            <a:chOff x="3022249" y="4380286"/>
            <a:chExt cx="905515" cy="1258978"/>
          </a:xfrm>
        </p:grpSpPr>
        <p:sp>
          <p:nvSpPr>
            <p:cNvPr id="48" name="TextBox 47"/>
            <p:cNvSpPr txBox="1"/>
            <p:nvPr/>
          </p:nvSpPr>
          <p:spPr>
            <a:xfrm>
              <a:off x="3022719" y="5260964"/>
              <a:ext cx="905045" cy="37830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 Narrow" panose="020B0606020202030204" pitchFamily="34" charset="0"/>
                  <a:cs typeface="PT Sans Narrow"/>
                </a:rPr>
                <a:t>GPU</a:t>
              </a:r>
            </a:p>
          </p:txBody>
        </p:sp>
        <p:grpSp>
          <p:nvGrpSpPr>
            <p:cNvPr id="49" name="Group 106"/>
            <p:cNvGrpSpPr/>
            <p:nvPr/>
          </p:nvGrpSpPr>
          <p:grpSpPr>
            <a:xfrm>
              <a:off x="3022249" y="4380286"/>
              <a:ext cx="905515" cy="908451"/>
              <a:chOff x="8443701" y="4373228"/>
              <a:chExt cx="905515" cy="908451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8443935" y="4380633"/>
                <a:ext cx="905281" cy="898731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b="1" dirty="0">
                  <a:latin typeface="Arial Narrow" panose="020B0606020202030204" pitchFamily="34" charset="0"/>
                  <a:cs typeface="PT Sans Narrow"/>
                </a:endParaRPr>
              </a:p>
            </p:txBody>
          </p:sp>
          <p:grpSp>
            <p:nvGrpSpPr>
              <p:cNvPr id="51" name="Group 108"/>
              <p:cNvGrpSpPr/>
              <p:nvPr/>
            </p:nvGrpSpPr>
            <p:grpSpPr>
              <a:xfrm>
                <a:off x="8443701" y="4373228"/>
                <a:ext cx="905515" cy="908451"/>
                <a:chOff x="8443701" y="4373228"/>
                <a:chExt cx="905515" cy="908451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>
                  <a:off x="8896577" y="4380633"/>
                  <a:ext cx="0" cy="8987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8443935" y="4829999"/>
                  <a:ext cx="90528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8443701" y="5058884"/>
                  <a:ext cx="90528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8443935" y="4601328"/>
                  <a:ext cx="90528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9130048" y="4382948"/>
                  <a:ext cx="0" cy="8987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8660896" y="4373228"/>
                  <a:ext cx="0" cy="8987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7" name="Group 93"/>
          <p:cNvGrpSpPr/>
          <p:nvPr/>
        </p:nvGrpSpPr>
        <p:grpSpPr>
          <a:xfrm>
            <a:off x="4384903" y="5325567"/>
            <a:ext cx="692856" cy="943268"/>
            <a:chOff x="4846492" y="4390235"/>
            <a:chExt cx="865234" cy="1054006"/>
          </a:xfrm>
        </p:grpSpPr>
        <p:sp>
          <p:nvSpPr>
            <p:cNvPr id="44" name="TextBox 43"/>
            <p:cNvSpPr txBox="1"/>
            <p:nvPr/>
          </p:nvSpPr>
          <p:spPr>
            <a:xfrm>
              <a:off x="4861042" y="5065941"/>
              <a:ext cx="850684" cy="37830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 Narrow" panose="020B0606020202030204" pitchFamily="34" charset="0"/>
                  <a:cs typeface="PT Sans Narrow"/>
                </a:rPr>
                <a:t>DSP</a:t>
              </a:r>
            </a:p>
          </p:txBody>
        </p:sp>
        <p:grpSp>
          <p:nvGrpSpPr>
            <p:cNvPr id="45" name="Group 98"/>
            <p:cNvGrpSpPr/>
            <p:nvPr/>
          </p:nvGrpSpPr>
          <p:grpSpPr>
            <a:xfrm>
              <a:off x="4846492" y="4390235"/>
              <a:ext cx="732250" cy="610534"/>
              <a:chOff x="4846492" y="4390235"/>
              <a:chExt cx="732250" cy="610534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4846492" y="4390235"/>
                <a:ext cx="732250" cy="610534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b="1" dirty="0">
                  <a:latin typeface="Arial Narrow" panose="020B0606020202030204" pitchFamily="34" charset="0"/>
                  <a:cs typeface="PT Sans Narrow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4856652" y="4408179"/>
                <a:ext cx="711539" cy="575252"/>
              </a:xfrm>
              <a:custGeom>
                <a:avLst/>
                <a:gdLst>
                  <a:gd name="connsiteX0" fmla="*/ 0 w 711539"/>
                  <a:gd name="connsiteY0" fmla="*/ 289646 h 575252"/>
                  <a:gd name="connsiteX1" fmla="*/ 111695 w 711539"/>
                  <a:gd name="connsiteY1" fmla="*/ 8334 h 575252"/>
                  <a:gd name="connsiteX2" fmla="*/ 277169 w 711539"/>
                  <a:gd name="connsiteY2" fmla="*/ 575094 h 575252"/>
                  <a:gd name="connsiteX3" fmla="*/ 401275 w 711539"/>
                  <a:gd name="connsiteY3" fmla="*/ 70388 h 575252"/>
                  <a:gd name="connsiteX4" fmla="*/ 525380 w 711539"/>
                  <a:gd name="connsiteY4" fmla="*/ 488218 h 575252"/>
                  <a:gd name="connsiteX5" fmla="*/ 624665 w 711539"/>
                  <a:gd name="connsiteY5" fmla="*/ 70388 h 575252"/>
                  <a:gd name="connsiteX6" fmla="*/ 711539 w 711539"/>
                  <a:gd name="connsiteY6" fmla="*/ 252413 h 57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1539" h="575252">
                    <a:moveTo>
                      <a:pt x="0" y="289646"/>
                    </a:moveTo>
                    <a:cubicBezTo>
                      <a:pt x="32750" y="125203"/>
                      <a:pt x="65500" y="-39240"/>
                      <a:pt x="111695" y="8334"/>
                    </a:cubicBezTo>
                    <a:cubicBezTo>
                      <a:pt x="157890" y="55908"/>
                      <a:pt x="228906" y="564752"/>
                      <a:pt x="277169" y="575094"/>
                    </a:cubicBezTo>
                    <a:cubicBezTo>
                      <a:pt x="325432" y="585436"/>
                      <a:pt x="359907" y="84867"/>
                      <a:pt x="401275" y="70388"/>
                    </a:cubicBezTo>
                    <a:cubicBezTo>
                      <a:pt x="442643" y="55909"/>
                      <a:pt x="488148" y="488218"/>
                      <a:pt x="525380" y="488218"/>
                    </a:cubicBezTo>
                    <a:cubicBezTo>
                      <a:pt x="562612" y="488218"/>
                      <a:pt x="593639" y="109689"/>
                      <a:pt x="624665" y="70388"/>
                    </a:cubicBezTo>
                    <a:cubicBezTo>
                      <a:pt x="655692" y="31087"/>
                      <a:pt x="711539" y="252413"/>
                      <a:pt x="711539" y="252413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b="1" dirty="0">
                  <a:latin typeface="Arial Narrow" panose="020B0606020202030204" pitchFamily="34" charset="0"/>
                  <a:cs typeface="PT Sans Narrow"/>
                </a:endParaRPr>
              </a:p>
            </p:txBody>
          </p:sp>
        </p:grpSp>
      </p:grpSp>
      <p:grpSp>
        <p:nvGrpSpPr>
          <p:cNvPr id="38" name="Group 94"/>
          <p:cNvGrpSpPr/>
          <p:nvPr/>
        </p:nvGrpSpPr>
        <p:grpSpPr>
          <a:xfrm>
            <a:off x="3740527" y="5321536"/>
            <a:ext cx="602676" cy="816258"/>
            <a:chOff x="4354187" y="4385896"/>
            <a:chExt cx="752618" cy="912085"/>
          </a:xfrm>
        </p:grpSpPr>
        <p:sp>
          <p:nvSpPr>
            <p:cNvPr id="42" name="Rounded Rectangle 41"/>
            <p:cNvSpPr/>
            <p:nvPr/>
          </p:nvSpPr>
          <p:spPr>
            <a:xfrm>
              <a:off x="4354187" y="4385896"/>
              <a:ext cx="742459" cy="45129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b="1" dirty="0">
                <a:solidFill>
                  <a:srgbClr val="000000"/>
                </a:solidFill>
                <a:latin typeface="Arial Narrow" panose="020B0606020202030204" pitchFamily="34" charset="0"/>
                <a:cs typeface="PT Sans Narrow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354187" y="4887145"/>
              <a:ext cx="752618" cy="41083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endParaRPr lang="en-US" sz="1600" b="1" dirty="0">
                <a:solidFill>
                  <a:srgbClr val="000000"/>
                </a:solidFill>
                <a:latin typeface="Arial Narrow" panose="020B0606020202030204" pitchFamily="34" charset="0"/>
                <a:cs typeface="PT Sans Narrow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371054" y="6140849"/>
            <a:ext cx="1397472" cy="557451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 Narrow" panose="020B0606020202030204" pitchFamily="34" charset="0"/>
                <a:cs typeface="PT Sans Narrow"/>
              </a:rPr>
              <a:t>Domain-specific Accelerators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05877" y="5930281"/>
            <a:ext cx="681205" cy="33855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 Narrow" panose="020B0606020202030204" pitchFamily="34" charset="0"/>
                <a:cs typeface="PT Sans Narrow"/>
              </a:rPr>
              <a:t>FPGA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5094226" y="5325567"/>
            <a:ext cx="586366" cy="546389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b="1" dirty="0">
              <a:latin typeface="Arial Narrow" panose="020B0606020202030204" pitchFamily="34" charset="0"/>
              <a:cs typeface="PT Sans Narrow"/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>
            <a:off x="693095" y="5311040"/>
            <a:ext cx="5837560" cy="0"/>
          </a:xfrm>
          <a:prstGeom prst="line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4867606" y="4957097"/>
            <a:ext cx="1750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0432FF"/>
                </a:solidFill>
              </a:rPr>
              <a:t>"Hardware" ISA</a:t>
            </a:r>
          </a:p>
        </p:txBody>
      </p:sp>
      <p:cxnSp>
        <p:nvCxnSpPr>
          <p:cNvPr id="65" name="Straight Connector 64"/>
          <p:cNvCxnSpPr/>
          <p:nvPr/>
        </p:nvCxnSpPr>
        <p:spPr bwMode="auto">
          <a:xfrm>
            <a:off x="693095" y="4641118"/>
            <a:ext cx="5837560" cy="0"/>
          </a:xfrm>
          <a:prstGeom prst="line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5378316" y="4287175"/>
            <a:ext cx="1242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0432FF"/>
                </a:solidFill>
              </a:rPr>
              <a:t>Virtual ISA</a:t>
            </a:r>
          </a:p>
        </p:txBody>
      </p:sp>
      <p:cxnSp>
        <p:nvCxnSpPr>
          <p:cNvPr id="67" name="Straight Connector 66"/>
          <p:cNvCxnSpPr/>
          <p:nvPr/>
        </p:nvCxnSpPr>
        <p:spPr bwMode="auto">
          <a:xfrm>
            <a:off x="693095" y="3952674"/>
            <a:ext cx="5837560" cy="0"/>
          </a:xfrm>
          <a:prstGeom prst="line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3435293" y="3582136"/>
            <a:ext cx="3187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>
                <a:solidFill>
                  <a:srgbClr val="0432FF"/>
                </a:solidFill>
              </a:rPr>
              <a:t>Language-neutral Compiler </a:t>
            </a:r>
            <a:r>
              <a:rPr lang="en-US" b="1" dirty="0">
                <a:solidFill>
                  <a:srgbClr val="0432FF"/>
                </a:solidFill>
              </a:rPr>
              <a:t>IR</a:t>
            </a:r>
          </a:p>
        </p:txBody>
      </p:sp>
      <p:cxnSp>
        <p:nvCxnSpPr>
          <p:cNvPr id="69" name="Straight Connector 68"/>
          <p:cNvCxnSpPr/>
          <p:nvPr/>
        </p:nvCxnSpPr>
        <p:spPr bwMode="auto">
          <a:xfrm>
            <a:off x="693095" y="3249015"/>
            <a:ext cx="5837560" cy="0"/>
          </a:xfrm>
          <a:prstGeom prst="line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2948389" y="2878477"/>
            <a:ext cx="3670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>
                <a:solidFill>
                  <a:srgbClr val="0432FF"/>
                </a:solidFill>
              </a:rPr>
              <a:t>Language-level</a:t>
            </a:r>
            <a:r>
              <a:rPr lang="en-US" b="1" dirty="0">
                <a:solidFill>
                  <a:srgbClr val="0432FF"/>
                </a:solidFill>
              </a:rPr>
              <a:t> </a:t>
            </a:r>
            <a:r>
              <a:rPr lang="en-US" b="1">
                <a:solidFill>
                  <a:srgbClr val="0432FF"/>
                </a:solidFill>
              </a:rPr>
              <a:t>Compiler </a:t>
            </a:r>
            <a:r>
              <a:rPr lang="en-US" b="1" dirty="0">
                <a:solidFill>
                  <a:srgbClr val="0432FF"/>
                </a:solidFill>
              </a:rPr>
              <a:t>IR</a:t>
            </a:r>
          </a:p>
        </p:txBody>
      </p:sp>
      <p:cxnSp>
        <p:nvCxnSpPr>
          <p:cNvPr id="71" name="Straight Connector 70"/>
          <p:cNvCxnSpPr/>
          <p:nvPr/>
        </p:nvCxnSpPr>
        <p:spPr bwMode="auto">
          <a:xfrm>
            <a:off x="693095" y="2534843"/>
            <a:ext cx="5837560" cy="0"/>
          </a:xfrm>
          <a:prstGeom prst="line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2344510" y="2164305"/>
            <a:ext cx="4273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432FF"/>
                </a:solidFill>
              </a:rPr>
              <a:t>General-purpose </a:t>
            </a:r>
            <a:r>
              <a:rPr lang="en-US" b="1" dirty="0" err="1">
                <a:solidFill>
                  <a:srgbClr val="0432FF"/>
                </a:solidFill>
              </a:rPr>
              <a:t>prog</a:t>
            </a:r>
            <a:r>
              <a:rPr lang="en-US" b="1" dirty="0">
                <a:solidFill>
                  <a:srgbClr val="0432FF"/>
                </a:solidFill>
              </a:rPr>
              <a:t>. language</a:t>
            </a:r>
          </a:p>
        </p:txBody>
      </p:sp>
      <p:cxnSp>
        <p:nvCxnSpPr>
          <p:cNvPr id="73" name="Straight Connector 72"/>
          <p:cNvCxnSpPr/>
          <p:nvPr/>
        </p:nvCxnSpPr>
        <p:spPr bwMode="auto">
          <a:xfrm>
            <a:off x="693095" y="1840218"/>
            <a:ext cx="5837560" cy="0"/>
          </a:xfrm>
          <a:prstGeom prst="line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1782839" y="1469680"/>
            <a:ext cx="4837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432FF"/>
                </a:solidFill>
              </a:rPr>
              <a:t>Domain-specific </a:t>
            </a:r>
            <a:r>
              <a:rPr lang="en-US" b="1" dirty="0" err="1">
                <a:solidFill>
                  <a:srgbClr val="0432FF"/>
                </a:solidFill>
              </a:rPr>
              <a:t>prog</a:t>
            </a:r>
            <a:r>
              <a:rPr lang="en-US" b="1" dirty="0">
                <a:solidFill>
                  <a:srgbClr val="0432FF"/>
                </a:solidFill>
              </a:rPr>
              <a:t>. language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634698" y="5056057"/>
            <a:ext cx="2465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solidFill>
                  <a:schemeClr val="tx1"/>
                </a:solidFill>
              </a:rPr>
              <a:t>GPU ISAs, SIMD ISAs, TPU, </a:t>
            </a:r>
          </a:p>
          <a:p>
            <a:pPr algn="l"/>
            <a:r>
              <a:rPr lang="en-US" sz="1400" b="1" dirty="0">
                <a:solidFill>
                  <a:schemeClr val="tx1"/>
                </a:solidFill>
              </a:rPr>
              <a:t>Domain-specific accelerators, …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634698" y="4344317"/>
            <a:ext cx="1902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solidFill>
                  <a:schemeClr val="tx1"/>
                </a:solidFill>
              </a:rPr>
              <a:t>IBM’s MIR , PTX, HSAIL, </a:t>
            </a:r>
          </a:p>
          <a:p>
            <a:pPr algn="l"/>
            <a:r>
              <a:rPr lang="en-US" sz="1400" b="1" dirty="0">
                <a:solidFill>
                  <a:schemeClr val="tx1"/>
                </a:solidFill>
              </a:rPr>
              <a:t>HPVM, SPIR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634698" y="3644897"/>
            <a:ext cx="2340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 err="1">
                <a:solidFill>
                  <a:schemeClr val="tx1"/>
                </a:solidFill>
              </a:rPr>
              <a:t>Delite</a:t>
            </a:r>
            <a:r>
              <a:rPr lang="en-US" sz="1400" b="1" dirty="0">
                <a:solidFill>
                  <a:schemeClr val="tx1"/>
                </a:solidFill>
              </a:rPr>
              <a:t> IR, HPVM, MLIR, OSCAR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634698" y="2941238"/>
            <a:ext cx="2151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 err="1">
                <a:solidFill>
                  <a:schemeClr val="tx1"/>
                </a:solidFill>
              </a:rPr>
              <a:t>Delite</a:t>
            </a:r>
            <a:r>
              <a:rPr lang="en-US" sz="1400" b="1" dirty="0">
                <a:solidFill>
                  <a:schemeClr val="tx1"/>
                </a:solidFill>
              </a:rPr>
              <a:t> DSL IR, XLA, TVM, </a:t>
            </a:r>
            <a:r>
              <a:rPr lang="is-IS" sz="1400" b="1" dirty="0">
                <a:solidFill>
                  <a:schemeClr val="tx1"/>
                </a:solidFill>
              </a:rPr>
              <a:t>…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634698" y="2139601"/>
            <a:ext cx="20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solidFill>
                  <a:schemeClr val="tx1"/>
                </a:solidFill>
              </a:rPr>
              <a:t>CUDA, </a:t>
            </a:r>
            <a:r>
              <a:rPr lang="en-US" sz="1400" b="1" dirty="0" err="1">
                <a:solidFill>
                  <a:schemeClr val="tx1"/>
                </a:solidFill>
              </a:rPr>
              <a:t>OpenCL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en-US" sz="1400" b="1" dirty="0" err="1">
                <a:solidFill>
                  <a:schemeClr val="tx1"/>
                </a:solidFill>
              </a:rPr>
              <a:t>OpenAcc</a:t>
            </a:r>
            <a:r>
              <a:rPr lang="en-US" sz="1400" b="1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sz="1400" b="1" dirty="0" err="1">
                <a:solidFill>
                  <a:schemeClr val="tx1"/>
                </a:solidFill>
              </a:rPr>
              <a:t>OpenMP</a:t>
            </a:r>
            <a:r>
              <a:rPr lang="en-US" sz="1400" b="1" dirty="0">
                <a:solidFill>
                  <a:schemeClr val="tx1"/>
                </a:solidFill>
              </a:rPr>
              <a:t>, Python, Julia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634698" y="1549116"/>
            <a:ext cx="22887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 err="1">
                <a:solidFill>
                  <a:schemeClr val="tx1"/>
                </a:solidFill>
              </a:rPr>
              <a:t>TensorFlow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en-US" sz="1400" b="1" dirty="0" err="1">
                <a:solidFill>
                  <a:schemeClr val="tx1"/>
                </a:solidFill>
              </a:rPr>
              <a:t>MXNet</a:t>
            </a:r>
            <a:r>
              <a:rPr lang="en-US" sz="1400" b="1" dirty="0">
                <a:solidFill>
                  <a:schemeClr val="tx1"/>
                </a:solidFill>
              </a:rPr>
              <a:t>, Halide, </a:t>
            </a:r>
            <a:r>
              <a:rPr lang="is-IS" sz="1400" b="1" dirty="0">
                <a:solidFill>
                  <a:schemeClr val="tx1"/>
                </a:solidFill>
              </a:rPr>
              <a:t>…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24260" y="4957097"/>
            <a:ext cx="2500588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b="1" i="0">
                <a:solidFill>
                  <a:schemeClr val="tx1"/>
                </a:solidFill>
              </a:rPr>
              <a:t>Hardware innovation</a:t>
            </a:r>
            <a:endParaRPr lang="en-US" b="1" i="0" dirty="0">
              <a:solidFill>
                <a:schemeClr val="tx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24260" y="4232913"/>
            <a:ext cx="2500588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b="1" i="0">
                <a:solidFill>
                  <a:schemeClr val="tx1"/>
                </a:solidFill>
              </a:rPr>
              <a:t>Object-code portability</a:t>
            </a:r>
            <a:endParaRPr lang="en-US" b="1" i="0" dirty="0">
              <a:solidFill>
                <a:schemeClr val="tx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24260" y="3552564"/>
            <a:ext cx="2953994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b="1" i="0" dirty="0">
                <a:solidFill>
                  <a:schemeClr val="tx1"/>
                </a:solidFill>
              </a:rPr>
              <a:t>Compiler investment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24260" y="2848905"/>
            <a:ext cx="2953994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b="1" i="0" dirty="0">
                <a:solidFill>
                  <a:schemeClr val="tx1"/>
                </a:solidFill>
              </a:rPr>
              <a:t>Language innovation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24260" y="2162389"/>
            <a:ext cx="2953994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b="1" i="0" dirty="0">
                <a:solidFill>
                  <a:schemeClr val="tx1"/>
                </a:solidFill>
              </a:rPr>
              <a:t>App. performance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24260" y="1405677"/>
            <a:ext cx="2953994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b="1" i="0" dirty="0">
                <a:solidFill>
                  <a:schemeClr val="tx1"/>
                </a:solidFill>
              </a:rPr>
              <a:t>App. productivity</a:t>
            </a:r>
          </a:p>
        </p:txBody>
      </p:sp>
    </p:spTree>
    <p:extLst>
      <p:ext uri="{BB962C8B-B14F-4D97-AF65-F5344CB8AC3E}">
        <p14:creationId xmlns:p14="http://schemas.microsoft.com/office/powerpoint/2010/main" val="3494534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92"/>
          <p:cNvGrpSpPr/>
          <p:nvPr/>
        </p:nvGrpSpPr>
        <p:grpSpPr>
          <a:xfrm>
            <a:off x="1061329" y="5235861"/>
            <a:ext cx="1600200" cy="1131164"/>
            <a:chOff x="1107460" y="4390235"/>
            <a:chExt cx="1998319" cy="1263961"/>
          </a:xfrm>
        </p:grpSpPr>
        <p:sp>
          <p:nvSpPr>
            <p:cNvPr id="58" name="TextBox 57"/>
            <p:cNvSpPr txBox="1"/>
            <p:nvPr/>
          </p:nvSpPr>
          <p:spPr>
            <a:xfrm>
              <a:off x="1107460" y="5000769"/>
              <a:ext cx="1998319" cy="65342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 Narrow" panose="020B0606020202030204" pitchFamily="34" charset="0"/>
                  <a:cs typeface="PT Sans Narrow"/>
                </a:rPr>
                <a:t>CPUs + Vector SIMD Units</a:t>
              </a:r>
            </a:p>
          </p:txBody>
        </p:sp>
        <p:grpSp>
          <p:nvGrpSpPr>
            <p:cNvPr id="59" name="Group 102"/>
            <p:cNvGrpSpPr/>
            <p:nvPr/>
          </p:nvGrpSpPr>
          <p:grpSpPr>
            <a:xfrm>
              <a:off x="1563418" y="4390235"/>
              <a:ext cx="1320014" cy="610534"/>
              <a:chOff x="8157523" y="4380632"/>
              <a:chExt cx="905280" cy="898732"/>
            </a:xfrm>
            <a:solidFill>
              <a:schemeClr val="bg1">
                <a:lumMod val="50000"/>
              </a:schemeClr>
            </a:solidFill>
          </p:grpSpPr>
          <p:sp>
            <p:nvSpPr>
              <p:cNvPr id="60" name="Rounded Rectangle 59"/>
              <p:cNvSpPr/>
              <p:nvPr/>
            </p:nvSpPr>
            <p:spPr>
              <a:xfrm>
                <a:off x="8157523" y="4380632"/>
                <a:ext cx="905280" cy="898732"/>
              </a:xfrm>
              <a:prstGeom prst="round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b="1" dirty="0">
                  <a:latin typeface="Arial Narrow" panose="020B0606020202030204" pitchFamily="34" charset="0"/>
                  <a:cs typeface="PT Sans Narrow"/>
                </a:endParaRP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8610163" y="4380632"/>
                <a:ext cx="0" cy="898732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Box 34"/>
          <p:cNvSpPr txBox="1"/>
          <p:nvPr/>
        </p:nvSpPr>
        <p:spPr>
          <a:xfrm>
            <a:off x="3271129" y="5520466"/>
            <a:ext cx="304800" cy="4001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cs typeface="PT Sans Narrow"/>
              </a:rPr>
              <a:t>…</a:t>
            </a:r>
          </a:p>
        </p:txBody>
      </p:sp>
      <p:grpSp>
        <p:nvGrpSpPr>
          <p:cNvPr id="36" name="Group 91"/>
          <p:cNvGrpSpPr/>
          <p:nvPr/>
        </p:nvGrpSpPr>
        <p:grpSpPr>
          <a:xfrm>
            <a:off x="2622217" y="5233307"/>
            <a:ext cx="725112" cy="1126705"/>
            <a:chOff x="3022249" y="4380286"/>
            <a:chExt cx="905515" cy="1258978"/>
          </a:xfrm>
        </p:grpSpPr>
        <p:sp>
          <p:nvSpPr>
            <p:cNvPr id="48" name="TextBox 47"/>
            <p:cNvSpPr txBox="1"/>
            <p:nvPr/>
          </p:nvSpPr>
          <p:spPr>
            <a:xfrm>
              <a:off x="3022719" y="5260964"/>
              <a:ext cx="905045" cy="37830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 Narrow" panose="020B0606020202030204" pitchFamily="34" charset="0"/>
                  <a:cs typeface="PT Sans Narrow"/>
                </a:rPr>
                <a:t>GPU</a:t>
              </a:r>
            </a:p>
          </p:txBody>
        </p:sp>
        <p:grpSp>
          <p:nvGrpSpPr>
            <p:cNvPr id="49" name="Group 106"/>
            <p:cNvGrpSpPr/>
            <p:nvPr/>
          </p:nvGrpSpPr>
          <p:grpSpPr>
            <a:xfrm>
              <a:off x="3022249" y="4380286"/>
              <a:ext cx="905515" cy="908451"/>
              <a:chOff x="8443701" y="4373228"/>
              <a:chExt cx="905515" cy="908451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8443935" y="4380633"/>
                <a:ext cx="905281" cy="898731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b="1" dirty="0">
                  <a:latin typeface="Arial Narrow" panose="020B0606020202030204" pitchFamily="34" charset="0"/>
                  <a:cs typeface="PT Sans Narrow"/>
                </a:endParaRPr>
              </a:p>
            </p:txBody>
          </p:sp>
          <p:grpSp>
            <p:nvGrpSpPr>
              <p:cNvPr id="51" name="Group 108"/>
              <p:cNvGrpSpPr/>
              <p:nvPr/>
            </p:nvGrpSpPr>
            <p:grpSpPr>
              <a:xfrm>
                <a:off x="8443701" y="4373228"/>
                <a:ext cx="905515" cy="908451"/>
                <a:chOff x="8443701" y="4373228"/>
                <a:chExt cx="905515" cy="908451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>
                  <a:off x="8896577" y="4380633"/>
                  <a:ext cx="0" cy="8987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8443935" y="4829999"/>
                  <a:ext cx="90528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8443701" y="5058884"/>
                  <a:ext cx="90528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8443935" y="4601328"/>
                  <a:ext cx="90528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9130048" y="4382948"/>
                  <a:ext cx="0" cy="8987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8660896" y="4373228"/>
                  <a:ext cx="0" cy="8987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7" name="Group 93"/>
          <p:cNvGrpSpPr/>
          <p:nvPr/>
        </p:nvGrpSpPr>
        <p:grpSpPr>
          <a:xfrm>
            <a:off x="4178474" y="5247834"/>
            <a:ext cx="692856" cy="943268"/>
            <a:chOff x="4846492" y="4390235"/>
            <a:chExt cx="865234" cy="1054006"/>
          </a:xfrm>
        </p:grpSpPr>
        <p:sp>
          <p:nvSpPr>
            <p:cNvPr id="44" name="TextBox 43"/>
            <p:cNvSpPr txBox="1"/>
            <p:nvPr/>
          </p:nvSpPr>
          <p:spPr>
            <a:xfrm>
              <a:off x="4861042" y="5065941"/>
              <a:ext cx="850684" cy="37830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 Narrow" panose="020B0606020202030204" pitchFamily="34" charset="0"/>
                  <a:cs typeface="PT Sans Narrow"/>
                </a:rPr>
                <a:t>DSP</a:t>
              </a:r>
            </a:p>
          </p:txBody>
        </p:sp>
        <p:grpSp>
          <p:nvGrpSpPr>
            <p:cNvPr id="45" name="Group 98"/>
            <p:cNvGrpSpPr/>
            <p:nvPr/>
          </p:nvGrpSpPr>
          <p:grpSpPr>
            <a:xfrm>
              <a:off x="4846492" y="4390235"/>
              <a:ext cx="732250" cy="610534"/>
              <a:chOff x="4846492" y="4390235"/>
              <a:chExt cx="732250" cy="610534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4846492" y="4390235"/>
                <a:ext cx="732250" cy="610534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b="1" dirty="0">
                  <a:latin typeface="Arial Narrow" panose="020B0606020202030204" pitchFamily="34" charset="0"/>
                  <a:cs typeface="PT Sans Narrow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4856652" y="4408179"/>
                <a:ext cx="711539" cy="575252"/>
              </a:xfrm>
              <a:custGeom>
                <a:avLst/>
                <a:gdLst>
                  <a:gd name="connsiteX0" fmla="*/ 0 w 711539"/>
                  <a:gd name="connsiteY0" fmla="*/ 289646 h 575252"/>
                  <a:gd name="connsiteX1" fmla="*/ 111695 w 711539"/>
                  <a:gd name="connsiteY1" fmla="*/ 8334 h 575252"/>
                  <a:gd name="connsiteX2" fmla="*/ 277169 w 711539"/>
                  <a:gd name="connsiteY2" fmla="*/ 575094 h 575252"/>
                  <a:gd name="connsiteX3" fmla="*/ 401275 w 711539"/>
                  <a:gd name="connsiteY3" fmla="*/ 70388 h 575252"/>
                  <a:gd name="connsiteX4" fmla="*/ 525380 w 711539"/>
                  <a:gd name="connsiteY4" fmla="*/ 488218 h 575252"/>
                  <a:gd name="connsiteX5" fmla="*/ 624665 w 711539"/>
                  <a:gd name="connsiteY5" fmla="*/ 70388 h 575252"/>
                  <a:gd name="connsiteX6" fmla="*/ 711539 w 711539"/>
                  <a:gd name="connsiteY6" fmla="*/ 252413 h 57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1539" h="575252">
                    <a:moveTo>
                      <a:pt x="0" y="289646"/>
                    </a:moveTo>
                    <a:cubicBezTo>
                      <a:pt x="32750" y="125203"/>
                      <a:pt x="65500" y="-39240"/>
                      <a:pt x="111695" y="8334"/>
                    </a:cubicBezTo>
                    <a:cubicBezTo>
                      <a:pt x="157890" y="55908"/>
                      <a:pt x="228906" y="564752"/>
                      <a:pt x="277169" y="575094"/>
                    </a:cubicBezTo>
                    <a:cubicBezTo>
                      <a:pt x="325432" y="585436"/>
                      <a:pt x="359907" y="84867"/>
                      <a:pt x="401275" y="70388"/>
                    </a:cubicBezTo>
                    <a:cubicBezTo>
                      <a:pt x="442643" y="55909"/>
                      <a:pt x="488148" y="488218"/>
                      <a:pt x="525380" y="488218"/>
                    </a:cubicBezTo>
                    <a:cubicBezTo>
                      <a:pt x="562612" y="488218"/>
                      <a:pt x="593639" y="109689"/>
                      <a:pt x="624665" y="70388"/>
                    </a:cubicBezTo>
                    <a:cubicBezTo>
                      <a:pt x="655692" y="31087"/>
                      <a:pt x="711539" y="252413"/>
                      <a:pt x="711539" y="252413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b="1" dirty="0">
                  <a:latin typeface="Arial Narrow" panose="020B0606020202030204" pitchFamily="34" charset="0"/>
                  <a:cs typeface="PT Sans Narrow"/>
                </a:endParaRPr>
              </a:p>
            </p:txBody>
          </p:sp>
        </p:grpSp>
      </p:grpSp>
      <p:grpSp>
        <p:nvGrpSpPr>
          <p:cNvPr id="38" name="Group 94"/>
          <p:cNvGrpSpPr/>
          <p:nvPr/>
        </p:nvGrpSpPr>
        <p:grpSpPr>
          <a:xfrm>
            <a:off x="3534098" y="5243803"/>
            <a:ext cx="602676" cy="816258"/>
            <a:chOff x="4354187" y="4385896"/>
            <a:chExt cx="752618" cy="912085"/>
          </a:xfrm>
        </p:grpSpPr>
        <p:sp>
          <p:nvSpPr>
            <p:cNvPr id="42" name="Rounded Rectangle 41"/>
            <p:cNvSpPr/>
            <p:nvPr/>
          </p:nvSpPr>
          <p:spPr>
            <a:xfrm>
              <a:off x="4354187" y="4385896"/>
              <a:ext cx="742459" cy="45129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1600" b="1" dirty="0">
                <a:solidFill>
                  <a:srgbClr val="000000"/>
                </a:solidFill>
                <a:latin typeface="Arial Narrow" panose="020B0606020202030204" pitchFamily="34" charset="0"/>
                <a:cs typeface="PT Sans Narrow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354187" y="4887145"/>
              <a:ext cx="752618" cy="41083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endParaRPr lang="en-US" sz="1600" b="1" dirty="0">
                <a:solidFill>
                  <a:srgbClr val="000000"/>
                </a:solidFill>
                <a:latin typeface="Arial Narrow" panose="020B0606020202030204" pitchFamily="34" charset="0"/>
                <a:cs typeface="PT Sans Narrow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164625" y="6063116"/>
            <a:ext cx="1397472" cy="557451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 Narrow" panose="020B0606020202030204" pitchFamily="34" charset="0"/>
                <a:cs typeface="PT Sans Narrow"/>
              </a:rPr>
              <a:t>Domain-specific Accelerators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99448" y="5852548"/>
            <a:ext cx="681205" cy="33855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 Narrow" panose="020B0606020202030204" pitchFamily="34" charset="0"/>
                <a:cs typeface="PT Sans Narrow"/>
              </a:rPr>
              <a:t>FPGA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887797" y="5247834"/>
            <a:ext cx="586366" cy="546389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b="1" dirty="0">
              <a:latin typeface="Arial Narrow" panose="020B0606020202030204" pitchFamily="34" charset="0"/>
              <a:cs typeface="PT Sans Narrow"/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>
            <a:off x="486666" y="5085355"/>
            <a:ext cx="5837560" cy="0"/>
          </a:xfrm>
          <a:prstGeom prst="line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4859949" y="4731412"/>
            <a:ext cx="155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0432FF"/>
                </a:solidFill>
              </a:rPr>
              <a:t>Hardware ISA</a:t>
            </a:r>
          </a:p>
        </p:txBody>
      </p:sp>
      <p:cxnSp>
        <p:nvCxnSpPr>
          <p:cNvPr id="65" name="Straight Connector 64"/>
          <p:cNvCxnSpPr/>
          <p:nvPr/>
        </p:nvCxnSpPr>
        <p:spPr bwMode="auto">
          <a:xfrm>
            <a:off x="486666" y="4415433"/>
            <a:ext cx="5837560" cy="0"/>
          </a:xfrm>
          <a:prstGeom prst="line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5171887" y="4061490"/>
            <a:ext cx="1242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0432FF"/>
                </a:solidFill>
              </a:rPr>
              <a:t>Virtual ISA</a:t>
            </a:r>
          </a:p>
        </p:txBody>
      </p:sp>
      <p:cxnSp>
        <p:nvCxnSpPr>
          <p:cNvPr id="67" name="Straight Connector 66"/>
          <p:cNvCxnSpPr/>
          <p:nvPr/>
        </p:nvCxnSpPr>
        <p:spPr bwMode="auto">
          <a:xfrm>
            <a:off x="486666" y="3726989"/>
            <a:ext cx="5837560" cy="0"/>
          </a:xfrm>
          <a:prstGeom prst="line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3228864" y="3356451"/>
            <a:ext cx="3187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>
                <a:solidFill>
                  <a:srgbClr val="0432FF"/>
                </a:solidFill>
              </a:rPr>
              <a:t>Language-neutral Compiler </a:t>
            </a:r>
            <a:r>
              <a:rPr lang="en-US" b="1" dirty="0">
                <a:solidFill>
                  <a:srgbClr val="0432FF"/>
                </a:solidFill>
              </a:rPr>
              <a:t>IR</a:t>
            </a:r>
          </a:p>
        </p:txBody>
      </p:sp>
      <p:cxnSp>
        <p:nvCxnSpPr>
          <p:cNvPr id="69" name="Straight Connector 68"/>
          <p:cNvCxnSpPr/>
          <p:nvPr/>
        </p:nvCxnSpPr>
        <p:spPr bwMode="auto">
          <a:xfrm>
            <a:off x="486666" y="3023330"/>
            <a:ext cx="5837560" cy="0"/>
          </a:xfrm>
          <a:prstGeom prst="line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2741960" y="2652792"/>
            <a:ext cx="3670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>
                <a:solidFill>
                  <a:srgbClr val="0432FF"/>
                </a:solidFill>
              </a:rPr>
              <a:t>Language-level</a:t>
            </a:r>
            <a:r>
              <a:rPr lang="en-US" b="1" dirty="0">
                <a:solidFill>
                  <a:srgbClr val="0432FF"/>
                </a:solidFill>
              </a:rPr>
              <a:t> </a:t>
            </a:r>
            <a:r>
              <a:rPr lang="en-US" b="1">
                <a:solidFill>
                  <a:srgbClr val="0432FF"/>
                </a:solidFill>
              </a:rPr>
              <a:t>Compiler </a:t>
            </a:r>
            <a:r>
              <a:rPr lang="en-US" b="1" dirty="0">
                <a:solidFill>
                  <a:srgbClr val="0432FF"/>
                </a:solidFill>
              </a:rPr>
              <a:t>IR</a:t>
            </a:r>
          </a:p>
        </p:txBody>
      </p:sp>
      <p:cxnSp>
        <p:nvCxnSpPr>
          <p:cNvPr id="71" name="Straight Connector 70"/>
          <p:cNvCxnSpPr/>
          <p:nvPr/>
        </p:nvCxnSpPr>
        <p:spPr bwMode="auto">
          <a:xfrm>
            <a:off x="486666" y="2309158"/>
            <a:ext cx="5837560" cy="0"/>
          </a:xfrm>
          <a:prstGeom prst="line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2138081" y="1938620"/>
            <a:ext cx="4273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432FF"/>
                </a:solidFill>
              </a:rPr>
              <a:t>General-purpose </a:t>
            </a:r>
            <a:r>
              <a:rPr lang="en-US" b="1" dirty="0" err="1">
                <a:solidFill>
                  <a:srgbClr val="0432FF"/>
                </a:solidFill>
              </a:rPr>
              <a:t>prog</a:t>
            </a:r>
            <a:r>
              <a:rPr lang="en-US" b="1" dirty="0">
                <a:solidFill>
                  <a:srgbClr val="0432FF"/>
                </a:solidFill>
              </a:rPr>
              <a:t>. language</a:t>
            </a:r>
          </a:p>
        </p:txBody>
      </p:sp>
      <p:cxnSp>
        <p:nvCxnSpPr>
          <p:cNvPr id="73" name="Straight Connector 72"/>
          <p:cNvCxnSpPr/>
          <p:nvPr/>
        </p:nvCxnSpPr>
        <p:spPr bwMode="auto">
          <a:xfrm>
            <a:off x="486666" y="1614533"/>
            <a:ext cx="5837560" cy="0"/>
          </a:xfrm>
          <a:prstGeom prst="line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1576410" y="1243995"/>
            <a:ext cx="4837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432FF"/>
                </a:solidFill>
              </a:rPr>
              <a:t>Domain-specific </a:t>
            </a:r>
            <a:r>
              <a:rPr lang="en-US" b="1" dirty="0" err="1">
                <a:solidFill>
                  <a:srgbClr val="0432FF"/>
                </a:solidFill>
              </a:rPr>
              <a:t>prog</a:t>
            </a:r>
            <a:r>
              <a:rPr lang="en-US" b="1" dirty="0">
                <a:solidFill>
                  <a:srgbClr val="0432FF"/>
                </a:solidFill>
              </a:rPr>
              <a:t>. language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411977" y="1239915"/>
            <a:ext cx="2461722" cy="1815882"/>
            <a:chOff x="6411977" y="1465600"/>
            <a:chExt cx="2461722" cy="1815882"/>
          </a:xfrm>
        </p:grpSpPr>
        <p:sp>
          <p:nvSpPr>
            <p:cNvPr id="3" name="TextBox 2"/>
            <p:cNvSpPr txBox="1"/>
            <p:nvPr/>
          </p:nvSpPr>
          <p:spPr>
            <a:xfrm>
              <a:off x="7029920" y="1465600"/>
              <a:ext cx="1843779" cy="1815882"/>
            </a:xfrm>
            <a:prstGeom prst="rect">
              <a:avLst/>
            </a:prstGeom>
            <a:solidFill>
              <a:srgbClr val="EBAE9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Too diverse</a:t>
              </a:r>
            </a:p>
            <a:p>
              <a:r>
                <a:rPr lang="en-US" sz="2800" b="1" dirty="0"/>
                <a:t>to define a </a:t>
              </a:r>
            </a:p>
            <a:p>
              <a:r>
                <a:rPr lang="en-US" sz="2800" b="1" u="sng" dirty="0"/>
                <a:t>uniform</a:t>
              </a:r>
              <a:r>
                <a:rPr lang="en-US" sz="2800" b="1" dirty="0"/>
                <a:t> interface</a:t>
              </a:r>
            </a:p>
          </p:txBody>
        </p:sp>
        <p:cxnSp>
          <p:nvCxnSpPr>
            <p:cNvPr id="5" name="Straight Connector 4"/>
            <p:cNvCxnSpPr>
              <a:stCxn id="74" idx="3"/>
              <a:endCxn id="3" idx="1"/>
            </p:cNvCxnSpPr>
            <p:nvPr/>
          </p:nvCxnSpPr>
          <p:spPr bwMode="auto">
            <a:xfrm>
              <a:off x="6414399" y="1669735"/>
              <a:ext cx="615521" cy="70380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>
              <a:stCxn id="72" idx="3"/>
              <a:endCxn id="3" idx="1"/>
            </p:cNvCxnSpPr>
            <p:nvPr/>
          </p:nvCxnSpPr>
          <p:spPr bwMode="auto">
            <a:xfrm>
              <a:off x="6411977" y="2364360"/>
              <a:ext cx="617943" cy="9181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>
              <a:stCxn id="70" idx="3"/>
              <a:endCxn id="3" idx="1"/>
            </p:cNvCxnSpPr>
            <p:nvPr/>
          </p:nvCxnSpPr>
          <p:spPr bwMode="auto">
            <a:xfrm flipV="1">
              <a:off x="6411977" y="2373541"/>
              <a:ext cx="617943" cy="704991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6411977" y="4744867"/>
            <a:ext cx="2473917" cy="954107"/>
            <a:chOff x="6618406" y="4970552"/>
            <a:chExt cx="2473917" cy="954107"/>
          </a:xfrm>
        </p:grpSpPr>
        <p:sp>
          <p:nvSpPr>
            <p:cNvPr id="81" name="TextBox 80"/>
            <p:cNvSpPr txBox="1"/>
            <p:nvPr/>
          </p:nvSpPr>
          <p:spPr>
            <a:xfrm>
              <a:off x="7248544" y="4970552"/>
              <a:ext cx="1843779" cy="954107"/>
            </a:xfrm>
            <a:prstGeom prst="rect">
              <a:avLst/>
            </a:prstGeom>
            <a:solidFill>
              <a:srgbClr val="EBAE9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Also too diverse </a:t>
              </a:r>
              <a:r>
                <a:rPr lang="is-IS" sz="2800" b="1" dirty="0"/>
                <a:t>…</a:t>
              </a:r>
              <a:endParaRPr lang="en-US" sz="2800" b="1" dirty="0"/>
            </a:p>
          </p:txBody>
        </p:sp>
        <p:cxnSp>
          <p:nvCxnSpPr>
            <p:cNvPr id="83" name="Straight Connector 82"/>
            <p:cNvCxnSpPr>
              <a:cxnSpLocks/>
              <a:endCxn id="81" idx="1"/>
            </p:cNvCxnSpPr>
            <p:nvPr/>
          </p:nvCxnSpPr>
          <p:spPr bwMode="auto">
            <a:xfrm>
              <a:off x="6618406" y="5210855"/>
              <a:ext cx="630138" cy="236751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6414728" y="3461326"/>
            <a:ext cx="2458971" cy="954107"/>
            <a:chOff x="6414728" y="3687011"/>
            <a:chExt cx="2458971" cy="954107"/>
          </a:xfrm>
        </p:grpSpPr>
        <p:sp>
          <p:nvSpPr>
            <p:cNvPr id="89" name="TextBox 88"/>
            <p:cNvSpPr txBox="1"/>
            <p:nvPr/>
          </p:nvSpPr>
          <p:spPr>
            <a:xfrm>
              <a:off x="7029920" y="3687011"/>
              <a:ext cx="1843779" cy="95410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432FF"/>
                  </a:solidFill>
                </a:rPr>
                <a:t>Much more</a:t>
              </a:r>
            </a:p>
            <a:p>
              <a:r>
                <a:rPr lang="en-US" sz="2800" b="1" dirty="0">
                  <a:solidFill>
                    <a:srgbClr val="0432FF"/>
                  </a:solidFill>
                </a:rPr>
                <a:t>uniform</a:t>
              </a:r>
            </a:p>
          </p:txBody>
        </p:sp>
        <p:cxnSp>
          <p:nvCxnSpPr>
            <p:cNvPr id="13" name="Straight Connector 12"/>
            <p:cNvCxnSpPr>
              <a:stCxn id="68" idx="3"/>
              <a:endCxn id="89" idx="1"/>
            </p:cNvCxnSpPr>
            <p:nvPr/>
          </p:nvCxnSpPr>
          <p:spPr bwMode="auto">
            <a:xfrm>
              <a:off x="6416479" y="3782191"/>
              <a:ext cx="613441" cy="381874"/>
            </a:xfrm>
            <a:prstGeom prst="line">
              <a:avLst/>
            </a:prstGeom>
            <a:noFill/>
            <a:ln w="28575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>
              <a:stCxn id="66" idx="3"/>
              <a:endCxn id="89" idx="1"/>
            </p:cNvCxnSpPr>
            <p:nvPr/>
          </p:nvCxnSpPr>
          <p:spPr bwMode="auto">
            <a:xfrm flipV="1">
              <a:off x="6414728" y="4164065"/>
              <a:ext cx="615192" cy="323165"/>
            </a:xfrm>
            <a:prstGeom prst="line">
              <a:avLst/>
            </a:prstGeom>
            <a:noFill/>
            <a:ln w="28575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D7AF7B7B-AB2E-7F4A-8C69-D4E84145CEA5}"/>
              </a:ext>
            </a:extLst>
          </p:cNvPr>
          <p:cNvSpPr txBox="1"/>
          <p:nvPr/>
        </p:nvSpPr>
        <p:spPr>
          <a:xfrm>
            <a:off x="457413" y="4379367"/>
            <a:ext cx="24657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1400" b="1" dirty="0">
              <a:solidFill>
                <a:schemeClr val="tx1"/>
              </a:solidFill>
            </a:endParaRPr>
          </a:p>
          <a:p>
            <a:pPr algn="l"/>
            <a:r>
              <a:rPr lang="en-US" sz="1400" b="1" dirty="0">
                <a:solidFill>
                  <a:schemeClr val="tx1"/>
                </a:solidFill>
              </a:rPr>
              <a:t>GPU ISAs, SIMD ISAs, TPU, </a:t>
            </a:r>
          </a:p>
          <a:p>
            <a:pPr algn="l"/>
            <a:r>
              <a:rPr lang="en-US" sz="1400" b="1" dirty="0">
                <a:solidFill>
                  <a:schemeClr val="tx1"/>
                </a:solidFill>
              </a:rPr>
              <a:t>Domain-specific accelerators, …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2A67E64-78AA-AA41-94F6-E1F76F18FA66}"/>
              </a:ext>
            </a:extLst>
          </p:cNvPr>
          <p:cNvSpPr txBox="1"/>
          <p:nvPr/>
        </p:nvSpPr>
        <p:spPr>
          <a:xfrm>
            <a:off x="457413" y="3902377"/>
            <a:ext cx="1560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solidFill>
                  <a:schemeClr val="tx1"/>
                </a:solidFill>
              </a:rPr>
              <a:t>IBM’s MIR, PTX, </a:t>
            </a:r>
          </a:p>
          <a:p>
            <a:pPr algn="l"/>
            <a:r>
              <a:rPr lang="en-US" sz="1400" b="1" dirty="0">
                <a:solidFill>
                  <a:schemeClr val="tx1"/>
                </a:solidFill>
              </a:rPr>
              <a:t>HSAIL, SPIR, HPVM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2A610DE-F857-A54D-845B-75E85D36BFF0}"/>
              </a:ext>
            </a:extLst>
          </p:cNvPr>
          <p:cNvSpPr txBox="1"/>
          <p:nvPr/>
        </p:nvSpPr>
        <p:spPr>
          <a:xfrm>
            <a:off x="457413" y="3428463"/>
            <a:ext cx="2340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 err="1">
                <a:solidFill>
                  <a:schemeClr val="tx1"/>
                </a:solidFill>
              </a:rPr>
              <a:t>Delite</a:t>
            </a:r>
            <a:r>
              <a:rPr lang="en-US" sz="1400" b="1" dirty="0">
                <a:solidFill>
                  <a:schemeClr val="tx1"/>
                </a:solidFill>
              </a:rPr>
              <a:t> IR, HPVM, MLIR, OSCAR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D3B7349-63CE-7D4A-B58D-BAEB33188EFB}"/>
              </a:ext>
            </a:extLst>
          </p:cNvPr>
          <p:cNvSpPr txBox="1"/>
          <p:nvPr/>
        </p:nvSpPr>
        <p:spPr>
          <a:xfrm>
            <a:off x="457413" y="2677076"/>
            <a:ext cx="2333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 err="1">
                <a:solidFill>
                  <a:schemeClr val="tx1"/>
                </a:solidFill>
              </a:rPr>
              <a:t>Delite</a:t>
            </a:r>
            <a:r>
              <a:rPr lang="en-US" sz="1400" b="1" dirty="0">
                <a:solidFill>
                  <a:schemeClr val="tx1"/>
                </a:solidFill>
              </a:rPr>
              <a:t> DSL IR, XLA IR, TVM, </a:t>
            </a:r>
            <a:r>
              <a:rPr lang="is-IS" sz="1400" b="1" dirty="0">
                <a:solidFill>
                  <a:schemeClr val="tx1"/>
                </a:solidFill>
              </a:rPr>
              <a:t>…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11CACA8-47A0-864A-9915-8D0E86773671}"/>
              </a:ext>
            </a:extLst>
          </p:cNvPr>
          <p:cNvSpPr txBox="1"/>
          <p:nvPr/>
        </p:nvSpPr>
        <p:spPr>
          <a:xfrm>
            <a:off x="457413" y="1802314"/>
            <a:ext cx="20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solidFill>
                  <a:schemeClr val="tx1"/>
                </a:solidFill>
              </a:rPr>
              <a:t>CUDA, </a:t>
            </a:r>
            <a:r>
              <a:rPr lang="en-US" sz="1400" b="1" dirty="0" err="1">
                <a:solidFill>
                  <a:schemeClr val="tx1"/>
                </a:solidFill>
              </a:rPr>
              <a:t>OpenCL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en-US" sz="1400" b="1" dirty="0" err="1">
                <a:solidFill>
                  <a:schemeClr val="tx1"/>
                </a:solidFill>
              </a:rPr>
              <a:t>OpenAcc</a:t>
            </a:r>
            <a:r>
              <a:rPr lang="en-US" sz="1400" b="1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sz="1400" b="1" dirty="0">
                <a:solidFill>
                  <a:schemeClr val="tx1"/>
                </a:solidFill>
              </a:rPr>
              <a:t>OpenMP, Python, Julia, …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4E6B875-43B7-F44D-A37B-34B8401D91AF}"/>
              </a:ext>
            </a:extLst>
          </p:cNvPr>
          <p:cNvSpPr txBox="1"/>
          <p:nvPr/>
        </p:nvSpPr>
        <p:spPr>
          <a:xfrm>
            <a:off x="457413" y="1264533"/>
            <a:ext cx="22887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 err="1">
                <a:solidFill>
                  <a:schemeClr val="tx1"/>
                </a:solidFill>
              </a:rPr>
              <a:t>TensorFlow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en-US" sz="1400" b="1" dirty="0" err="1">
                <a:solidFill>
                  <a:schemeClr val="tx1"/>
                </a:solidFill>
              </a:rPr>
              <a:t>MXNet</a:t>
            </a:r>
            <a:r>
              <a:rPr lang="en-US" sz="1400" b="1" dirty="0">
                <a:solidFill>
                  <a:schemeClr val="tx1"/>
                </a:solidFill>
              </a:rPr>
              <a:t>, Halide, </a:t>
            </a:r>
            <a:r>
              <a:rPr lang="is-IS" sz="1400" b="1" dirty="0">
                <a:solidFill>
                  <a:schemeClr val="tx1"/>
                </a:solidFill>
              </a:rPr>
              <a:t>…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754F4895-A86C-4C4C-8FE1-A61075821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At What Level Should We Abstract Away</a:t>
            </a:r>
            <a:br>
              <a:rPr lang="en-US" sz="3200" dirty="0"/>
            </a:br>
            <a:r>
              <a:rPr lang="en-US" sz="3200" dirty="0"/>
              <a:t>Heterogeneous Parallelism?</a:t>
            </a:r>
          </a:p>
        </p:txBody>
      </p:sp>
    </p:spTree>
    <p:extLst>
      <p:ext uri="{BB962C8B-B14F-4D97-AF65-F5344CB8AC3E}">
        <p14:creationId xmlns:p14="http://schemas.microsoft.com/office/powerpoint/2010/main" val="229180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Solutions for Heterogeneous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488"/>
              </a:spcBef>
              <a:buNone/>
            </a:pPr>
            <a:r>
              <a:rPr lang="en-US" sz="2400" dirty="0">
                <a:solidFill>
                  <a:srgbClr val="0432FF"/>
                </a:solidFill>
              </a:rPr>
              <a:t>General-purpose parallel languages </a:t>
            </a:r>
            <a:r>
              <a:rPr lang="en-US" sz="2400" dirty="0"/>
              <a:t>lack high-level abstractions </a:t>
            </a:r>
          </a:p>
          <a:p>
            <a:pPr lvl="1"/>
            <a:r>
              <a:rPr lang="en-US" sz="2000" dirty="0"/>
              <a:t>Designed for parallel computing experts</a:t>
            </a:r>
          </a:p>
          <a:p>
            <a:pPr lvl="1"/>
            <a:r>
              <a:rPr lang="en-US" sz="2000" dirty="0"/>
              <a:t>OpenMP 4.5, </a:t>
            </a:r>
            <a:r>
              <a:rPr lang="en-US" sz="2000" dirty="0" err="1"/>
              <a:t>OpenACC</a:t>
            </a:r>
            <a:r>
              <a:rPr lang="en-US" sz="2000" dirty="0"/>
              <a:t>, …</a:t>
            </a:r>
            <a:endParaRPr lang="en-US" sz="2000" dirty="0">
              <a:solidFill>
                <a:srgbClr val="0432FF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432FF"/>
                </a:solidFill>
              </a:rPr>
              <a:t>“SIMT” prog. languages </a:t>
            </a:r>
            <a:r>
              <a:rPr lang="en-US" sz="2400" dirty="0"/>
              <a:t>are GPU-friendly but expressivity is limited</a:t>
            </a:r>
          </a:p>
          <a:p>
            <a:pPr lvl="1"/>
            <a:r>
              <a:rPr lang="en-US" sz="2000" dirty="0"/>
              <a:t>CUDA, </a:t>
            </a:r>
            <a:r>
              <a:rPr lang="en-US" sz="2000" dirty="0" err="1"/>
              <a:t>OpenCL</a:t>
            </a:r>
            <a:endParaRPr lang="en-US" sz="2000" dirty="0"/>
          </a:p>
          <a:p>
            <a:pPr marL="0" indent="0">
              <a:spcBef>
                <a:spcPts val="1488"/>
              </a:spcBef>
              <a:buNone/>
            </a:pPr>
            <a:r>
              <a:rPr lang="en-US" sz="2400" dirty="0">
                <a:solidFill>
                  <a:srgbClr val="0432FF"/>
                </a:solidFill>
              </a:rPr>
              <a:t>DSLs </a:t>
            </a:r>
            <a:r>
              <a:rPr lang="en-US" sz="2400" dirty="0"/>
              <a:t>attractive but still too technical for domain specialists</a:t>
            </a:r>
          </a:p>
          <a:p>
            <a:pPr lvl="1">
              <a:spcBef>
                <a:spcPts val="888"/>
              </a:spcBef>
            </a:pPr>
            <a:r>
              <a:rPr lang="en-US" sz="2000" dirty="0"/>
              <a:t>TensorFlow, </a:t>
            </a:r>
            <a:r>
              <a:rPr lang="en-US" sz="2000" dirty="0" err="1"/>
              <a:t>MXNet</a:t>
            </a:r>
            <a:r>
              <a:rPr lang="en-US" sz="2000" dirty="0"/>
              <a:t>, Halide, …</a:t>
            </a:r>
            <a:endParaRPr lang="en-US" sz="2000" dirty="0">
              <a:solidFill>
                <a:srgbClr val="0432FF"/>
              </a:solidFill>
            </a:endParaRPr>
          </a:p>
          <a:p>
            <a:pPr marL="0" indent="0">
              <a:spcBef>
                <a:spcPts val="1488"/>
              </a:spcBef>
              <a:buNone/>
            </a:pPr>
            <a:r>
              <a:rPr lang="en-US" sz="2400" dirty="0">
                <a:solidFill>
                  <a:srgbClr val="0432FF"/>
                </a:solidFill>
              </a:rPr>
              <a:t>Virtual ISAs </a:t>
            </a:r>
            <a:r>
              <a:rPr lang="en-US" sz="2400" dirty="0"/>
              <a:t>enable portability </a:t>
            </a:r>
            <a:r>
              <a:rPr lang="en-US" sz="2400" i="1" dirty="0"/>
              <a:t>and</a:t>
            </a:r>
            <a:r>
              <a:rPr lang="en-US" sz="2400" dirty="0"/>
              <a:t> performance</a:t>
            </a:r>
          </a:p>
          <a:p>
            <a:pPr lvl="1"/>
            <a:r>
              <a:rPr lang="en-US" sz="2000" dirty="0"/>
              <a:t>But current ones have expressivity problems of CUDA, </a:t>
            </a:r>
            <a:r>
              <a:rPr lang="en-US" sz="2000" dirty="0" err="1"/>
              <a:t>OpenCL</a:t>
            </a:r>
            <a:endParaRPr lang="en-US" sz="2000" dirty="0"/>
          </a:p>
          <a:p>
            <a:pPr lvl="1"/>
            <a:r>
              <a:rPr lang="en-US" sz="2000" dirty="0"/>
              <a:t>PTX, HSAIL, SPIR</a:t>
            </a:r>
          </a:p>
        </p:txBody>
      </p:sp>
    </p:spTree>
    <p:extLst>
      <p:ext uri="{BB962C8B-B14F-4D97-AF65-F5344CB8AC3E}">
        <p14:creationId xmlns:p14="http://schemas.microsoft.com/office/powerpoint/2010/main" val="173635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LLVM Derivatives for Parallel Systems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9544492-0D47-2C49-A53D-6B95CE6CF0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095524"/>
              </p:ext>
            </p:extLst>
          </p:nvPr>
        </p:nvGraphicFramePr>
        <p:xfrm>
          <a:off x="381000" y="1143000"/>
          <a:ext cx="8382000" cy="44750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76520">
                  <a:extLst>
                    <a:ext uri="{9D8B030D-6E8A-4147-A177-3AD203B41FA5}">
                      <a16:colId xmlns:a16="http://schemas.microsoft.com/office/drawing/2014/main" val="1812923217"/>
                    </a:ext>
                  </a:extLst>
                </a:gridCol>
                <a:gridCol w="4805480">
                  <a:extLst>
                    <a:ext uri="{9D8B030D-6E8A-4147-A177-3AD203B41FA5}">
                      <a16:colId xmlns:a16="http://schemas.microsoft.com/office/drawing/2014/main" val="3048846709"/>
                    </a:ext>
                  </a:extLst>
                </a:gridCol>
              </a:tblGrid>
              <a:tr h="5593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System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Focus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591174"/>
                  </a:ext>
                </a:extLst>
              </a:tr>
              <a:tr h="55938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432FF"/>
                          </a:solidFill>
                        </a:rPr>
                        <a:t>LLVM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Short SIMD: SSE, AVX, Neon …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67014"/>
                  </a:ext>
                </a:extLst>
              </a:tr>
              <a:tr h="55938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432FF"/>
                          </a:solidFill>
                        </a:rPr>
                        <a:t>Polly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Polyhedral transforms, scheduling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40427"/>
                  </a:ext>
                </a:extLst>
              </a:tr>
              <a:tr h="55938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432FF"/>
                          </a:solidFill>
                        </a:rPr>
                        <a:t>Tapir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Homogeneous SMPs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17765"/>
                  </a:ext>
                </a:extLst>
              </a:tr>
              <a:tr h="55938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432FF"/>
                          </a:solidFill>
                        </a:rPr>
                        <a:t>OpenMP, OpenCL, CUDA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GPUs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009167"/>
                  </a:ext>
                </a:extLst>
              </a:tr>
              <a:tr h="559386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432FF"/>
                          </a:solidFill>
                        </a:rPr>
                        <a:t>LegUp</a:t>
                      </a:r>
                      <a:endParaRPr lang="en-US" sz="2400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FPGAs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817625"/>
                  </a:ext>
                </a:extLst>
              </a:tr>
              <a:tr h="55938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432FF"/>
                          </a:solidFill>
                        </a:rPr>
                        <a:t>TensorFlow XLA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TPU, GPU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348505"/>
                  </a:ext>
                </a:extLst>
              </a:tr>
              <a:tr h="55938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432FF"/>
                          </a:solidFill>
                        </a:rPr>
                        <a:t>MLIR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Tensors, polyhedral transforms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36101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A62BE63-E9B7-7742-B608-AC0B898C54A4}"/>
              </a:ext>
            </a:extLst>
          </p:cNvPr>
          <p:cNvSpPr txBox="1"/>
          <p:nvPr/>
        </p:nvSpPr>
        <p:spPr>
          <a:xfrm>
            <a:off x="347450" y="5925325"/>
            <a:ext cx="8481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None attempt to capture diverse heterogeneous parallelism</a:t>
            </a:r>
          </a:p>
        </p:txBody>
      </p:sp>
    </p:spTree>
    <p:extLst>
      <p:ext uri="{BB962C8B-B14F-4D97-AF65-F5344CB8AC3E}">
        <p14:creationId xmlns:p14="http://schemas.microsoft.com/office/powerpoint/2010/main" val="1952868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770A6-E0E2-C64C-BA41-A985F9008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433410"/>
            <a:ext cx="8382000" cy="604359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600" dirty="0">
                <a:solidFill>
                  <a:srgbClr val="FF5D03"/>
                </a:solidFill>
              </a:rPr>
              <a:t>The HPVM Program Representation</a:t>
            </a:r>
          </a:p>
          <a:p>
            <a:pPr marL="920750" indent="455613"/>
            <a:r>
              <a:rPr lang="en-US" dirty="0"/>
              <a:t>A common parallel abstraction</a:t>
            </a:r>
          </a:p>
          <a:p>
            <a:pPr marL="920750" indent="455613"/>
            <a:r>
              <a:rPr lang="en-US" dirty="0"/>
              <a:t>Compiler IR + Virtual ISA + Run-time scheduling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CC58EE-DF10-8342-A16B-3EE9322FCA18}"/>
              </a:ext>
            </a:extLst>
          </p:cNvPr>
          <p:cNvSpPr txBox="1"/>
          <p:nvPr/>
        </p:nvSpPr>
        <p:spPr>
          <a:xfrm>
            <a:off x="576401" y="5963730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hpvm.cs.Illinois.edu</a:t>
            </a:r>
            <a:endParaRPr lang="en-US" sz="2400" i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819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4|0.1|0.1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6.3|33.4|6.8|9.8|11.5|7.5|20.7|51.8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>
            <a:ln>
              <a:noFill/>
            </a:ln>
            <a:solidFill>
              <a:srgbClr val="CC3300"/>
            </a:solidFill>
            <a:effectLst/>
            <a:latin typeface="Arial Narro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>
            <a:ln>
              <a:noFill/>
            </a:ln>
            <a:solidFill>
              <a:srgbClr val="CC3300"/>
            </a:solidFill>
            <a:effectLst/>
            <a:latin typeface="Arial Narrow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Aspect.thmx</Template>
  <TotalTime>69415</TotalTime>
  <Words>3083</Words>
  <Application>Microsoft Macintosh PowerPoint</Application>
  <PresentationFormat>On-screen Show (4:3)</PresentationFormat>
  <Paragraphs>581</Paragraphs>
  <Slides>39</Slides>
  <Notes>17</Notes>
  <HiddenSlides>12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39</vt:i4>
      </vt:variant>
    </vt:vector>
  </HeadingPairs>
  <TitlesOfParts>
    <vt:vector size="58" baseType="lpstr">
      <vt:lpstr>ＭＳ Ｐゴシック</vt:lpstr>
      <vt:lpstr>ＭＳ Ｐゴシック</vt:lpstr>
      <vt:lpstr>Arial</vt:lpstr>
      <vt:lpstr>Arial Narrow</vt:lpstr>
      <vt:lpstr>Calibri</vt:lpstr>
      <vt:lpstr>Cambria Math</vt:lpstr>
      <vt:lpstr>Century Gothic</vt:lpstr>
      <vt:lpstr>Helvetica Neue</vt:lpstr>
      <vt:lpstr>IBM Plex Sans</vt:lpstr>
      <vt:lpstr>PT Sans Narrow</vt:lpstr>
      <vt:lpstr>Tahoma</vt:lpstr>
      <vt:lpstr>Times New Roman</vt:lpstr>
      <vt:lpstr>Wingdings</vt:lpstr>
      <vt:lpstr>Wingdings 3</vt:lpstr>
      <vt:lpstr>Blank Presentation</vt:lpstr>
      <vt:lpstr>1_Blank Presentation</vt:lpstr>
      <vt:lpstr>2_Blank Presentation</vt:lpstr>
      <vt:lpstr>4_Blank Presentation</vt:lpstr>
      <vt:lpstr>5_Blank Presentation</vt:lpstr>
      <vt:lpstr>PowerPoint Presentation</vt:lpstr>
      <vt:lpstr>Heterogeneous SoCs are Ubiquitous</vt:lpstr>
      <vt:lpstr>IBM EPOCHS Project: Autonomous Car SoC</vt:lpstr>
      <vt:lpstr>Example: A Modern Mobile SOC</vt:lpstr>
      <vt:lpstr>Interface Levels and Key Benefit</vt:lpstr>
      <vt:lpstr>At What Level Should We Abstract Away Heterogeneous Parallelism?</vt:lpstr>
      <vt:lpstr>Existing Solutions for Heterogeneous Systems</vt:lpstr>
      <vt:lpstr>LLVM Derivatives for Parallel Systems</vt:lpstr>
      <vt:lpstr>PowerPoint Presentation</vt:lpstr>
      <vt:lpstr>Heterogeneous Parallel Virtual Machine</vt:lpstr>
      <vt:lpstr>Abstraction of Parallel Computation</vt:lpstr>
      <vt:lpstr>HPVM Node Parallelism</vt:lpstr>
      <vt:lpstr>E.g., Edge Detection in Images</vt:lpstr>
      <vt:lpstr>Extension of LLVM Virtual Instruction Set</vt:lpstr>
      <vt:lpstr>Extension of LLVM Virtual Instruction Set</vt:lpstr>
      <vt:lpstr>Optimization and Code Generation</vt:lpstr>
      <vt:lpstr>Code Generation Strategy – HPVM to NVIDIA PTX</vt:lpstr>
      <vt:lpstr>Code Generation Strategy – HPVM to OpenCL</vt:lpstr>
      <vt:lpstr>HPVM-C Front End</vt:lpstr>
      <vt:lpstr>HPVM Compilation Steps</vt:lpstr>
      <vt:lpstr>HPVM Compilation: Final Linking</vt:lpstr>
      <vt:lpstr>Flexible Node-to-Device Mapping</vt:lpstr>
      <vt:lpstr>Evaluation: Goals and Methodology</vt:lpstr>
      <vt:lpstr>HPVM vs. Hand-tuned for GPU</vt:lpstr>
      <vt:lpstr>HPVM vs. Hand-tuned for Intel AVX</vt:lpstr>
      <vt:lpstr>Evaluation: Goals and Methodology</vt:lpstr>
      <vt:lpstr>Example: Static Scheduling of Graph Nodes</vt:lpstr>
      <vt:lpstr>Evaluation: Goals and Methodology</vt:lpstr>
      <vt:lpstr>Example: Dynamic Scheduling of Instances</vt:lpstr>
      <vt:lpstr>Dynamic Scheduling of Instances</vt:lpstr>
      <vt:lpstr>Dynamic Scheduling of Instances</vt:lpstr>
      <vt:lpstr>Evaluation: Summary</vt:lpstr>
      <vt:lpstr>Open Source Release: HPVM v0.5</vt:lpstr>
      <vt:lpstr>Main Updates for Release</vt:lpstr>
      <vt:lpstr>Ongoing and Future Work</vt:lpstr>
      <vt:lpstr>Possible Step: HPVM in MLIR</vt:lpstr>
      <vt:lpstr>Summary</vt:lpstr>
      <vt:lpstr>ApproxHPVM IR: Intrinsics &amp; Quality Metrics</vt:lpstr>
      <vt:lpstr> Keras Compiler Workflow </vt:lpstr>
    </vt:vector>
  </TitlesOfParts>
  <Company>University of Illinois at Urbana-Champaign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Overview for LLVM Group</dc:title>
  <dc:subject>LLVM, Pool Allocation, SAFECode, VISC</dc:subject>
  <dc:creator>Vikram S. Adve</dc:creator>
  <cp:lastModifiedBy>Adve, Vikram Sadanand</cp:lastModifiedBy>
  <cp:revision>12402</cp:revision>
  <cp:lastPrinted>2016-09-11T00:38:35Z</cp:lastPrinted>
  <dcterms:created xsi:type="dcterms:W3CDTF">2013-03-14T02:12:35Z</dcterms:created>
  <dcterms:modified xsi:type="dcterms:W3CDTF">2020-02-01T14:29:39Z</dcterms:modified>
</cp:coreProperties>
</file>