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89"/>
  </p:notesMasterIdLst>
  <p:sldIdLst>
    <p:sldId id="256" r:id="rId2"/>
    <p:sldId id="612" r:id="rId3"/>
    <p:sldId id="613" r:id="rId4"/>
    <p:sldId id="614" r:id="rId5"/>
    <p:sldId id="615" r:id="rId6"/>
    <p:sldId id="616" r:id="rId7"/>
    <p:sldId id="408" r:id="rId8"/>
    <p:sldId id="523" r:id="rId9"/>
    <p:sldId id="512" r:id="rId10"/>
    <p:sldId id="502" r:id="rId11"/>
    <p:sldId id="576" r:id="rId12"/>
    <p:sldId id="577" r:id="rId13"/>
    <p:sldId id="504" r:id="rId14"/>
    <p:sldId id="505" r:id="rId15"/>
    <p:sldId id="509" r:id="rId16"/>
    <p:sldId id="510" r:id="rId17"/>
    <p:sldId id="517" r:id="rId18"/>
    <p:sldId id="519" r:id="rId19"/>
    <p:sldId id="528" r:id="rId20"/>
    <p:sldId id="522" r:id="rId21"/>
    <p:sldId id="580" r:id="rId22"/>
    <p:sldId id="588" r:id="rId23"/>
    <p:sldId id="593" r:id="rId24"/>
    <p:sldId id="525" r:id="rId25"/>
    <p:sldId id="592" r:id="rId26"/>
    <p:sldId id="591" r:id="rId27"/>
    <p:sldId id="594" r:id="rId28"/>
    <p:sldId id="596" r:id="rId29"/>
    <p:sldId id="598" r:id="rId30"/>
    <p:sldId id="589" r:id="rId31"/>
    <p:sldId id="565" r:id="rId32"/>
    <p:sldId id="599" r:id="rId33"/>
    <p:sldId id="542" r:id="rId34"/>
    <p:sldId id="532" r:id="rId35"/>
    <p:sldId id="511" r:id="rId36"/>
    <p:sldId id="537" r:id="rId37"/>
    <p:sldId id="516" r:id="rId38"/>
    <p:sldId id="533" r:id="rId39"/>
    <p:sldId id="534" r:id="rId40"/>
    <p:sldId id="535" r:id="rId41"/>
    <p:sldId id="635" r:id="rId42"/>
    <p:sldId id="536" r:id="rId43"/>
    <p:sldId id="631" r:id="rId44"/>
    <p:sldId id="538" r:id="rId45"/>
    <p:sldId id="540" r:id="rId46"/>
    <p:sldId id="569" r:id="rId47"/>
    <p:sldId id="597" r:id="rId48"/>
    <p:sldId id="600" r:id="rId49"/>
    <p:sldId id="541" r:id="rId50"/>
    <p:sldId id="603" r:id="rId51"/>
    <p:sldId id="604" r:id="rId52"/>
    <p:sldId id="602" r:id="rId53"/>
    <p:sldId id="605" r:id="rId54"/>
    <p:sldId id="606" r:id="rId55"/>
    <p:sldId id="607" r:id="rId56"/>
    <p:sldId id="546" r:id="rId57"/>
    <p:sldId id="492" r:id="rId58"/>
    <p:sldId id="622" r:id="rId59"/>
    <p:sldId id="632" r:id="rId60"/>
    <p:sldId id="623" r:id="rId61"/>
    <p:sldId id="628" r:id="rId62"/>
    <p:sldId id="630" r:id="rId63"/>
    <p:sldId id="634" r:id="rId64"/>
    <p:sldId id="557" r:id="rId65"/>
    <p:sldId id="556" r:id="rId66"/>
    <p:sldId id="610" r:id="rId67"/>
    <p:sldId id="636" r:id="rId68"/>
    <p:sldId id="559" r:id="rId69"/>
    <p:sldId id="611" r:id="rId70"/>
    <p:sldId id="617" r:id="rId71"/>
    <p:sldId id="637" r:id="rId72"/>
    <p:sldId id="515" r:id="rId73"/>
    <p:sldId id="518" r:id="rId74"/>
    <p:sldId id="578" r:id="rId75"/>
    <p:sldId id="582" r:id="rId76"/>
    <p:sldId id="595" r:id="rId77"/>
    <p:sldId id="584" r:id="rId78"/>
    <p:sldId id="575" r:id="rId79"/>
    <p:sldId id="618" r:id="rId80"/>
    <p:sldId id="619" r:id="rId81"/>
    <p:sldId id="620" r:id="rId82"/>
    <p:sldId id="621" r:id="rId83"/>
    <p:sldId id="550" r:id="rId84"/>
    <p:sldId id="411" r:id="rId85"/>
    <p:sldId id="385" r:id="rId86"/>
    <p:sldId id="521" r:id="rId87"/>
    <p:sldId id="496" r:id="rId8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846" userDrawn="1">
          <p15:clr>
            <a:srgbClr val="A4A3A4"/>
          </p15:clr>
        </p15:guide>
        <p15:guide id="3" pos="6834" userDrawn="1">
          <p15:clr>
            <a:srgbClr val="A4A3A4"/>
          </p15:clr>
        </p15:guide>
        <p15:guide id="4" orient="horz" pos="504" userDrawn="1">
          <p15:clr>
            <a:srgbClr val="A4A3A4"/>
          </p15:clr>
        </p15:guide>
        <p15:guide id="5" orient="horz" pos="3816" userDrawn="1">
          <p15:clr>
            <a:srgbClr val="A4A3A4"/>
          </p15:clr>
        </p15:guide>
        <p15:guide id="7" pos="3840" userDrawn="1">
          <p15:clr>
            <a:srgbClr val="A4A3A4"/>
          </p15:clr>
        </p15:guide>
        <p15:guide id="8" orient="horz" pos="2160" userDrawn="1">
          <p15:clr>
            <a:srgbClr val="A4A3A4"/>
          </p15:clr>
        </p15:guide>
        <p15:guide id="9" pos="1209" userDrawn="1">
          <p15:clr>
            <a:srgbClr val="A4A3A4"/>
          </p15:clr>
        </p15:guide>
        <p15:guide id="10" pos="6471" userDrawn="1">
          <p15:clr>
            <a:srgbClr val="A4A3A4"/>
          </p15:clr>
        </p15:guide>
        <p15:guide id="11" pos="42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88"/>
    <a:srgbClr val="999999"/>
    <a:srgbClr val="14A8B0"/>
    <a:srgbClr val="F0F0F0"/>
    <a:srgbClr val="FFFFFF"/>
    <a:srgbClr val="FF0000"/>
    <a:srgbClr val="FBB4AF"/>
    <a:srgbClr val="394DBB"/>
    <a:srgbClr val="FFC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6" autoAdjust="0"/>
    <p:restoredTop sz="74535" autoAdjust="0"/>
  </p:normalViewPr>
  <p:slideViewPr>
    <p:cSldViewPr snapToGrid="0">
      <p:cViewPr varScale="1">
        <p:scale>
          <a:sx n="86" d="100"/>
          <a:sy n="86" d="100"/>
        </p:scale>
        <p:origin x="1524" y="78"/>
      </p:cViewPr>
      <p:guideLst>
        <p:guide pos="846"/>
        <p:guide pos="6834"/>
        <p:guide orient="horz" pos="504"/>
        <p:guide orient="horz" pos="3816"/>
        <p:guide pos="3840"/>
        <p:guide orient="horz" pos="2160"/>
        <p:guide pos="1209"/>
        <p:guide pos="6471"/>
        <p:guide pos="4203"/>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egoe UI Light" panose="020B0502040204020203" pitchFamily="34" charset="0"/>
              </a:defRPr>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egoe UI Light" panose="020B0502040204020203" pitchFamily="34" charset="0"/>
              </a:defRPr>
            </a:lvl1pPr>
          </a:lstStyle>
          <a:p>
            <a:fld id="{5D971959-953B-463E-BAAE-BE8CB048C413}" type="datetimeFigureOut">
              <a:rPr lang="fr-FR" smtClean="0"/>
              <a:pPr/>
              <a:t>31/01/2020</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egoe UI Light" panose="020B0502040204020203" pitchFamily="34" charset="0"/>
              </a:defRPr>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egoe UI Light" panose="020B0502040204020203" pitchFamily="34" charset="0"/>
              </a:defRPr>
            </a:lvl1pPr>
          </a:lstStyle>
          <a:p>
            <a:fld id="{01BB0138-77EE-466A-BAEB-47D907700EE9}" type="slidenum">
              <a:rPr lang="fr-FR" smtClean="0"/>
              <a:pPr/>
              <a:t>‹#›</a:t>
            </a:fld>
            <a:endParaRPr lang="fr-FR" dirty="0"/>
          </a:p>
        </p:txBody>
      </p:sp>
    </p:spTree>
    <p:extLst>
      <p:ext uri="{BB962C8B-B14F-4D97-AF65-F5344CB8AC3E}">
        <p14:creationId xmlns:p14="http://schemas.microsoft.com/office/powerpoint/2010/main" val="13065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Light" panose="020B0502040204020203" pitchFamily="34" charset="0"/>
        <a:ea typeface="+mn-ea"/>
        <a:cs typeface="+mn-cs"/>
      </a:defRPr>
    </a:lvl1pPr>
    <a:lvl2pPr marL="457200" algn="l" defTabSz="914400" rtl="0" eaLnBrk="1" latinLnBrk="0" hangingPunct="1">
      <a:defRPr sz="1200" kern="1200">
        <a:solidFill>
          <a:schemeClr val="tx1"/>
        </a:solidFill>
        <a:latin typeface="Segoe UI Light" panose="020B0502040204020203" pitchFamily="34" charset="0"/>
        <a:ea typeface="+mn-ea"/>
        <a:cs typeface="+mn-cs"/>
      </a:defRPr>
    </a:lvl2pPr>
    <a:lvl3pPr marL="914400" algn="l" defTabSz="914400" rtl="0" eaLnBrk="1" latinLnBrk="0" hangingPunct="1">
      <a:defRPr sz="1200" kern="1200">
        <a:solidFill>
          <a:schemeClr val="tx1"/>
        </a:solidFill>
        <a:latin typeface="Segoe UI Light" panose="020B0502040204020203" pitchFamily="34" charset="0"/>
        <a:ea typeface="+mn-ea"/>
        <a:cs typeface="+mn-cs"/>
      </a:defRPr>
    </a:lvl3pPr>
    <a:lvl4pPr marL="1371600" algn="l" defTabSz="914400" rtl="0" eaLnBrk="1" latinLnBrk="0" hangingPunct="1">
      <a:defRPr sz="1200" kern="1200">
        <a:solidFill>
          <a:schemeClr val="tx1"/>
        </a:solidFill>
        <a:latin typeface="Segoe UI Light" panose="020B0502040204020203" pitchFamily="34" charset="0"/>
        <a:ea typeface="+mn-ea"/>
        <a:cs typeface="+mn-cs"/>
      </a:defRPr>
    </a:lvl4pPr>
    <a:lvl5pPr marL="1828800" algn="l" defTabSz="914400" rtl="0" eaLnBrk="1" latinLnBrk="0" hangingPunct="1">
      <a:defRPr sz="1200" kern="1200">
        <a:solidFill>
          <a:schemeClr val="tx1"/>
        </a:solidFill>
        <a:latin typeface="Segoe UI Light"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1</a:t>
            </a:fld>
            <a:endParaRPr lang="fr-FR" dirty="0"/>
          </a:p>
        </p:txBody>
      </p:sp>
    </p:spTree>
    <p:extLst>
      <p:ext uri="{BB962C8B-B14F-4D97-AF65-F5344CB8AC3E}">
        <p14:creationId xmlns:p14="http://schemas.microsoft.com/office/powerpoint/2010/main" val="836252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trends,</a:t>
            </a:r>
            <a:r>
              <a:rPr lang="en-US" baseline="0" dirty="0" smtClean="0"/>
              <a:t> but some differences, as expected. Especially Fetch is interesting, fonts as well. </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18</a:t>
            </a:fld>
            <a:endParaRPr lang="fr-FR" dirty="0"/>
          </a:p>
        </p:txBody>
      </p:sp>
    </p:spTree>
    <p:extLst>
      <p:ext uri="{BB962C8B-B14F-4D97-AF65-F5344CB8AC3E}">
        <p14:creationId xmlns:p14="http://schemas.microsoft.com/office/powerpoint/2010/main" val="3133477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simple answer, just look</a:t>
            </a:r>
            <a:r>
              <a:rPr lang="en-US" baseline="0" dirty="0" smtClean="0"/>
              <a:t> at this! Clearly right to left, but small differences in chrome vs </a:t>
            </a:r>
            <a:r>
              <a:rPr lang="en-US" baseline="0" dirty="0" err="1" smtClean="0"/>
              <a:t>firefox</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19</a:t>
            </a:fld>
            <a:endParaRPr lang="fr-FR" dirty="0"/>
          </a:p>
        </p:txBody>
      </p:sp>
    </p:spTree>
    <p:extLst>
      <p:ext uri="{BB962C8B-B14F-4D97-AF65-F5344CB8AC3E}">
        <p14:creationId xmlns:p14="http://schemas.microsoft.com/office/powerpoint/2010/main" val="2958473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real differences show up in how they actually want</a:t>
            </a:r>
            <a:r>
              <a:rPr lang="en-US" baseline="0" dirty="0" smtClean="0"/>
              <a:t> these things to be sent… only chrome is sequential, rest has quite a lot of RR…</a:t>
            </a:r>
          </a:p>
          <a:p>
            <a:r>
              <a:rPr lang="en-US" baseline="0" dirty="0" smtClean="0"/>
              <a:t>This is weird, since in our example, we used RR only for progressive images… </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20</a:t>
            </a:fld>
            <a:endParaRPr lang="fr-FR" dirty="0"/>
          </a:p>
        </p:txBody>
      </p:sp>
    </p:spTree>
    <p:extLst>
      <p:ext uri="{BB962C8B-B14F-4D97-AF65-F5344CB8AC3E}">
        <p14:creationId xmlns:p14="http://schemas.microsoft.com/office/powerpoint/2010/main" val="469051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50000"/>
              </a:lnSpc>
            </a:pPr>
            <a:r>
              <a:rPr lang="en-US" dirty="0" smtClean="0"/>
              <a:t>If wildly differing sizes : smaller ones will get in early (depends on situation if that’s good)</a:t>
            </a:r>
          </a:p>
          <a:p>
            <a:pPr algn="l">
              <a:lnSpc>
                <a:spcPct val="150000"/>
              </a:lnSpc>
            </a:pPr>
            <a:r>
              <a:rPr lang="en-US" dirty="0" smtClean="0"/>
              <a:t>     if not, things can get stuck behind big resources, browser doesn’t know (</a:t>
            </a:r>
            <a:r>
              <a:rPr lang="en-US" dirty="0" err="1" smtClean="0"/>
              <a:t>andy</a:t>
            </a:r>
            <a:r>
              <a:rPr lang="en-US" dirty="0" smtClean="0"/>
              <a:t> </a:t>
            </a:r>
            <a:r>
              <a:rPr lang="en-US" dirty="0" err="1" smtClean="0"/>
              <a:t>davies</a:t>
            </a:r>
            <a:r>
              <a:rPr lang="en-US" dirty="0" smtClean="0"/>
              <a:t> blogpost: preloading a large video)</a:t>
            </a:r>
          </a:p>
          <a:p>
            <a:pPr algn="l">
              <a:lnSpc>
                <a:spcPct val="150000"/>
              </a:lnSpc>
            </a:pPr>
            <a:r>
              <a:rPr lang="en-US" dirty="0" smtClean="0"/>
              <a:t>     The other way around: if similar size and RR-</a:t>
            </a:r>
            <a:r>
              <a:rPr lang="en-US" dirty="0" err="1" smtClean="0"/>
              <a:t>ing</a:t>
            </a:r>
            <a:r>
              <a:rPr lang="en-US" dirty="0" smtClean="0"/>
              <a:t> between them: hero images can be delayed…</a:t>
            </a:r>
          </a:p>
          <a:p>
            <a:pPr algn="l">
              <a:lnSpc>
                <a:spcPct val="150000"/>
              </a:lnSpc>
            </a:pPr>
            <a:endParaRPr lang="en-US" dirty="0" smtClean="0"/>
          </a:p>
          <a:p>
            <a:pPr algn="l">
              <a:lnSpc>
                <a:spcPct val="150000"/>
              </a:lnSpc>
            </a:pPr>
            <a:r>
              <a:rPr lang="en-US" dirty="0" smtClean="0"/>
              <a:t>Better </a:t>
            </a:r>
            <a:r>
              <a:rPr lang="en-US" dirty="0" smtClean="0"/>
              <a:t>if site creators mess up accidentally (e.g., preload that ginormous video)</a:t>
            </a:r>
          </a:p>
          <a:p>
            <a:pPr algn="l">
              <a:lnSpc>
                <a:spcPct val="150000"/>
              </a:lnSpc>
            </a:pPr>
            <a:endParaRPr lang="en-US" dirty="0" smtClean="0"/>
          </a:p>
          <a:p>
            <a:pPr algn="l">
              <a:lnSpc>
                <a:spcPct val="150000"/>
              </a:lnSpc>
            </a:pPr>
            <a:r>
              <a:rPr lang="en-US" dirty="0" smtClean="0"/>
              <a:t>Final reason: see end of the presentation</a:t>
            </a:r>
          </a:p>
          <a:p>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23</a:t>
            </a:fld>
            <a:endParaRPr lang="fr-FR" dirty="0"/>
          </a:p>
        </p:txBody>
      </p:sp>
    </p:spTree>
    <p:extLst>
      <p:ext uri="{BB962C8B-B14F-4D97-AF65-F5344CB8AC3E}">
        <p14:creationId xmlns:p14="http://schemas.microsoft.com/office/powerpoint/2010/main" val="1067991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that</a:t>
            </a:r>
            <a:r>
              <a:rPr lang="en-US" baseline="0" dirty="0" smtClean="0"/>
              <a:t> was not very nuanced… other webpages look differently, have different requirements -&gt; need to look at how heuristics perform on-average across many sites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24</a:t>
            </a:fld>
            <a:endParaRPr lang="fr-FR" dirty="0"/>
          </a:p>
        </p:txBody>
      </p:sp>
    </p:spTree>
    <p:extLst>
      <p:ext uri="{BB962C8B-B14F-4D97-AF65-F5344CB8AC3E}">
        <p14:creationId xmlns:p14="http://schemas.microsoft.com/office/powerpoint/2010/main" val="3589515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25</a:t>
            </a:fld>
            <a:endParaRPr lang="fr-FR" dirty="0"/>
          </a:p>
        </p:txBody>
      </p:sp>
    </p:spTree>
    <p:extLst>
      <p:ext uri="{BB962C8B-B14F-4D97-AF65-F5344CB8AC3E}">
        <p14:creationId xmlns:p14="http://schemas.microsoft.com/office/powerpoint/2010/main" val="3979173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26</a:t>
            </a:fld>
            <a:endParaRPr lang="fr-FR" dirty="0"/>
          </a:p>
        </p:txBody>
      </p:sp>
    </p:spTree>
    <p:extLst>
      <p:ext uri="{BB962C8B-B14F-4D97-AF65-F5344CB8AC3E}">
        <p14:creationId xmlns:p14="http://schemas.microsoft.com/office/powerpoint/2010/main" val="453226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27</a:t>
            </a:fld>
            <a:endParaRPr lang="fr-FR" dirty="0"/>
          </a:p>
        </p:txBody>
      </p:sp>
    </p:spTree>
    <p:extLst>
      <p:ext uri="{BB962C8B-B14F-4D97-AF65-F5344CB8AC3E}">
        <p14:creationId xmlns:p14="http://schemas.microsoft.com/office/powerpoint/2010/main" val="2130682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 big</a:t>
            </a:r>
            <a:r>
              <a:rPr lang="en-US" baseline="0" dirty="0" smtClean="0"/>
              <a:t> differences. Might explain why e.g., chrome isn’t doing RR or others haven’t updated their schemes to something more complex</a:t>
            </a:r>
          </a:p>
          <a:p>
            <a:r>
              <a:rPr lang="en-US" baseline="0" dirty="0" smtClean="0"/>
              <a:t>See conclusion at the end. </a:t>
            </a:r>
          </a:p>
        </p:txBody>
      </p:sp>
      <p:sp>
        <p:nvSpPr>
          <p:cNvPr id="4" name="Slide Number Placeholder 3"/>
          <p:cNvSpPr>
            <a:spLocks noGrp="1"/>
          </p:cNvSpPr>
          <p:nvPr>
            <p:ph type="sldNum" sz="quarter" idx="10"/>
          </p:nvPr>
        </p:nvSpPr>
        <p:spPr/>
        <p:txBody>
          <a:bodyPr/>
          <a:lstStyle/>
          <a:p>
            <a:fld id="{01BB0138-77EE-466A-BAEB-47D907700EE9}" type="slidenum">
              <a:rPr lang="fr-FR" smtClean="0"/>
              <a:pPr/>
              <a:t>28</a:t>
            </a:fld>
            <a:endParaRPr lang="fr-FR" dirty="0"/>
          </a:p>
        </p:txBody>
      </p:sp>
    </p:spTree>
    <p:extLst>
      <p:ext uri="{BB962C8B-B14F-4D97-AF65-F5344CB8AC3E}">
        <p14:creationId xmlns:p14="http://schemas.microsoft.com/office/powerpoint/2010/main" val="2681550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smtClean="0"/>
              <a:t>Irony: browser that generally does best, is the one with the most options for changing stuff…</a:t>
            </a:r>
          </a:p>
          <a:p>
            <a:pPr>
              <a:lnSpc>
                <a:spcPct val="150000"/>
              </a:lnSpc>
            </a:pPr>
            <a:endParaRPr lang="en-US" dirty="0" smtClean="0"/>
          </a:p>
          <a:p>
            <a:pPr>
              <a:lnSpc>
                <a:spcPct val="150000"/>
              </a:lnSpc>
            </a:pPr>
            <a:r>
              <a:rPr lang="en-US" dirty="0" smtClean="0"/>
              <a:t>Examples from priority-hints</a:t>
            </a:r>
          </a:p>
          <a:p>
            <a:pPr marL="285750" indent="-285750">
              <a:lnSpc>
                <a:spcPct val="150000"/>
              </a:lnSpc>
              <a:buFontTx/>
              <a:buChar char="-"/>
            </a:pPr>
            <a:r>
              <a:rPr lang="en-US" dirty="0" smtClean="0"/>
              <a:t>Carousel images</a:t>
            </a:r>
          </a:p>
          <a:p>
            <a:pPr marL="285750" indent="-285750">
              <a:lnSpc>
                <a:spcPct val="150000"/>
              </a:lnSpc>
              <a:buFontTx/>
              <a:buChar char="-"/>
            </a:pPr>
            <a:endParaRPr lang="en-US" dirty="0" smtClean="0"/>
          </a:p>
          <a:p>
            <a:pPr>
              <a:lnSpc>
                <a:spcPct val="150000"/>
              </a:lnSpc>
            </a:pPr>
            <a:r>
              <a:rPr lang="en-US" dirty="0" smtClean="0"/>
              <a:t>I have seen one site that set the hero image as a CSS background-image with CSS on the bottom of the page…</a:t>
            </a:r>
          </a:p>
          <a:p>
            <a:pPr>
              <a:lnSpc>
                <a:spcPct val="150000"/>
              </a:lnSpc>
            </a:pPr>
            <a:r>
              <a:rPr lang="en-US" dirty="0" smtClean="0"/>
              <a:t>Brilliant if intentional! Quite bad if wasn’t…</a:t>
            </a:r>
          </a:p>
          <a:p>
            <a:pPr>
              <a:lnSpc>
                <a:spcPct val="150000"/>
              </a:lnSpc>
            </a:pPr>
            <a:endParaRPr lang="en-US" dirty="0" smtClean="0"/>
          </a:p>
          <a:p>
            <a:pPr>
              <a:lnSpc>
                <a:spcPct val="150000"/>
              </a:lnSpc>
            </a:pPr>
            <a:r>
              <a:rPr lang="en-US" dirty="0" smtClean="0"/>
              <a:t>Can also lazy-load e.g., CSS via custom hacks</a:t>
            </a:r>
          </a:p>
          <a:p>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31</a:t>
            </a:fld>
            <a:endParaRPr lang="fr-FR" dirty="0"/>
          </a:p>
        </p:txBody>
      </p:sp>
    </p:spTree>
    <p:extLst>
      <p:ext uri="{BB962C8B-B14F-4D97-AF65-F5344CB8AC3E}">
        <p14:creationId xmlns:p14="http://schemas.microsoft.com/office/powerpoint/2010/main" val="398884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H2 and H3 use a single underlying connection:</a:t>
            </a:r>
            <a:r>
              <a:rPr lang="en-US" baseline="0" dirty="0" smtClean="0"/>
              <a:t> can’t send stuff at the same time, needs to somehow be ordered on the wire</a:t>
            </a:r>
            <a:endParaRPr lang="en-US" dirty="0" smtClean="0"/>
          </a:p>
          <a:p>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7</a:t>
            </a:fld>
            <a:endParaRPr lang="fr-FR" dirty="0"/>
          </a:p>
        </p:txBody>
      </p:sp>
    </p:spTree>
    <p:extLst>
      <p:ext uri="{BB962C8B-B14F-4D97-AF65-F5344CB8AC3E}">
        <p14:creationId xmlns:p14="http://schemas.microsoft.com/office/powerpoint/2010/main" val="311784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smtClean="0"/>
              <a:t>Irony: browser that generally does best, is the one with the most options for changing stuff…</a:t>
            </a:r>
          </a:p>
          <a:p>
            <a:pPr>
              <a:lnSpc>
                <a:spcPct val="150000"/>
              </a:lnSpc>
            </a:pPr>
            <a:endParaRPr lang="en-US" dirty="0" smtClean="0"/>
          </a:p>
          <a:p>
            <a:pPr>
              <a:lnSpc>
                <a:spcPct val="150000"/>
              </a:lnSpc>
            </a:pPr>
            <a:r>
              <a:rPr lang="en-US" dirty="0" smtClean="0"/>
              <a:t>Examples from priority-hints</a:t>
            </a:r>
          </a:p>
          <a:p>
            <a:pPr marL="285750" indent="-285750">
              <a:lnSpc>
                <a:spcPct val="150000"/>
              </a:lnSpc>
              <a:buFontTx/>
              <a:buChar char="-"/>
            </a:pPr>
            <a:r>
              <a:rPr lang="en-US" dirty="0" smtClean="0"/>
              <a:t>Carousel images</a:t>
            </a:r>
          </a:p>
          <a:p>
            <a:pPr marL="285750" indent="-285750">
              <a:lnSpc>
                <a:spcPct val="150000"/>
              </a:lnSpc>
              <a:buFontTx/>
              <a:buChar char="-"/>
            </a:pPr>
            <a:endParaRPr lang="en-US" dirty="0" smtClean="0"/>
          </a:p>
          <a:p>
            <a:pPr>
              <a:lnSpc>
                <a:spcPct val="150000"/>
              </a:lnSpc>
            </a:pPr>
            <a:r>
              <a:rPr lang="en-US" dirty="0" smtClean="0"/>
              <a:t>I have seen one site that set the hero image as a CSS background-image with CSS on the bottom of the page…</a:t>
            </a:r>
          </a:p>
          <a:p>
            <a:pPr>
              <a:lnSpc>
                <a:spcPct val="150000"/>
              </a:lnSpc>
            </a:pPr>
            <a:r>
              <a:rPr lang="en-US" dirty="0" smtClean="0"/>
              <a:t>Brilliant if intentional! Quite bad if wasn’t…</a:t>
            </a:r>
          </a:p>
          <a:p>
            <a:pPr>
              <a:lnSpc>
                <a:spcPct val="150000"/>
              </a:lnSpc>
            </a:pPr>
            <a:endParaRPr lang="en-US" dirty="0" smtClean="0"/>
          </a:p>
          <a:p>
            <a:pPr>
              <a:lnSpc>
                <a:spcPct val="150000"/>
              </a:lnSpc>
            </a:pPr>
            <a:r>
              <a:rPr lang="en-US" dirty="0" smtClean="0"/>
              <a:t>Can also lazy-load e.g., CSS via custom hacks</a:t>
            </a:r>
          </a:p>
          <a:p>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32</a:t>
            </a:fld>
            <a:endParaRPr lang="fr-FR" dirty="0"/>
          </a:p>
        </p:txBody>
      </p:sp>
    </p:spTree>
    <p:extLst>
      <p:ext uri="{BB962C8B-B14F-4D97-AF65-F5344CB8AC3E}">
        <p14:creationId xmlns:p14="http://schemas.microsoft.com/office/powerpoint/2010/main" val="107999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communicate this to the</a:t>
            </a:r>
            <a:r>
              <a:rPr lang="en-US" baseline="0" dirty="0" smtClean="0"/>
              <a:t> server concretely? </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35</a:t>
            </a:fld>
            <a:endParaRPr lang="fr-FR" dirty="0"/>
          </a:p>
        </p:txBody>
      </p:sp>
    </p:spTree>
    <p:extLst>
      <p:ext uri="{BB962C8B-B14F-4D97-AF65-F5344CB8AC3E}">
        <p14:creationId xmlns:p14="http://schemas.microsoft.com/office/powerpoint/2010/main" val="1074570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SPDY’s simple model doesn’t work:</a:t>
            </a:r>
          </a:p>
          <a:p>
            <a:pPr marL="171450" indent="-171450">
              <a:buFontTx/>
              <a:buChar char="-"/>
            </a:pPr>
            <a:r>
              <a:rPr lang="en-US" dirty="0" smtClean="0"/>
              <a:t>How to specify sequential vs round robin?</a:t>
            </a:r>
          </a:p>
          <a:p>
            <a:pPr marL="171450" indent="-171450">
              <a:buFontTx/>
              <a:buChar char="-"/>
            </a:pPr>
            <a:r>
              <a:rPr lang="en-US" dirty="0" smtClean="0"/>
              <a:t>How to specify unfair round robin?</a:t>
            </a:r>
          </a:p>
          <a:p>
            <a:pPr marL="171450" indent="-171450">
              <a:buFontTx/>
              <a:buChar char="-"/>
            </a:pPr>
            <a:r>
              <a:rPr lang="en-US" dirty="0" smtClean="0"/>
              <a:t>How</a:t>
            </a:r>
            <a:r>
              <a:rPr lang="en-US" baseline="0" dirty="0" smtClean="0"/>
              <a:t> to support re-prioritization effectively? </a:t>
            </a:r>
          </a:p>
          <a:p>
            <a:pPr marL="171450" indent="-171450">
              <a:buFontTx/>
              <a:buChar char="-"/>
            </a:pPr>
            <a:r>
              <a:rPr lang="en-US" baseline="0" dirty="0" smtClean="0"/>
              <a:t>How to specify Server Push priorities?</a:t>
            </a:r>
            <a:endParaRPr lang="en-US" dirty="0" smtClean="0"/>
          </a:p>
          <a:p>
            <a:pPr marL="171450" indent="-171450">
              <a:buFontTx/>
              <a:buChar char="-"/>
            </a:pPr>
            <a:r>
              <a:rPr lang="en-US" dirty="0" smtClean="0"/>
              <a:t>How to work around unfairness for multiplexed</a:t>
            </a:r>
            <a:r>
              <a:rPr lang="en-US" baseline="0" dirty="0" smtClean="0"/>
              <a:t> connections? (see next slides)</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36</a:t>
            </a:fld>
            <a:endParaRPr lang="fr-FR" dirty="0"/>
          </a:p>
        </p:txBody>
      </p:sp>
    </p:spTree>
    <p:extLst>
      <p:ext uri="{BB962C8B-B14F-4D97-AF65-F5344CB8AC3E}">
        <p14:creationId xmlns:p14="http://schemas.microsoft.com/office/powerpoint/2010/main" val="3445158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communicate this to the</a:t>
            </a:r>
            <a:r>
              <a:rPr lang="en-US" baseline="0" dirty="0" smtClean="0"/>
              <a:t> server concretely? </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41</a:t>
            </a:fld>
            <a:endParaRPr lang="fr-FR" dirty="0"/>
          </a:p>
        </p:txBody>
      </p:sp>
    </p:spTree>
    <p:extLst>
      <p:ext uri="{BB962C8B-B14F-4D97-AF65-F5344CB8AC3E}">
        <p14:creationId xmlns:p14="http://schemas.microsoft.com/office/powerpoint/2010/main" val="3850288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solves the fairness issue in an elegant way! Nice! </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42</a:t>
            </a:fld>
            <a:endParaRPr lang="fr-FR" dirty="0"/>
          </a:p>
        </p:txBody>
      </p:sp>
    </p:spTree>
    <p:extLst>
      <p:ext uri="{BB962C8B-B14F-4D97-AF65-F5344CB8AC3E}">
        <p14:creationId xmlns:p14="http://schemas.microsoft.com/office/powerpoint/2010/main" val="748640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Isn’t actually used at scale this way. </a:t>
            </a:r>
          </a:p>
          <a:p>
            <a:r>
              <a:rPr lang="en-US" dirty="0" smtClean="0"/>
              <a:t>Many</a:t>
            </a:r>
            <a:r>
              <a:rPr lang="en-US" baseline="0" dirty="0" smtClean="0"/>
              <a:t> CDNs still use HTTP/1.1 to the origin and those that do use HTTP/2, don’t mess with priorities. </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43</a:t>
            </a:fld>
            <a:endParaRPr lang="fr-FR" dirty="0"/>
          </a:p>
        </p:txBody>
      </p:sp>
    </p:spTree>
    <p:extLst>
      <p:ext uri="{BB962C8B-B14F-4D97-AF65-F5344CB8AC3E}">
        <p14:creationId xmlns:p14="http://schemas.microsoft.com/office/powerpoint/2010/main" val="54063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Other advanced use cases also don’t get used in practice or many servers (and also clients!) simply don’t support HTTP/2 prioritization</a:t>
            </a:r>
          </a:p>
          <a:p>
            <a:r>
              <a:rPr lang="en-US" baseline="0" dirty="0" smtClean="0"/>
              <a:t>Seen Internet Explorer, </a:t>
            </a:r>
            <a:r>
              <a:rPr lang="en-US" baseline="0" dirty="0" err="1" smtClean="0"/>
              <a:t>HAProxy</a:t>
            </a:r>
            <a:r>
              <a:rPr lang="en-US" baseline="0" dirty="0" smtClean="0"/>
              <a:t> doesn’t support it, neither does Varnish. Curl doesn’t use it actively.</a:t>
            </a:r>
          </a:p>
          <a:p>
            <a:endParaRPr lang="en-US" baseline="0" dirty="0" smtClean="0"/>
          </a:p>
          <a:p>
            <a:r>
              <a:rPr lang="en-US" baseline="0" dirty="0" smtClean="0"/>
              <a:t>Also some bugs, like with Service Workers loosing info (since fixed)</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45</a:t>
            </a:fld>
            <a:endParaRPr lang="fr-FR" dirty="0"/>
          </a:p>
        </p:txBody>
      </p:sp>
    </p:spTree>
    <p:extLst>
      <p:ext uri="{BB962C8B-B14F-4D97-AF65-F5344CB8AC3E}">
        <p14:creationId xmlns:p14="http://schemas.microsoft.com/office/powerpoint/2010/main" val="2100487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different ways… need to do</a:t>
            </a:r>
            <a:r>
              <a:rPr lang="en-US" baseline="0" dirty="0" smtClean="0"/>
              <a:t> user agent sniffing </a:t>
            </a:r>
          </a:p>
          <a:p>
            <a:r>
              <a:rPr lang="en-US" baseline="0" dirty="0" smtClean="0"/>
              <a:t>This is why e.g., </a:t>
            </a:r>
            <a:r>
              <a:rPr lang="en-US" baseline="0" dirty="0" err="1" smtClean="0"/>
              <a:t>Cloudflare</a:t>
            </a:r>
            <a:r>
              <a:rPr lang="en-US" baseline="0" dirty="0" smtClean="0"/>
              <a:t> chooses their own setup</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46</a:t>
            </a:fld>
            <a:endParaRPr lang="fr-FR" dirty="0"/>
          </a:p>
        </p:txBody>
      </p:sp>
    </p:spTree>
    <p:extLst>
      <p:ext uri="{BB962C8B-B14F-4D97-AF65-F5344CB8AC3E}">
        <p14:creationId xmlns:p14="http://schemas.microsoft.com/office/powerpoint/2010/main" val="3056926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48</a:t>
            </a:fld>
            <a:endParaRPr lang="fr-FR" dirty="0"/>
          </a:p>
        </p:txBody>
      </p:sp>
    </p:spTree>
    <p:extLst>
      <p:ext uri="{BB962C8B-B14F-4D97-AF65-F5344CB8AC3E}">
        <p14:creationId xmlns:p14="http://schemas.microsoft.com/office/powerpoint/2010/main" val="3133301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62</a:t>
            </a:fld>
            <a:endParaRPr lang="fr-FR" dirty="0"/>
          </a:p>
        </p:txBody>
      </p:sp>
    </p:spTree>
    <p:extLst>
      <p:ext uri="{BB962C8B-B14F-4D97-AF65-F5344CB8AC3E}">
        <p14:creationId xmlns:p14="http://schemas.microsoft.com/office/powerpoint/2010/main" val="104173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9</a:t>
            </a:fld>
            <a:endParaRPr lang="fr-FR" dirty="0"/>
          </a:p>
        </p:txBody>
      </p:sp>
    </p:spTree>
    <p:extLst>
      <p:ext uri="{BB962C8B-B14F-4D97-AF65-F5344CB8AC3E}">
        <p14:creationId xmlns:p14="http://schemas.microsoft.com/office/powerpoint/2010/main" val="31784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63</a:t>
            </a:fld>
            <a:endParaRPr lang="fr-FR" dirty="0"/>
          </a:p>
        </p:txBody>
      </p:sp>
    </p:spTree>
    <p:extLst>
      <p:ext uri="{BB962C8B-B14F-4D97-AF65-F5344CB8AC3E}">
        <p14:creationId xmlns:p14="http://schemas.microsoft.com/office/powerpoint/2010/main" val="3849471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66</a:t>
            </a:fld>
            <a:endParaRPr lang="fr-FR" dirty="0"/>
          </a:p>
        </p:txBody>
      </p:sp>
    </p:spTree>
    <p:extLst>
      <p:ext uri="{BB962C8B-B14F-4D97-AF65-F5344CB8AC3E}">
        <p14:creationId xmlns:p14="http://schemas.microsoft.com/office/powerpoint/2010/main" val="2333150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67</a:t>
            </a:fld>
            <a:endParaRPr lang="fr-FR" dirty="0"/>
          </a:p>
        </p:txBody>
      </p:sp>
    </p:spTree>
    <p:extLst>
      <p:ext uri="{BB962C8B-B14F-4D97-AF65-F5344CB8AC3E}">
        <p14:creationId xmlns:p14="http://schemas.microsoft.com/office/powerpoint/2010/main" val="1529514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Server –could- know more, but that’s not the way we build servers: they</a:t>
            </a:r>
            <a:r>
              <a:rPr lang="en-US" baseline="0" dirty="0" smtClean="0"/>
              <a:t> often only know the mime-type, not the other things, let alone more in-depth stuff</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72</a:t>
            </a:fld>
            <a:endParaRPr lang="fr-FR" dirty="0"/>
          </a:p>
        </p:txBody>
      </p:sp>
    </p:spTree>
    <p:extLst>
      <p:ext uri="{BB962C8B-B14F-4D97-AF65-F5344CB8AC3E}">
        <p14:creationId xmlns:p14="http://schemas.microsoft.com/office/powerpoint/2010/main" val="1793756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projects that derive the critical</a:t>
            </a:r>
            <a:r>
              <a:rPr lang="en-US" baseline="0" dirty="0" smtClean="0"/>
              <a:t> path from a single page load, but difficult to use in practice, haven’t seen this in production anywhere</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73</a:t>
            </a:fld>
            <a:endParaRPr lang="fr-FR" dirty="0"/>
          </a:p>
        </p:txBody>
      </p:sp>
    </p:spTree>
    <p:extLst>
      <p:ext uri="{BB962C8B-B14F-4D97-AF65-F5344CB8AC3E}">
        <p14:creationId xmlns:p14="http://schemas.microsoft.com/office/powerpoint/2010/main" val="2432247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only execute one script at a </a:t>
            </a:r>
            <a:r>
              <a:rPr lang="en-US" dirty="0" smtClean="0"/>
              <a:t>time.</a:t>
            </a:r>
            <a:r>
              <a:rPr lang="en-US" baseline="0" dirty="0" smtClean="0"/>
              <a:t> Loading sequentially allows pipelining execution</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74</a:t>
            </a:fld>
            <a:endParaRPr lang="fr-FR" dirty="0"/>
          </a:p>
        </p:txBody>
      </p:sp>
    </p:spTree>
    <p:extLst>
      <p:ext uri="{BB962C8B-B14F-4D97-AF65-F5344CB8AC3E}">
        <p14:creationId xmlns:p14="http://schemas.microsoft.com/office/powerpoint/2010/main" val="3951821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a:t>
            </a:r>
            <a:r>
              <a:rPr lang="en-US" baseline="0" dirty="0" smtClean="0"/>
              <a:t> a streaming compiler, it also helps for sequentially sent content, due to TCP’s congestion warm up and RTTs between batches of data at the start of the connection (if later in the connection, still helps for large files, if they don’t fit in 1 </a:t>
            </a:r>
            <a:r>
              <a:rPr lang="en-US" baseline="0" dirty="0" err="1" smtClean="0"/>
              <a:t>cwnd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75</a:t>
            </a:fld>
            <a:endParaRPr lang="fr-FR" dirty="0"/>
          </a:p>
        </p:txBody>
      </p:sp>
    </p:spTree>
    <p:extLst>
      <p:ext uri="{BB962C8B-B14F-4D97-AF65-F5344CB8AC3E}">
        <p14:creationId xmlns:p14="http://schemas.microsoft.com/office/powerpoint/2010/main" val="3478985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50000"/>
              </a:lnSpc>
            </a:pPr>
            <a:r>
              <a:rPr lang="en-US" dirty="0" smtClean="0"/>
              <a:t>Round-robin is similar to what happens on HTTP/1.1 : there, data also comes</a:t>
            </a:r>
            <a:r>
              <a:rPr lang="en-US" baseline="0" dirty="0" smtClean="0"/>
              <a:t> in staggered, just with much less orchestration</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76</a:t>
            </a:fld>
            <a:endParaRPr lang="fr-FR" dirty="0"/>
          </a:p>
        </p:txBody>
      </p:sp>
    </p:spTree>
    <p:extLst>
      <p:ext uri="{BB962C8B-B14F-4D97-AF65-F5344CB8AC3E}">
        <p14:creationId xmlns:p14="http://schemas.microsoft.com/office/powerpoint/2010/main" val="2413794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main messages</a:t>
            </a:r>
            <a:r>
              <a:rPr lang="en-US" baseline="0" dirty="0" smtClean="0"/>
              <a:t> are used in HTTP/2</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79</a:t>
            </a:fld>
            <a:endParaRPr lang="fr-FR" dirty="0"/>
          </a:p>
        </p:txBody>
      </p:sp>
    </p:spTree>
    <p:extLst>
      <p:ext uri="{BB962C8B-B14F-4D97-AF65-F5344CB8AC3E}">
        <p14:creationId xmlns:p14="http://schemas.microsoft.com/office/powerpoint/2010/main" val="1132053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Two main messages</a:t>
            </a:r>
            <a:r>
              <a:rPr lang="en-US" baseline="0" dirty="0" smtClean="0"/>
              <a:t> are used in HTTP/2</a:t>
            </a:r>
            <a:endParaRPr lang="en-US" dirty="0" smtClean="0"/>
          </a:p>
          <a:p>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80</a:t>
            </a:fld>
            <a:endParaRPr lang="fr-FR" dirty="0"/>
          </a:p>
        </p:txBody>
      </p:sp>
    </p:spTree>
    <p:extLst>
      <p:ext uri="{BB962C8B-B14F-4D97-AF65-F5344CB8AC3E}">
        <p14:creationId xmlns:p14="http://schemas.microsoft.com/office/powerpoint/2010/main" val="224252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JS</a:t>
            </a:r>
            <a:r>
              <a:rPr lang="en-US" baseline="0" dirty="0" smtClean="0"/>
              <a:t> and CSS render blocking, nothing is shown until they are in, so they go in full and first</a:t>
            </a:r>
          </a:p>
        </p:txBody>
      </p:sp>
      <p:sp>
        <p:nvSpPr>
          <p:cNvPr id="4" name="Slide Number Placeholder 3"/>
          <p:cNvSpPr>
            <a:spLocks noGrp="1"/>
          </p:cNvSpPr>
          <p:nvPr>
            <p:ph type="sldNum" sz="quarter" idx="10"/>
          </p:nvPr>
        </p:nvSpPr>
        <p:spPr/>
        <p:txBody>
          <a:bodyPr/>
          <a:lstStyle/>
          <a:p>
            <a:fld id="{01BB0138-77EE-466A-BAEB-47D907700EE9}" type="slidenum">
              <a:rPr lang="fr-FR" smtClean="0"/>
              <a:pPr/>
              <a:t>10</a:t>
            </a:fld>
            <a:endParaRPr lang="fr-FR" dirty="0"/>
          </a:p>
        </p:txBody>
      </p:sp>
    </p:spTree>
    <p:extLst>
      <p:ext uri="{BB962C8B-B14F-4D97-AF65-F5344CB8AC3E}">
        <p14:creationId xmlns:p14="http://schemas.microsoft.com/office/powerpoint/2010/main" val="14913147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Two main messages</a:t>
            </a:r>
            <a:r>
              <a:rPr lang="en-US" baseline="0" dirty="0" smtClean="0"/>
              <a:t> are used in HTTP/2</a:t>
            </a:r>
            <a:endParaRPr lang="en-US" dirty="0" smtClean="0"/>
          </a:p>
          <a:p>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81</a:t>
            </a:fld>
            <a:endParaRPr lang="fr-FR" dirty="0"/>
          </a:p>
        </p:txBody>
      </p:sp>
    </p:spTree>
    <p:extLst>
      <p:ext uri="{BB962C8B-B14F-4D97-AF65-F5344CB8AC3E}">
        <p14:creationId xmlns:p14="http://schemas.microsoft.com/office/powerpoint/2010/main" val="27337120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end up with priority inversion because</a:t>
            </a:r>
            <a:r>
              <a:rPr lang="en-US" baseline="0" dirty="0" smtClean="0"/>
              <a:t> of QUIC’s non-total ordering</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82</a:t>
            </a:fld>
            <a:endParaRPr lang="fr-FR" dirty="0"/>
          </a:p>
        </p:txBody>
      </p:sp>
    </p:spTree>
    <p:extLst>
      <p:ext uri="{BB962C8B-B14F-4D97-AF65-F5344CB8AC3E}">
        <p14:creationId xmlns:p14="http://schemas.microsoft.com/office/powerpoint/2010/main" val="21462559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Depends on page which one is best</a:t>
            </a:r>
          </a:p>
          <a:p>
            <a:r>
              <a:rPr lang="en-US" dirty="0" smtClean="0"/>
              <a:t>Browsers don’t know up front: want to</a:t>
            </a:r>
            <a:r>
              <a:rPr lang="en-US" baseline="0" dirty="0" smtClean="0"/>
              <a:t> use best on average</a:t>
            </a:r>
          </a:p>
          <a:p>
            <a:r>
              <a:rPr lang="en-US" baseline="0" dirty="0" smtClean="0"/>
              <a:t>Didn’t test, but GUESSED what that would be…</a:t>
            </a:r>
          </a:p>
          <a:p>
            <a:r>
              <a:rPr lang="en-US" baseline="0" dirty="0" smtClean="0"/>
              <a:t>All guessed differently?!?</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84</a:t>
            </a:fld>
            <a:endParaRPr lang="fr-FR" dirty="0"/>
          </a:p>
        </p:txBody>
      </p:sp>
    </p:spTree>
    <p:extLst>
      <p:ext uri="{BB962C8B-B14F-4D97-AF65-F5344CB8AC3E}">
        <p14:creationId xmlns:p14="http://schemas.microsoft.com/office/powerpoint/2010/main" val="23286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11</a:t>
            </a:fld>
            <a:endParaRPr lang="fr-FR" dirty="0"/>
          </a:p>
        </p:txBody>
      </p:sp>
    </p:spTree>
    <p:extLst>
      <p:ext uri="{BB962C8B-B14F-4D97-AF65-F5344CB8AC3E}">
        <p14:creationId xmlns:p14="http://schemas.microsoft.com/office/powerpoint/2010/main" val="364516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Images are progressive, so can round robin (question: what if they cannot be rendered progressively though… no way for the browser to really know)</a:t>
            </a:r>
          </a:p>
          <a:p>
            <a:pPr marL="171450" indent="-171450">
              <a:buFontTx/>
              <a:buChar char="-"/>
            </a:pPr>
            <a:r>
              <a:rPr lang="en-US" baseline="0" dirty="0" smtClean="0"/>
              <a:t>It gets worse</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12</a:t>
            </a:fld>
            <a:endParaRPr lang="fr-FR" dirty="0"/>
          </a:p>
        </p:txBody>
      </p:sp>
    </p:spTree>
    <p:extLst>
      <p:ext uri="{BB962C8B-B14F-4D97-AF65-F5344CB8AC3E}">
        <p14:creationId xmlns:p14="http://schemas.microsoft.com/office/powerpoint/2010/main" val="1548011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What do we do with HTML? Can’t render it until JS and CSS</a:t>
            </a:r>
            <a:r>
              <a:rPr lang="en-US" baseline="0" dirty="0" smtClean="0"/>
              <a:t> are done, so maybe that’s the best option.</a:t>
            </a:r>
          </a:p>
          <a:p>
            <a:pPr marL="171450" indent="-171450">
              <a:buFontTx/>
              <a:buChar char="-"/>
            </a:pPr>
            <a:r>
              <a:rPr lang="en-US" baseline="0" dirty="0" smtClean="0"/>
              <a:t>However, browsers do have a look-ahead parser to discover other resources (like the images), so… maybe best to fetch HTML first before rest?</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13</a:t>
            </a:fld>
            <a:endParaRPr lang="fr-FR" dirty="0"/>
          </a:p>
        </p:txBody>
      </p:sp>
    </p:spTree>
    <p:extLst>
      <p:ext uri="{BB962C8B-B14F-4D97-AF65-F5344CB8AC3E}">
        <p14:creationId xmlns:p14="http://schemas.microsoft.com/office/powerpoint/2010/main" val="2458895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14</a:t>
            </a:fld>
            <a:endParaRPr lang="fr-FR" dirty="0"/>
          </a:p>
        </p:txBody>
      </p:sp>
    </p:spTree>
    <p:extLst>
      <p:ext uri="{BB962C8B-B14F-4D97-AF65-F5344CB8AC3E}">
        <p14:creationId xmlns:p14="http://schemas.microsoft.com/office/powerpoint/2010/main" val="112394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also happen during page load: user scrolls down, images that are now visible should for example get higher priority</a:t>
            </a:r>
            <a:endParaRPr lang="en-US" dirty="0"/>
          </a:p>
        </p:txBody>
      </p:sp>
      <p:sp>
        <p:nvSpPr>
          <p:cNvPr id="4" name="Slide Number Placeholder 3"/>
          <p:cNvSpPr>
            <a:spLocks noGrp="1"/>
          </p:cNvSpPr>
          <p:nvPr>
            <p:ph type="sldNum" sz="quarter" idx="10"/>
          </p:nvPr>
        </p:nvSpPr>
        <p:spPr/>
        <p:txBody>
          <a:bodyPr/>
          <a:lstStyle/>
          <a:p>
            <a:fld id="{01BB0138-77EE-466A-BAEB-47D907700EE9}" type="slidenum">
              <a:rPr lang="fr-FR" smtClean="0"/>
              <a:pPr/>
              <a:t>15</a:t>
            </a:fld>
            <a:endParaRPr lang="fr-FR" dirty="0"/>
          </a:p>
        </p:txBody>
      </p:sp>
    </p:spTree>
    <p:extLst>
      <p:ext uri="{BB962C8B-B14F-4D97-AF65-F5344CB8AC3E}">
        <p14:creationId xmlns:p14="http://schemas.microsoft.com/office/powerpoint/2010/main" val="136062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s://www.slidor.fr/" TargetMode="Externa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Whi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62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7BF478B0-BD0C-4753-83DD-0647CA2A70FC}"/>
              </a:ext>
            </a:extLst>
          </p:cNvPr>
          <p:cNvSpPr>
            <a:spLocks noGrp="1"/>
          </p:cNvSpPr>
          <p:nvPr>
            <p:ph type="pic" sz="quarter" idx="14" hasCustomPrompt="1"/>
          </p:nvPr>
        </p:nvSpPr>
        <p:spPr>
          <a:xfrm>
            <a:off x="3903992" y="2612615"/>
            <a:ext cx="1864997" cy="1866477"/>
          </a:xfrm>
          <a:prstGeom prst="ellipse">
            <a:avLst/>
          </a:prstGeom>
          <a:solidFill>
            <a:schemeClr val="tx1"/>
          </a:solidFill>
        </p:spPr>
        <p:txBody>
          <a:bodyPr>
            <a:normAutofit/>
          </a:bodyPr>
          <a:lstStyle>
            <a:lvl1pPr marL="0" indent="0" algn="ctr">
              <a:buNone/>
              <a:defRPr sz="1050"/>
            </a:lvl1pPr>
          </a:lstStyle>
          <a:p>
            <a:r>
              <a:rPr lang="fr-FR" dirty="0"/>
              <a:t>Picture</a:t>
            </a:r>
          </a:p>
        </p:txBody>
      </p:sp>
      <p:sp>
        <p:nvSpPr>
          <p:cNvPr id="13" name="Picture Placeholder 10">
            <a:extLst>
              <a:ext uri="{FF2B5EF4-FFF2-40B4-BE49-F238E27FC236}">
                <a16:creationId xmlns:a16="http://schemas.microsoft.com/office/drawing/2014/main" id="{4E75A3EB-2585-4E8B-966D-EE16E52809A4}"/>
              </a:ext>
            </a:extLst>
          </p:cNvPr>
          <p:cNvSpPr>
            <a:spLocks noGrp="1"/>
          </p:cNvSpPr>
          <p:nvPr>
            <p:ph type="pic" sz="quarter" idx="15" hasCustomPrompt="1"/>
          </p:nvPr>
        </p:nvSpPr>
        <p:spPr>
          <a:xfrm>
            <a:off x="6443986" y="2621323"/>
            <a:ext cx="1864997" cy="1866477"/>
          </a:xfrm>
          <a:prstGeom prst="ellipse">
            <a:avLst/>
          </a:prstGeom>
          <a:solidFill>
            <a:schemeClr val="tx1"/>
          </a:solidFill>
        </p:spPr>
        <p:txBody>
          <a:bodyPr>
            <a:normAutofit/>
          </a:bodyPr>
          <a:lstStyle>
            <a:lvl1pPr marL="0" indent="0" algn="ctr">
              <a:buNone/>
              <a:defRPr sz="1050"/>
            </a:lvl1pPr>
          </a:lstStyle>
          <a:p>
            <a:r>
              <a:rPr lang="fr-FR" dirty="0"/>
              <a:t>Picture</a:t>
            </a:r>
          </a:p>
        </p:txBody>
      </p:sp>
      <p:sp>
        <p:nvSpPr>
          <p:cNvPr id="14" name="Picture Placeholder 10">
            <a:extLst>
              <a:ext uri="{FF2B5EF4-FFF2-40B4-BE49-F238E27FC236}">
                <a16:creationId xmlns:a16="http://schemas.microsoft.com/office/drawing/2014/main" id="{92B3B241-D439-47C0-9E90-9F4C8234BE09}"/>
              </a:ext>
            </a:extLst>
          </p:cNvPr>
          <p:cNvSpPr>
            <a:spLocks noGrp="1"/>
          </p:cNvSpPr>
          <p:nvPr>
            <p:ph type="pic" sz="quarter" idx="16" hasCustomPrompt="1"/>
          </p:nvPr>
        </p:nvSpPr>
        <p:spPr>
          <a:xfrm>
            <a:off x="8983978" y="2612615"/>
            <a:ext cx="1864997" cy="1866477"/>
          </a:xfrm>
          <a:prstGeom prst="ellipse">
            <a:avLst/>
          </a:prstGeom>
          <a:solidFill>
            <a:schemeClr val="tx1"/>
          </a:solidFill>
        </p:spPr>
        <p:txBody>
          <a:bodyPr>
            <a:normAutofit/>
          </a:bodyPr>
          <a:lstStyle>
            <a:lvl1pPr marL="0" indent="0" algn="ctr" rtl="0">
              <a:buNone/>
              <a:defRPr sz="1050"/>
            </a:lvl1pPr>
          </a:lstStyle>
          <a:p>
            <a:r>
              <a:rPr lang="fr-FR" dirty="0"/>
              <a:t>Picture</a:t>
            </a:r>
          </a:p>
        </p:txBody>
      </p:sp>
      <p:sp>
        <p:nvSpPr>
          <p:cNvPr id="11" name="Picture Placeholder 10">
            <a:extLst>
              <a:ext uri="{FF2B5EF4-FFF2-40B4-BE49-F238E27FC236}">
                <a16:creationId xmlns:a16="http://schemas.microsoft.com/office/drawing/2014/main" id="{833B4748-1D15-492B-BFA6-8B1A7240F821}"/>
              </a:ext>
            </a:extLst>
          </p:cNvPr>
          <p:cNvSpPr>
            <a:spLocks noGrp="1"/>
          </p:cNvSpPr>
          <p:nvPr>
            <p:ph type="pic" sz="quarter" idx="13" hasCustomPrompt="1"/>
          </p:nvPr>
        </p:nvSpPr>
        <p:spPr>
          <a:xfrm>
            <a:off x="1364002" y="2612615"/>
            <a:ext cx="1864997" cy="1866477"/>
          </a:xfrm>
          <a:prstGeom prst="ellipse">
            <a:avLst/>
          </a:prstGeom>
          <a:solidFill>
            <a:schemeClr val="tx1"/>
          </a:solidFill>
        </p:spPr>
        <p:txBody>
          <a:bodyPr>
            <a:normAutofit/>
          </a:bodyPr>
          <a:lstStyle>
            <a:lvl1pPr marL="0" indent="0" algn="ctr">
              <a:buNone/>
              <a:defRPr sz="1050"/>
            </a:lvl1pPr>
          </a:lstStyle>
          <a:p>
            <a:r>
              <a:rPr lang="fr-FR" dirty="0"/>
              <a:t>Picture</a:t>
            </a:r>
          </a:p>
        </p:txBody>
      </p:sp>
    </p:spTree>
    <p:extLst>
      <p:ext uri="{BB962C8B-B14F-4D97-AF65-F5344CB8AC3E}">
        <p14:creationId xmlns:p14="http://schemas.microsoft.com/office/powerpoint/2010/main" val="124593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35" name="Picture Placeholder 10">
            <a:extLst>
              <a:ext uri="{FF2B5EF4-FFF2-40B4-BE49-F238E27FC236}">
                <a16:creationId xmlns:a16="http://schemas.microsoft.com/office/drawing/2014/main" id="{28A52817-9434-4248-A9F0-5409D58D80AB}"/>
              </a:ext>
            </a:extLst>
          </p:cNvPr>
          <p:cNvSpPr>
            <a:spLocks noGrp="1"/>
          </p:cNvSpPr>
          <p:nvPr>
            <p:ph type="pic" sz="quarter" idx="13" hasCustomPrompt="1"/>
          </p:nvPr>
        </p:nvSpPr>
        <p:spPr>
          <a:xfrm>
            <a:off x="1367754" y="234695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38" name="Picture Placeholder 10">
            <a:extLst>
              <a:ext uri="{FF2B5EF4-FFF2-40B4-BE49-F238E27FC236}">
                <a16:creationId xmlns:a16="http://schemas.microsoft.com/office/drawing/2014/main" id="{48CC145B-9158-4C89-BDE8-D80C6BEAD342}"/>
              </a:ext>
            </a:extLst>
          </p:cNvPr>
          <p:cNvSpPr>
            <a:spLocks noGrp="1"/>
          </p:cNvSpPr>
          <p:nvPr>
            <p:ph type="pic" sz="quarter" idx="14" hasCustomPrompt="1"/>
          </p:nvPr>
        </p:nvSpPr>
        <p:spPr>
          <a:xfrm>
            <a:off x="4776437" y="234695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39" name="Picture Placeholder 10">
            <a:extLst>
              <a:ext uri="{FF2B5EF4-FFF2-40B4-BE49-F238E27FC236}">
                <a16:creationId xmlns:a16="http://schemas.microsoft.com/office/drawing/2014/main" id="{18240BEE-6B48-4E46-8571-243D0874F8AD}"/>
              </a:ext>
            </a:extLst>
          </p:cNvPr>
          <p:cNvSpPr>
            <a:spLocks noGrp="1"/>
          </p:cNvSpPr>
          <p:nvPr>
            <p:ph type="pic" sz="quarter" idx="15" hasCustomPrompt="1"/>
          </p:nvPr>
        </p:nvSpPr>
        <p:spPr>
          <a:xfrm>
            <a:off x="8190198" y="234695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40" name="Picture Placeholder 10">
            <a:extLst>
              <a:ext uri="{FF2B5EF4-FFF2-40B4-BE49-F238E27FC236}">
                <a16:creationId xmlns:a16="http://schemas.microsoft.com/office/drawing/2014/main" id="{891A3D34-F938-43C2-B3E0-F6637FB470EA}"/>
              </a:ext>
            </a:extLst>
          </p:cNvPr>
          <p:cNvSpPr>
            <a:spLocks noGrp="1"/>
          </p:cNvSpPr>
          <p:nvPr>
            <p:ph type="pic" sz="quarter" idx="16" hasCustomPrompt="1"/>
          </p:nvPr>
        </p:nvSpPr>
        <p:spPr>
          <a:xfrm>
            <a:off x="1367754" y="364374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41" name="Picture Placeholder 10">
            <a:extLst>
              <a:ext uri="{FF2B5EF4-FFF2-40B4-BE49-F238E27FC236}">
                <a16:creationId xmlns:a16="http://schemas.microsoft.com/office/drawing/2014/main" id="{8AA6258D-C0D6-4D37-B7E6-AF882A75F99E}"/>
              </a:ext>
            </a:extLst>
          </p:cNvPr>
          <p:cNvSpPr>
            <a:spLocks noGrp="1"/>
          </p:cNvSpPr>
          <p:nvPr>
            <p:ph type="pic" sz="quarter" idx="17" hasCustomPrompt="1"/>
          </p:nvPr>
        </p:nvSpPr>
        <p:spPr>
          <a:xfrm>
            <a:off x="4776437" y="364374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42" name="Picture Placeholder 10">
            <a:extLst>
              <a:ext uri="{FF2B5EF4-FFF2-40B4-BE49-F238E27FC236}">
                <a16:creationId xmlns:a16="http://schemas.microsoft.com/office/drawing/2014/main" id="{C05DB888-4CC2-422E-A90D-0F5961F52473}"/>
              </a:ext>
            </a:extLst>
          </p:cNvPr>
          <p:cNvSpPr>
            <a:spLocks noGrp="1"/>
          </p:cNvSpPr>
          <p:nvPr>
            <p:ph type="pic" sz="quarter" idx="18" hasCustomPrompt="1"/>
          </p:nvPr>
        </p:nvSpPr>
        <p:spPr>
          <a:xfrm>
            <a:off x="8190198" y="364374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43" name="Picture Placeholder 10">
            <a:extLst>
              <a:ext uri="{FF2B5EF4-FFF2-40B4-BE49-F238E27FC236}">
                <a16:creationId xmlns:a16="http://schemas.microsoft.com/office/drawing/2014/main" id="{91B0F4F4-8EDC-454F-99C3-EFA4EFF06681}"/>
              </a:ext>
            </a:extLst>
          </p:cNvPr>
          <p:cNvSpPr>
            <a:spLocks noGrp="1"/>
          </p:cNvSpPr>
          <p:nvPr>
            <p:ph type="pic" sz="quarter" idx="19" hasCustomPrompt="1"/>
          </p:nvPr>
        </p:nvSpPr>
        <p:spPr>
          <a:xfrm>
            <a:off x="1367754" y="4995008"/>
            <a:ext cx="872827" cy="871943"/>
          </a:xfrm>
          <a:prstGeom prst="ellipse">
            <a:avLst/>
          </a:prstGeom>
          <a:solidFill>
            <a:schemeClr val="tx1"/>
          </a:solidFill>
        </p:spPr>
        <p:txBody>
          <a:bodyPr>
            <a:normAutofit/>
          </a:bodyPr>
          <a:lstStyle>
            <a:lvl1pPr marL="0" indent="0" algn="ctr" rtl="0">
              <a:buNone/>
              <a:defRPr sz="600"/>
            </a:lvl1pPr>
          </a:lstStyle>
          <a:p>
            <a:r>
              <a:rPr lang="fr-FR" dirty="0"/>
              <a:t>Picture</a:t>
            </a:r>
          </a:p>
          <a:p>
            <a:endParaRPr lang="fr-FR" dirty="0"/>
          </a:p>
        </p:txBody>
      </p:sp>
      <p:sp>
        <p:nvSpPr>
          <p:cNvPr id="44" name="Picture Placeholder 10">
            <a:extLst>
              <a:ext uri="{FF2B5EF4-FFF2-40B4-BE49-F238E27FC236}">
                <a16:creationId xmlns:a16="http://schemas.microsoft.com/office/drawing/2014/main" id="{5F25E1E5-622D-44E9-9FD1-48BBA5FC389D}"/>
              </a:ext>
            </a:extLst>
          </p:cNvPr>
          <p:cNvSpPr>
            <a:spLocks noGrp="1"/>
          </p:cNvSpPr>
          <p:nvPr>
            <p:ph type="pic" sz="quarter" idx="20" hasCustomPrompt="1"/>
          </p:nvPr>
        </p:nvSpPr>
        <p:spPr>
          <a:xfrm>
            <a:off x="4776437" y="4995008"/>
            <a:ext cx="872827" cy="871943"/>
          </a:xfrm>
          <a:prstGeom prst="ellipse">
            <a:avLst/>
          </a:prstGeom>
          <a:solidFill>
            <a:schemeClr val="tx1"/>
          </a:solidFill>
        </p:spPr>
        <p:txBody>
          <a:bodyPr>
            <a:normAutofit/>
          </a:bodyPr>
          <a:lstStyle>
            <a:lvl1pPr marL="0" indent="0" algn="ctr" rtl="0">
              <a:buNone/>
              <a:defRPr sz="600"/>
            </a:lvl1pPr>
          </a:lstStyle>
          <a:p>
            <a:r>
              <a:rPr lang="fr-FR" dirty="0"/>
              <a:t>Picture</a:t>
            </a:r>
          </a:p>
          <a:p>
            <a:endParaRPr lang="fr-FR" dirty="0"/>
          </a:p>
        </p:txBody>
      </p:sp>
      <p:sp>
        <p:nvSpPr>
          <p:cNvPr id="45" name="Picture Placeholder 10">
            <a:extLst>
              <a:ext uri="{FF2B5EF4-FFF2-40B4-BE49-F238E27FC236}">
                <a16:creationId xmlns:a16="http://schemas.microsoft.com/office/drawing/2014/main" id="{FF0CB30F-6742-4E8E-9918-FF5A545074AE}"/>
              </a:ext>
            </a:extLst>
          </p:cNvPr>
          <p:cNvSpPr>
            <a:spLocks noGrp="1"/>
          </p:cNvSpPr>
          <p:nvPr>
            <p:ph type="pic" sz="quarter" idx="21" hasCustomPrompt="1"/>
          </p:nvPr>
        </p:nvSpPr>
        <p:spPr>
          <a:xfrm>
            <a:off x="8190198" y="4995008"/>
            <a:ext cx="872827" cy="871943"/>
          </a:xfrm>
          <a:prstGeom prst="ellipse">
            <a:avLst/>
          </a:prstGeom>
          <a:solidFill>
            <a:schemeClr val="tx1"/>
          </a:solidFill>
        </p:spPr>
        <p:txBody>
          <a:bodyPr>
            <a:normAutofit/>
          </a:bodyPr>
          <a:lstStyle>
            <a:lvl1pPr marL="0" indent="0" algn="ctr" rtl="0">
              <a:buNone/>
              <a:defRPr sz="600"/>
            </a:lvl1pPr>
          </a:lstStyle>
          <a:p>
            <a:r>
              <a:rPr lang="fr-FR" dirty="0"/>
              <a:t>Picture</a:t>
            </a:r>
          </a:p>
          <a:p>
            <a:endParaRPr lang="fr-FR" dirty="0"/>
          </a:p>
        </p:txBody>
      </p:sp>
    </p:spTree>
    <p:extLst>
      <p:ext uri="{BB962C8B-B14F-4D97-AF65-F5344CB8AC3E}">
        <p14:creationId xmlns:p14="http://schemas.microsoft.com/office/powerpoint/2010/main" val="340310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26" name="Picture Placeholder 10">
            <a:extLst>
              <a:ext uri="{FF2B5EF4-FFF2-40B4-BE49-F238E27FC236}">
                <a16:creationId xmlns:a16="http://schemas.microsoft.com/office/drawing/2014/main" id="{22EE241B-2BBC-4744-835C-8F40458A127C}"/>
              </a:ext>
            </a:extLst>
          </p:cNvPr>
          <p:cNvSpPr>
            <a:spLocks noGrp="1"/>
          </p:cNvSpPr>
          <p:nvPr>
            <p:ph type="pic" sz="quarter" idx="13" hasCustomPrompt="1"/>
          </p:nvPr>
        </p:nvSpPr>
        <p:spPr>
          <a:xfrm>
            <a:off x="1343505" y="112540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27" name="Picture Placeholder 10">
            <a:extLst>
              <a:ext uri="{FF2B5EF4-FFF2-40B4-BE49-F238E27FC236}">
                <a16:creationId xmlns:a16="http://schemas.microsoft.com/office/drawing/2014/main" id="{6CAB5CF8-20D7-4B90-95C9-20E098992A49}"/>
              </a:ext>
            </a:extLst>
          </p:cNvPr>
          <p:cNvSpPr>
            <a:spLocks noGrp="1"/>
          </p:cNvSpPr>
          <p:nvPr>
            <p:ph type="pic" sz="quarter" idx="14" hasCustomPrompt="1"/>
          </p:nvPr>
        </p:nvSpPr>
        <p:spPr>
          <a:xfrm>
            <a:off x="3783307" y="112540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28" name="Picture Placeholder 10">
            <a:extLst>
              <a:ext uri="{FF2B5EF4-FFF2-40B4-BE49-F238E27FC236}">
                <a16:creationId xmlns:a16="http://schemas.microsoft.com/office/drawing/2014/main" id="{62CEBB88-3D8A-4909-B93A-1F994D6624FA}"/>
              </a:ext>
            </a:extLst>
          </p:cNvPr>
          <p:cNvSpPr>
            <a:spLocks noGrp="1"/>
          </p:cNvSpPr>
          <p:nvPr>
            <p:ph type="pic" sz="quarter" idx="15" hasCustomPrompt="1"/>
          </p:nvPr>
        </p:nvSpPr>
        <p:spPr>
          <a:xfrm>
            <a:off x="6223109" y="112540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29" name="Picture Placeholder 10">
            <a:extLst>
              <a:ext uri="{FF2B5EF4-FFF2-40B4-BE49-F238E27FC236}">
                <a16:creationId xmlns:a16="http://schemas.microsoft.com/office/drawing/2014/main" id="{1EEB6057-CF61-47A1-8D3B-A9763726F611}"/>
              </a:ext>
            </a:extLst>
          </p:cNvPr>
          <p:cNvSpPr>
            <a:spLocks noGrp="1"/>
          </p:cNvSpPr>
          <p:nvPr>
            <p:ph type="pic" sz="quarter" idx="16" hasCustomPrompt="1"/>
          </p:nvPr>
        </p:nvSpPr>
        <p:spPr>
          <a:xfrm>
            <a:off x="8662910" y="1125405"/>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30" name="Picture Placeholder 10">
            <a:extLst>
              <a:ext uri="{FF2B5EF4-FFF2-40B4-BE49-F238E27FC236}">
                <a16:creationId xmlns:a16="http://schemas.microsoft.com/office/drawing/2014/main" id="{03BD2BA6-012F-4C7B-9935-0A0FF955DB30}"/>
              </a:ext>
            </a:extLst>
          </p:cNvPr>
          <p:cNvSpPr>
            <a:spLocks noGrp="1"/>
          </p:cNvSpPr>
          <p:nvPr>
            <p:ph type="pic" sz="quarter" idx="17" hasCustomPrompt="1"/>
          </p:nvPr>
        </p:nvSpPr>
        <p:spPr>
          <a:xfrm>
            <a:off x="1343505" y="2156312"/>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1" name="Picture Placeholder 10">
            <a:extLst>
              <a:ext uri="{FF2B5EF4-FFF2-40B4-BE49-F238E27FC236}">
                <a16:creationId xmlns:a16="http://schemas.microsoft.com/office/drawing/2014/main" id="{8212F895-139A-4202-8B95-2C7A110D6760}"/>
              </a:ext>
            </a:extLst>
          </p:cNvPr>
          <p:cNvSpPr>
            <a:spLocks noGrp="1"/>
          </p:cNvSpPr>
          <p:nvPr>
            <p:ph type="pic" sz="quarter" idx="18" hasCustomPrompt="1"/>
          </p:nvPr>
        </p:nvSpPr>
        <p:spPr>
          <a:xfrm>
            <a:off x="3783307" y="2156312"/>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2" name="Picture Placeholder 10">
            <a:extLst>
              <a:ext uri="{FF2B5EF4-FFF2-40B4-BE49-F238E27FC236}">
                <a16:creationId xmlns:a16="http://schemas.microsoft.com/office/drawing/2014/main" id="{49B61935-611C-4306-A86C-ADAC9B00FAE3}"/>
              </a:ext>
            </a:extLst>
          </p:cNvPr>
          <p:cNvSpPr>
            <a:spLocks noGrp="1"/>
          </p:cNvSpPr>
          <p:nvPr>
            <p:ph type="pic" sz="quarter" idx="19" hasCustomPrompt="1"/>
          </p:nvPr>
        </p:nvSpPr>
        <p:spPr>
          <a:xfrm>
            <a:off x="6223109" y="2156312"/>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3" name="Picture Placeholder 10">
            <a:extLst>
              <a:ext uri="{FF2B5EF4-FFF2-40B4-BE49-F238E27FC236}">
                <a16:creationId xmlns:a16="http://schemas.microsoft.com/office/drawing/2014/main" id="{CEBAAD78-3A0A-4669-9779-D4D727D7F89A}"/>
              </a:ext>
            </a:extLst>
          </p:cNvPr>
          <p:cNvSpPr>
            <a:spLocks noGrp="1"/>
          </p:cNvSpPr>
          <p:nvPr>
            <p:ph type="pic" sz="quarter" idx="20" hasCustomPrompt="1"/>
          </p:nvPr>
        </p:nvSpPr>
        <p:spPr>
          <a:xfrm>
            <a:off x="8662910" y="2156312"/>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34" name="Picture Placeholder 10">
            <a:extLst>
              <a:ext uri="{FF2B5EF4-FFF2-40B4-BE49-F238E27FC236}">
                <a16:creationId xmlns:a16="http://schemas.microsoft.com/office/drawing/2014/main" id="{97EC4FAC-6170-4C75-A3FD-3A5D85AA3657}"/>
              </a:ext>
            </a:extLst>
          </p:cNvPr>
          <p:cNvSpPr>
            <a:spLocks noGrp="1"/>
          </p:cNvSpPr>
          <p:nvPr>
            <p:ph type="pic" sz="quarter" idx="21" hasCustomPrompt="1"/>
          </p:nvPr>
        </p:nvSpPr>
        <p:spPr>
          <a:xfrm>
            <a:off x="1343505" y="320148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5" name="Picture Placeholder 10">
            <a:extLst>
              <a:ext uri="{FF2B5EF4-FFF2-40B4-BE49-F238E27FC236}">
                <a16:creationId xmlns:a16="http://schemas.microsoft.com/office/drawing/2014/main" id="{2ACB2DC4-26F7-4BC8-88B7-078896321308}"/>
              </a:ext>
            </a:extLst>
          </p:cNvPr>
          <p:cNvSpPr>
            <a:spLocks noGrp="1"/>
          </p:cNvSpPr>
          <p:nvPr>
            <p:ph type="pic" sz="quarter" idx="22" hasCustomPrompt="1"/>
          </p:nvPr>
        </p:nvSpPr>
        <p:spPr>
          <a:xfrm>
            <a:off x="3783307" y="320148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6" name="Picture Placeholder 10">
            <a:extLst>
              <a:ext uri="{FF2B5EF4-FFF2-40B4-BE49-F238E27FC236}">
                <a16:creationId xmlns:a16="http://schemas.microsoft.com/office/drawing/2014/main" id="{5C281E6C-DED0-4B17-941E-210561539334}"/>
              </a:ext>
            </a:extLst>
          </p:cNvPr>
          <p:cNvSpPr>
            <a:spLocks noGrp="1"/>
          </p:cNvSpPr>
          <p:nvPr>
            <p:ph type="pic" sz="quarter" idx="23" hasCustomPrompt="1"/>
          </p:nvPr>
        </p:nvSpPr>
        <p:spPr>
          <a:xfrm>
            <a:off x="6223109" y="320148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7" name="Picture Placeholder 10">
            <a:extLst>
              <a:ext uri="{FF2B5EF4-FFF2-40B4-BE49-F238E27FC236}">
                <a16:creationId xmlns:a16="http://schemas.microsoft.com/office/drawing/2014/main" id="{8A43420A-D73B-4EB8-8CF4-AD69734CBCA1}"/>
              </a:ext>
            </a:extLst>
          </p:cNvPr>
          <p:cNvSpPr>
            <a:spLocks noGrp="1"/>
          </p:cNvSpPr>
          <p:nvPr>
            <p:ph type="pic" sz="quarter" idx="24" hasCustomPrompt="1"/>
          </p:nvPr>
        </p:nvSpPr>
        <p:spPr>
          <a:xfrm>
            <a:off x="8662910" y="3201485"/>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38" name="Picture Placeholder 10">
            <a:extLst>
              <a:ext uri="{FF2B5EF4-FFF2-40B4-BE49-F238E27FC236}">
                <a16:creationId xmlns:a16="http://schemas.microsoft.com/office/drawing/2014/main" id="{436394BF-0BE0-4580-9A4B-6C3F669CE74A}"/>
              </a:ext>
            </a:extLst>
          </p:cNvPr>
          <p:cNvSpPr>
            <a:spLocks noGrp="1"/>
          </p:cNvSpPr>
          <p:nvPr>
            <p:ph type="pic" sz="quarter" idx="25" hasCustomPrompt="1"/>
          </p:nvPr>
        </p:nvSpPr>
        <p:spPr>
          <a:xfrm>
            <a:off x="1343505" y="4246658"/>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9" name="Picture Placeholder 10">
            <a:extLst>
              <a:ext uri="{FF2B5EF4-FFF2-40B4-BE49-F238E27FC236}">
                <a16:creationId xmlns:a16="http://schemas.microsoft.com/office/drawing/2014/main" id="{6E2E6841-CA27-4420-B76E-77748104AF8C}"/>
              </a:ext>
            </a:extLst>
          </p:cNvPr>
          <p:cNvSpPr>
            <a:spLocks noGrp="1"/>
          </p:cNvSpPr>
          <p:nvPr>
            <p:ph type="pic" sz="quarter" idx="26" hasCustomPrompt="1"/>
          </p:nvPr>
        </p:nvSpPr>
        <p:spPr>
          <a:xfrm>
            <a:off x="3783307" y="4246658"/>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40" name="Picture Placeholder 10">
            <a:extLst>
              <a:ext uri="{FF2B5EF4-FFF2-40B4-BE49-F238E27FC236}">
                <a16:creationId xmlns:a16="http://schemas.microsoft.com/office/drawing/2014/main" id="{B27D8595-9D80-4B4E-ABD1-DC192925DAC7}"/>
              </a:ext>
            </a:extLst>
          </p:cNvPr>
          <p:cNvSpPr>
            <a:spLocks noGrp="1"/>
          </p:cNvSpPr>
          <p:nvPr>
            <p:ph type="pic" sz="quarter" idx="27" hasCustomPrompt="1"/>
          </p:nvPr>
        </p:nvSpPr>
        <p:spPr>
          <a:xfrm>
            <a:off x="6223109" y="4246658"/>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41" name="Picture Placeholder 10">
            <a:extLst>
              <a:ext uri="{FF2B5EF4-FFF2-40B4-BE49-F238E27FC236}">
                <a16:creationId xmlns:a16="http://schemas.microsoft.com/office/drawing/2014/main" id="{008D5C9F-A7BE-434D-8A2D-382361D56102}"/>
              </a:ext>
            </a:extLst>
          </p:cNvPr>
          <p:cNvSpPr>
            <a:spLocks noGrp="1"/>
          </p:cNvSpPr>
          <p:nvPr>
            <p:ph type="pic" sz="quarter" idx="28" hasCustomPrompt="1"/>
          </p:nvPr>
        </p:nvSpPr>
        <p:spPr>
          <a:xfrm>
            <a:off x="8662910" y="4246658"/>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42" name="Picture Placeholder 10">
            <a:extLst>
              <a:ext uri="{FF2B5EF4-FFF2-40B4-BE49-F238E27FC236}">
                <a16:creationId xmlns:a16="http://schemas.microsoft.com/office/drawing/2014/main" id="{352F1818-2397-4AFC-B47F-7932B5FE27DB}"/>
              </a:ext>
            </a:extLst>
          </p:cNvPr>
          <p:cNvSpPr>
            <a:spLocks noGrp="1"/>
          </p:cNvSpPr>
          <p:nvPr>
            <p:ph type="pic" sz="quarter" idx="29" hasCustomPrompt="1"/>
          </p:nvPr>
        </p:nvSpPr>
        <p:spPr>
          <a:xfrm>
            <a:off x="1343505" y="5273432"/>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43" name="Picture Placeholder 10">
            <a:extLst>
              <a:ext uri="{FF2B5EF4-FFF2-40B4-BE49-F238E27FC236}">
                <a16:creationId xmlns:a16="http://schemas.microsoft.com/office/drawing/2014/main" id="{B32CAC22-C1FC-4489-8212-D7CB7E687C3D}"/>
              </a:ext>
            </a:extLst>
          </p:cNvPr>
          <p:cNvSpPr>
            <a:spLocks noGrp="1"/>
          </p:cNvSpPr>
          <p:nvPr>
            <p:ph type="pic" sz="quarter" idx="30" hasCustomPrompt="1"/>
          </p:nvPr>
        </p:nvSpPr>
        <p:spPr>
          <a:xfrm>
            <a:off x="3783307" y="5273432"/>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44" name="Picture Placeholder 10">
            <a:extLst>
              <a:ext uri="{FF2B5EF4-FFF2-40B4-BE49-F238E27FC236}">
                <a16:creationId xmlns:a16="http://schemas.microsoft.com/office/drawing/2014/main" id="{B56CC017-012F-4974-9E86-201FB003BE61}"/>
              </a:ext>
            </a:extLst>
          </p:cNvPr>
          <p:cNvSpPr>
            <a:spLocks noGrp="1"/>
          </p:cNvSpPr>
          <p:nvPr>
            <p:ph type="pic" sz="quarter" idx="31" hasCustomPrompt="1"/>
          </p:nvPr>
        </p:nvSpPr>
        <p:spPr>
          <a:xfrm>
            <a:off x="6223109" y="5273432"/>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45" name="Picture Placeholder 10">
            <a:extLst>
              <a:ext uri="{FF2B5EF4-FFF2-40B4-BE49-F238E27FC236}">
                <a16:creationId xmlns:a16="http://schemas.microsoft.com/office/drawing/2014/main" id="{9C7581D8-3435-4480-BB56-69621A99B889}"/>
              </a:ext>
            </a:extLst>
          </p:cNvPr>
          <p:cNvSpPr>
            <a:spLocks noGrp="1"/>
          </p:cNvSpPr>
          <p:nvPr>
            <p:ph type="pic" sz="quarter" idx="32" hasCustomPrompt="1"/>
          </p:nvPr>
        </p:nvSpPr>
        <p:spPr>
          <a:xfrm>
            <a:off x="8662910" y="5273432"/>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Tree>
    <p:extLst>
      <p:ext uri="{BB962C8B-B14F-4D97-AF65-F5344CB8AC3E}">
        <p14:creationId xmlns:p14="http://schemas.microsoft.com/office/powerpoint/2010/main" val="2523557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7B4F1CB-95E7-41BB-84CD-811F727BAF3E}"/>
              </a:ext>
            </a:extLst>
          </p:cNvPr>
          <p:cNvSpPr>
            <a:spLocks noGrp="1"/>
          </p:cNvSpPr>
          <p:nvPr>
            <p:ph type="pic" sz="quarter" idx="10" hasCustomPrompt="1"/>
          </p:nvPr>
        </p:nvSpPr>
        <p:spPr>
          <a:xfrm>
            <a:off x="1357314" y="2142548"/>
            <a:ext cx="2036618" cy="2597727"/>
          </a:xfrm>
          <a:prstGeom prst="rect">
            <a:avLst/>
          </a:prstGeom>
          <a:solidFill>
            <a:schemeClr val="tx1"/>
          </a:solidFill>
        </p:spPr>
        <p:txBody>
          <a:bodyPr/>
          <a:lstStyle>
            <a:lvl1pPr marL="0" indent="0" algn="ctr">
              <a:buNone/>
              <a:defRPr sz="1600"/>
            </a:lvl1pPr>
          </a:lstStyle>
          <a:p>
            <a:r>
              <a:rPr lang="fr-FR" dirty="0"/>
              <a:t>	</a:t>
            </a:r>
          </a:p>
          <a:p>
            <a:endParaRPr lang="fr-FR" dirty="0"/>
          </a:p>
          <a:p>
            <a:endParaRPr lang="fr-FR" dirty="0"/>
          </a:p>
          <a:p>
            <a:r>
              <a:rPr lang="fr-FR" dirty="0"/>
              <a:t>PICTURE</a:t>
            </a:r>
          </a:p>
        </p:txBody>
      </p:sp>
      <p:sp>
        <p:nvSpPr>
          <p:cNvPr id="12" name="Picture Placeholder 10">
            <a:extLst>
              <a:ext uri="{FF2B5EF4-FFF2-40B4-BE49-F238E27FC236}">
                <a16:creationId xmlns:a16="http://schemas.microsoft.com/office/drawing/2014/main" id="{2A54250B-4272-4700-9E95-FBE4CD93773E}"/>
              </a:ext>
            </a:extLst>
          </p:cNvPr>
          <p:cNvSpPr>
            <a:spLocks noGrp="1"/>
          </p:cNvSpPr>
          <p:nvPr>
            <p:ph type="pic" sz="quarter" idx="11" hasCustomPrompt="1"/>
          </p:nvPr>
        </p:nvSpPr>
        <p:spPr>
          <a:xfrm>
            <a:off x="3827255" y="2142548"/>
            <a:ext cx="2036618" cy="2597727"/>
          </a:xfrm>
          <a:prstGeom prst="rect">
            <a:avLst/>
          </a:prstGeom>
          <a:solidFill>
            <a:schemeClr val="tx1"/>
          </a:solidFill>
        </p:spPr>
        <p:txBody>
          <a:bodyPr/>
          <a:lstStyle>
            <a:lvl1pPr marL="0" indent="0" algn="ctr" rtl="0">
              <a:buNone/>
              <a:defRPr sz="1600"/>
            </a:lvl1pPr>
          </a:lstStyle>
          <a:p>
            <a:r>
              <a:rPr lang="fr-FR" dirty="0"/>
              <a:t>	</a:t>
            </a:r>
          </a:p>
          <a:p>
            <a:endParaRPr lang="fr-FR" dirty="0"/>
          </a:p>
          <a:p>
            <a:endParaRPr lang="fr-FR" dirty="0"/>
          </a:p>
          <a:p>
            <a:r>
              <a:rPr lang="fr-FR" dirty="0"/>
              <a:t>PICTURE</a:t>
            </a:r>
          </a:p>
        </p:txBody>
      </p:sp>
      <p:sp>
        <p:nvSpPr>
          <p:cNvPr id="13" name="Picture Placeholder 10">
            <a:extLst>
              <a:ext uri="{FF2B5EF4-FFF2-40B4-BE49-F238E27FC236}">
                <a16:creationId xmlns:a16="http://schemas.microsoft.com/office/drawing/2014/main" id="{63F891ED-CFDF-48EE-BC3D-74230214B071}"/>
              </a:ext>
            </a:extLst>
          </p:cNvPr>
          <p:cNvSpPr>
            <a:spLocks noGrp="1"/>
          </p:cNvSpPr>
          <p:nvPr>
            <p:ph type="pic" sz="quarter" idx="12" hasCustomPrompt="1"/>
          </p:nvPr>
        </p:nvSpPr>
        <p:spPr>
          <a:xfrm>
            <a:off x="6329860" y="2142548"/>
            <a:ext cx="2036618" cy="2597727"/>
          </a:xfrm>
          <a:prstGeom prst="rect">
            <a:avLst/>
          </a:prstGeom>
          <a:solidFill>
            <a:schemeClr val="tx1"/>
          </a:solidFill>
        </p:spPr>
        <p:txBody>
          <a:bodyPr/>
          <a:lstStyle>
            <a:lvl1pPr marL="0" indent="0" algn="ctr" rtl="0">
              <a:buNone/>
              <a:defRPr sz="1600"/>
            </a:lvl1pPr>
          </a:lstStyle>
          <a:p>
            <a:r>
              <a:rPr lang="fr-FR" dirty="0"/>
              <a:t>	</a:t>
            </a:r>
          </a:p>
          <a:p>
            <a:endParaRPr lang="fr-FR" dirty="0"/>
          </a:p>
          <a:p>
            <a:endParaRPr lang="fr-FR" dirty="0"/>
          </a:p>
          <a:p>
            <a:r>
              <a:rPr lang="fr-FR" dirty="0"/>
              <a:t>PICTURE</a:t>
            </a:r>
          </a:p>
        </p:txBody>
      </p:sp>
      <p:sp>
        <p:nvSpPr>
          <p:cNvPr id="14" name="Picture Placeholder 10">
            <a:extLst>
              <a:ext uri="{FF2B5EF4-FFF2-40B4-BE49-F238E27FC236}">
                <a16:creationId xmlns:a16="http://schemas.microsoft.com/office/drawing/2014/main" id="{7427D460-C8D5-4849-98E7-5367CC0527B3}"/>
              </a:ext>
            </a:extLst>
          </p:cNvPr>
          <p:cNvSpPr>
            <a:spLocks noGrp="1"/>
          </p:cNvSpPr>
          <p:nvPr>
            <p:ph type="pic" sz="quarter" idx="13" hasCustomPrompt="1"/>
          </p:nvPr>
        </p:nvSpPr>
        <p:spPr>
          <a:xfrm>
            <a:off x="8810626" y="2142548"/>
            <a:ext cx="2036618" cy="2597727"/>
          </a:xfrm>
          <a:prstGeom prst="rect">
            <a:avLst/>
          </a:prstGeom>
          <a:solidFill>
            <a:schemeClr val="tx1"/>
          </a:solidFill>
        </p:spPr>
        <p:txBody>
          <a:bodyPr/>
          <a:lstStyle>
            <a:lvl1pPr marL="0" indent="0" algn="ctr" rtl="0">
              <a:buNone/>
              <a:defRPr sz="1600"/>
            </a:lvl1pPr>
          </a:lstStyle>
          <a:p>
            <a:r>
              <a:rPr lang="fr-FR" dirty="0"/>
              <a:t>	</a:t>
            </a:r>
          </a:p>
          <a:p>
            <a:endParaRPr lang="fr-FR" dirty="0"/>
          </a:p>
          <a:p>
            <a:endParaRPr lang="fr-FR" dirty="0"/>
          </a:p>
          <a:p>
            <a:r>
              <a:rPr lang="fr-FR" dirty="0"/>
              <a:t>PICTURE</a:t>
            </a:r>
          </a:p>
        </p:txBody>
      </p:sp>
    </p:spTree>
    <p:extLst>
      <p:ext uri="{BB962C8B-B14F-4D97-AF65-F5344CB8AC3E}">
        <p14:creationId xmlns:p14="http://schemas.microsoft.com/office/powerpoint/2010/main" val="366235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resentation">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D0AF8791-9D94-4BF7-908B-96C3B4C29294}"/>
              </a:ext>
            </a:extLst>
          </p:cNvPr>
          <p:cNvSpPr>
            <a:spLocks noGrp="1"/>
          </p:cNvSpPr>
          <p:nvPr>
            <p:ph type="pic" sz="quarter" idx="10" hasCustomPrompt="1"/>
          </p:nvPr>
        </p:nvSpPr>
        <p:spPr>
          <a:xfrm>
            <a:off x="1357314" y="800100"/>
            <a:ext cx="3839072" cy="525780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3183352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iner 1">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8AC4AD57-0BE9-49C6-825B-E9FA1F1C631B}"/>
              </a:ext>
            </a:extLst>
          </p:cNvPr>
          <p:cNvSpPr>
            <a:spLocks noGrp="1"/>
          </p:cNvSpPr>
          <p:nvPr>
            <p:ph type="pic" sz="quarter" idx="10" hasCustomPrompt="1"/>
          </p:nvPr>
        </p:nvSpPr>
        <p:spPr>
          <a:xfrm>
            <a:off x="1357313" y="2333624"/>
            <a:ext cx="9491659" cy="3724276"/>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1320598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iner 2">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7716262" y="0"/>
            <a:ext cx="4475737" cy="685800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1564343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iner 3">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0" y="0"/>
            <a:ext cx="6096000" cy="685800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1918958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iner 4">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6096000" y="0"/>
            <a:ext cx="6096000" cy="685800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468531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iner 5">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427128" y="552450"/>
            <a:ext cx="8680183" cy="575310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94383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 logos Slide">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0FA82258-8070-4B7B-B7C6-919C1BFAD958}"/>
              </a:ext>
            </a:extLst>
          </p:cNvPr>
          <p:cNvSpPr>
            <a:spLocks noGrp="1"/>
          </p:cNvSpPr>
          <p:nvPr>
            <p:ph sz="quarter" idx="10" hasCustomPrompt="1"/>
          </p:nvPr>
        </p:nvSpPr>
        <p:spPr>
          <a:xfrm>
            <a:off x="1579910" y="2595169"/>
            <a:ext cx="1042520" cy="1008570"/>
          </a:xfrm>
          <a:prstGeom prst="rect">
            <a:avLst/>
          </a:prstGeom>
        </p:spPr>
        <p:txBody>
          <a:bodyPr anchor="t"/>
          <a:lstStyle>
            <a:lvl1pPr marL="0" indent="0" algn="ctr">
              <a:buNone/>
              <a:defRPr sz="1000"/>
            </a:lvl1pPr>
          </a:lstStyle>
          <a:p>
            <a:pPr lvl="0"/>
            <a:r>
              <a:rPr lang="fr-FR" dirty="0"/>
              <a:t>Drag &amp; Drop</a:t>
            </a:r>
            <a:endParaRPr lang="en-US" dirty="0"/>
          </a:p>
        </p:txBody>
      </p:sp>
      <p:sp>
        <p:nvSpPr>
          <p:cNvPr id="14" name="Espace réservé du contenu 12">
            <a:extLst>
              <a:ext uri="{FF2B5EF4-FFF2-40B4-BE49-F238E27FC236}">
                <a16:creationId xmlns:a16="http://schemas.microsoft.com/office/drawing/2014/main" id="{24B192B9-1979-47FD-B40B-D105E04FD493}"/>
              </a:ext>
            </a:extLst>
          </p:cNvPr>
          <p:cNvSpPr>
            <a:spLocks noGrp="1"/>
          </p:cNvSpPr>
          <p:nvPr>
            <p:ph sz="quarter" idx="11" hasCustomPrompt="1"/>
          </p:nvPr>
        </p:nvSpPr>
        <p:spPr>
          <a:xfrm>
            <a:off x="3577325" y="2595169"/>
            <a:ext cx="1042520" cy="1008570"/>
          </a:xfrm>
          <a:prstGeom prst="rect">
            <a:avLst/>
          </a:prstGeom>
        </p:spPr>
        <p:txBody>
          <a:bodyPr anchor="t"/>
          <a:lstStyle>
            <a:lvl1pPr marL="0" indent="0" algn="ctr">
              <a:buNone/>
              <a:defRPr sz="1000"/>
            </a:lvl1pPr>
          </a:lstStyle>
          <a:p>
            <a:pPr lvl="0"/>
            <a:r>
              <a:rPr lang="fr-FR" dirty="0"/>
              <a:t>Drag &amp; Drop</a:t>
            </a:r>
          </a:p>
        </p:txBody>
      </p:sp>
      <p:sp>
        <p:nvSpPr>
          <p:cNvPr id="17" name="Espace réservé du contenu 12">
            <a:extLst>
              <a:ext uri="{FF2B5EF4-FFF2-40B4-BE49-F238E27FC236}">
                <a16:creationId xmlns:a16="http://schemas.microsoft.com/office/drawing/2014/main" id="{201296E0-114D-4FAE-9474-548B5DC841EA}"/>
              </a:ext>
            </a:extLst>
          </p:cNvPr>
          <p:cNvSpPr>
            <a:spLocks noGrp="1"/>
          </p:cNvSpPr>
          <p:nvPr>
            <p:ph sz="quarter" idx="12" hasCustomPrompt="1"/>
          </p:nvPr>
        </p:nvSpPr>
        <p:spPr>
          <a:xfrm>
            <a:off x="5574740" y="2595169"/>
            <a:ext cx="1042520" cy="1008570"/>
          </a:xfrm>
          <a:prstGeom prst="rect">
            <a:avLst/>
          </a:prstGeom>
        </p:spPr>
        <p:txBody>
          <a:bodyPr anchor="t"/>
          <a:lstStyle>
            <a:lvl1pPr marL="0" indent="0" algn="ctr">
              <a:buNone/>
              <a:defRPr sz="1000"/>
            </a:lvl1pPr>
          </a:lstStyle>
          <a:p>
            <a:pPr lvl="0"/>
            <a:r>
              <a:rPr lang="fr-FR" dirty="0"/>
              <a:t>Drag &amp; Drop</a:t>
            </a:r>
          </a:p>
        </p:txBody>
      </p:sp>
      <p:sp>
        <p:nvSpPr>
          <p:cNvPr id="18" name="Espace réservé du contenu 12">
            <a:extLst>
              <a:ext uri="{FF2B5EF4-FFF2-40B4-BE49-F238E27FC236}">
                <a16:creationId xmlns:a16="http://schemas.microsoft.com/office/drawing/2014/main" id="{154D76DD-DF79-45CC-89FC-1544939578E9}"/>
              </a:ext>
            </a:extLst>
          </p:cNvPr>
          <p:cNvSpPr>
            <a:spLocks noGrp="1"/>
          </p:cNvSpPr>
          <p:nvPr>
            <p:ph sz="quarter" idx="13" hasCustomPrompt="1"/>
          </p:nvPr>
        </p:nvSpPr>
        <p:spPr>
          <a:xfrm>
            <a:off x="7572155" y="2595169"/>
            <a:ext cx="1042520" cy="1008570"/>
          </a:xfrm>
          <a:prstGeom prst="rect">
            <a:avLst/>
          </a:prstGeom>
        </p:spPr>
        <p:txBody>
          <a:bodyPr anchor="t"/>
          <a:lstStyle>
            <a:lvl1pPr marL="0" indent="0" algn="ctr">
              <a:buNone/>
              <a:defRPr sz="1000"/>
            </a:lvl1pPr>
          </a:lstStyle>
          <a:p>
            <a:pPr lvl="0"/>
            <a:r>
              <a:rPr lang="fr-FR" dirty="0"/>
              <a:t>Drag &amp; Drop</a:t>
            </a:r>
          </a:p>
        </p:txBody>
      </p:sp>
      <p:sp>
        <p:nvSpPr>
          <p:cNvPr id="21" name="Espace réservé du contenu 12">
            <a:extLst>
              <a:ext uri="{FF2B5EF4-FFF2-40B4-BE49-F238E27FC236}">
                <a16:creationId xmlns:a16="http://schemas.microsoft.com/office/drawing/2014/main" id="{E3E44833-1827-41DC-AEC3-0C01F1BAD462}"/>
              </a:ext>
            </a:extLst>
          </p:cNvPr>
          <p:cNvSpPr>
            <a:spLocks noGrp="1"/>
          </p:cNvSpPr>
          <p:nvPr>
            <p:ph sz="quarter" idx="14" hasCustomPrompt="1"/>
          </p:nvPr>
        </p:nvSpPr>
        <p:spPr>
          <a:xfrm>
            <a:off x="9569570" y="2595169"/>
            <a:ext cx="1042520" cy="1008570"/>
          </a:xfrm>
          <a:prstGeom prst="rect">
            <a:avLst/>
          </a:prstGeom>
        </p:spPr>
        <p:txBody>
          <a:bodyPr anchor="t"/>
          <a:lstStyle>
            <a:lvl1pPr marL="0" indent="0" algn="ctr">
              <a:buNone/>
              <a:defRPr sz="1000"/>
            </a:lvl1pPr>
          </a:lstStyle>
          <a:p>
            <a:pPr lvl="0"/>
            <a:r>
              <a:rPr lang="fr-FR" dirty="0"/>
              <a:t>Drag &amp; Drop</a:t>
            </a:r>
          </a:p>
        </p:txBody>
      </p:sp>
      <p:sp>
        <p:nvSpPr>
          <p:cNvPr id="22" name="Espace réservé du contenu 12">
            <a:extLst>
              <a:ext uri="{FF2B5EF4-FFF2-40B4-BE49-F238E27FC236}">
                <a16:creationId xmlns:a16="http://schemas.microsoft.com/office/drawing/2014/main" id="{36394FDD-DDC6-46CD-87AF-F343169F6B6C}"/>
              </a:ext>
            </a:extLst>
          </p:cNvPr>
          <p:cNvSpPr>
            <a:spLocks noGrp="1"/>
          </p:cNvSpPr>
          <p:nvPr>
            <p:ph sz="quarter" idx="15" hasCustomPrompt="1"/>
          </p:nvPr>
        </p:nvSpPr>
        <p:spPr>
          <a:xfrm>
            <a:off x="1579910" y="4544738"/>
            <a:ext cx="1042520" cy="1008570"/>
          </a:xfrm>
          <a:prstGeom prst="rect">
            <a:avLst/>
          </a:prstGeom>
        </p:spPr>
        <p:txBody>
          <a:bodyPr anchor="t"/>
          <a:lstStyle>
            <a:lvl1pPr marL="0" indent="0" algn="ctr">
              <a:buNone/>
              <a:defRPr sz="1000"/>
            </a:lvl1pPr>
          </a:lstStyle>
          <a:p>
            <a:pPr lvl="0"/>
            <a:r>
              <a:rPr lang="fr-FR" dirty="0"/>
              <a:t>Drag &amp; Drop</a:t>
            </a:r>
          </a:p>
        </p:txBody>
      </p:sp>
      <p:sp>
        <p:nvSpPr>
          <p:cNvPr id="23" name="Espace réservé du contenu 12">
            <a:extLst>
              <a:ext uri="{FF2B5EF4-FFF2-40B4-BE49-F238E27FC236}">
                <a16:creationId xmlns:a16="http://schemas.microsoft.com/office/drawing/2014/main" id="{F4892D69-01ED-4ACE-9A93-97CAA2FCC8E8}"/>
              </a:ext>
            </a:extLst>
          </p:cNvPr>
          <p:cNvSpPr>
            <a:spLocks noGrp="1"/>
          </p:cNvSpPr>
          <p:nvPr>
            <p:ph sz="quarter" idx="16" hasCustomPrompt="1"/>
          </p:nvPr>
        </p:nvSpPr>
        <p:spPr>
          <a:xfrm>
            <a:off x="3577325" y="4544738"/>
            <a:ext cx="1042520" cy="1008570"/>
          </a:xfrm>
          <a:prstGeom prst="rect">
            <a:avLst/>
          </a:prstGeom>
        </p:spPr>
        <p:txBody>
          <a:bodyPr anchor="t"/>
          <a:lstStyle>
            <a:lvl1pPr marL="0" indent="0" algn="ctr">
              <a:buNone/>
              <a:defRPr sz="1000"/>
            </a:lvl1pPr>
          </a:lstStyle>
          <a:p>
            <a:pPr lvl="0"/>
            <a:r>
              <a:rPr lang="fr-FR" dirty="0"/>
              <a:t>Drag &amp; Drop</a:t>
            </a:r>
          </a:p>
        </p:txBody>
      </p:sp>
      <p:sp>
        <p:nvSpPr>
          <p:cNvPr id="24" name="Espace réservé du contenu 12">
            <a:extLst>
              <a:ext uri="{FF2B5EF4-FFF2-40B4-BE49-F238E27FC236}">
                <a16:creationId xmlns:a16="http://schemas.microsoft.com/office/drawing/2014/main" id="{B911AC6F-ED1A-472B-82C9-F9B03EBADF44}"/>
              </a:ext>
            </a:extLst>
          </p:cNvPr>
          <p:cNvSpPr>
            <a:spLocks noGrp="1"/>
          </p:cNvSpPr>
          <p:nvPr>
            <p:ph sz="quarter" idx="17" hasCustomPrompt="1"/>
          </p:nvPr>
        </p:nvSpPr>
        <p:spPr>
          <a:xfrm>
            <a:off x="5574740" y="4544738"/>
            <a:ext cx="1042520" cy="1008570"/>
          </a:xfrm>
          <a:prstGeom prst="rect">
            <a:avLst/>
          </a:prstGeom>
        </p:spPr>
        <p:txBody>
          <a:bodyPr anchor="t"/>
          <a:lstStyle>
            <a:lvl1pPr marL="0" indent="0" algn="ctr">
              <a:buNone/>
              <a:defRPr sz="1000"/>
            </a:lvl1pPr>
          </a:lstStyle>
          <a:p>
            <a:pPr lvl="0"/>
            <a:r>
              <a:rPr lang="fr-FR" dirty="0"/>
              <a:t>Drag &amp; Drop</a:t>
            </a:r>
          </a:p>
        </p:txBody>
      </p:sp>
      <p:sp>
        <p:nvSpPr>
          <p:cNvPr id="25" name="Espace réservé du contenu 12">
            <a:extLst>
              <a:ext uri="{FF2B5EF4-FFF2-40B4-BE49-F238E27FC236}">
                <a16:creationId xmlns:a16="http://schemas.microsoft.com/office/drawing/2014/main" id="{2A92BF88-4F19-41E1-9684-DFAC07366387}"/>
              </a:ext>
            </a:extLst>
          </p:cNvPr>
          <p:cNvSpPr>
            <a:spLocks noGrp="1"/>
          </p:cNvSpPr>
          <p:nvPr>
            <p:ph sz="quarter" idx="18" hasCustomPrompt="1"/>
          </p:nvPr>
        </p:nvSpPr>
        <p:spPr>
          <a:xfrm>
            <a:off x="7572155" y="4544738"/>
            <a:ext cx="1042520" cy="1008570"/>
          </a:xfrm>
          <a:prstGeom prst="rect">
            <a:avLst/>
          </a:prstGeom>
        </p:spPr>
        <p:txBody>
          <a:bodyPr anchor="t"/>
          <a:lstStyle>
            <a:lvl1pPr marL="0" indent="0" algn="ctr">
              <a:buNone/>
              <a:defRPr sz="1000"/>
            </a:lvl1pPr>
          </a:lstStyle>
          <a:p>
            <a:pPr lvl="0"/>
            <a:r>
              <a:rPr lang="fr-FR" dirty="0"/>
              <a:t>Drag &amp; Drop</a:t>
            </a:r>
          </a:p>
        </p:txBody>
      </p:sp>
      <p:sp>
        <p:nvSpPr>
          <p:cNvPr id="26" name="Espace réservé du contenu 12">
            <a:extLst>
              <a:ext uri="{FF2B5EF4-FFF2-40B4-BE49-F238E27FC236}">
                <a16:creationId xmlns:a16="http://schemas.microsoft.com/office/drawing/2014/main" id="{6C4A12E5-2DFE-40D7-BD07-4F8CB3981E76}"/>
              </a:ext>
            </a:extLst>
          </p:cNvPr>
          <p:cNvSpPr>
            <a:spLocks noGrp="1"/>
          </p:cNvSpPr>
          <p:nvPr>
            <p:ph sz="quarter" idx="19" hasCustomPrompt="1"/>
          </p:nvPr>
        </p:nvSpPr>
        <p:spPr>
          <a:xfrm>
            <a:off x="9569570" y="4544738"/>
            <a:ext cx="1042520" cy="1008570"/>
          </a:xfrm>
          <a:prstGeom prst="rect">
            <a:avLst/>
          </a:prstGeom>
        </p:spPr>
        <p:txBody>
          <a:bodyPr anchor="t"/>
          <a:lstStyle>
            <a:lvl1pPr marL="0" indent="0" algn="ctr">
              <a:buNone/>
              <a:defRPr sz="1000"/>
            </a:lvl1pPr>
          </a:lstStyle>
          <a:p>
            <a:pPr lvl="0"/>
            <a:r>
              <a:rPr lang="fr-FR" dirty="0"/>
              <a:t>Drag &amp; Drop</a:t>
            </a:r>
          </a:p>
        </p:txBody>
      </p:sp>
    </p:spTree>
    <p:extLst>
      <p:ext uri="{BB962C8B-B14F-4D97-AF65-F5344CB8AC3E}">
        <p14:creationId xmlns:p14="http://schemas.microsoft.com/office/powerpoint/2010/main" val="1503403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ood morning">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1343025" y="800098"/>
            <a:ext cx="5329238" cy="5257801"/>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2967272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key">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1343025" y="800098"/>
            <a:ext cx="2987055" cy="3641271"/>
          </a:xfrm>
          <a:prstGeom prst="rect">
            <a:avLst/>
          </a:prstGeom>
          <a:solidFill>
            <a:schemeClr val="tx1"/>
          </a:solidFill>
        </p:spPr>
        <p:txBody>
          <a:bodyPr/>
          <a:lstStyle>
            <a:lvl1pPr marL="0" indent="0" algn="ctr">
              <a:buNone/>
              <a:defRPr sz="2400"/>
            </a:lvl1pPr>
          </a:lstStyle>
          <a:p>
            <a:r>
              <a:rPr lang="fr-FR" dirty="0"/>
              <a:t>	</a:t>
            </a:r>
          </a:p>
          <a:p>
            <a:endParaRPr lang="fr-FR" dirty="0"/>
          </a:p>
          <a:p>
            <a:r>
              <a:rPr lang="fr-FR" dirty="0"/>
              <a:t>PICTURE</a:t>
            </a:r>
          </a:p>
        </p:txBody>
      </p:sp>
      <p:sp>
        <p:nvSpPr>
          <p:cNvPr id="6" name="Picture Placeholder 10">
            <a:extLst>
              <a:ext uri="{FF2B5EF4-FFF2-40B4-BE49-F238E27FC236}">
                <a16:creationId xmlns:a16="http://schemas.microsoft.com/office/drawing/2014/main" id="{72855E4E-0C63-46F6-AF74-7985B3D2289C}"/>
              </a:ext>
            </a:extLst>
          </p:cNvPr>
          <p:cNvSpPr>
            <a:spLocks noGrp="1"/>
          </p:cNvSpPr>
          <p:nvPr>
            <p:ph type="pic" sz="quarter" idx="11" hasCustomPrompt="1"/>
          </p:nvPr>
        </p:nvSpPr>
        <p:spPr>
          <a:xfrm>
            <a:off x="4568184" y="800098"/>
            <a:ext cx="2987057" cy="3641271"/>
          </a:xfrm>
          <a:prstGeom prst="rect">
            <a:avLst/>
          </a:prstGeom>
          <a:solidFill>
            <a:schemeClr val="tx1"/>
          </a:solidFill>
        </p:spPr>
        <p:txBody>
          <a:bodyPr/>
          <a:lstStyle>
            <a:lvl1pPr marL="0" indent="0" algn="ctr" rtl="0">
              <a:buNone/>
              <a:defRPr sz="2400"/>
            </a:lvl1pPr>
          </a:lstStyle>
          <a:p>
            <a:r>
              <a:rPr lang="fr-FR" dirty="0"/>
              <a:t>	</a:t>
            </a:r>
          </a:p>
          <a:p>
            <a:endParaRPr lang="fr-FR" dirty="0"/>
          </a:p>
          <a:p>
            <a:r>
              <a:rPr lang="fr-FR" dirty="0"/>
              <a:t>PICTURE</a:t>
            </a:r>
          </a:p>
        </p:txBody>
      </p:sp>
      <p:sp>
        <p:nvSpPr>
          <p:cNvPr id="8" name="Picture Placeholder 10">
            <a:extLst>
              <a:ext uri="{FF2B5EF4-FFF2-40B4-BE49-F238E27FC236}">
                <a16:creationId xmlns:a16="http://schemas.microsoft.com/office/drawing/2014/main" id="{0555A4FC-4CCB-4761-BA47-6EF02177460A}"/>
              </a:ext>
            </a:extLst>
          </p:cNvPr>
          <p:cNvSpPr>
            <a:spLocks noGrp="1"/>
          </p:cNvSpPr>
          <p:nvPr>
            <p:ph type="pic" sz="quarter" idx="12" hasCustomPrompt="1"/>
          </p:nvPr>
        </p:nvSpPr>
        <p:spPr>
          <a:xfrm>
            <a:off x="7793346" y="800098"/>
            <a:ext cx="3055627" cy="3641271"/>
          </a:xfrm>
          <a:prstGeom prst="rect">
            <a:avLst/>
          </a:prstGeom>
          <a:solidFill>
            <a:schemeClr val="tx1"/>
          </a:solidFill>
        </p:spPr>
        <p:txBody>
          <a:bodyPr/>
          <a:lstStyle>
            <a:lvl1pPr marL="0" indent="0" algn="ctr" rtl="0">
              <a:buNone/>
              <a:defRPr sz="24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3322241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iner 6">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1343025" y="1160463"/>
            <a:ext cx="4752975" cy="4645024"/>
          </a:xfrm>
          <a:prstGeom prst="rect">
            <a:avLst/>
          </a:prstGeom>
          <a:solidFill>
            <a:schemeClr val="tx1"/>
          </a:solidFill>
        </p:spPr>
        <p:txBody>
          <a:bodyPr/>
          <a:lstStyle>
            <a:lvl1pPr marL="0" indent="0" algn="ctr">
              <a:buNone/>
              <a:defRPr sz="24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1838677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iner 7">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0" y="0"/>
            <a:ext cx="696687" cy="6858000"/>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432085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iner 8">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489629" y="2227731"/>
            <a:ext cx="2487528" cy="1652918"/>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
        <p:nvSpPr>
          <p:cNvPr id="8" name="Picture Placeholder 10">
            <a:extLst>
              <a:ext uri="{FF2B5EF4-FFF2-40B4-BE49-F238E27FC236}">
                <a16:creationId xmlns:a16="http://schemas.microsoft.com/office/drawing/2014/main" id="{3C87B226-FB09-4A65-8099-8300B588C926}"/>
              </a:ext>
            </a:extLst>
          </p:cNvPr>
          <p:cNvSpPr>
            <a:spLocks noGrp="1"/>
          </p:cNvSpPr>
          <p:nvPr>
            <p:ph type="pic" sz="quarter" idx="11" hasCustomPrompt="1"/>
          </p:nvPr>
        </p:nvSpPr>
        <p:spPr>
          <a:xfrm>
            <a:off x="3398028" y="2227731"/>
            <a:ext cx="2487528" cy="1652918"/>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
        <p:nvSpPr>
          <p:cNvPr id="9" name="Picture Placeholder 10">
            <a:extLst>
              <a:ext uri="{FF2B5EF4-FFF2-40B4-BE49-F238E27FC236}">
                <a16:creationId xmlns:a16="http://schemas.microsoft.com/office/drawing/2014/main" id="{2DB8703F-F124-4DFE-A671-6E977F384329}"/>
              </a:ext>
            </a:extLst>
          </p:cNvPr>
          <p:cNvSpPr>
            <a:spLocks noGrp="1"/>
          </p:cNvSpPr>
          <p:nvPr>
            <p:ph type="pic" sz="quarter" idx="12" hasCustomPrompt="1"/>
          </p:nvPr>
        </p:nvSpPr>
        <p:spPr>
          <a:xfrm>
            <a:off x="6306426" y="2227731"/>
            <a:ext cx="2487528" cy="1652918"/>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
        <p:nvSpPr>
          <p:cNvPr id="10" name="Picture Placeholder 10">
            <a:extLst>
              <a:ext uri="{FF2B5EF4-FFF2-40B4-BE49-F238E27FC236}">
                <a16:creationId xmlns:a16="http://schemas.microsoft.com/office/drawing/2014/main" id="{92671105-6192-46DB-B120-D59094B55A07}"/>
              </a:ext>
            </a:extLst>
          </p:cNvPr>
          <p:cNvSpPr>
            <a:spLocks noGrp="1"/>
          </p:cNvSpPr>
          <p:nvPr>
            <p:ph type="pic" sz="quarter" idx="13" hasCustomPrompt="1"/>
          </p:nvPr>
        </p:nvSpPr>
        <p:spPr>
          <a:xfrm>
            <a:off x="9214824" y="2227731"/>
            <a:ext cx="2487528" cy="1652918"/>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3004362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iner 9">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FE6CB746-1DFB-4E06-9747-15AC7A330E5A}"/>
              </a:ext>
            </a:extLst>
          </p:cNvPr>
          <p:cNvSpPr>
            <a:spLocks noGrp="1"/>
          </p:cNvSpPr>
          <p:nvPr>
            <p:ph type="pic" sz="quarter" idx="10" hasCustomPrompt="1"/>
          </p:nvPr>
        </p:nvSpPr>
        <p:spPr>
          <a:xfrm>
            <a:off x="8624046" y="0"/>
            <a:ext cx="3567954" cy="6858000"/>
          </a:xfrm>
          <a:prstGeom prst="rect">
            <a:avLst/>
          </a:prstGeom>
          <a:solidFill>
            <a:schemeClr val="tx1"/>
          </a:solidFill>
        </p:spPr>
        <p:txBody>
          <a:bodyPr>
            <a:normAutofit/>
          </a:bodyPr>
          <a:lstStyle>
            <a:lvl1pPr marL="0" indent="0" algn="ctr">
              <a:buNone/>
              <a:defRPr sz="28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4021516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iner 10">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FEDBDA94-24D5-41E5-9379-523B7141822B}"/>
              </a:ext>
            </a:extLst>
          </p:cNvPr>
          <p:cNvSpPr>
            <a:spLocks noGrp="1"/>
          </p:cNvSpPr>
          <p:nvPr>
            <p:ph type="pic" sz="quarter" idx="10" hasCustomPrompt="1"/>
          </p:nvPr>
        </p:nvSpPr>
        <p:spPr>
          <a:xfrm>
            <a:off x="6096000" y="0"/>
            <a:ext cx="6096000" cy="6858000"/>
          </a:xfrm>
          <a:prstGeom prst="rect">
            <a:avLst/>
          </a:prstGeom>
          <a:solidFill>
            <a:schemeClr val="tx1"/>
          </a:solidFill>
        </p:spPr>
        <p:txBody>
          <a:bodyPr>
            <a:normAutofit/>
          </a:bodyPr>
          <a:lstStyle>
            <a:lvl1pPr marL="0" indent="0" algn="ctr">
              <a:buNone/>
              <a:defRPr sz="28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1389945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iner 11">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FEDBDA94-24D5-41E5-9379-523B7141822B}"/>
              </a:ext>
            </a:extLst>
          </p:cNvPr>
          <p:cNvSpPr>
            <a:spLocks noGrp="1"/>
          </p:cNvSpPr>
          <p:nvPr>
            <p:ph type="pic" sz="quarter" idx="10" hasCustomPrompt="1"/>
          </p:nvPr>
        </p:nvSpPr>
        <p:spPr>
          <a:xfrm>
            <a:off x="144517" y="141890"/>
            <a:ext cx="3861170" cy="3626069"/>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
        <p:nvSpPr>
          <p:cNvPr id="8" name="Picture Placeholder 10">
            <a:extLst>
              <a:ext uri="{FF2B5EF4-FFF2-40B4-BE49-F238E27FC236}">
                <a16:creationId xmlns:a16="http://schemas.microsoft.com/office/drawing/2014/main" id="{B1F59BBA-0F82-46E4-88A7-8B4BF1FC9DD1}"/>
              </a:ext>
            </a:extLst>
          </p:cNvPr>
          <p:cNvSpPr>
            <a:spLocks noGrp="1"/>
          </p:cNvSpPr>
          <p:nvPr>
            <p:ph type="pic" sz="quarter" idx="11" hasCustomPrompt="1"/>
          </p:nvPr>
        </p:nvSpPr>
        <p:spPr>
          <a:xfrm>
            <a:off x="4165413" y="141890"/>
            <a:ext cx="3861170" cy="3626069"/>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
        <p:nvSpPr>
          <p:cNvPr id="9" name="Picture Placeholder 10">
            <a:extLst>
              <a:ext uri="{FF2B5EF4-FFF2-40B4-BE49-F238E27FC236}">
                <a16:creationId xmlns:a16="http://schemas.microsoft.com/office/drawing/2014/main" id="{1D484B8B-E091-4030-BC2B-6BA4849566E7}"/>
              </a:ext>
            </a:extLst>
          </p:cNvPr>
          <p:cNvSpPr>
            <a:spLocks noGrp="1"/>
          </p:cNvSpPr>
          <p:nvPr>
            <p:ph type="pic" sz="quarter" idx="12" hasCustomPrompt="1"/>
          </p:nvPr>
        </p:nvSpPr>
        <p:spPr>
          <a:xfrm>
            <a:off x="8186310" y="141890"/>
            <a:ext cx="3861170" cy="3626069"/>
          </a:xfrm>
          <a:prstGeom prst="rect">
            <a:avLst/>
          </a:prstGeom>
          <a:solidFill>
            <a:schemeClr val="tx1"/>
          </a:solidFill>
        </p:spPr>
        <p:txBody>
          <a:bodyPr/>
          <a:lstStyle>
            <a:lvl1pPr marL="0" indent="0" algn="ctr" rtl="0">
              <a:buNone/>
              <a:defRPr sz="10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2849117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iner 12">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FEDBDA94-24D5-41E5-9379-523B7141822B}"/>
              </a:ext>
            </a:extLst>
          </p:cNvPr>
          <p:cNvSpPr>
            <a:spLocks noGrp="1"/>
          </p:cNvSpPr>
          <p:nvPr>
            <p:ph type="pic" sz="quarter" idx="10" hasCustomPrompt="1"/>
          </p:nvPr>
        </p:nvSpPr>
        <p:spPr>
          <a:xfrm>
            <a:off x="-1" y="1"/>
            <a:ext cx="6095999" cy="4194698"/>
          </a:xfrm>
          <a:prstGeom prst="rect">
            <a:avLst/>
          </a:prstGeom>
          <a:solidFill>
            <a:schemeClr val="tx1"/>
          </a:solidFill>
        </p:spPr>
        <p:txBody>
          <a:bodyPr>
            <a:normAutofit/>
          </a:bodyPr>
          <a:lstStyle>
            <a:lvl1pPr marL="0" indent="0" algn="ctr">
              <a:buNone/>
              <a:defRPr sz="2800"/>
            </a:lvl1pPr>
          </a:lstStyle>
          <a:p>
            <a:r>
              <a:rPr lang="fr-FR" dirty="0"/>
              <a:t>	</a:t>
            </a:r>
          </a:p>
          <a:p>
            <a:endParaRPr lang="fr-FR" dirty="0"/>
          </a:p>
          <a:p>
            <a:r>
              <a:rPr lang="fr-FR" dirty="0"/>
              <a:t>PICTURE</a:t>
            </a:r>
          </a:p>
        </p:txBody>
      </p:sp>
      <p:sp>
        <p:nvSpPr>
          <p:cNvPr id="12" name="Picture Placeholder 10">
            <a:extLst>
              <a:ext uri="{FF2B5EF4-FFF2-40B4-BE49-F238E27FC236}">
                <a16:creationId xmlns:a16="http://schemas.microsoft.com/office/drawing/2014/main" id="{35796EA6-35FB-4A7E-809F-A9815E5FEF4A}"/>
              </a:ext>
            </a:extLst>
          </p:cNvPr>
          <p:cNvSpPr>
            <a:spLocks noGrp="1"/>
          </p:cNvSpPr>
          <p:nvPr>
            <p:ph type="pic" sz="quarter" idx="11" hasCustomPrompt="1"/>
          </p:nvPr>
        </p:nvSpPr>
        <p:spPr>
          <a:xfrm>
            <a:off x="6095998" y="1"/>
            <a:ext cx="6095999" cy="4194698"/>
          </a:xfrm>
          <a:prstGeom prst="rect">
            <a:avLst/>
          </a:prstGeom>
          <a:solidFill>
            <a:schemeClr val="tx1"/>
          </a:solidFill>
        </p:spPr>
        <p:txBody>
          <a:bodyPr>
            <a:normAutofit/>
          </a:bodyPr>
          <a:lstStyle>
            <a:lvl1pPr marL="0" indent="0" algn="ctr">
              <a:buNone/>
              <a:defRPr sz="28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2861390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iner 13">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FEDBDA94-24D5-41E5-9379-523B7141822B}"/>
              </a:ext>
            </a:extLst>
          </p:cNvPr>
          <p:cNvSpPr>
            <a:spLocks noGrp="1"/>
          </p:cNvSpPr>
          <p:nvPr>
            <p:ph type="pic" sz="quarter" idx="10" hasCustomPrompt="1"/>
          </p:nvPr>
        </p:nvSpPr>
        <p:spPr>
          <a:xfrm>
            <a:off x="-1" y="0"/>
            <a:ext cx="12192001" cy="6857999"/>
          </a:xfrm>
          <a:prstGeom prst="rect">
            <a:avLst/>
          </a:prstGeom>
          <a:solidFill>
            <a:schemeClr val="tx1"/>
          </a:solidFill>
        </p:spPr>
        <p:txBody>
          <a:bodyPr>
            <a:normAutofit/>
          </a:bodyPr>
          <a:lstStyle>
            <a:lvl1pPr marL="0" indent="0" algn="ctr">
              <a:buNone/>
              <a:defRPr sz="28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124447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 logos Slide">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0FA82258-8070-4B7B-B7C6-919C1BFAD958}"/>
              </a:ext>
            </a:extLst>
          </p:cNvPr>
          <p:cNvSpPr>
            <a:spLocks noGrp="1"/>
          </p:cNvSpPr>
          <p:nvPr>
            <p:ph sz="quarter" idx="10" hasCustomPrompt="1"/>
          </p:nvPr>
        </p:nvSpPr>
        <p:spPr>
          <a:xfrm>
            <a:off x="1492839"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0" name="Espace réservé du contenu 12">
            <a:extLst>
              <a:ext uri="{FF2B5EF4-FFF2-40B4-BE49-F238E27FC236}">
                <a16:creationId xmlns:a16="http://schemas.microsoft.com/office/drawing/2014/main" id="{B070F49F-DF60-4723-A91C-5C1E12D58613}"/>
              </a:ext>
            </a:extLst>
          </p:cNvPr>
          <p:cNvSpPr>
            <a:spLocks noGrp="1"/>
          </p:cNvSpPr>
          <p:nvPr>
            <p:ph sz="quarter" idx="11" hasCustomPrompt="1"/>
          </p:nvPr>
        </p:nvSpPr>
        <p:spPr>
          <a:xfrm>
            <a:off x="3178922"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1" name="Espace réservé du contenu 12">
            <a:extLst>
              <a:ext uri="{FF2B5EF4-FFF2-40B4-BE49-F238E27FC236}">
                <a16:creationId xmlns:a16="http://schemas.microsoft.com/office/drawing/2014/main" id="{1A46C95E-26CD-45AD-BB72-B430933BACC5}"/>
              </a:ext>
            </a:extLst>
          </p:cNvPr>
          <p:cNvSpPr>
            <a:spLocks noGrp="1"/>
          </p:cNvSpPr>
          <p:nvPr>
            <p:ph sz="quarter" idx="12" hasCustomPrompt="1"/>
          </p:nvPr>
        </p:nvSpPr>
        <p:spPr>
          <a:xfrm>
            <a:off x="4865005"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2" name="Espace réservé du contenu 12">
            <a:extLst>
              <a:ext uri="{FF2B5EF4-FFF2-40B4-BE49-F238E27FC236}">
                <a16:creationId xmlns:a16="http://schemas.microsoft.com/office/drawing/2014/main" id="{7C59A534-42C3-4A87-94C8-B2FBBAFC4BF6}"/>
              </a:ext>
            </a:extLst>
          </p:cNvPr>
          <p:cNvSpPr>
            <a:spLocks noGrp="1"/>
          </p:cNvSpPr>
          <p:nvPr>
            <p:ph sz="quarter" idx="13" hasCustomPrompt="1"/>
          </p:nvPr>
        </p:nvSpPr>
        <p:spPr>
          <a:xfrm>
            <a:off x="6551088"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3" name="Espace réservé du contenu 12">
            <a:extLst>
              <a:ext uri="{FF2B5EF4-FFF2-40B4-BE49-F238E27FC236}">
                <a16:creationId xmlns:a16="http://schemas.microsoft.com/office/drawing/2014/main" id="{4BB3DF69-45D4-47B3-BA99-BA35B5100C33}"/>
              </a:ext>
            </a:extLst>
          </p:cNvPr>
          <p:cNvSpPr>
            <a:spLocks noGrp="1"/>
          </p:cNvSpPr>
          <p:nvPr>
            <p:ph sz="quarter" idx="14" hasCustomPrompt="1"/>
          </p:nvPr>
        </p:nvSpPr>
        <p:spPr>
          <a:xfrm>
            <a:off x="8237171"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4" name="Espace réservé du contenu 12">
            <a:extLst>
              <a:ext uri="{FF2B5EF4-FFF2-40B4-BE49-F238E27FC236}">
                <a16:creationId xmlns:a16="http://schemas.microsoft.com/office/drawing/2014/main" id="{F2BAFCF9-6ACE-4E11-8AC5-705BA7DCE73A}"/>
              </a:ext>
            </a:extLst>
          </p:cNvPr>
          <p:cNvSpPr>
            <a:spLocks noGrp="1"/>
          </p:cNvSpPr>
          <p:nvPr>
            <p:ph sz="quarter" idx="15" hasCustomPrompt="1"/>
          </p:nvPr>
        </p:nvSpPr>
        <p:spPr>
          <a:xfrm>
            <a:off x="9923253"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5" name="Espace réservé du contenu 12">
            <a:extLst>
              <a:ext uri="{FF2B5EF4-FFF2-40B4-BE49-F238E27FC236}">
                <a16:creationId xmlns:a16="http://schemas.microsoft.com/office/drawing/2014/main" id="{9F748970-5446-41ED-9626-54FA09FD9DA4}"/>
              </a:ext>
            </a:extLst>
          </p:cNvPr>
          <p:cNvSpPr>
            <a:spLocks noGrp="1"/>
          </p:cNvSpPr>
          <p:nvPr>
            <p:ph sz="quarter" idx="16" hasCustomPrompt="1"/>
          </p:nvPr>
        </p:nvSpPr>
        <p:spPr>
          <a:xfrm>
            <a:off x="1492839"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6" name="Espace réservé du contenu 12">
            <a:extLst>
              <a:ext uri="{FF2B5EF4-FFF2-40B4-BE49-F238E27FC236}">
                <a16:creationId xmlns:a16="http://schemas.microsoft.com/office/drawing/2014/main" id="{658FDE67-743F-4741-AD12-5E89EB8B5203}"/>
              </a:ext>
            </a:extLst>
          </p:cNvPr>
          <p:cNvSpPr>
            <a:spLocks noGrp="1"/>
          </p:cNvSpPr>
          <p:nvPr>
            <p:ph sz="quarter" idx="17" hasCustomPrompt="1"/>
          </p:nvPr>
        </p:nvSpPr>
        <p:spPr>
          <a:xfrm>
            <a:off x="3178922"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7" name="Espace réservé du contenu 12">
            <a:extLst>
              <a:ext uri="{FF2B5EF4-FFF2-40B4-BE49-F238E27FC236}">
                <a16:creationId xmlns:a16="http://schemas.microsoft.com/office/drawing/2014/main" id="{3B72979C-C29D-4B32-BD44-7102EF391ECA}"/>
              </a:ext>
            </a:extLst>
          </p:cNvPr>
          <p:cNvSpPr>
            <a:spLocks noGrp="1"/>
          </p:cNvSpPr>
          <p:nvPr>
            <p:ph sz="quarter" idx="18" hasCustomPrompt="1"/>
          </p:nvPr>
        </p:nvSpPr>
        <p:spPr>
          <a:xfrm>
            <a:off x="4865005"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8" name="Espace réservé du contenu 12">
            <a:extLst>
              <a:ext uri="{FF2B5EF4-FFF2-40B4-BE49-F238E27FC236}">
                <a16:creationId xmlns:a16="http://schemas.microsoft.com/office/drawing/2014/main" id="{E26C070C-BBAD-4319-94CD-E920FBB48BBC}"/>
              </a:ext>
            </a:extLst>
          </p:cNvPr>
          <p:cNvSpPr>
            <a:spLocks noGrp="1"/>
          </p:cNvSpPr>
          <p:nvPr>
            <p:ph sz="quarter" idx="19" hasCustomPrompt="1"/>
          </p:nvPr>
        </p:nvSpPr>
        <p:spPr>
          <a:xfrm>
            <a:off x="6551088"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9" name="Espace réservé du contenu 12">
            <a:extLst>
              <a:ext uri="{FF2B5EF4-FFF2-40B4-BE49-F238E27FC236}">
                <a16:creationId xmlns:a16="http://schemas.microsoft.com/office/drawing/2014/main" id="{72D6E8D4-073F-4B82-807C-3DDAA7A1891C}"/>
              </a:ext>
            </a:extLst>
          </p:cNvPr>
          <p:cNvSpPr>
            <a:spLocks noGrp="1"/>
          </p:cNvSpPr>
          <p:nvPr>
            <p:ph sz="quarter" idx="20" hasCustomPrompt="1"/>
          </p:nvPr>
        </p:nvSpPr>
        <p:spPr>
          <a:xfrm>
            <a:off x="8237171"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0" name="Espace réservé du contenu 12">
            <a:extLst>
              <a:ext uri="{FF2B5EF4-FFF2-40B4-BE49-F238E27FC236}">
                <a16:creationId xmlns:a16="http://schemas.microsoft.com/office/drawing/2014/main" id="{D7188408-3746-4E2D-AC24-5C968B45D951}"/>
              </a:ext>
            </a:extLst>
          </p:cNvPr>
          <p:cNvSpPr>
            <a:spLocks noGrp="1"/>
          </p:cNvSpPr>
          <p:nvPr>
            <p:ph sz="quarter" idx="21" hasCustomPrompt="1"/>
          </p:nvPr>
        </p:nvSpPr>
        <p:spPr>
          <a:xfrm>
            <a:off x="9923253"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1" name="Espace réservé du contenu 12">
            <a:extLst>
              <a:ext uri="{FF2B5EF4-FFF2-40B4-BE49-F238E27FC236}">
                <a16:creationId xmlns:a16="http://schemas.microsoft.com/office/drawing/2014/main" id="{5B127143-F73B-447F-8E18-A821163DB15F}"/>
              </a:ext>
            </a:extLst>
          </p:cNvPr>
          <p:cNvSpPr>
            <a:spLocks noGrp="1"/>
          </p:cNvSpPr>
          <p:nvPr>
            <p:ph sz="quarter" idx="22" hasCustomPrompt="1"/>
          </p:nvPr>
        </p:nvSpPr>
        <p:spPr>
          <a:xfrm>
            <a:off x="1492839"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2" name="Espace réservé du contenu 12">
            <a:extLst>
              <a:ext uri="{FF2B5EF4-FFF2-40B4-BE49-F238E27FC236}">
                <a16:creationId xmlns:a16="http://schemas.microsoft.com/office/drawing/2014/main" id="{48201BCB-09BC-40A6-88E5-745ABA04D146}"/>
              </a:ext>
            </a:extLst>
          </p:cNvPr>
          <p:cNvSpPr>
            <a:spLocks noGrp="1"/>
          </p:cNvSpPr>
          <p:nvPr>
            <p:ph sz="quarter" idx="23" hasCustomPrompt="1"/>
          </p:nvPr>
        </p:nvSpPr>
        <p:spPr>
          <a:xfrm>
            <a:off x="3178922"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3" name="Espace réservé du contenu 12">
            <a:extLst>
              <a:ext uri="{FF2B5EF4-FFF2-40B4-BE49-F238E27FC236}">
                <a16:creationId xmlns:a16="http://schemas.microsoft.com/office/drawing/2014/main" id="{6CDF4116-C12D-409A-BD45-FCE9C3710FED}"/>
              </a:ext>
            </a:extLst>
          </p:cNvPr>
          <p:cNvSpPr>
            <a:spLocks noGrp="1"/>
          </p:cNvSpPr>
          <p:nvPr>
            <p:ph sz="quarter" idx="24" hasCustomPrompt="1"/>
          </p:nvPr>
        </p:nvSpPr>
        <p:spPr>
          <a:xfrm>
            <a:off x="4865005"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4" name="Espace réservé du contenu 12">
            <a:extLst>
              <a:ext uri="{FF2B5EF4-FFF2-40B4-BE49-F238E27FC236}">
                <a16:creationId xmlns:a16="http://schemas.microsoft.com/office/drawing/2014/main" id="{877E41ED-FA1D-4BD6-804A-2AE2A0E32216}"/>
              </a:ext>
            </a:extLst>
          </p:cNvPr>
          <p:cNvSpPr>
            <a:spLocks noGrp="1"/>
          </p:cNvSpPr>
          <p:nvPr>
            <p:ph sz="quarter" idx="25" hasCustomPrompt="1"/>
          </p:nvPr>
        </p:nvSpPr>
        <p:spPr>
          <a:xfrm>
            <a:off x="6551088"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5" name="Espace réservé du contenu 12">
            <a:extLst>
              <a:ext uri="{FF2B5EF4-FFF2-40B4-BE49-F238E27FC236}">
                <a16:creationId xmlns:a16="http://schemas.microsoft.com/office/drawing/2014/main" id="{A9609212-EAF9-4B4F-A5BF-6F7698F74590}"/>
              </a:ext>
            </a:extLst>
          </p:cNvPr>
          <p:cNvSpPr>
            <a:spLocks noGrp="1"/>
          </p:cNvSpPr>
          <p:nvPr>
            <p:ph sz="quarter" idx="26" hasCustomPrompt="1"/>
          </p:nvPr>
        </p:nvSpPr>
        <p:spPr>
          <a:xfrm>
            <a:off x="8237171"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6" name="Espace réservé du contenu 12">
            <a:extLst>
              <a:ext uri="{FF2B5EF4-FFF2-40B4-BE49-F238E27FC236}">
                <a16:creationId xmlns:a16="http://schemas.microsoft.com/office/drawing/2014/main" id="{3AC5948D-29D8-4F6E-B17F-0441995C2C3F}"/>
              </a:ext>
            </a:extLst>
          </p:cNvPr>
          <p:cNvSpPr>
            <a:spLocks noGrp="1"/>
          </p:cNvSpPr>
          <p:nvPr>
            <p:ph sz="quarter" idx="27" hasCustomPrompt="1"/>
          </p:nvPr>
        </p:nvSpPr>
        <p:spPr>
          <a:xfrm>
            <a:off x="9923253"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Tree>
    <p:extLst>
      <p:ext uri="{BB962C8B-B14F-4D97-AF65-F5344CB8AC3E}">
        <p14:creationId xmlns:p14="http://schemas.microsoft.com/office/powerpoint/2010/main" val="1653895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A62A3B4-90FB-4299-99EA-8A0033116D1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059418" y="2781300"/>
            <a:ext cx="2073164" cy="1295399"/>
          </a:xfrm>
          <a:prstGeom prst="rect">
            <a:avLst/>
          </a:prstGeom>
        </p:spPr>
      </p:pic>
    </p:spTree>
    <p:extLst>
      <p:ext uri="{BB962C8B-B14F-4D97-AF65-F5344CB8AC3E}">
        <p14:creationId xmlns:p14="http://schemas.microsoft.com/office/powerpoint/2010/main" val="3354130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Phone X">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1908C951-434A-4DD1-AFA3-1AF87D704742}"/>
              </a:ext>
            </a:extLst>
          </p:cNvPr>
          <p:cNvSpPr>
            <a:spLocks noGrp="1"/>
          </p:cNvSpPr>
          <p:nvPr>
            <p:ph type="pic" sz="quarter" idx="11" hasCustomPrompt="1"/>
          </p:nvPr>
        </p:nvSpPr>
        <p:spPr>
          <a:xfrm>
            <a:off x="2547147" y="896184"/>
            <a:ext cx="2366010" cy="5138856"/>
          </a:xfrm>
          <a:custGeom>
            <a:avLst/>
            <a:gdLst>
              <a:gd name="connsiteX0" fmla="*/ 0 w 2366010"/>
              <a:gd name="connsiteY0" fmla="*/ 244787 h 5124450"/>
              <a:gd name="connsiteX1" fmla="*/ 244787 w 2366010"/>
              <a:gd name="connsiteY1" fmla="*/ 0 h 5124450"/>
              <a:gd name="connsiteX2" fmla="*/ 2121223 w 2366010"/>
              <a:gd name="connsiteY2" fmla="*/ 0 h 5124450"/>
              <a:gd name="connsiteX3" fmla="*/ 2366010 w 2366010"/>
              <a:gd name="connsiteY3" fmla="*/ 244787 h 5124450"/>
              <a:gd name="connsiteX4" fmla="*/ 2366010 w 2366010"/>
              <a:gd name="connsiteY4" fmla="*/ 4879663 h 5124450"/>
              <a:gd name="connsiteX5" fmla="*/ 2121223 w 2366010"/>
              <a:gd name="connsiteY5" fmla="*/ 5124450 h 5124450"/>
              <a:gd name="connsiteX6" fmla="*/ 244787 w 2366010"/>
              <a:gd name="connsiteY6" fmla="*/ 5124450 h 5124450"/>
              <a:gd name="connsiteX7" fmla="*/ 0 w 2366010"/>
              <a:gd name="connsiteY7" fmla="*/ 4879663 h 5124450"/>
              <a:gd name="connsiteX8" fmla="*/ 0 w 2366010"/>
              <a:gd name="connsiteY8" fmla="*/ 244787 h 5124450"/>
              <a:gd name="connsiteX0" fmla="*/ 0 w 2366010"/>
              <a:gd name="connsiteY0" fmla="*/ 244793 h 5124456"/>
              <a:gd name="connsiteX1" fmla="*/ 244787 w 2366010"/>
              <a:gd name="connsiteY1" fmla="*/ 6 h 5124456"/>
              <a:gd name="connsiteX2" fmla="*/ 659130 w 2366010"/>
              <a:gd name="connsiteY2" fmla="*/ 186696 h 5124456"/>
              <a:gd name="connsiteX3" fmla="*/ 2121223 w 2366010"/>
              <a:gd name="connsiteY3" fmla="*/ 6 h 5124456"/>
              <a:gd name="connsiteX4" fmla="*/ 2366010 w 2366010"/>
              <a:gd name="connsiteY4" fmla="*/ 244793 h 5124456"/>
              <a:gd name="connsiteX5" fmla="*/ 2366010 w 2366010"/>
              <a:gd name="connsiteY5" fmla="*/ 4879669 h 5124456"/>
              <a:gd name="connsiteX6" fmla="*/ 2121223 w 2366010"/>
              <a:gd name="connsiteY6" fmla="*/ 5124456 h 5124456"/>
              <a:gd name="connsiteX7" fmla="*/ 244787 w 2366010"/>
              <a:gd name="connsiteY7" fmla="*/ 5124456 h 5124456"/>
              <a:gd name="connsiteX8" fmla="*/ 0 w 2366010"/>
              <a:gd name="connsiteY8" fmla="*/ 4879669 h 5124456"/>
              <a:gd name="connsiteX9" fmla="*/ 0 w 2366010"/>
              <a:gd name="connsiteY9" fmla="*/ 244793 h 5124456"/>
              <a:gd name="connsiteX0" fmla="*/ 0 w 2366010"/>
              <a:gd name="connsiteY0" fmla="*/ 244794 h 5124457"/>
              <a:gd name="connsiteX1" fmla="*/ 244787 w 2366010"/>
              <a:gd name="connsiteY1" fmla="*/ 7 h 5124457"/>
              <a:gd name="connsiteX2" fmla="*/ 659130 w 2366010"/>
              <a:gd name="connsiteY2" fmla="*/ 186697 h 5124457"/>
              <a:gd name="connsiteX3" fmla="*/ 2121223 w 2366010"/>
              <a:gd name="connsiteY3" fmla="*/ 7 h 5124457"/>
              <a:gd name="connsiteX4" fmla="*/ 2366010 w 2366010"/>
              <a:gd name="connsiteY4" fmla="*/ 244794 h 5124457"/>
              <a:gd name="connsiteX5" fmla="*/ 2366010 w 2366010"/>
              <a:gd name="connsiteY5" fmla="*/ 4879670 h 5124457"/>
              <a:gd name="connsiteX6" fmla="*/ 2121223 w 2366010"/>
              <a:gd name="connsiteY6" fmla="*/ 5124457 h 5124457"/>
              <a:gd name="connsiteX7" fmla="*/ 244787 w 2366010"/>
              <a:gd name="connsiteY7" fmla="*/ 5124457 h 5124457"/>
              <a:gd name="connsiteX8" fmla="*/ 0 w 2366010"/>
              <a:gd name="connsiteY8" fmla="*/ 4879670 h 5124457"/>
              <a:gd name="connsiteX9" fmla="*/ 0 w 2366010"/>
              <a:gd name="connsiteY9" fmla="*/ 244794 h 5124457"/>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7353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9704 h 5139367"/>
              <a:gd name="connsiteX1" fmla="*/ 244787 w 2366010"/>
              <a:gd name="connsiteY1" fmla="*/ 14917 h 5139367"/>
              <a:gd name="connsiteX2" fmla="*/ 499110 w 2366010"/>
              <a:gd name="connsiteY2" fmla="*/ 30158 h 5139367"/>
              <a:gd name="connsiteX3" fmla="*/ 735330 w 2366010"/>
              <a:gd name="connsiteY3" fmla="*/ 201607 h 5139367"/>
              <a:gd name="connsiteX4" fmla="*/ 2121223 w 2366010"/>
              <a:gd name="connsiteY4" fmla="*/ 14917 h 5139367"/>
              <a:gd name="connsiteX5" fmla="*/ 2366010 w 2366010"/>
              <a:gd name="connsiteY5" fmla="*/ 259704 h 5139367"/>
              <a:gd name="connsiteX6" fmla="*/ 2366010 w 2366010"/>
              <a:gd name="connsiteY6" fmla="*/ 4894580 h 5139367"/>
              <a:gd name="connsiteX7" fmla="*/ 2121223 w 2366010"/>
              <a:gd name="connsiteY7" fmla="*/ 5139367 h 5139367"/>
              <a:gd name="connsiteX8" fmla="*/ 244787 w 2366010"/>
              <a:gd name="connsiteY8" fmla="*/ 5139367 h 5139367"/>
              <a:gd name="connsiteX9" fmla="*/ 0 w 2366010"/>
              <a:gd name="connsiteY9" fmla="*/ 4894580 h 5139367"/>
              <a:gd name="connsiteX10" fmla="*/ 0 w 2366010"/>
              <a:gd name="connsiteY10" fmla="*/ 259704 h 5139367"/>
              <a:gd name="connsiteX0" fmla="*/ 0 w 2366010"/>
              <a:gd name="connsiteY0" fmla="*/ 255334 h 5134997"/>
              <a:gd name="connsiteX1" fmla="*/ 244787 w 2366010"/>
              <a:gd name="connsiteY1" fmla="*/ 10547 h 5134997"/>
              <a:gd name="connsiteX2" fmla="*/ 499110 w 2366010"/>
              <a:gd name="connsiteY2" fmla="*/ 25788 h 5134997"/>
              <a:gd name="connsiteX3" fmla="*/ 735330 w 2366010"/>
              <a:gd name="connsiteY3" fmla="*/ 19723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5334 h 5134997"/>
              <a:gd name="connsiteX1" fmla="*/ 244787 w 2366010"/>
              <a:gd name="connsiteY1" fmla="*/ 10547 h 5134997"/>
              <a:gd name="connsiteX2" fmla="*/ 499110 w 2366010"/>
              <a:gd name="connsiteY2" fmla="*/ 25788 h 5134997"/>
              <a:gd name="connsiteX3" fmla="*/ 731520 w 2366010"/>
              <a:gd name="connsiteY3" fmla="*/ 19342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1685 h 5131348"/>
              <a:gd name="connsiteX1" fmla="*/ 244787 w 2366010"/>
              <a:gd name="connsiteY1" fmla="*/ 6898 h 5131348"/>
              <a:gd name="connsiteX2" fmla="*/ 510540 w 2366010"/>
              <a:gd name="connsiteY2" fmla="*/ 10709 h 5131348"/>
              <a:gd name="connsiteX3" fmla="*/ 73914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1685 h 5131348"/>
              <a:gd name="connsiteX1" fmla="*/ 244787 w 2366010"/>
              <a:gd name="connsiteY1" fmla="*/ 6898 h 5131348"/>
              <a:gd name="connsiteX2" fmla="*/ 510540 w 2366010"/>
              <a:gd name="connsiteY2" fmla="*/ 10709 h 5131348"/>
              <a:gd name="connsiteX3" fmla="*/ 72771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5624 h 5135287"/>
              <a:gd name="connsiteX1" fmla="*/ 244787 w 2366010"/>
              <a:gd name="connsiteY1" fmla="*/ 10837 h 5135287"/>
              <a:gd name="connsiteX2" fmla="*/ 520700 w 2366010"/>
              <a:gd name="connsiteY2" fmla="*/ 7028 h 5135287"/>
              <a:gd name="connsiteX3" fmla="*/ 727710 w 2366010"/>
              <a:gd name="connsiteY3" fmla="*/ 193717 h 5135287"/>
              <a:gd name="connsiteX4" fmla="*/ 2121223 w 2366010"/>
              <a:gd name="connsiteY4" fmla="*/ 10837 h 5135287"/>
              <a:gd name="connsiteX5" fmla="*/ 2366010 w 2366010"/>
              <a:gd name="connsiteY5" fmla="*/ 255624 h 5135287"/>
              <a:gd name="connsiteX6" fmla="*/ 2366010 w 2366010"/>
              <a:gd name="connsiteY6" fmla="*/ 4890500 h 5135287"/>
              <a:gd name="connsiteX7" fmla="*/ 2121223 w 2366010"/>
              <a:gd name="connsiteY7" fmla="*/ 5135287 h 5135287"/>
              <a:gd name="connsiteX8" fmla="*/ 244787 w 2366010"/>
              <a:gd name="connsiteY8" fmla="*/ 5135287 h 5135287"/>
              <a:gd name="connsiteX9" fmla="*/ 0 w 2366010"/>
              <a:gd name="connsiteY9" fmla="*/ 4890500 h 5135287"/>
              <a:gd name="connsiteX10" fmla="*/ 0 w 2366010"/>
              <a:gd name="connsiteY10" fmla="*/ 255624 h 5135287"/>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2381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58153 w 2366010"/>
              <a:gd name="connsiteY5" fmla="*/ 1375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5773 w 2366010"/>
              <a:gd name="connsiteY5" fmla="*/ 17823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73393 w 2366010"/>
              <a:gd name="connsiteY5" fmla="*/ 21125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63996 h 5143659"/>
              <a:gd name="connsiteX1" fmla="*/ 237167 w 2366010"/>
              <a:gd name="connsiteY1" fmla="*/ 16669 h 5143659"/>
              <a:gd name="connsiteX2" fmla="*/ 520700 w 2366010"/>
              <a:gd name="connsiteY2" fmla="*/ 15400 h 5143659"/>
              <a:gd name="connsiteX3" fmla="*/ 727710 w 2366010"/>
              <a:gd name="connsiteY3" fmla="*/ 202089 h 5143659"/>
              <a:gd name="connsiteX4" fmla="*/ 1364453 w 2366010"/>
              <a:gd name="connsiteY4" fmla="*/ 203362 h 5143659"/>
              <a:gd name="connsiteX5" fmla="*/ 1760693 w 2366010"/>
              <a:gd name="connsiteY5" fmla="*/ 195742 h 5143659"/>
              <a:gd name="connsiteX6" fmla="*/ 1864833 w 2366010"/>
              <a:gd name="connsiteY6" fmla="*/ 25562 h 5143659"/>
              <a:gd name="connsiteX7" fmla="*/ 2121223 w 2366010"/>
              <a:gd name="connsiteY7" fmla="*/ 19209 h 5143659"/>
              <a:gd name="connsiteX8" fmla="*/ 2366010 w 2366010"/>
              <a:gd name="connsiteY8" fmla="*/ 263996 h 5143659"/>
              <a:gd name="connsiteX9" fmla="*/ 2366010 w 2366010"/>
              <a:gd name="connsiteY9" fmla="*/ 4898872 h 5143659"/>
              <a:gd name="connsiteX10" fmla="*/ 2121223 w 2366010"/>
              <a:gd name="connsiteY10" fmla="*/ 5143659 h 5143659"/>
              <a:gd name="connsiteX11" fmla="*/ 244787 w 2366010"/>
              <a:gd name="connsiteY11" fmla="*/ 5143659 h 5143659"/>
              <a:gd name="connsiteX12" fmla="*/ 0 w 2366010"/>
              <a:gd name="connsiteY12" fmla="*/ 4898872 h 5143659"/>
              <a:gd name="connsiteX13" fmla="*/ 0 w 2366010"/>
              <a:gd name="connsiteY13" fmla="*/ 263996 h 5143659"/>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364453 w 2366010"/>
              <a:gd name="connsiteY4" fmla="*/ 196014 h 5136311"/>
              <a:gd name="connsiteX5" fmla="*/ 1760693 w 2366010"/>
              <a:gd name="connsiteY5" fmla="*/ 188394 h 5136311"/>
              <a:gd name="connsiteX6" fmla="*/ 1864833 w 2366010"/>
              <a:gd name="connsiteY6" fmla="*/ 18214 h 5136311"/>
              <a:gd name="connsiteX7" fmla="*/ 2121223 w 2366010"/>
              <a:gd name="connsiteY7" fmla="*/ 11861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6069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60632 h 5140295"/>
              <a:gd name="connsiteX1" fmla="*/ 237167 w 2366010"/>
              <a:gd name="connsiteY1" fmla="*/ 13305 h 5140295"/>
              <a:gd name="connsiteX2" fmla="*/ 520700 w 2366010"/>
              <a:gd name="connsiteY2" fmla="*/ 12036 h 5140295"/>
              <a:gd name="connsiteX3" fmla="*/ 727710 w 2366010"/>
              <a:gd name="connsiteY3" fmla="*/ 198725 h 5140295"/>
              <a:gd name="connsiteX4" fmla="*/ 1364453 w 2366010"/>
              <a:gd name="connsiteY4" fmla="*/ 199998 h 5140295"/>
              <a:gd name="connsiteX5" fmla="*/ 1753073 w 2366010"/>
              <a:gd name="connsiteY5" fmla="*/ 192378 h 5140295"/>
              <a:gd name="connsiteX6" fmla="*/ 1857213 w 2366010"/>
              <a:gd name="connsiteY6" fmla="*/ 14578 h 5140295"/>
              <a:gd name="connsiteX7" fmla="*/ 2121223 w 2366010"/>
              <a:gd name="connsiteY7" fmla="*/ 15845 h 5140295"/>
              <a:gd name="connsiteX8" fmla="*/ 2366010 w 2366010"/>
              <a:gd name="connsiteY8" fmla="*/ 260632 h 5140295"/>
              <a:gd name="connsiteX9" fmla="*/ 2366010 w 2366010"/>
              <a:gd name="connsiteY9" fmla="*/ 4895508 h 5140295"/>
              <a:gd name="connsiteX10" fmla="*/ 2121223 w 2366010"/>
              <a:gd name="connsiteY10" fmla="*/ 5140295 h 5140295"/>
              <a:gd name="connsiteX11" fmla="*/ 244787 w 2366010"/>
              <a:gd name="connsiteY11" fmla="*/ 5140295 h 5140295"/>
              <a:gd name="connsiteX12" fmla="*/ 0 w 2366010"/>
              <a:gd name="connsiteY12" fmla="*/ 4895508 h 5140295"/>
              <a:gd name="connsiteX13" fmla="*/ 0 w 2366010"/>
              <a:gd name="connsiteY13" fmla="*/ 260632 h 5140295"/>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364453 w 2366010"/>
              <a:gd name="connsiteY4" fmla="*/ 207009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8788 w 2366010"/>
              <a:gd name="connsiteY5" fmla="*/ 173797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32790 w 2366010"/>
              <a:gd name="connsiteY3" fmla="*/ 189664 h 5136311"/>
              <a:gd name="connsiteX4" fmla="*/ 1274918 w 2366010"/>
              <a:gd name="connsiteY4" fmla="*/ 194110 h 5136311"/>
              <a:gd name="connsiteX5" fmla="*/ 1758788 w 2366010"/>
              <a:gd name="connsiteY5" fmla="*/ 173797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6010" h="5136311">
                <a:moveTo>
                  <a:pt x="0" y="256648"/>
                </a:moveTo>
                <a:cubicBezTo>
                  <a:pt x="0" y="121456"/>
                  <a:pt x="101975" y="14401"/>
                  <a:pt x="237167" y="9321"/>
                </a:cubicBezTo>
                <a:cubicBezTo>
                  <a:pt x="333052" y="-1632"/>
                  <a:pt x="444023" y="-4013"/>
                  <a:pt x="520700" y="8052"/>
                </a:cubicBezTo>
                <a:cubicBezTo>
                  <a:pt x="570707" y="42977"/>
                  <a:pt x="486568" y="204269"/>
                  <a:pt x="732790" y="189664"/>
                </a:cubicBezTo>
                <a:cubicBezTo>
                  <a:pt x="889925" y="194321"/>
                  <a:pt x="1103918" y="196755"/>
                  <a:pt x="1274918" y="194110"/>
                </a:cubicBezTo>
                <a:cubicBezTo>
                  <a:pt x="1445918" y="191466"/>
                  <a:pt x="1661739" y="204383"/>
                  <a:pt x="1758788" y="173797"/>
                </a:cubicBezTo>
                <a:cubicBezTo>
                  <a:pt x="1855837" y="143211"/>
                  <a:pt x="1797125" y="37475"/>
                  <a:pt x="1857213" y="10594"/>
                </a:cubicBezTo>
                <a:cubicBezTo>
                  <a:pt x="1896981" y="-1049"/>
                  <a:pt x="2008907" y="688"/>
                  <a:pt x="2133923" y="4245"/>
                </a:cubicBezTo>
                <a:cubicBezTo>
                  <a:pt x="2258939" y="7802"/>
                  <a:pt x="2366010" y="121456"/>
                  <a:pt x="2366010" y="256648"/>
                </a:cubicBezTo>
                <a:lnTo>
                  <a:pt x="2366010" y="4891524"/>
                </a:lnTo>
                <a:cubicBezTo>
                  <a:pt x="2366010" y="5026716"/>
                  <a:pt x="2256415" y="5136311"/>
                  <a:pt x="2121223" y="5136311"/>
                </a:cubicBezTo>
                <a:lnTo>
                  <a:pt x="244787" y="5136311"/>
                </a:lnTo>
                <a:cubicBezTo>
                  <a:pt x="109595" y="5136311"/>
                  <a:pt x="0" y="5026716"/>
                  <a:pt x="0" y="4891524"/>
                </a:cubicBezTo>
                <a:lnTo>
                  <a:pt x="0" y="256648"/>
                </a:lnTo>
                <a:close/>
              </a:path>
            </a:pathLst>
          </a:custGeom>
          <a:solidFill>
            <a:schemeClr val="tx1"/>
          </a:solidFill>
        </p:spPr>
        <p:txBody>
          <a:bodyPr lIns="252000" tIns="612000" bIns="90000" anchor="t">
            <a:normAutofit/>
          </a:bodyPr>
          <a:lstStyle>
            <a:lvl1pPr marL="0" indent="0" algn="l">
              <a:buNone/>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2539927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Phone X Zoom">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1908C951-434A-4DD1-AFA3-1AF87D704742}"/>
              </a:ext>
            </a:extLst>
          </p:cNvPr>
          <p:cNvSpPr>
            <a:spLocks noGrp="1"/>
          </p:cNvSpPr>
          <p:nvPr>
            <p:ph type="pic" sz="quarter" idx="11" hasCustomPrompt="1"/>
          </p:nvPr>
        </p:nvSpPr>
        <p:spPr>
          <a:xfrm>
            <a:off x="1103086" y="1534810"/>
            <a:ext cx="3795555" cy="5334729"/>
          </a:xfrm>
          <a:custGeom>
            <a:avLst/>
            <a:gdLst>
              <a:gd name="connsiteX0" fmla="*/ 0 w 2366010"/>
              <a:gd name="connsiteY0" fmla="*/ 244787 h 5124450"/>
              <a:gd name="connsiteX1" fmla="*/ 244787 w 2366010"/>
              <a:gd name="connsiteY1" fmla="*/ 0 h 5124450"/>
              <a:gd name="connsiteX2" fmla="*/ 2121223 w 2366010"/>
              <a:gd name="connsiteY2" fmla="*/ 0 h 5124450"/>
              <a:gd name="connsiteX3" fmla="*/ 2366010 w 2366010"/>
              <a:gd name="connsiteY3" fmla="*/ 244787 h 5124450"/>
              <a:gd name="connsiteX4" fmla="*/ 2366010 w 2366010"/>
              <a:gd name="connsiteY4" fmla="*/ 4879663 h 5124450"/>
              <a:gd name="connsiteX5" fmla="*/ 2121223 w 2366010"/>
              <a:gd name="connsiteY5" fmla="*/ 5124450 h 5124450"/>
              <a:gd name="connsiteX6" fmla="*/ 244787 w 2366010"/>
              <a:gd name="connsiteY6" fmla="*/ 5124450 h 5124450"/>
              <a:gd name="connsiteX7" fmla="*/ 0 w 2366010"/>
              <a:gd name="connsiteY7" fmla="*/ 4879663 h 5124450"/>
              <a:gd name="connsiteX8" fmla="*/ 0 w 2366010"/>
              <a:gd name="connsiteY8" fmla="*/ 244787 h 5124450"/>
              <a:gd name="connsiteX0" fmla="*/ 0 w 2366010"/>
              <a:gd name="connsiteY0" fmla="*/ 244793 h 5124456"/>
              <a:gd name="connsiteX1" fmla="*/ 244787 w 2366010"/>
              <a:gd name="connsiteY1" fmla="*/ 6 h 5124456"/>
              <a:gd name="connsiteX2" fmla="*/ 659130 w 2366010"/>
              <a:gd name="connsiteY2" fmla="*/ 186696 h 5124456"/>
              <a:gd name="connsiteX3" fmla="*/ 2121223 w 2366010"/>
              <a:gd name="connsiteY3" fmla="*/ 6 h 5124456"/>
              <a:gd name="connsiteX4" fmla="*/ 2366010 w 2366010"/>
              <a:gd name="connsiteY4" fmla="*/ 244793 h 5124456"/>
              <a:gd name="connsiteX5" fmla="*/ 2366010 w 2366010"/>
              <a:gd name="connsiteY5" fmla="*/ 4879669 h 5124456"/>
              <a:gd name="connsiteX6" fmla="*/ 2121223 w 2366010"/>
              <a:gd name="connsiteY6" fmla="*/ 5124456 h 5124456"/>
              <a:gd name="connsiteX7" fmla="*/ 244787 w 2366010"/>
              <a:gd name="connsiteY7" fmla="*/ 5124456 h 5124456"/>
              <a:gd name="connsiteX8" fmla="*/ 0 w 2366010"/>
              <a:gd name="connsiteY8" fmla="*/ 4879669 h 5124456"/>
              <a:gd name="connsiteX9" fmla="*/ 0 w 2366010"/>
              <a:gd name="connsiteY9" fmla="*/ 244793 h 5124456"/>
              <a:gd name="connsiteX0" fmla="*/ 0 w 2366010"/>
              <a:gd name="connsiteY0" fmla="*/ 244794 h 5124457"/>
              <a:gd name="connsiteX1" fmla="*/ 244787 w 2366010"/>
              <a:gd name="connsiteY1" fmla="*/ 7 h 5124457"/>
              <a:gd name="connsiteX2" fmla="*/ 659130 w 2366010"/>
              <a:gd name="connsiteY2" fmla="*/ 186697 h 5124457"/>
              <a:gd name="connsiteX3" fmla="*/ 2121223 w 2366010"/>
              <a:gd name="connsiteY3" fmla="*/ 7 h 5124457"/>
              <a:gd name="connsiteX4" fmla="*/ 2366010 w 2366010"/>
              <a:gd name="connsiteY4" fmla="*/ 244794 h 5124457"/>
              <a:gd name="connsiteX5" fmla="*/ 2366010 w 2366010"/>
              <a:gd name="connsiteY5" fmla="*/ 4879670 h 5124457"/>
              <a:gd name="connsiteX6" fmla="*/ 2121223 w 2366010"/>
              <a:gd name="connsiteY6" fmla="*/ 5124457 h 5124457"/>
              <a:gd name="connsiteX7" fmla="*/ 244787 w 2366010"/>
              <a:gd name="connsiteY7" fmla="*/ 5124457 h 5124457"/>
              <a:gd name="connsiteX8" fmla="*/ 0 w 2366010"/>
              <a:gd name="connsiteY8" fmla="*/ 4879670 h 5124457"/>
              <a:gd name="connsiteX9" fmla="*/ 0 w 2366010"/>
              <a:gd name="connsiteY9" fmla="*/ 244794 h 5124457"/>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7353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9704 h 5139367"/>
              <a:gd name="connsiteX1" fmla="*/ 244787 w 2366010"/>
              <a:gd name="connsiteY1" fmla="*/ 14917 h 5139367"/>
              <a:gd name="connsiteX2" fmla="*/ 499110 w 2366010"/>
              <a:gd name="connsiteY2" fmla="*/ 30158 h 5139367"/>
              <a:gd name="connsiteX3" fmla="*/ 735330 w 2366010"/>
              <a:gd name="connsiteY3" fmla="*/ 201607 h 5139367"/>
              <a:gd name="connsiteX4" fmla="*/ 2121223 w 2366010"/>
              <a:gd name="connsiteY4" fmla="*/ 14917 h 5139367"/>
              <a:gd name="connsiteX5" fmla="*/ 2366010 w 2366010"/>
              <a:gd name="connsiteY5" fmla="*/ 259704 h 5139367"/>
              <a:gd name="connsiteX6" fmla="*/ 2366010 w 2366010"/>
              <a:gd name="connsiteY6" fmla="*/ 4894580 h 5139367"/>
              <a:gd name="connsiteX7" fmla="*/ 2121223 w 2366010"/>
              <a:gd name="connsiteY7" fmla="*/ 5139367 h 5139367"/>
              <a:gd name="connsiteX8" fmla="*/ 244787 w 2366010"/>
              <a:gd name="connsiteY8" fmla="*/ 5139367 h 5139367"/>
              <a:gd name="connsiteX9" fmla="*/ 0 w 2366010"/>
              <a:gd name="connsiteY9" fmla="*/ 4894580 h 5139367"/>
              <a:gd name="connsiteX10" fmla="*/ 0 w 2366010"/>
              <a:gd name="connsiteY10" fmla="*/ 259704 h 5139367"/>
              <a:gd name="connsiteX0" fmla="*/ 0 w 2366010"/>
              <a:gd name="connsiteY0" fmla="*/ 255334 h 5134997"/>
              <a:gd name="connsiteX1" fmla="*/ 244787 w 2366010"/>
              <a:gd name="connsiteY1" fmla="*/ 10547 h 5134997"/>
              <a:gd name="connsiteX2" fmla="*/ 499110 w 2366010"/>
              <a:gd name="connsiteY2" fmla="*/ 25788 h 5134997"/>
              <a:gd name="connsiteX3" fmla="*/ 735330 w 2366010"/>
              <a:gd name="connsiteY3" fmla="*/ 19723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5334 h 5134997"/>
              <a:gd name="connsiteX1" fmla="*/ 244787 w 2366010"/>
              <a:gd name="connsiteY1" fmla="*/ 10547 h 5134997"/>
              <a:gd name="connsiteX2" fmla="*/ 499110 w 2366010"/>
              <a:gd name="connsiteY2" fmla="*/ 25788 h 5134997"/>
              <a:gd name="connsiteX3" fmla="*/ 731520 w 2366010"/>
              <a:gd name="connsiteY3" fmla="*/ 19342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1685 h 5131348"/>
              <a:gd name="connsiteX1" fmla="*/ 244787 w 2366010"/>
              <a:gd name="connsiteY1" fmla="*/ 6898 h 5131348"/>
              <a:gd name="connsiteX2" fmla="*/ 510540 w 2366010"/>
              <a:gd name="connsiteY2" fmla="*/ 10709 h 5131348"/>
              <a:gd name="connsiteX3" fmla="*/ 73914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1685 h 5131348"/>
              <a:gd name="connsiteX1" fmla="*/ 244787 w 2366010"/>
              <a:gd name="connsiteY1" fmla="*/ 6898 h 5131348"/>
              <a:gd name="connsiteX2" fmla="*/ 510540 w 2366010"/>
              <a:gd name="connsiteY2" fmla="*/ 10709 h 5131348"/>
              <a:gd name="connsiteX3" fmla="*/ 72771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5624 h 5135287"/>
              <a:gd name="connsiteX1" fmla="*/ 244787 w 2366010"/>
              <a:gd name="connsiteY1" fmla="*/ 10837 h 5135287"/>
              <a:gd name="connsiteX2" fmla="*/ 520700 w 2366010"/>
              <a:gd name="connsiteY2" fmla="*/ 7028 h 5135287"/>
              <a:gd name="connsiteX3" fmla="*/ 727710 w 2366010"/>
              <a:gd name="connsiteY3" fmla="*/ 193717 h 5135287"/>
              <a:gd name="connsiteX4" fmla="*/ 2121223 w 2366010"/>
              <a:gd name="connsiteY4" fmla="*/ 10837 h 5135287"/>
              <a:gd name="connsiteX5" fmla="*/ 2366010 w 2366010"/>
              <a:gd name="connsiteY5" fmla="*/ 255624 h 5135287"/>
              <a:gd name="connsiteX6" fmla="*/ 2366010 w 2366010"/>
              <a:gd name="connsiteY6" fmla="*/ 4890500 h 5135287"/>
              <a:gd name="connsiteX7" fmla="*/ 2121223 w 2366010"/>
              <a:gd name="connsiteY7" fmla="*/ 5135287 h 5135287"/>
              <a:gd name="connsiteX8" fmla="*/ 244787 w 2366010"/>
              <a:gd name="connsiteY8" fmla="*/ 5135287 h 5135287"/>
              <a:gd name="connsiteX9" fmla="*/ 0 w 2366010"/>
              <a:gd name="connsiteY9" fmla="*/ 4890500 h 5135287"/>
              <a:gd name="connsiteX10" fmla="*/ 0 w 2366010"/>
              <a:gd name="connsiteY10" fmla="*/ 255624 h 5135287"/>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2381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58153 w 2366010"/>
              <a:gd name="connsiteY5" fmla="*/ 1375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5773 w 2366010"/>
              <a:gd name="connsiteY5" fmla="*/ 17823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73393 w 2366010"/>
              <a:gd name="connsiteY5" fmla="*/ 21125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63996 h 5143659"/>
              <a:gd name="connsiteX1" fmla="*/ 237167 w 2366010"/>
              <a:gd name="connsiteY1" fmla="*/ 16669 h 5143659"/>
              <a:gd name="connsiteX2" fmla="*/ 520700 w 2366010"/>
              <a:gd name="connsiteY2" fmla="*/ 15400 h 5143659"/>
              <a:gd name="connsiteX3" fmla="*/ 727710 w 2366010"/>
              <a:gd name="connsiteY3" fmla="*/ 202089 h 5143659"/>
              <a:gd name="connsiteX4" fmla="*/ 1364453 w 2366010"/>
              <a:gd name="connsiteY4" fmla="*/ 203362 h 5143659"/>
              <a:gd name="connsiteX5" fmla="*/ 1760693 w 2366010"/>
              <a:gd name="connsiteY5" fmla="*/ 195742 h 5143659"/>
              <a:gd name="connsiteX6" fmla="*/ 1864833 w 2366010"/>
              <a:gd name="connsiteY6" fmla="*/ 25562 h 5143659"/>
              <a:gd name="connsiteX7" fmla="*/ 2121223 w 2366010"/>
              <a:gd name="connsiteY7" fmla="*/ 19209 h 5143659"/>
              <a:gd name="connsiteX8" fmla="*/ 2366010 w 2366010"/>
              <a:gd name="connsiteY8" fmla="*/ 263996 h 5143659"/>
              <a:gd name="connsiteX9" fmla="*/ 2366010 w 2366010"/>
              <a:gd name="connsiteY9" fmla="*/ 4898872 h 5143659"/>
              <a:gd name="connsiteX10" fmla="*/ 2121223 w 2366010"/>
              <a:gd name="connsiteY10" fmla="*/ 5143659 h 5143659"/>
              <a:gd name="connsiteX11" fmla="*/ 244787 w 2366010"/>
              <a:gd name="connsiteY11" fmla="*/ 5143659 h 5143659"/>
              <a:gd name="connsiteX12" fmla="*/ 0 w 2366010"/>
              <a:gd name="connsiteY12" fmla="*/ 4898872 h 5143659"/>
              <a:gd name="connsiteX13" fmla="*/ 0 w 2366010"/>
              <a:gd name="connsiteY13" fmla="*/ 263996 h 5143659"/>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364453 w 2366010"/>
              <a:gd name="connsiteY4" fmla="*/ 196014 h 5136311"/>
              <a:gd name="connsiteX5" fmla="*/ 1760693 w 2366010"/>
              <a:gd name="connsiteY5" fmla="*/ 188394 h 5136311"/>
              <a:gd name="connsiteX6" fmla="*/ 1864833 w 2366010"/>
              <a:gd name="connsiteY6" fmla="*/ 18214 h 5136311"/>
              <a:gd name="connsiteX7" fmla="*/ 2121223 w 2366010"/>
              <a:gd name="connsiteY7" fmla="*/ 11861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6069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60632 h 5140295"/>
              <a:gd name="connsiteX1" fmla="*/ 237167 w 2366010"/>
              <a:gd name="connsiteY1" fmla="*/ 13305 h 5140295"/>
              <a:gd name="connsiteX2" fmla="*/ 520700 w 2366010"/>
              <a:gd name="connsiteY2" fmla="*/ 12036 h 5140295"/>
              <a:gd name="connsiteX3" fmla="*/ 727710 w 2366010"/>
              <a:gd name="connsiteY3" fmla="*/ 198725 h 5140295"/>
              <a:gd name="connsiteX4" fmla="*/ 1364453 w 2366010"/>
              <a:gd name="connsiteY4" fmla="*/ 199998 h 5140295"/>
              <a:gd name="connsiteX5" fmla="*/ 1753073 w 2366010"/>
              <a:gd name="connsiteY5" fmla="*/ 192378 h 5140295"/>
              <a:gd name="connsiteX6" fmla="*/ 1857213 w 2366010"/>
              <a:gd name="connsiteY6" fmla="*/ 14578 h 5140295"/>
              <a:gd name="connsiteX7" fmla="*/ 2121223 w 2366010"/>
              <a:gd name="connsiteY7" fmla="*/ 15845 h 5140295"/>
              <a:gd name="connsiteX8" fmla="*/ 2366010 w 2366010"/>
              <a:gd name="connsiteY8" fmla="*/ 260632 h 5140295"/>
              <a:gd name="connsiteX9" fmla="*/ 2366010 w 2366010"/>
              <a:gd name="connsiteY9" fmla="*/ 4895508 h 5140295"/>
              <a:gd name="connsiteX10" fmla="*/ 2121223 w 2366010"/>
              <a:gd name="connsiteY10" fmla="*/ 5140295 h 5140295"/>
              <a:gd name="connsiteX11" fmla="*/ 244787 w 2366010"/>
              <a:gd name="connsiteY11" fmla="*/ 5140295 h 5140295"/>
              <a:gd name="connsiteX12" fmla="*/ 0 w 2366010"/>
              <a:gd name="connsiteY12" fmla="*/ 4895508 h 5140295"/>
              <a:gd name="connsiteX13" fmla="*/ 0 w 2366010"/>
              <a:gd name="connsiteY13" fmla="*/ 260632 h 5140295"/>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364453 w 2366010"/>
              <a:gd name="connsiteY4" fmla="*/ 207009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8788 w 2366010"/>
              <a:gd name="connsiteY5" fmla="*/ 173797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32790 w 2366010"/>
              <a:gd name="connsiteY3" fmla="*/ 189664 h 5136311"/>
              <a:gd name="connsiteX4" fmla="*/ 1274918 w 2366010"/>
              <a:gd name="connsiteY4" fmla="*/ 194110 h 5136311"/>
              <a:gd name="connsiteX5" fmla="*/ 1758788 w 2366010"/>
              <a:gd name="connsiteY5" fmla="*/ 173797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84244 w 2384244"/>
              <a:gd name="connsiteY9" fmla="*/ 4891524 h 5136311"/>
              <a:gd name="connsiteX10" fmla="*/ 2139457 w 2384244"/>
              <a:gd name="connsiteY10" fmla="*/ 5136311 h 5136311"/>
              <a:gd name="connsiteX11" fmla="*/ 263021 w 2384244"/>
              <a:gd name="connsiteY11" fmla="*/ 5136311 h 5136311"/>
              <a:gd name="connsiteX12" fmla="*/ 18234 w 2384244"/>
              <a:gd name="connsiteY12" fmla="*/ 4891524 h 5136311"/>
              <a:gd name="connsiteX13" fmla="*/ 0 w 2384244"/>
              <a:gd name="connsiteY13" fmla="*/ 3346754 h 5136311"/>
              <a:gd name="connsiteX14" fmla="*/ 18234 w 2384244"/>
              <a:gd name="connsiteY14" fmla="*/ 256648 h 5136311"/>
              <a:gd name="connsiteX0" fmla="*/ 18234 w 2384244"/>
              <a:gd name="connsiteY0" fmla="*/ 334285 h 5213948"/>
              <a:gd name="connsiteX1" fmla="*/ 255401 w 2384244"/>
              <a:gd name="connsiteY1" fmla="*/ 86958 h 5213948"/>
              <a:gd name="connsiteX2" fmla="*/ 538934 w 2384244"/>
              <a:gd name="connsiteY2" fmla="*/ 85689 h 5213948"/>
              <a:gd name="connsiteX3" fmla="*/ 751024 w 2384244"/>
              <a:gd name="connsiteY3" fmla="*/ 267301 h 5213948"/>
              <a:gd name="connsiteX4" fmla="*/ 1293152 w 2384244"/>
              <a:gd name="connsiteY4" fmla="*/ 271747 h 5213948"/>
              <a:gd name="connsiteX5" fmla="*/ 1777022 w 2384244"/>
              <a:gd name="connsiteY5" fmla="*/ 251434 h 5213948"/>
              <a:gd name="connsiteX6" fmla="*/ 1875447 w 2384244"/>
              <a:gd name="connsiteY6" fmla="*/ 88231 h 5213948"/>
              <a:gd name="connsiteX7" fmla="*/ 2152157 w 2384244"/>
              <a:gd name="connsiteY7" fmla="*/ 81882 h 5213948"/>
              <a:gd name="connsiteX8" fmla="*/ 2384244 w 2384244"/>
              <a:gd name="connsiteY8" fmla="*/ 334285 h 5213948"/>
              <a:gd name="connsiteX9" fmla="*/ 2379641 w 2384244"/>
              <a:gd name="connsiteY9" fmla="*/ 3424391 h 5213948"/>
              <a:gd name="connsiteX10" fmla="*/ 2384244 w 2384244"/>
              <a:gd name="connsiteY10" fmla="*/ 4969161 h 5213948"/>
              <a:gd name="connsiteX11" fmla="*/ 2139457 w 2384244"/>
              <a:gd name="connsiteY11" fmla="*/ 5213948 h 5213948"/>
              <a:gd name="connsiteX12" fmla="*/ 263021 w 2384244"/>
              <a:gd name="connsiteY12" fmla="*/ 5213948 h 5213948"/>
              <a:gd name="connsiteX13" fmla="*/ 18234 w 2384244"/>
              <a:gd name="connsiteY13" fmla="*/ 4969161 h 5213948"/>
              <a:gd name="connsiteX14" fmla="*/ 0 w 2384244"/>
              <a:gd name="connsiteY14" fmla="*/ 3424391 h 5213948"/>
              <a:gd name="connsiteX15" fmla="*/ 18234 w 2384244"/>
              <a:gd name="connsiteY15" fmla="*/ 334285 h 5213948"/>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79641 w 2384244"/>
              <a:gd name="connsiteY9" fmla="*/ 3346754 h 5136311"/>
              <a:gd name="connsiteX10" fmla="*/ 2384244 w 2384244"/>
              <a:gd name="connsiteY10" fmla="*/ 4891524 h 5136311"/>
              <a:gd name="connsiteX11" fmla="*/ 2139457 w 2384244"/>
              <a:gd name="connsiteY11" fmla="*/ 5136311 h 5136311"/>
              <a:gd name="connsiteX12" fmla="*/ 263021 w 2384244"/>
              <a:gd name="connsiteY12" fmla="*/ 5136311 h 5136311"/>
              <a:gd name="connsiteX13" fmla="*/ 18234 w 2384244"/>
              <a:gd name="connsiteY13" fmla="*/ 4891524 h 5136311"/>
              <a:gd name="connsiteX14" fmla="*/ 0 w 2384244"/>
              <a:gd name="connsiteY14" fmla="*/ 3346754 h 5136311"/>
              <a:gd name="connsiteX15" fmla="*/ 18234 w 2384244"/>
              <a:gd name="connsiteY15" fmla="*/ 256648 h 5136311"/>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79641 w 2384244"/>
              <a:gd name="connsiteY9" fmla="*/ 3346754 h 5136311"/>
              <a:gd name="connsiteX10" fmla="*/ 2384244 w 2384244"/>
              <a:gd name="connsiteY10" fmla="*/ 4891524 h 5136311"/>
              <a:gd name="connsiteX11" fmla="*/ 2139457 w 2384244"/>
              <a:gd name="connsiteY11" fmla="*/ 5136311 h 5136311"/>
              <a:gd name="connsiteX12" fmla="*/ 263021 w 2384244"/>
              <a:gd name="connsiteY12" fmla="*/ 5136311 h 5136311"/>
              <a:gd name="connsiteX13" fmla="*/ 18234 w 2384244"/>
              <a:gd name="connsiteY13" fmla="*/ 4891524 h 5136311"/>
              <a:gd name="connsiteX14" fmla="*/ 0 w 2384244"/>
              <a:gd name="connsiteY14" fmla="*/ 3346754 h 5136311"/>
              <a:gd name="connsiteX15" fmla="*/ 18234 w 2384244"/>
              <a:gd name="connsiteY15" fmla="*/ 256648 h 5136311"/>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79641 w 2384244"/>
              <a:gd name="connsiteY9" fmla="*/ 3346754 h 5136311"/>
              <a:gd name="connsiteX10" fmla="*/ 2384244 w 2384244"/>
              <a:gd name="connsiteY10" fmla="*/ 4891524 h 5136311"/>
              <a:gd name="connsiteX11" fmla="*/ 2139457 w 2384244"/>
              <a:gd name="connsiteY11" fmla="*/ 5136311 h 5136311"/>
              <a:gd name="connsiteX12" fmla="*/ 263021 w 2384244"/>
              <a:gd name="connsiteY12" fmla="*/ 5136311 h 5136311"/>
              <a:gd name="connsiteX13" fmla="*/ 18234 w 2384244"/>
              <a:gd name="connsiteY13" fmla="*/ 4891524 h 5136311"/>
              <a:gd name="connsiteX14" fmla="*/ 0 w 2384244"/>
              <a:gd name="connsiteY14" fmla="*/ 3346754 h 5136311"/>
              <a:gd name="connsiteX15" fmla="*/ 18234 w 2384244"/>
              <a:gd name="connsiteY15" fmla="*/ 256648 h 5136311"/>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79641 w 2384244"/>
              <a:gd name="connsiteY9" fmla="*/ 3346754 h 5136311"/>
              <a:gd name="connsiteX10" fmla="*/ 2384244 w 2384244"/>
              <a:gd name="connsiteY10" fmla="*/ 4891524 h 5136311"/>
              <a:gd name="connsiteX11" fmla="*/ 2139457 w 2384244"/>
              <a:gd name="connsiteY11" fmla="*/ 5136311 h 5136311"/>
              <a:gd name="connsiteX12" fmla="*/ 263021 w 2384244"/>
              <a:gd name="connsiteY12" fmla="*/ 5136311 h 5136311"/>
              <a:gd name="connsiteX13" fmla="*/ 0 w 2384244"/>
              <a:gd name="connsiteY13" fmla="*/ 3346754 h 5136311"/>
              <a:gd name="connsiteX14" fmla="*/ 18234 w 2384244"/>
              <a:gd name="connsiteY14" fmla="*/ 256648 h 5136311"/>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79641 w 2384244"/>
              <a:gd name="connsiteY9" fmla="*/ 3346754 h 5136311"/>
              <a:gd name="connsiteX10" fmla="*/ 2384244 w 2384244"/>
              <a:gd name="connsiteY10" fmla="*/ 4891524 h 5136311"/>
              <a:gd name="connsiteX11" fmla="*/ 2139457 w 2384244"/>
              <a:gd name="connsiteY11" fmla="*/ 5136311 h 5136311"/>
              <a:gd name="connsiteX12" fmla="*/ 0 w 2384244"/>
              <a:gd name="connsiteY12" fmla="*/ 3346754 h 5136311"/>
              <a:gd name="connsiteX13" fmla="*/ 18234 w 2384244"/>
              <a:gd name="connsiteY13" fmla="*/ 256648 h 5136311"/>
              <a:gd name="connsiteX0" fmla="*/ 18234 w 2384244"/>
              <a:gd name="connsiteY0" fmla="*/ 256648 h 4891524"/>
              <a:gd name="connsiteX1" fmla="*/ 255401 w 2384244"/>
              <a:gd name="connsiteY1" fmla="*/ 9321 h 4891524"/>
              <a:gd name="connsiteX2" fmla="*/ 538934 w 2384244"/>
              <a:gd name="connsiteY2" fmla="*/ 8052 h 4891524"/>
              <a:gd name="connsiteX3" fmla="*/ 751024 w 2384244"/>
              <a:gd name="connsiteY3" fmla="*/ 189664 h 4891524"/>
              <a:gd name="connsiteX4" fmla="*/ 1293152 w 2384244"/>
              <a:gd name="connsiteY4" fmla="*/ 194110 h 4891524"/>
              <a:gd name="connsiteX5" fmla="*/ 1777022 w 2384244"/>
              <a:gd name="connsiteY5" fmla="*/ 173797 h 4891524"/>
              <a:gd name="connsiteX6" fmla="*/ 1875447 w 2384244"/>
              <a:gd name="connsiteY6" fmla="*/ 10594 h 4891524"/>
              <a:gd name="connsiteX7" fmla="*/ 2152157 w 2384244"/>
              <a:gd name="connsiteY7" fmla="*/ 4245 h 4891524"/>
              <a:gd name="connsiteX8" fmla="*/ 2384244 w 2384244"/>
              <a:gd name="connsiteY8" fmla="*/ 256648 h 4891524"/>
              <a:gd name="connsiteX9" fmla="*/ 2379641 w 2384244"/>
              <a:gd name="connsiteY9" fmla="*/ 3346754 h 4891524"/>
              <a:gd name="connsiteX10" fmla="*/ 2384244 w 2384244"/>
              <a:gd name="connsiteY10" fmla="*/ 4891524 h 4891524"/>
              <a:gd name="connsiteX11" fmla="*/ 0 w 2384244"/>
              <a:gd name="connsiteY11" fmla="*/ 3346754 h 4891524"/>
              <a:gd name="connsiteX12" fmla="*/ 18234 w 2384244"/>
              <a:gd name="connsiteY12" fmla="*/ 256648 h 4891524"/>
              <a:gd name="connsiteX0" fmla="*/ 18234 w 2384244"/>
              <a:gd name="connsiteY0" fmla="*/ 256648 h 3733017"/>
              <a:gd name="connsiteX1" fmla="*/ 255401 w 2384244"/>
              <a:gd name="connsiteY1" fmla="*/ 9321 h 3733017"/>
              <a:gd name="connsiteX2" fmla="*/ 538934 w 2384244"/>
              <a:gd name="connsiteY2" fmla="*/ 8052 h 3733017"/>
              <a:gd name="connsiteX3" fmla="*/ 751024 w 2384244"/>
              <a:gd name="connsiteY3" fmla="*/ 189664 h 3733017"/>
              <a:gd name="connsiteX4" fmla="*/ 1293152 w 2384244"/>
              <a:gd name="connsiteY4" fmla="*/ 194110 h 3733017"/>
              <a:gd name="connsiteX5" fmla="*/ 1777022 w 2384244"/>
              <a:gd name="connsiteY5" fmla="*/ 173797 h 3733017"/>
              <a:gd name="connsiteX6" fmla="*/ 1875447 w 2384244"/>
              <a:gd name="connsiteY6" fmla="*/ 10594 h 3733017"/>
              <a:gd name="connsiteX7" fmla="*/ 2152157 w 2384244"/>
              <a:gd name="connsiteY7" fmla="*/ 4245 h 3733017"/>
              <a:gd name="connsiteX8" fmla="*/ 2384244 w 2384244"/>
              <a:gd name="connsiteY8" fmla="*/ 256648 h 3733017"/>
              <a:gd name="connsiteX9" fmla="*/ 2379641 w 2384244"/>
              <a:gd name="connsiteY9" fmla="*/ 3346754 h 3733017"/>
              <a:gd name="connsiteX10" fmla="*/ 0 w 2384244"/>
              <a:gd name="connsiteY10" fmla="*/ 3346754 h 3733017"/>
              <a:gd name="connsiteX11" fmla="*/ 18234 w 2384244"/>
              <a:gd name="connsiteY11" fmla="*/ 256648 h 3733017"/>
              <a:gd name="connsiteX0" fmla="*/ 18234 w 2384244"/>
              <a:gd name="connsiteY0" fmla="*/ 256648 h 3576698"/>
              <a:gd name="connsiteX1" fmla="*/ 255401 w 2384244"/>
              <a:gd name="connsiteY1" fmla="*/ 9321 h 3576698"/>
              <a:gd name="connsiteX2" fmla="*/ 538934 w 2384244"/>
              <a:gd name="connsiteY2" fmla="*/ 8052 h 3576698"/>
              <a:gd name="connsiteX3" fmla="*/ 751024 w 2384244"/>
              <a:gd name="connsiteY3" fmla="*/ 189664 h 3576698"/>
              <a:gd name="connsiteX4" fmla="*/ 1293152 w 2384244"/>
              <a:gd name="connsiteY4" fmla="*/ 194110 h 3576698"/>
              <a:gd name="connsiteX5" fmla="*/ 1777022 w 2384244"/>
              <a:gd name="connsiteY5" fmla="*/ 173797 h 3576698"/>
              <a:gd name="connsiteX6" fmla="*/ 1875447 w 2384244"/>
              <a:gd name="connsiteY6" fmla="*/ 10594 h 3576698"/>
              <a:gd name="connsiteX7" fmla="*/ 2152157 w 2384244"/>
              <a:gd name="connsiteY7" fmla="*/ 4245 h 3576698"/>
              <a:gd name="connsiteX8" fmla="*/ 2384244 w 2384244"/>
              <a:gd name="connsiteY8" fmla="*/ 256648 h 3576698"/>
              <a:gd name="connsiteX9" fmla="*/ 2379641 w 2384244"/>
              <a:gd name="connsiteY9" fmla="*/ 3346754 h 3576698"/>
              <a:gd name="connsiteX10" fmla="*/ 0 w 2384244"/>
              <a:gd name="connsiteY10" fmla="*/ 3346754 h 3576698"/>
              <a:gd name="connsiteX11" fmla="*/ 18234 w 2384244"/>
              <a:gd name="connsiteY11" fmla="*/ 256648 h 3576698"/>
              <a:gd name="connsiteX0" fmla="*/ 18234 w 2384244"/>
              <a:gd name="connsiteY0" fmla="*/ 256648 h 3366131"/>
              <a:gd name="connsiteX1" fmla="*/ 255401 w 2384244"/>
              <a:gd name="connsiteY1" fmla="*/ 9321 h 3366131"/>
              <a:gd name="connsiteX2" fmla="*/ 538934 w 2384244"/>
              <a:gd name="connsiteY2" fmla="*/ 8052 h 3366131"/>
              <a:gd name="connsiteX3" fmla="*/ 751024 w 2384244"/>
              <a:gd name="connsiteY3" fmla="*/ 189664 h 3366131"/>
              <a:gd name="connsiteX4" fmla="*/ 1293152 w 2384244"/>
              <a:gd name="connsiteY4" fmla="*/ 194110 h 3366131"/>
              <a:gd name="connsiteX5" fmla="*/ 1777022 w 2384244"/>
              <a:gd name="connsiteY5" fmla="*/ 173797 h 3366131"/>
              <a:gd name="connsiteX6" fmla="*/ 1875447 w 2384244"/>
              <a:gd name="connsiteY6" fmla="*/ 10594 h 3366131"/>
              <a:gd name="connsiteX7" fmla="*/ 2152157 w 2384244"/>
              <a:gd name="connsiteY7" fmla="*/ 4245 h 3366131"/>
              <a:gd name="connsiteX8" fmla="*/ 2384244 w 2384244"/>
              <a:gd name="connsiteY8" fmla="*/ 256648 h 3366131"/>
              <a:gd name="connsiteX9" fmla="*/ 2379641 w 2384244"/>
              <a:gd name="connsiteY9" fmla="*/ 3346754 h 3366131"/>
              <a:gd name="connsiteX10" fmla="*/ 0 w 2384244"/>
              <a:gd name="connsiteY10" fmla="*/ 3346754 h 3366131"/>
              <a:gd name="connsiteX11" fmla="*/ 18234 w 2384244"/>
              <a:gd name="connsiteY11" fmla="*/ 256648 h 3366131"/>
              <a:gd name="connsiteX0" fmla="*/ 18234 w 2384244"/>
              <a:gd name="connsiteY0" fmla="*/ 256648 h 3366131"/>
              <a:gd name="connsiteX1" fmla="*/ 255401 w 2384244"/>
              <a:gd name="connsiteY1" fmla="*/ 9321 h 3366131"/>
              <a:gd name="connsiteX2" fmla="*/ 538934 w 2384244"/>
              <a:gd name="connsiteY2" fmla="*/ 8052 h 3366131"/>
              <a:gd name="connsiteX3" fmla="*/ 751024 w 2384244"/>
              <a:gd name="connsiteY3" fmla="*/ 189664 h 3366131"/>
              <a:gd name="connsiteX4" fmla="*/ 1293152 w 2384244"/>
              <a:gd name="connsiteY4" fmla="*/ 194110 h 3366131"/>
              <a:gd name="connsiteX5" fmla="*/ 1777022 w 2384244"/>
              <a:gd name="connsiteY5" fmla="*/ 173797 h 3366131"/>
              <a:gd name="connsiteX6" fmla="*/ 1875447 w 2384244"/>
              <a:gd name="connsiteY6" fmla="*/ 10594 h 3366131"/>
              <a:gd name="connsiteX7" fmla="*/ 2152157 w 2384244"/>
              <a:gd name="connsiteY7" fmla="*/ 4245 h 3366131"/>
              <a:gd name="connsiteX8" fmla="*/ 2384244 w 2384244"/>
              <a:gd name="connsiteY8" fmla="*/ 256648 h 3366131"/>
              <a:gd name="connsiteX9" fmla="*/ 2379641 w 2384244"/>
              <a:gd name="connsiteY9" fmla="*/ 3346754 h 3366131"/>
              <a:gd name="connsiteX10" fmla="*/ 0 w 2384244"/>
              <a:gd name="connsiteY10" fmla="*/ 3346754 h 3366131"/>
              <a:gd name="connsiteX11" fmla="*/ 18234 w 2384244"/>
              <a:gd name="connsiteY11" fmla="*/ 256648 h 3366131"/>
              <a:gd name="connsiteX0" fmla="*/ 18234 w 2384244"/>
              <a:gd name="connsiteY0" fmla="*/ 256648 h 3349443"/>
              <a:gd name="connsiteX1" fmla="*/ 255401 w 2384244"/>
              <a:gd name="connsiteY1" fmla="*/ 9321 h 3349443"/>
              <a:gd name="connsiteX2" fmla="*/ 538934 w 2384244"/>
              <a:gd name="connsiteY2" fmla="*/ 8052 h 3349443"/>
              <a:gd name="connsiteX3" fmla="*/ 751024 w 2384244"/>
              <a:gd name="connsiteY3" fmla="*/ 189664 h 3349443"/>
              <a:gd name="connsiteX4" fmla="*/ 1293152 w 2384244"/>
              <a:gd name="connsiteY4" fmla="*/ 194110 h 3349443"/>
              <a:gd name="connsiteX5" fmla="*/ 1777022 w 2384244"/>
              <a:gd name="connsiteY5" fmla="*/ 173797 h 3349443"/>
              <a:gd name="connsiteX6" fmla="*/ 1875447 w 2384244"/>
              <a:gd name="connsiteY6" fmla="*/ 10594 h 3349443"/>
              <a:gd name="connsiteX7" fmla="*/ 2152157 w 2384244"/>
              <a:gd name="connsiteY7" fmla="*/ 4245 h 3349443"/>
              <a:gd name="connsiteX8" fmla="*/ 2384244 w 2384244"/>
              <a:gd name="connsiteY8" fmla="*/ 256648 h 3349443"/>
              <a:gd name="connsiteX9" fmla="*/ 2379641 w 2384244"/>
              <a:gd name="connsiteY9" fmla="*/ 3346754 h 3349443"/>
              <a:gd name="connsiteX10" fmla="*/ 0 w 2384244"/>
              <a:gd name="connsiteY10" fmla="*/ 3346754 h 3349443"/>
              <a:gd name="connsiteX11" fmla="*/ 18234 w 2384244"/>
              <a:gd name="connsiteY11" fmla="*/ 256648 h 334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4244" h="3349443">
                <a:moveTo>
                  <a:pt x="18234" y="256648"/>
                </a:moveTo>
                <a:cubicBezTo>
                  <a:pt x="18234" y="121456"/>
                  <a:pt x="120209" y="14401"/>
                  <a:pt x="255401" y="9321"/>
                </a:cubicBezTo>
                <a:cubicBezTo>
                  <a:pt x="351286" y="-1632"/>
                  <a:pt x="462257" y="-4013"/>
                  <a:pt x="538934" y="8052"/>
                </a:cubicBezTo>
                <a:cubicBezTo>
                  <a:pt x="588941" y="42977"/>
                  <a:pt x="504802" y="204269"/>
                  <a:pt x="751024" y="189664"/>
                </a:cubicBezTo>
                <a:cubicBezTo>
                  <a:pt x="908159" y="194321"/>
                  <a:pt x="1122152" y="196755"/>
                  <a:pt x="1293152" y="194110"/>
                </a:cubicBezTo>
                <a:cubicBezTo>
                  <a:pt x="1464152" y="191466"/>
                  <a:pt x="1679973" y="204383"/>
                  <a:pt x="1777022" y="173797"/>
                </a:cubicBezTo>
                <a:cubicBezTo>
                  <a:pt x="1874071" y="143211"/>
                  <a:pt x="1815359" y="37475"/>
                  <a:pt x="1875447" y="10594"/>
                </a:cubicBezTo>
                <a:cubicBezTo>
                  <a:pt x="1915215" y="-1049"/>
                  <a:pt x="2027141" y="688"/>
                  <a:pt x="2152157" y="4245"/>
                </a:cubicBezTo>
                <a:cubicBezTo>
                  <a:pt x="2277173" y="7802"/>
                  <a:pt x="2373683" y="57529"/>
                  <a:pt x="2384244" y="256648"/>
                </a:cubicBezTo>
                <a:cubicBezTo>
                  <a:pt x="2382710" y="1286683"/>
                  <a:pt x="2381175" y="2316719"/>
                  <a:pt x="2379641" y="3346754"/>
                </a:cubicBezTo>
                <a:cubicBezTo>
                  <a:pt x="2383433" y="3351451"/>
                  <a:pt x="1520" y="3349029"/>
                  <a:pt x="0" y="3346754"/>
                </a:cubicBezTo>
                <a:lnTo>
                  <a:pt x="18234" y="256648"/>
                </a:lnTo>
                <a:close/>
              </a:path>
            </a:pathLst>
          </a:custGeom>
          <a:solidFill>
            <a:schemeClr val="tx1"/>
          </a:solidFill>
        </p:spPr>
        <p:txBody>
          <a:bodyPr lIns="252000" tIns="612000" bIns="90000" anchor="t">
            <a:normAutofit/>
          </a:bodyPr>
          <a:lstStyle>
            <a:lvl1pPr marL="0" indent="0" algn="l">
              <a:buNone/>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2835460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Phone 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BDEBE99-BA7C-4A77-B9B3-C3E2B94B23B6}"/>
              </a:ext>
            </a:extLst>
          </p:cNvPr>
          <p:cNvSpPr>
            <a:spLocks noGrp="1"/>
          </p:cNvSpPr>
          <p:nvPr>
            <p:ph type="pic" sz="quarter" idx="10" hasCustomPrompt="1"/>
          </p:nvPr>
        </p:nvSpPr>
        <p:spPr>
          <a:xfrm>
            <a:off x="2620962" y="1463041"/>
            <a:ext cx="2220277" cy="3930014"/>
          </a:xfrm>
          <a:prstGeom prst="rect">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3982418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D01FD7D-D544-4772-B580-7DC1E6243425}"/>
              </a:ext>
            </a:extLst>
          </p:cNvPr>
          <p:cNvSpPr>
            <a:spLocks noGrp="1"/>
          </p:cNvSpPr>
          <p:nvPr>
            <p:ph type="pic" sz="quarter" idx="10" hasCustomPrompt="1"/>
          </p:nvPr>
        </p:nvSpPr>
        <p:spPr>
          <a:xfrm>
            <a:off x="6688183" y="2235200"/>
            <a:ext cx="5503817" cy="4622800"/>
          </a:xfrm>
          <a:prstGeom prst="rect">
            <a:avLst/>
          </a:prstGeom>
          <a:solidFill>
            <a:schemeClr val="tx1"/>
          </a:solidFill>
        </p:spPr>
        <p:txBody>
          <a:bodyPr lIns="396000" tIns="1476000" rIns="72000" bIns="72000">
            <a:normAutofit/>
          </a:bodyPr>
          <a:lstStyle>
            <a:lvl1pPr marL="0" marR="0" indent="0" algn="l" defTabSz="914400" rtl="0" eaLnBrk="1" fontAlgn="auto" latinLnBrk="0" hangingPunct="1">
              <a:lnSpc>
                <a:spcPct val="90000"/>
              </a:lnSpc>
              <a:spcBef>
                <a:spcPts val="1000"/>
              </a:spcBef>
              <a:spcAft>
                <a:spcPts val="0"/>
              </a:spcAft>
              <a:buClrTx/>
              <a:buSzTx/>
              <a:buFontTx/>
              <a:buNone/>
              <a:tabLst/>
              <a:defRPr lang="fr-FR" sz="3600" kern="1200" dirty="0">
                <a:solidFill>
                  <a:schemeClr val="accent1"/>
                </a:solidFill>
                <a:latin typeface="Segoe UI Semibold" panose="020B0702040204020203" pitchFamily="34" charset="0"/>
                <a:ea typeface="+mn-ea"/>
                <a:cs typeface="Segoe UI Semibold" panose="020B0702040204020203" pitchFamily="34"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2850004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cbook Zoo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D01FD7D-D544-4772-B580-7DC1E6243425}"/>
              </a:ext>
            </a:extLst>
          </p:cNvPr>
          <p:cNvSpPr>
            <a:spLocks noGrp="1"/>
          </p:cNvSpPr>
          <p:nvPr>
            <p:ph type="pic" sz="quarter" idx="10" hasCustomPrompt="1"/>
          </p:nvPr>
        </p:nvSpPr>
        <p:spPr>
          <a:xfrm>
            <a:off x="6543040" y="1745672"/>
            <a:ext cx="5661660" cy="3567545"/>
          </a:xfrm>
          <a:prstGeom prst="rect">
            <a:avLst/>
          </a:prstGeom>
          <a:solidFill>
            <a:schemeClr val="tx1"/>
          </a:solidFill>
        </p:spPr>
        <p:txBody>
          <a:bodyPr lIns="396000" tIns="1476000" rIns="72000" bIns="72000">
            <a:normAutofit/>
          </a:bodyPr>
          <a:lstStyle>
            <a:lvl1pPr marL="0" marR="0" indent="0" algn="l" defTabSz="914400" rtl="0" eaLnBrk="1" fontAlgn="auto" latinLnBrk="0" hangingPunct="1">
              <a:lnSpc>
                <a:spcPct val="90000"/>
              </a:lnSpc>
              <a:spcBef>
                <a:spcPts val="1000"/>
              </a:spcBef>
              <a:spcAft>
                <a:spcPts val="0"/>
              </a:spcAft>
              <a:buClrTx/>
              <a:buSzTx/>
              <a:buFontTx/>
              <a:buNone/>
              <a:tabLst/>
              <a:defRPr lang="fr-FR" sz="3600" kern="1200" dirty="0">
                <a:solidFill>
                  <a:schemeClr val="accent1"/>
                </a:solidFill>
                <a:latin typeface="Segoe UI Semibold" panose="020B0702040204020203" pitchFamily="34" charset="0"/>
                <a:ea typeface="+mn-ea"/>
                <a:cs typeface="Segoe UI Semibold" panose="020B0702040204020203" pitchFamily="34"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3107032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ll XPS 1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D01FD7D-D544-4772-B580-7DC1E6243425}"/>
              </a:ext>
            </a:extLst>
          </p:cNvPr>
          <p:cNvSpPr>
            <a:spLocks noGrp="1"/>
          </p:cNvSpPr>
          <p:nvPr>
            <p:ph type="pic" sz="quarter" idx="10" hasCustomPrompt="1"/>
          </p:nvPr>
        </p:nvSpPr>
        <p:spPr>
          <a:xfrm>
            <a:off x="5651501" y="1380445"/>
            <a:ext cx="6540499" cy="3681412"/>
          </a:xfrm>
          <a:prstGeom prst="rect">
            <a:avLst/>
          </a:prstGeom>
          <a:solidFill>
            <a:schemeClr val="tx1"/>
          </a:solidFill>
        </p:spPr>
        <p:txBody>
          <a:bodyPr lIns="396000" tIns="1476000" rIns="72000" bIns="72000">
            <a:normAutofit/>
          </a:bodyPr>
          <a:lstStyle>
            <a:lvl1pPr marL="0" marR="0" indent="0" algn="l" defTabSz="914400" rtl="0" eaLnBrk="1" fontAlgn="auto" latinLnBrk="0" hangingPunct="1">
              <a:lnSpc>
                <a:spcPct val="90000"/>
              </a:lnSpc>
              <a:spcBef>
                <a:spcPts val="1000"/>
              </a:spcBef>
              <a:spcAft>
                <a:spcPts val="0"/>
              </a:spcAft>
              <a:buClrTx/>
              <a:buSzTx/>
              <a:buFontTx/>
              <a:buNone/>
              <a:tabLst/>
              <a:defRPr lang="fr-FR" sz="3600" kern="1200" dirty="0">
                <a:solidFill>
                  <a:schemeClr val="accent1"/>
                </a:solidFill>
                <a:latin typeface="Segoe UI Semibold" panose="020B0702040204020203" pitchFamily="34" charset="0"/>
                <a:ea typeface="+mn-ea"/>
                <a:cs typeface="Segoe UI Semibold" panose="020B0702040204020203" pitchFamily="34"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3454112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martWatch">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6F9079A-40FC-45CA-B075-1C157417CDD3}"/>
              </a:ext>
            </a:extLst>
          </p:cNvPr>
          <p:cNvSpPr>
            <a:spLocks noGrp="1"/>
          </p:cNvSpPr>
          <p:nvPr>
            <p:ph type="pic" sz="quarter" idx="10" hasCustomPrompt="1"/>
          </p:nvPr>
        </p:nvSpPr>
        <p:spPr>
          <a:xfrm>
            <a:off x="1657987" y="2600960"/>
            <a:ext cx="1327149" cy="1651804"/>
          </a:xfrm>
          <a:prstGeom prst="rect">
            <a:avLst/>
          </a:prstGeom>
          <a:solidFill>
            <a:schemeClr val="tx1"/>
          </a:solidFill>
        </p:spPr>
        <p:txBody>
          <a:bodyPr lIns="108000" tIns="108000" rIns="108000">
            <a:noAutofit/>
          </a:bodyPr>
          <a:lstStyle>
            <a:lvl1pPr marL="0" marR="0" indent="0" algn="l" defTabSz="914400" rtl="0" eaLnBrk="1" fontAlgn="auto" latinLnBrk="0" hangingPunct="1">
              <a:lnSpc>
                <a:spcPct val="100000"/>
              </a:lnSpc>
              <a:spcBef>
                <a:spcPts val="1000"/>
              </a:spcBef>
              <a:spcAft>
                <a:spcPts val="0"/>
              </a:spcAft>
              <a:buClrTx/>
              <a:buSzTx/>
              <a:buFontTx/>
              <a:buNone/>
              <a:tabLst/>
              <a:defRPr lang="fr-FR" sz="12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2862297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martWatch 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A3C18045-4E97-4F51-A09F-D85E0CDDEC54}"/>
              </a:ext>
            </a:extLst>
          </p:cNvPr>
          <p:cNvSpPr>
            <a:spLocks noGrp="1"/>
          </p:cNvSpPr>
          <p:nvPr>
            <p:ph type="pic" sz="quarter" idx="10" hasCustomPrompt="1"/>
          </p:nvPr>
        </p:nvSpPr>
        <p:spPr>
          <a:xfrm>
            <a:off x="7506874" y="2217581"/>
            <a:ext cx="1938270" cy="2422838"/>
          </a:xfrm>
          <a:prstGeom prst="rect">
            <a:avLst/>
          </a:prstGeom>
          <a:solidFill>
            <a:schemeClr val="tx1"/>
          </a:solidFill>
        </p:spPr>
        <p:txBody>
          <a:bodyPr lIns="180000" tIns="1044000" rIns="72000" bIns="72000">
            <a:noAutofit/>
          </a:bodyPr>
          <a:lstStyle>
            <a:lvl1pPr marL="0" marR="0" indent="0" algn="l" defTabSz="914400" rtl="0" eaLnBrk="1" fontAlgn="auto" latinLnBrk="0" hangingPunct="1">
              <a:lnSpc>
                <a:spcPct val="90000"/>
              </a:lnSpc>
              <a:spcBef>
                <a:spcPts val="1000"/>
              </a:spcBef>
              <a:spcAft>
                <a:spcPts val="0"/>
              </a:spcAft>
              <a:buClrTx/>
              <a:buSzTx/>
              <a:buFontTx/>
              <a:buNone/>
              <a:tabLst/>
              <a:defRPr lang="fr-FR" sz="24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1686833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otorola Moto 360">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60C29C-669A-4435-98F7-08E7CA3CB23F}"/>
              </a:ext>
            </a:extLst>
          </p:cNvPr>
          <p:cNvSpPr>
            <a:spLocks noGrp="1"/>
          </p:cNvSpPr>
          <p:nvPr>
            <p:ph type="pic" sz="quarter" idx="10" hasCustomPrompt="1"/>
          </p:nvPr>
        </p:nvSpPr>
        <p:spPr>
          <a:xfrm>
            <a:off x="7097712" y="2143919"/>
            <a:ext cx="2568575" cy="2568575"/>
          </a:xfrm>
          <a:prstGeom prst="ellipse">
            <a:avLst/>
          </a:prstGeom>
          <a:solidFill>
            <a:schemeClr val="tx1"/>
          </a:solidFill>
        </p:spPr>
        <p:txBody>
          <a:bodyPr>
            <a:normAutofit/>
          </a:bodyPr>
          <a:lstStyle>
            <a:lvl1pPr marL="0" indent="0" algn="ctr">
              <a:spcBef>
                <a:spcPts val="0"/>
              </a:spcBef>
              <a:buNone/>
              <a:defRPr lang="fr-FR" sz="2000" kern="1200" dirty="0">
                <a:solidFill>
                  <a:schemeClr val="accent1"/>
                </a:solidFill>
                <a:latin typeface="Segoe UI Semibold" panose="020B0702040204020203" pitchFamily="34" charset="0"/>
                <a:ea typeface="+mn-ea"/>
                <a:cs typeface="Segoe UI Semibold" panose="020B0702040204020203" pitchFamily="34" charset="0"/>
              </a:defRPr>
            </a:lvl1pPr>
          </a:lstStyle>
          <a:p>
            <a:r>
              <a:rPr lang="fr-FR" dirty="0"/>
              <a:t>Click to add a </a:t>
            </a:r>
            <a:r>
              <a:rPr lang="fr-FR" dirty="0" err="1"/>
              <a:t>picture</a:t>
            </a:r>
            <a:endParaRPr lang="fr-FR" dirty="0"/>
          </a:p>
        </p:txBody>
      </p:sp>
    </p:spTree>
    <p:extLst>
      <p:ext uri="{BB962C8B-B14F-4D97-AF65-F5344CB8AC3E}">
        <p14:creationId xmlns:p14="http://schemas.microsoft.com/office/powerpoint/2010/main" val="83121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BA04EA87-5121-4DFC-BCCF-E229FBB46187}"/>
              </a:ext>
            </a:extLst>
          </p:cNvPr>
          <p:cNvSpPr>
            <a:spLocks noGrp="1"/>
          </p:cNvSpPr>
          <p:nvPr>
            <p:ph type="pic" sz="quarter" idx="10" hasCustomPrompt="1"/>
          </p:nvPr>
        </p:nvSpPr>
        <p:spPr>
          <a:xfrm>
            <a:off x="7535119" y="1105236"/>
            <a:ext cx="3903672" cy="464753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3668573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amsung Galaxy S8">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11B93FC0-473A-4AAF-9633-2ACB63BDC73F}"/>
              </a:ext>
            </a:extLst>
          </p:cNvPr>
          <p:cNvSpPr>
            <a:spLocks noGrp="1"/>
          </p:cNvSpPr>
          <p:nvPr>
            <p:ph type="pic" sz="quarter" idx="10" hasCustomPrompt="1"/>
          </p:nvPr>
        </p:nvSpPr>
        <p:spPr>
          <a:xfrm>
            <a:off x="2560320" y="1024891"/>
            <a:ext cx="2335530" cy="4802886"/>
          </a:xfrm>
          <a:prstGeom prst="roundRect">
            <a:avLst>
              <a:gd name="adj" fmla="val 9054"/>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4017644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amsung Galaxy S8 Zoom">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11B93FC0-473A-4AAF-9633-2ACB63BDC73F}"/>
              </a:ext>
            </a:extLst>
          </p:cNvPr>
          <p:cNvSpPr>
            <a:spLocks noGrp="1"/>
          </p:cNvSpPr>
          <p:nvPr>
            <p:ph type="pic" sz="quarter" idx="10" hasCustomPrompt="1"/>
          </p:nvPr>
        </p:nvSpPr>
        <p:spPr>
          <a:xfrm>
            <a:off x="1168400" y="1558290"/>
            <a:ext cx="3867150" cy="5325110"/>
          </a:xfrm>
          <a:custGeom>
            <a:avLst/>
            <a:gdLst>
              <a:gd name="connsiteX0" fmla="*/ 0 w 3854450"/>
              <a:gd name="connsiteY0" fmla="*/ 348982 h 7926459"/>
              <a:gd name="connsiteX1" fmla="*/ 348982 w 3854450"/>
              <a:gd name="connsiteY1" fmla="*/ 0 h 7926459"/>
              <a:gd name="connsiteX2" fmla="*/ 3505468 w 3854450"/>
              <a:gd name="connsiteY2" fmla="*/ 0 h 7926459"/>
              <a:gd name="connsiteX3" fmla="*/ 3854450 w 3854450"/>
              <a:gd name="connsiteY3" fmla="*/ 348982 h 7926459"/>
              <a:gd name="connsiteX4" fmla="*/ 3854450 w 3854450"/>
              <a:gd name="connsiteY4" fmla="*/ 7577477 h 7926459"/>
              <a:gd name="connsiteX5" fmla="*/ 3505468 w 3854450"/>
              <a:gd name="connsiteY5" fmla="*/ 7926459 h 7926459"/>
              <a:gd name="connsiteX6" fmla="*/ 348982 w 3854450"/>
              <a:gd name="connsiteY6" fmla="*/ 7926459 h 7926459"/>
              <a:gd name="connsiteX7" fmla="*/ 0 w 3854450"/>
              <a:gd name="connsiteY7" fmla="*/ 7577477 h 7926459"/>
              <a:gd name="connsiteX8" fmla="*/ 0 w 3854450"/>
              <a:gd name="connsiteY8" fmla="*/ 348982 h 7926459"/>
              <a:gd name="connsiteX0" fmla="*/ 12700 w 3867150"/>
              <a:gd name="connsiteY0" fmla="*/ 348982 h 7926459"/>
              <a:gd name="connsiteX1" fmla="*/ 361682 w 3867150"/>
              <a:gd name="connsiteY1" fmla="*/ 0 h 7926459"/>
              <a:gd name="connsiteX2" fmla="*/ 3518168 w 3867150"/>
              <a:gd name="connsiteY2" fmla="*/ 0 h 7926459"/>
              <a:gd name="connsiteX3" fmla="*/ 3867150 w 3867150"/>
              <a:gd name="connsiteY3" fmla="*/ 348982 h 7926459"/>
              <a:gd name="connsiteX4" fmla="*/ 3867150 w 3867150"/>
              <a:gd name="connsiteY4" fmla="*/ 7577477 h 7926459"/>
              <a:gd name="connsiteX5" fmla="*/ 3518168 w 3867150"/>
              <a:gd name="connsiteY5" fmla="*/ 7926459 h 7926459"/>
              <a:gd name="connsiteX6" fmla="*/ 361682 w 3867150"/>
              <a:gd name="connsiteY6" fmla="*/ 7926459 h 7926459"/>
              <a:gd name="connsiteX7" fmla="*/ 12700 w 3867150"/>
              <a:gd name="connsiteY7" fmla="*/ 7577477 h 7926459"/>
              <a:gd name="connsiteX8" fmla="*/ 0 w 3867150"/>
              <a:gd name="connsiteY8" fmla="*/ 5299710 h 7926459"/>
              <a:gd name="connsiteX9" fmla="*/ 12700 w 3867150"/>
              <a:gd name="connsiteY9" fmla="*/ 348982 h 7926459"/>
              <a:gd name="connsiteX0" fmla="*/ 12700 w 3867150"/>
              <a:gd name="connsiteY0" fmla="*/ 348982 h 7926459"/>
              <a:gd name="connsiteX1" fmla="*/ 361682 w 3867150"/>
              <a:gd name="connsiteY1" fmla="*/ 0 h 7926459"/>
              <a:gd name="connsiteX2" fmla="*/ 3518168 w 3867150"/>
              <a:gd name="connsiteY2" fmla="*/ 0 h 7926459"/>
              <a:gd name="connsiteX3" fmla="*/ 3867150 w 3867150"/>
              <a:gd name="connsiteY3" fmla="*/ 348982 h 7926459"/>
              <a:gd name="connsiteX4" fmla="*/ 3860800 w 3867150"/>
              <a:gd name="connsiteY4" fmla="*/ 5325110 h 7926459"/>
              <a:gd name="connsiteX5" fmla="*/ 3867150 w 3867150"/>
              <a:gd name="connsiteY5" fmla="*/ 7577477 h 7926459"/>
              <a:gd name="connsiteX6" fmla="*/ 3518168 w 3867150"/>
              <a:gd name="connsiteY6" fmla="*/ 7926459 h 7926459"/>
              <a:gd name="connsiteX7" fmla="*/ 361682 w 3867150"/>
              <a:gd name="connsiteY7" fmla="*/ 7926459 h 7926459"/>
              <a:gd name="connsiteX8" fmla="*/ 12700 w 3867150"/>
              <a:gd name="connsiteY8" fmla="*/ 7577477 h 7926459"/>
              <a:gd name="connsiteX9" fmla="*/ 0 w 3867150"/>
              <a:gd name="connsiteY9" fmla="*/ 5299710 h 7926459"/>
              <a:gd name="connsiteX10" fmla="*/ 12700 w 3867150"/>
              <a:gd name="connsiteY10" fmla="*/ 348982 h 7926459"/>
              <a:gd name="connsiteX0" fmla="*/ 12700 w 3886723"/>
              <a:gd name="connsiteY0" fmla="*/ 348982 h 7926459"/>
              <a:gd name="connsiteX1" fmla="*/ 361682 w 3886723"/>
              <a:gd name="connsiteY1" fmla="*/ 0 h 7926459"/>
              <a:gd name="connsiteX2" fmla="*/ 3518168 w 3886723"/>
              <a:gd name="connsiteY2" fmla="*/ 0 h 7926459"/>
              <a:gd name="connsiteX3" fmla="*/ 3867150 w 3886723"/>
              <a:gd name="connsiteY3" fmla="*/ 348982 h 7926459"/>
              <a:gd name="connsiteX4" fmla="*/ 3860800 w 3886723"/>
              <a:gd name="connsiteY4" fmla="*/ 5325110 h 7926459"/>
              <a:gd name="connsiteX5" fmla="*/ 3518168 w 3886723"/>
              <a:gd name="connsiteY5" fmla="*/ 7926459 h 7926459"/>
              <a:gd name="connsiteX6" fmla="*/ 361682 w 3886723"/>
              <a:gd name="connsiteY6" fmla="*/ 7926459 h 7926459"/>
              <a:gd name="connsiteX7" fmla="*/ 12700 w 3886723"/>
              <a:gd name="connsiteY7" fmla="*/ 7577477 h 7926459"/>
              <a:gd name="connsiteX8" fmla="*/ 0 w 3886723"/>
              <a:gd name="connsiteY8" fmla="*/ 5299710 h 7926459"/>
              <a:gd name="connsiteX9" fmla="*/ 12700 w 3886723"/>
              <a:gd name="connsiteY9" fmla="*/ 348982 h 7926459"/>
              <a:gd name="connsiteX0" fmla="*/ 12700 w 3867150"/>
              <a:gd name="connsiteY0" fmla="*/ 348982 h 7926459"/>
              <a:gd name="connsiteX1" fmla="*/ 361682 w 3867150"/>
              <a:gd name="connsiteY1" fmla="*/ 0 h 7926459"/>
              <a:gd name="connsiteX2" fmla="*/ 3518168 w 3867150"/>
              <a:gd name="connsiteY2" fmla="*/ 0 h 7926459"/>
              <a:gd name="connsiteX3" fmla="*/ 3867150 w 3867150"/>
              <a:gd name="connsiteY3" fmla="*/ 348982 h 7926459"/>
              <a:gd name="connsiteX4" fmla="*/ 3860800 w 3867150"/>
              <a:gd name="connsiteY4" fmla="*/ 5325110 h 7926459"/>
              <a:gd name="connsiteX5" fmla="*/ 361682 w 3867150"/>
              <a:gd name="connsiteY5" fmla="*/ 7926459 h 7926459"/>
              <a:gd name="connsiteX6" fmla="*/ 12700 w 3867150"/>
              <a:gd name="connsiteY6" fmla="*/ 7577477 h 7926459"/>
              <a:gd name="connsiteX7" fmla="*/ 0 w 3867150"/>
              <a:gd name="connsiteY7" fmla="*/ 5299710 h 7926459"/>
              <a:gd name="connsiteX8" fmla="*/ 12700 w 3867150"/>
              <a:gd name="connsiteY8" fmla="*/ 348982 h 7926459"/>
              <a:gd name="connsiteX0" fmla="*/ 12700 w 3867150"/>
              <a:gd name="connsiteY0" fmla="*/ 348982 h 7577489"/>
              <a:gd name="connsiteX1" fmla="*/ 361682 w 3867150"/>
              <a:gd name="connsiteY1" fmla="*/ 0 h 7577489"/>
              <a:gd name="connsiteX2" fmla="*/ 3518168 w 3867150"/>
              <a:gd name="connsiteY2" fmla="*/ 0 h 7577489"/>
              <a:gd name="connsiteX3" fmla="*/ 3867150 w 3867150"/>
              <a:gd name="connsiteY3" fmla="*/ 348982 h 7577489"/>
              <a:gd name="connsiteX4" fmla="*/ 3860800 w 3867150"/>
              <a:gd name="connsiteY4" fmla="*/ 5325110 h 7577489"/>
              <a:gd name="connsiteX5" fmla="*/ 12700 w 3867150"/>
              <a:gd name="connsiteY5" fmla="*/ 7577477 h 7577489"/>
              <a:gd name="connsiteX6" fmla="*/ 0 w 3867150"/>
              <a:gd name="connsiteY6" fmla="*/ 5299710 h 7577489"/>
              <a:gd name="connsiteX7" fmla="*/ 12700 w 3867150"/>
              <a:gd name="connsiteY7" fmla="*/ 348982 h 7577489"/>
              <a:gd name="connsiteX0" fmla="*/ 12700 w 3867150"/>
              <a:gd name="connsiteY0" fmla="*/ 348982 h 5932961"/>
              <a:gd name="connsiteX1" fmla="*/ 361682 w 3867150"/>
              <a:gd name="connsiteY1" fmla="*/ 0 h 5932961"/>
              <a:gd name="connsiteX2" fmla="*/ 3518168 w 3867150"/>
              <a:gd name="connsiteY2" fmla="*/ 0 h 5932961"/>
              <a:gd name="connsiteX3" fmla="*/ 3867150 w 3867150"/>
              <a:gd name="connsiteY3" fmla="*/ 348982 h 5932961"/>
              <a:gd name="connsiteX4" fmla="*/ 3860800 w 3867150"/>
              <a:gd name="connsiteY4" fmla="*/ 5325110 h 5932961"/>
              <a:gd name="connsiteX5" fmla="*/ 0 w 3867150"/>
              <a:gd name="connsiteY5" fmla="*/ 5299710 h 5932961"/>
              <a:gd name="connsiteX6" fmla="*/ 12700 w 3867150"/>
              <a:gd name="connsiteY6" fmla="*/ 348982 h 5932961"/>
              <a:gd name="connsiteX0" fmla="*/ 12700 w 3867150"/>
              <a:gd name="connsiteY0" fmla="*/ 348982 h 5697434"/>
              <a:gd name="connsiteX1" fmla="*/ 361682 w 3867150"/>
              <a:gd name="connsiteY1" fmla="*/ 0 h 5697434"/>
              <a:gd name="connsiteX2" fmla="*/ 3518168 w 3867150"/>
              <a:gd name="connsiteY2" fmla="*/ 0 h 5697434"/>
              <a:gd name="connsiteX3" fmla="*/ 3867150 w 3867150"/>
              <a:gd name="connsiteY3" fmla="*/ 348982 h 5697434"/>
              <a:gd name="connsiteX4" fmla="*/ 3860800 w 3867150"/>
              <a:gd name="connsiteY4" fmla="*/ 5325110 h 5697434"/>
              <a:gd name="connsiteX5" fmla="*/ 0 w 3867150"/>
              <a:gd name="connsiteY5" fmla="*/ 5299710 h 5697434"/>
              <a:gd name="connsiteX6" fmla="*/ 12700 w 3867150"/>
              <a:gd name="connsiteY6" fmla="*/ 348982 h 5697434"/>
              <a:gd name="connsiteX0" fmla="*/ 12700 w 3867150"/>
              <a:gd name="connsiteY0" fmla="*/ 348982 h 5348214"/>
              <a:gd name="connsiteX1" fmla="*/ 361682 w 3867150"/>
              <a:gd name="connsiteY1" fmla="*/ 0 h 5348214"/>
              <a:gd name="connsiteX2" fmla="*/ 3518168 w 3867150"/>
              <a:gd name="connsiteY2" fmla="*/ 0 h 5348214"/>
              <a:gd name="connsiteX3" fmla="*/ 3867150 w 3867150"/>
              <a:gd name="connsiteY3" fmla="*/ 348982 h 5348214"/>
              <a:gd name="connsiteX4" fmla="*/ 3860800 w 3867150"/>
              <a:gd name="connsiteY4" fmla="*/ 5325110 h 5348214"/>
              <a:gd name="connsiteX5" fmla="*/ 0 w 3867150"/>
              <a:gd name="connsiteY5" fmla="*/ 5299710 h 5348214"/>
              <a:gd name="connsiteX6" fmla="*/ 12700 w 3867150"/>
              <a:gd name="connsiteY6" fmla="*/ 348982 h 5348214"/>
              <a:gd name="connsiteX0" fmla="*/ 12700 w 3867150"/>
              <a:gd name="connsiteY0" fmla="*/ 348982 h 5353474"/>
              <a:gd name="connsiteX1" fmla="*/ 361682 w 3867150"/>
              <a:gd name="connsiteY1" fmla="*/ 0 h 5353474"/>
              <a:gd name="connsiteX2" fmla="*/ 3518168 w 3867150"/>
              <a:gd name="connsiteY2" fmla="*/ 0 h 5353474"/>
              <a:gd name="connsiteX3" fmla="*/ 3867150 w 3867150"/>
              <a:gd name="connsiteY3" fmla="*/ 348982 h 5353474"/>
              <a:gd name="connsiteX4" fmla="*/ 3860800 w 3867150"/>
              <a:gd name="connsiteY4" fmla="*/ 5325110 h 5353474"/>
              <a:gd name="connsiteX5" fmla="*/ 0 w 3867150"/>
              <a:gd name="connsiteY5" fmla="*/ 5312410 h 5353474"/>
              <a:gd name="connsiteX6" fmla="*/ 12700 w 3867150"/>
              <a:gd name="connsiteY6" fmla="*/ 348982 h 5353474"/>
              <a:gd name="connsiteX0" fmla="*/ 12700 w 3867150"/>
              <a:gd name="connsiteY0" fmla="*/ 348982 h 5340388"/>
              <a:gd name="connsiteX1" fmla="*/ 361682 w 3867150"/>
              <a:gd name="connsiteY1" fmla="*/ 0 h 5340388"/>
              <a:gd name="connsiteX2" fmla="*/ 3518168 w 3867150"/>
              <a:gd name="connsiteY2" fmla="*/ 0 h 5340388"/>
              <a:gd name="connsiteX3" fmla="*/ 3867150 w 3867150"/>
              <a:gd name="connsiteY3" fmla="*/ 348982 h 5340388"/>
              <a:gd name="connsiteX4" fmla="*/ 3860800 w 3867150"/>
              <a:gd name="connsiteY4" fmla="*/ 5325110 h 5340388"/>
              <a:gd name="connsiteX5" fmla="*/ 0 w 3867150"/>
              <a:gd name="connsiteY5" fmla="*/ 5312410 h 5340388"/>
              <a:gd name="connsiteX6" fmla="*/ 12700 w 3867150"/>
              <a:gd name="connsiteY6" fmla="*/ 348982 h 5340388"/>
              <a:gd name="connsiteX0" fmla="*/ 12700 w 3867150"/>
              <a:gd name="connsiteY0" fmla="*/ 348982 h 5325110"/>
              <a:gd name="connsiteX1" fmla="*/ 361682 w 3867150"/>
              <a:gd name="connsiteY1" fmla="*/ 0 h 5325110"/>
              <a:gd name="connsiteX2" fmla="*/ 3518168 w 3867150"/>
              <a:gd name="connsiteY2" fmla="*/ 0 h 5325110"/>
              <a:gd name="connsiteX3" fmla="*/ 3867150 w 3867150"/>
              <a:gd name="connsiteY3" fmla="*/ 348982 h 5325110"/>
              <a:gd name="connsiteX4" fmla="*/ 3860800 w 3867150"/>
              <a:gd name="connsiteY4" fmla="*/ 5325110 h 5325110"/>
              <a:gd name="connsiteX5" fmla="*/ 0 w 3867150"/>
              <a:gd name="connsiteY5" fmla="*/ 5312410 h 5325110"/>
              <a:gd name="connsiteX6" fmla="*/ 12700 w 3867150"/>
              <a:gd name="connsiteY6" fmla="*/ 348982 h 5325110"/>
              <a:gd name="connsiteX0" fmla="*/ 12700 w 3867150"/>
              <a:gd name="connsiteY0" fmla="*/ 348982 h 5325110"/>
              <a:gd name="connsiteX1" fmla="*/ 361682 w 3867150"/>
              <a:gd name="connsiteY1" fmla="*/ 0 h 5325110"/>
              <a:gd name="connsiteX2" fmla="*/ 3518168 w 3867150"/>
              <a:gd name="connsiteY2" fmla="*/ 0 h 5325110"/>
              <a:gd name="connsiteX3" fmla="*/ 3867150 w 3867150"/>
              <a:gd name="connsiteY3" fmla="*/ 348982 h 5325110"/>
              <a:gd name="connsiteX4" fmla="*/ 3860800 w 3867150"/>
              <a:gd name="connsiteY4" fmla="*/ 5325110 h 5325110"/>
              <a:gd name="connsiteX5" fmla="*/ 0 w 3867150"/>
              <a:gd name="connsiteY5" fmla="*/ 5325110 h 5325110"/>
              <a:gd name="connsiteX6" fmla="*/ 12700 w 3867150"/>
              <a:gd name="connsiteY6" fmla="*/ 348982 h 532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50" h="5325110">
                <a:moveTo>
                  <a:pt x="12700" y="348982"/>
                </a:moveTo>
                <a:cubicBezTo>
                  <a:pt x="12700" y="156245"/>
                  <a:pt x="168945" y="0"/>
                  <a:pt x="361682" y="0"/>
                </a:cubicBezTo>
                <a:lnTo>
                  <a:pt x="3518168" y="0"/>
                </a:lnTo>
                <a:cubicBezTo>
                  <a:pt x="3710905" y="0"/>
                  <a:pt x="3867150" y="156245"/>
                  <a:pt x="3867150" y="348982"/>
                </a:cubicBezTo>
                <a:cubicBezTo>
                  <a:pt x="3865033" y="2007691"/>
                  <a:pt x="3862917" y="3666401"/>
                  <a:pt x="3860800" y="5325110"/>
                </a:cubicBezTo>
                <a:cubicBezTo>
                  <a:pt x="3851275" y="5324731"/>
                  <a:pt x="6350" y="5303565"/>
                  <a:pt x="0" y="5325110"/>
                </a:cubicBezTo>
                <a:cubicBezTo>
                  <a:pt x="4233" y="3674867"/>
                  <a:pt x="8467" y="1999225"/>
                  <a:pt x="12700" y="348982"/>
                </a:cubicBezTo>
                <a:close/>
              </a:path>
            </a:pathLst>
          </a:cu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465900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Pad Pro">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CA23F7C5-F348-47D4-9C59-49AD0BB71814}"/>
              </a:ext>
            </a:extLst>
          </p:cNvPr>
          <p:cNvSpPr>
            <a:spLocks noGrp="1"/>
          </p:cNvSpPr>
          <p:nvPr>
            <p:ph type="pic" sz="quarter" idx="10" hasCustomPrompt="1"/>
          </p:nvPr>
        </p:nvSpPr>
        <p:spPr>
          <a:xfrm>
            <a:off x="2090681" y="1257485"/>
            <a:ext cx="3270364" cy="4346840"/>
          </a:xfrm>
          <a:prstGeom prst="rect">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3253683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FD0C9DF6-807F-40E6-84C6-BA52193E138C}"/>
              </a:ext>
            </a:extLst>
          </p:cNvPr>
          <p:cNvSpPr>
            <a:spLocks noGrp="1"/>
          </p:cNvSpPr>
          <p:nvPr>
            <p:ph type="pic" sz="quarter" idx="10" hasCustomPrompt="1"/>
          </p:nvPr>
        </p:nvSpPr>
        <p:spPr>
          <a:xfrm>
            <a:off x="1205230" y="1558545"/>
            <a:ext cx="4685030" cy="2633471"/>
          </a:xfrm>
          <a:prstGeom prst="rect">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2289140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V Sony">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FD0C9DF6-807F-40E6-84C6-BA52193E138C}"/>
              </a:ext>
            </a:extLst>
          </p:cNvPr>
          <p:cNvSpPr>
            <a:spLocks noGrp="1"/>
          </p:cNvSpPr>
          <p:nvPr>
            <p:ph type="pic" sz="quarter" idx="10" hasCustomPrompt="1"/>
          </p:nvPr>
        </p:nvSpPr>
        <p:spPr>
          <a:xfrm>
            <a:off x="-352425" y="1114424"/>
            <a:ext cx="7591425" cy="4279107"/>
          </a:xfrm>
          <a:prstGeom prst="rect">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15040002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osition Mockups">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77071DD5-C8B5-4225-B8DE-07EA5BA539F6}"/>
              </a:ext>
            </a:extLst>
          </p:cNvPr>
          <p:cNvSpPr>
            <a:spLocks noGrp="1"/>
          </p:cNvSpPr>
          <p:nvPr>
            <p:ph type="pic" sz="quarter" idx="10" hasCustomPrompt="1"/>
          </p:nvPr>
        </p:nvSpPr>
        <p:spPr>
          <a:xfrm>
            <a:off x="7227570" y="1966364"/>
            <a:ext cx="5148656" cy="3851506"/>
          </a:xfrm>
          <a:prstGeom prst="rect">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
        <p:nvSpPr>
          <p:cNvPr id="12" name="Picture Placeholder 2">
            <a:extLst>
              <a:ext uri="{FF2B5EF4-FFF2-40B4-BE49-F238E27FC236}">
                <a16:creationId xmlns:a16="http://schemas.microsoft.com/office/drawing/2014/main" id="{2FFAE08D-92CA-4E3A-9155-D1B40C69A854}"/>
              </a:ext>
            </a:extLst>
          </p:cNvPr>
          <p:cNvSpPr>
            <a:spLocks noGrp="1"/>
          </p:cNvSpPr>
          <p:nvPr>
            <p:ph type="pic" sz="quarter" idx="11" hasCustomPrompt="1"/>
          </p:nvPr>
        </p:nvSpPr>
        <p:spPr>
          <a:xfrm>
            <a:off x="1621155" y="4225803"/>
            <a:ext cx="853013" cy="1058154"/>
          </a:xfrm>
          <a:prstGeom prst="rect">
            <a:avLst/>
          </a:prstGeom>
          <a:solidFill>
            <a:schemeClr val="tx1"/>
          </a:solidFill>
        </p:spPr>
        <p:txBody>
          <a:bodyPr lIns="72000" tIns="324000" rIns="72000" bIns="72000">
            <a:noAutofit/>
          </a:bodyPr>
          <a:lstStyle>
            <a:lvl1pPr marL="0" marR="0" indent="0" algn="l" defTabSz="914400" rtl="0" eaLnBrk="1" fontAlgn="auto" latinLnBrk="0" hangingPunct="1">
              <a:lnSpc>
                <a:spcPct val="70000"/>
              </a:lnSpc>
              <a:spcBef>
                <a:spcPts val="1000"/>
              </a:spcBef>
              <a:spcAft>
                <a:spcPts val="0"/>
              </a:spcAft>
              <a:buClrTx/>
              <a:buSzTx/>
              <a:buFontTx/>
              <a:buNone/>
              <a:tabLst/>
              <a:defRPr lang="fr-FR" sz="1000" kern="1200" dirty="0">
                <a:solidFill>
                  <a:schemeClr val="accent1"/>
                </a:solidFill>
                <a:latin typeface="Segoe UI Semibold" panose="020B0702040204020203" pitchFamily="34" charset="0"/>
                <a:ea typeface="+mn-ea"/>
                <a:cs typeface="Segoe UI Semibold" panose="020B07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
        <p:nvSpPr>
          <p:cNvPr id="14" name="Picture Placeholder 2">
            <a:extLst>
              <a:ext uri="{FF2B5EF4-FFF2-40B4-BE49-F238E27FC236}">
                <a16:creationId xmlns:a16="http://schemas.microsoft.com/office/drawing/2014/main" id="{150A7111-6589-40CE-A556-684125F67275}"/>
              </a:ext>
            </a:extLst>
          </p:cNvPr>
          <p:cNvSpPr>
            <a:spLocks noGrp="1"/>
          </p:cNvSpPr>
          <p:nvPr>
            <p:ph type="pic" sz="quarter" idx="12" hasCustomPrompt="1"/>
          </p:nvPr>
        </p:nvSpPr>
        <p:spPr>
          <a:xfrm>
            <a:off x="3818269" y="2254257"/>
            <a:ext cx="1683544" cy="3658476"/>
          </a:xfrm>
          <a:custGeom>
            <a:avLst/>
            <a:gdLst>
              <a:gd name="connsiteX0" fmla="*/ 0 w 2366010"/>
              <a:gd name="connsiteY0" fmla="*/ 244787 h 5124450"/>
              <a:gd name="connsiteX1" fmla="*/ 244787 w 2366010"/>
              <a:gd name="connsiteY1" fmla="*/ 0 h 5124450"/>
              <a:gd name="connsiteX2" fmla="*/ 2121223 w 2366010"/>
              <a:gd name="connsiteY2" fmla="*/ 0 h 5124450"/>
              <a:gd name="connsiteX3" fmla="*/ 2366010 w 2366010"/>
              <a:gd name="connsiteY3" fmla="*/ 244787 h 5124450"/>
              <a:gd name="connsiteX4" fmla="*/ 2366010 w 2366010"/>
              <a:gd name="connsiteY4" fmla="*/ 4879663 h 5124450"/>
              <a:gd name="connsiteX5" fmla="*/ 2121223 w 2366010"/>
              <a:gd name="connsiteY5" fmla="*/ 5124450 h 5124450"/>
              <a:gd name="connsiteX6" fmla="*/ 244787 w 2366010"/>
              <a:gd name="connsiteY6" fmla="*/ 5124450 h 5124450"/>
              <a:gd name="connsiteX7" fmla="*/ 0 w 2366010"/>
              <a:gd name="connsiteY7" fmla="*/ 4879663 h 5124450"/>
              <a:gd name="connsiteX8" fmla="*/ 0 w 2366010"/>
              <a:gd name="connsiteY8" fmla="*/ 244787 h 5124450"/>
              <a:gd name="connsiteX0" fmla="*/ 0 w 2366010"/>
              <a:gd name="connsiteY0" fmla="*/ 244793 h 5124456"/>
              <a:gd name="connsiteX1" fmla="*/ 244787 w 2366010"/>
              <a:gd name="connsiteY1" fmla="*/ 6 h 5124456"/>
              <a:gd name="connsiteX2" fmla="*/ 659130 w 2366010"/>
              <a:gd name="connsiteY2" fmla="*/ 186696 h 5124456"/>
              <a:gd name="connsiteX3" fmla="*/ 2121223 w 2366010"/>
              <a:gd name="connsiteY3" fmla="*/ 6 h 5124456"/>
              <a:gd name="connsiteX4" fmla="*/ 2366010 w 2366010"/>
              <a:gd name="connsiteY4" fmla="*/ 244793 h 5124456"/>
              <a:gd name="connsiteX5" fmla="*/ 2366010 w 2366010"/>
              <a:gd name="connsiteY5" fmla="*/ 4879669 h 5124456"/>
              <a:gd name="connsiteX6" fmla="*/ 2121223 w 2366010"/>
              <a:gd name="connsiteY6" fmla="*/ 5124456 h 5124456"/>
              <a:gd name="connsiteX7" fmla="*/ 244787 w 2366010"/>
              <a:gd name="connsiteY7" fmla="*/ 5124456 h 5124456"/>
              <a:gd name="connsiteX8" fmla="*/ 0 w 2366010"/>
              <a:gd name="connsiteY8" fmla="*/ 4879669 h 5124456"/>
              <a:gd name="connsiteX9" fmla="*/ 0 w 2366010"/>
              <a:gd name="connsiteY9" fmla="*/ 244793 h 5124456"/>
              <a:gd name="connsiteX0" fmla="*/ 0 w 2366010"/>
              <a:gd name="connsiteY0" fmla="*/ 244794 h 5124457"/>
              <a:gd name="connsiteX1" fmla="*/ 244787 w 2366010"/>
              <a:gd name="connsiteY1" fmla="*/ 7 h 5124457"/>
              <a:gd name="connsiteX2" fmla="*/ 659130 w 2366010"/>
              <a:gd name="connsiteY2" fmla="*/ 186697 h 5124457"/>
              <a:gd name="connsiteX3" fmla="*/ 2121223 w 2366010"/>
              <a:gd name="connsiteY3" fmla="*/ 7 h 5124457"/>
              <a:gd name="connsiteX4" fmla="*/ 2366010 w 2366010"/>
              <a:gd name="connsiteY4" fmla="*/ 244794 h 5124457"/>
              <a:gd name="connsiteX5" fmla="*/ 2366010 w 2366010"/>
              <a:gd name="connsiteY5" fmla="*/ 4879670 h 5124457"/>
              <a:gd name="connsiteX6" fmla="*/ 2121223 w 2366010"/>
              <a:gd name="connsiteY6" fmla="*/ 5124457 h 5124457"/>
              <a:gd name="connsiteX7" fmla="*/ 244787 w 2366010"/>
              <a:gd name="connsiteY7" fmla="*/ 5124457 h 5124457"/>
              <a:gd name="connsiteX8" fmla="*/ 0 w 2366010"/>
              <a:gd name="connsiteY8" fmla="*/ 4879670 h 5124457"/>
              <a:gd name="connsiteX9" fmla="*/ 0 w 2366010"/>
              <a:gd name="connsiteY9" fmla="*/ 244794 h 5124457"/>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7353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9704 h 5139367"/>
              <a:gd name="connsiteX1" fmla="*/ 244787 w 2366010"/>
              <a:gd name="connsiteY1" fmla="*/ 14917 h 5139367"/>
              <a:gd name="connsiteX2" fmla="*/ 499110 w 2366010"/>
              <a:gd name="connsiteY2" fmla="*/ 30158 h 5139367"/>
              <a:gd name="connsiteX3" fmla="*/ 735330 w 2366010"/>
              <a:gd name="connsiteY3" fmla="*/ 201607 h 5139367"/>
              <a:gd name="connsiteX4" fmla="*/ 2121223 w 2366010"/>
              <a:gd name="connsiteY4" fmla="*/ 14917 h 5139367"/>
              <a:gd name="connsiteX5" fmla="*/ 2366010 w 2366010"/>
              <a:gd name="connsiteY5" fmla="*/ 259704 h 5139367"/>
              <a:gd name="connsiteX6" fmla="*/ 2366010 w 2366010"/>
              <a:gd name="connsiteY6" fmla="*/ 4894580 h 5139367"/>
              <a:gd name="connsiteX7" fmla="*/ 2121223 w 2366010"/>
              <a:gd name="connsiteY7" fmla="*/ 5139367 h 5139367"/>
              <a:gd name="connsiteX8" fmla="*/ 244787 w 2366010"/>
              <a:gd name="connsiteY8" fmla="*/ 5139367 h 5139367"/>
              <a:gd name="connsiteX9" fmla="*/ 0 w 2366010"/>
              <a:gd name="connsiteY9" fmla="*/ 4894580 h 5139367"/>
              <a:gd name="connsiteX10" fmla="*/ 0 w 2366010"/>
              <a:gd name="connsiteY10" fmla="*/ 259704 h 5139367"/>
              <a:gd name="connsiteX0" fmla="*/ 0 w 2366010"/>
              <a:gd name="connsiteY0" fmla="*/ 255334 h 5134997"/>
              <a:gd name="connsiteX1" fmla="*/ 244787 w 2366010"/>
              <a:gd name="connsiteY1" fmla="*/ 10547 h 5134997"/>
              <a:gd name="connsiteX2" fmla="*/ 499110 w 2366010"/>
              <a:gd name="connsiteY2" fmla="*/ 25788 h 5134997"/>
              <a:gd name="connsiteX3" fmla="*/ 735330 w 2366010"/>
              <a:gd name="connsiteY3" fmla="*/ 19723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5334 h 5134997"/>
              <a:gd name="connsiteX1" fmla="*/ 244787 w 2366010"/>
              <a:gd name="connsiteY1" fmla="*/ 10547 h 5134997"/>
              <a:gd name="connsiteX2" fmla="*/ 499110 w 2366010"/>
              <a:gd name="connsiteY2" fmla="*/ 25788 h 5134997"/>
              <a:gd name="connsiteX3" fmla="*/ 731520 w 2366010"/>
              <a:gd name="connsiteY3" fmla="*/ 19342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1685 h 5131348"/>
              <a:gd name="connsiteX1" fmla="*/ 244787 w 2366010"/>
              <a:gd name="connsiteY1" fmla="*/ 6898 h 5131348"/>
              <a:gd name="connsiteX2" fmla="*/ 510540 w 2366010"/>
              <a:gd name="connsiteY2" fmla="*/ 10709 h 5131348"/>
              <a:gd name="connsiteX3" fmla="*/ 73914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1685 h 5131348"/>
              <a:gd name="connsiteX1" fmla="*/ 244787 w 2366010"/>
              <a:gd name="connsiteY1" fmla="*/ 6898 h 5131348"/>
              <a:gd name="connsiteX2" fmla="*/ 510540 w 2366010"/>
              <a:gd name="connsiteY2" fmla="*/ 10709 h 5131348"/>
              <a:gd name="connsiteX3" fmla="*/ 72771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5624 h 5135287"/>
              <a:gd name="connsiteX1" fmla="*/ 244787 w 2366010"/>
              <a:gd name="connsiteY1" fmla="*/ 10837 h 5135287"/>
              <a:gd name="connsiteX2" fmla="*/ 520700 w 2366010"/>
              <a:gd name="connsiteY2" fmla="*/ 7028 h 5135287"/>
              <a:gd name="connsiteX3" fmla="*/ 727710 w 2366010"/>
              <a:gd name="connsiteY3" fmla="*/ 193717 h 5135287"/>
              <a:gd name="connsiteX4" fmla="*/ 2121223 w 2366010"/>
              <a:gd name="connsiteY4" fmla="*/ 10837 h 5135287"/>
              <a:gd name="connsiteX5" fmla="*/ 2366010 w 2366010"/>
              <a:gd name="connsiteY5" fmla="*/ 255624 h 5135287"/>
              <a:gd name="connsiteX6" fmla="*/ 2366010 w 2366010"/>
              <a:gd name="connsiteY6" fmla="*/ 4890500 h 5135287"/>
              <a:gd name="connsiteX7" fmla="*/ 2121223 w 2366010"/>
              <a:gd name="connsiteY7" fmla="*/ 5135287 h 5135287"/>
              <a:gd name="connsiteX8" fmla="*/ 244787 w 2366010"/>
              <a:gd name="connsiteY8" fmla="*/ 5135287 h 5135287"/>
              <a:gd name="connsiteX9" fmla="*/ 0 w 2366010"/>
              <a:gd name="connsiteY9" fmla="*/ 4890500 h 5135287"/>
              <a:gd name="connsiteX10" fmla="*/ 0 w 2366010"/>
              <a:gd name="connsiteY10" fmla="*/ 255624 h 5135287"/>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2381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58153 w 2366010"/>
              <a:gd name="connsiteY5" fmla="*/ 1375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5773 w 2366010"/>
              <a:gd name="connsiteY5" fmla="*/ 17823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73393 w 2366010"/>
              <a:gd name="connsiteY5" fmla="*/ 21125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63996 h 5143659"/>
              <a:gd name="connsiteX1" fmla="*/ 237167 w 2366010"/>
              <a:gd name="connsiteY1" fmla="*/ 16669 h 5143659"/>
              <a:gd name="connsiteX2" fmla="*/ 520700 w 2366010"/>
              <a:gd name="connsiteY2" fmla="*/ 15400 h 5143659"/>
              <a:gd name="connsiteX3" fmla="*/ 727710 w 2366010"/>
              <a:gd name="connsiteY3" fmla="*/ 202089 h 5143659"/>
              <a:gd name="connsiteX4" fmla="*/ 1364453 w 2366010"/>
              <a:gd name="connsiteY4" fmla="*/ 203362 h 5143659"/>
              <a:gd name="connsiteX5" fmla="*/ 1760693 w 2366010"/>
              <a:gd name="connsiteY5" fmla="*/ 195742 h 5143659"/>
              <a:gd name="connsiteX6" fmla="*/ 1864833 w 2366010"/>
              <a:gd name="connsiteY6" fmla="*/ 25562 h 5143659"/>
              <a:gd name="connsiteX7" fmla="*/ 2121223 w 2366010"/>
              <a:gd name="connsiteY7" fmla="*/ 19209 h 5143659"/>
              <a:gd name="connsiteX8" fmla="*/ 2366010 w 2366010"/>
              <a:gd name="connsiteY8" fmla="*/ 263996 h 5143659"/>
              <a:gd name="connsiteX9" fmla="*/ 2366010 w 2366010"/>
              <a:gd name="connsiteY9" fmla="*/ 4898872 h 5143659"/>
              <a:gd name="connsiteX10" fmla="*/ 2121223 w 2366010"/>
              <a:gd name="connsiteY10" fmla="*/ 5143659 h 5143659"/>
              <a:gd name="connsiteX11" fmla="*/ 244787 w 2366010"/>
              <a:gd name="connsiteY11" fmla="*/ 5143659 h 5143659"/>
              <a:gd name="connsiteX12" fmla="*/ 0 w 2366010"/>
              <a:gd name="connsiteY12" fmla="*/ 4898872 h 5143659"/>
              <a:gd name="connsiteX13" fmla="*/ 0 w 2366010"/>
              <a:gd name="connsiteY13" fmla="*/ 263996 h 5143659"/>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364453 w 2366010"/>
              <a:gd name="connsiteY4" fmla="*/ 196014 h 5136311"/>
              <a:gd name="connsiteX5" fmla="*/ 1760693 w 2366010"/>
              <a:gd name="connsiteY5" fmla="*/ 188394 h 5136311"/>
              <a:gd name="connsiteX6" fmla="*/ 1864833 w 2366010"/>
              <a:gd name="connsiteY6" fmla="*/ 18214 h 5136311"/>
              <a:gd name="connsiteX7" fmla="*/ 2121223 w 2366010"/>
              <a:gd name="connsiteY7" fmla="*/ 11861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6069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60632 h 5140295"/>
              <a:gd name="connsiteX1" fmla="*/ 237167 w 2366010"/>
              <a:gd name="connsiteY1" fmla="*/ 13305 h 5140295"/>
              <a:gd name="connsiteX2" fmla="*/ 520700 w 2366010"/>
              <a:gd name="connsiteY2" fmla="*/ 12036 h 5140295"/>
              <a:gd name="connsiteX3" fmla="*/ 727710 w 2366010"/>
              <a:gd name="connsiteY3" fmla="*/ 198725 h 5140295"/>
              <a:gd name="connsiteX4" fmla="*/ 1364453 w 2366010"/>
              <a:gd name="connsiteY4" fmla="*/ 199998 h 5140295"/>
              <a:gd name="connsiteX5" fmla="*/ 1753073 w 2366010"/>
              <a:gd name="connsiteY5" fmla="*/ 192378 h 5140295"/>
              <a:gd name="connsiteX6" fmla="*/ 1857213 w 2366010"/>
              <a:gd name="connsiteY6" fmla="*/ 14578 h 5140295"/>
              <a:gd name="connsiteX7" fmla="*/ 2121223 w 2366010"/>
              <a:gd name="connsiteY7" fmla="*/ 15845 h 5140295"/>
              <a:gd name="connsiteX8" fmla="*/ 2366010 w 2366010"/>
              <a:gd name="connsiteY8" fmla="*/ 260632 h 5140295"/>
              <a:gd name="connsiteX9" fmla="*/ 2366010 w 2366010"/>
              <a:gd name="connsiteY9" fmla="*/ 4895508 h 5140295"/>
              <a:gd name="connsiteX10" fmla="*/ 2121223 w 2366010"/>
              <a:gd name="connsiteY10" fmla="*/ 5140295 h 5140295"/>
              <a:gd name="connsiteX11" fmla="*/ 244787 w 2366010"/>
              <a:gd name="connsiteY11" fmla="*/ 5140295 h 5140295"/>
              <a:gd name="connsiteX12" fmla="*/ 0 w 2366010"/>
              <a:gd name="connsiteY12" fmla="*/ 4895508 h 5140295"/>
              <a:gd name="connsiteX13" fmla="*/ 0 w 2366010"/>
              <a:gd name="connsiteY13" fmla="*/ 260632 h 5140295"/>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364453 w 2366010"/>
              <a:gd name="connsiteY4" fmla="*/ 207009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8251 h 5137914"/>
              <a:gd name="connsiteX1" fmla="*/ 237167 w 2366010"/>
              <a:gd name="connsiteY1" fmla="*/ 10924 h 5137914"/>
              <a:gd name="connsiteX2" fmla="*/ 518022 w 2366010"/>
              <a:gd name="connsiteY2" fmla="*/ 6979 h 5137914"/>
              <a:gd name="connsiteX3" fmla="*/ 727710 w 2366010"/>
              <a:gd name="connsiteY3" fmla="*/ 196344 h 5137914"/>
              <a:gd name="connsiteX4" fmla="*/ 1274918 w 2366010"/>
              <a:gd name="connsiteY4" fmla="*/ 195713 h 5137914"/>
              <a:gd name="connsiteX5" fmla="*/ 1753708 w 2366010"/>
              <a:gd name="connsiteY5" fmla="*/ 180477 h 5137914"/>
              <a:gd name="connsiteX6" fmla="*/ 1857213 w 2366010"/>
              <a:gd name="connsiteY6" fmla="*/ 12197 h 5137914"/>
              <a:gd name="connsiteX7" fmla="*/ 2133923 w 2366010"/>
              <a:gd name="connsiteY7" fmla="*/ 5848 h 5137914"/>
              <a:gd name="connsiteX8" fmla="*/ 2366010 w 2366010"/>
              <a:gd name="connsiteY8" fmla="*/ 258251 h 5137914"/>
              <a:gd name="connsiteX9" fmla="*/ 2366010 w 2366010"/>
              <a:gd name="connsiteY9" fmla="*/ 4893127 h 5137914"/>
              <a:gd name="connsiteX10" fmla="*/ 2121223 w 2366010"/>
              <a:gd name="connsiteY10" fmla="*/ 5137914 h 5137914"/>
              <a:gd name="connsiteX11" fmla="*/ 244787 w 2366010"/>
              <a:gd name="connsiteY11" fmla="*/ 5137914 h 5137914"/>
              <a:gd name="connsiteX12" fmla="*/ 0 w 2366010"/>
              <a:gd name="connsiteY12" fmla="*/ 4893127 h 5137914"/>
              <a:gd name="connsiteX13" fmla="*/ 0 w 2366010"/>
              <a:gd name="connsiteY13" fmla="*/ 258251 h 5137914"/>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53708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53708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53708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48353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48353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48353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48353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48353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6010" h="5138986">
                <a:moveTo>
                  <a:pt x="0" y="259323"/>
                </a:moveTo>
                <a:cubicBezTo>
                  <a:pt x="0" y="124131"/>
                  <a:pt x="99298" y="14400"/>
                  <a:pt x="234490" y="9320"/>
                </a:cubicBezTo>
                <a:cubicBezTo>
                  <a:pt x="330375" y="-1633"/>
                  <a:pt x="441345" y="-4014"/>
                  <a:pt x="518022" y="8051"/>
                </a:cubicBezTo>
                <a:cubicBezTo>
                  <a:pt x="568029" y="42976"/>
                  <a:pt x="608553" y="191263"/>
                  <a:pt x="727710" y="197416"/>
                </a:cubicBezTo>
                <a:cubicBezTo>
                  <a:pt x="883276" y="205449"/>
                  <a:pt x="1056621" y="196753"/>
                  <a:pt x="1274918" y="196785"/>
                </a:cubicBezTo>
                <a:cubicBezTo>
                  <a:pt x="1493215" y="196817"/>
                  <a:pt x="1691464" y="206784"/>
                  <a:pt x="1748353" y="181549"/>
                </a:cubicBezTo>
                <a:cubicBezTo>
                  <a:pt x="1805242" y="156314"/>
                  <a:pt x="1797125" y="40150"/>
                  <a:pt x="1857213" y="13269"/>
                </a:cubicBezTo>
                <a:cubicBezTo>
                  <a:pt x="1896981" y="1626"/>
                  <a:pt x="2008907" y="3363"/>
                  <a:pt x="2133923" y="6920"/>
                </a:cubicBezTo>
                <a:cubicBezTo>
                  <a:pt x="2258939" y="10477"/>
                  <a:pt x="2366010" y="124131"/>
                  <a:pt x="2366010" y="259323"/>
                </a:cubicBezTo>
                <a:lnTo>
                  <a:pt x="2366010" y="4894199"/>
                </a:lnTo>
                <a:cubicBezTo>
                  <a:pt x="2366010" y="5029391"/>
                  <a:pt x="2256415" y="5138986"/>
                  <a:pt x="2121223" y="5138986"/>
                </a:cubicBezTo>
                <a:lnTo>
                  <a:pt x="244787" y="5138986"/>
                </a:lnTo>
                <a:cubicBezTo>
                  <a:pt x="109595" y="5138986"/>
                  <a:pt x="0" y="5029391"/>
                  <a:pt x="0" y="4894199"/>
                </a:cubicBezTo>
                <a:lnTo>
                  <a:pt x="0" y="259323"/>
                </a:lnTo>
                <a:close/>
              </a:path>
            </a:pathLst>
          </a:custGeom>
          <a:solidFill>
            <a:schemeClr val="tx1"/>
          </a:solidFill>
        </p:spPr>
        <p:txBody>
          <a:bodyPr lIns="252000" tIns="360000" bIns="90000" anchor="t">
            <a:normAutofit/>
          </a:bodyPr>
          <a:lstStyle>
            <a:lvl1pPr marL="0" indent="0" algn="l">
              <a:buNone/>
              <a:defRPr lang="fr-FR" sz="2400" kern="1200" dirty="0">
                <a:solidFill>
                  <a:schemeClr val="accent1"/>
                </a:solidFill>
                <a:latin typeface="Segoe UI Semibold" panose="020B0702040204020203" pitchFamily="34" charset="0"/>
                <a:ea typeface="+mn-ea"/>
                <a:cs typeface="Segoe UI Semibold" panose="020B0702040204020203" pitchFamily="34"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27132455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s - 6 Collage">
    <p:bg>
      <p:bgPr>
        <a:solidFill>
          <a:srgbClr val="F7F7F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4064000" cy="3429000"/>
          </a:xfrm>
          <a:prstGeom prst="rect">
            <a:avLst/>
          </a:prstGeom>
          <a:solidFill>
            <a:schemeClr val="tx2"/>
          </a:solidFill>
        </p:spPr>
        <p:txBody>
          <a:bodyPr lIns="252000" tIns="252000" rIns="0" bIns="0">
            <a:normAutofit/>
          </a:bodyPr>
          <a:lstStyle>
            <a:lvl1pPr marL="0" indent="0">
              <a:buNone/>
              <a:defRPr sz="2000" baseline="0">
                <a:solidFill>
                  <a:schemeClr val="accent1"/>
                </a:solidFill>
                <a:latin typeface="+mj-lt"/>
                <a:cs typeface="Segoe UI Light" panose="020B0502040204020203" pitchFamily="34" charset="0"/>
              </a:defRPr>
            </a:lvl1pPr>
          </a:lstStyle>
          <a:p>
            <a:r>
              <a:rPr lang="fr-FR" dirty="0"/>
              <a:t>Click to </a:t>
            </a:r>
            <a:br>
              <a:rPr lang="fr-FR" dirty="0"/>
            </a:br>
            <a:r>
              <a:rPr lang="fr-FR" dirty="0"/>
              <a:t>add a </a:t>
            </a:r>
            <a:r>
              <a:rPr lang="fr-FR" dirty="0" err="1"/>
              <a:t>picture</a:t>
            </a:r>
            <a:endParaRPr lang="fr-FR" dirty="0"/>
          </a:p>
        </p:txBody>
      </p:sp>
      <p:sp>
        <p:nvSpPr>
          <p:cNvPr id="16" name="Picture Placeholder 3"/>
          <p:cNvSpPr>
            <a:spLocks noGrp="1"/>
          </p:cNvSpPr>
          <p:nvPr>
            <p:ph type="pic" sz="quarter" idx="11" hasCustomPrompt="1"/>
          </p:nvPr>
        </p:nvSpPr>
        <p:spPr>
          <a:xfrm>
            <a:off x="4064000" y="0"/>
            <a:ext cx="4064000" cy="3429000"/>
          </a:xfrm>
          <a:prstGeom prst="rect">
            <a:avLst/>
          </a:prstGeom>
          <a:solidFill>
            <a:schemeClr val="tx2"/>
          </a:solidFill>
        </p:spPr>
        <p:txBody>
          <a:bodyPr lIns="252000" tIns="252000" rIns="0" bIns="0">
            <a:normAutofit/>
          </a:bodyPr>
          <a:lstStyle>
            <a:lvl1pPr marL="0" indent="0">
              <a:buNone/>
              <a:defRPr sz="2000" baseline="0">
                <a:solidFill>
                  <a:schemeClr val="accent1"/>
                </a:solidFill>
                <a:latin typeface="+mj-lt"/>
                <a:cs typeface="Segoe UI Light" panose="020B0502040204020203" pitchFamily="34" charset="0"/>
              </a:defRPr>
            </a:lvl1pPr>
          </a:lstStyle>
          <a:p>
            <a:r>
              <a:rPr lang="fr-FR" dirty="0"/>
              <a:t>Click to </a:t>
            </a:r>
            <a:br>
              <a:rPr lang="fr-FR" dirty="0"/>
            </a:br>
            <a:r>
              <a:rPr lang="fr-FR" dirty="0"/>
              <a:t>add a </a:t>
            </a:r>
            <a:r>
              <a:rPr lang="fr-FR" dirty="0" err="1"/>
              <a:t>picture</a:t>
            </a:r>
            <a:endParaRPr lang="fr-FR" dirty="0"/>
          </a:p>
        </p:txBody>
      </p:sp>
      <p:sp>
        <p:nvSpPr>
          <p:cNvPr id="17" name="Picture Placeholder 3"/>
          <p:cNvSpPr>
            <a:spLocks noGrp="1"/>
          </p:cNvSpPr>
          <p:nvPr>
            <p:ph type="pic" sz="quarter" idx="12" hasCustomPrompt="1"/>
          </p:nvPr>
        </p:nvSpPr>
        <p:spPr>
          <a:xfrm>
            <a:off x="8128000" y="0"/>
            <a:ext cx="4064000" cy="3429000"/>
          </a:xfrm>
          <a:prstGeom prst="rect">
            <a:avLst/>
          </a:prstGeom>
          <a:solidFill>
            <a:schemeClr val="tx2"/>
          </a:solidFill>
        </p:spPr>
        <p:txBody>
          <a:bodyPr lIns="252000" tIns="252000" rIns="0" bIns="0">
            <a:normAutofit/>
          </a:bodyPr>
          <a:lstStyle>
            <a:lvl1pPr marL="0" indent="0">
              <a:buNone/>
              <a:defRPr sz="2000" baseline="0">
                <a:solidFill>
                  <a:schemeClr val="accent1"/>
                </a:solidFill>
                <a:latin typeface="+mj-lt"/>
                <a:cs typeface="Segoe UI Light" panose="020B0502040204020203" pitchFamily="34" charset="0"/>
              </a:defRPr>
            </a:lvl1pPr>
          </a:lstStyle>
          <a:p>
            <a:r>
              <a:rPr lang="fr-FR" dirty="0"/>
              <a:t>Click to </a:t>
            </a:r>
            <a:br>
              <a:rPr lang="fr-FR" dirty="0"/>
            </a:br>
            <a:r>
              <a:rPr lang="fr-FR" dirty="0"/>
              <a:t>add a </a:t>
            </a:r>
            <a:r>
              <a:rPr lang="fr-FR" dirty="0" err="1"/>
              <a:t>picture</a:t>
            </a:r>
            <a:endParaRPr lang="fr-FR" dirty="0"/>
          </a:p>
        </p:txBody>
      </p:sp>
      <p:sp>
        <p:nvSpPr>
          <p:cNvPr id="18" name="Picture Placeholder 3"/>
          <p:cNvSpPr>
            <a:spLocks noGrp="1"/>
          </p:cNvSpPr>
          <p:nvPr>
            <p:ph type="pic" sz="quarter" idx="13" hasCustomPrompt="1"/>
          </p:nvPr>
        </p:nvSpPr>
        <p:spPr>
          <a:xfrm>
            <a:off x="8128000" y="3429000"/>
            <a:ext cx="4064000" cy="3429000"/>
          </a:xfrm>
          <a:prstGeom prst="rect">
            <a:avLst/>
          </a:prstGeom>
          <a:solidFill>
            <a:schemeClr val="tx2"/>
          </a:solidFill>
        </p:spPr>
        <p:txBody>
          <a:bodyPr lIns="252000" tIns="252000" rIns="0" bIns="0">
            <a:normAutofit/>
          </a:bodyPr>
          <a:lstStyle>
            <a:lvl1pPr marL="0" indent="0">
              <a:buNone/>
              <a:defRPr sz="2000" baseline="0">
                <a:solidFill>
                  <a:schemeClr val="accent1"/>
                </a:solidFill>
                <a:latin typeface="+mj-lt"/>
                <a:cs typeface="Segoe UI Light" panose="020B0502040204020203" pitchFamily="34" charset="0"/>
              </a:defRPr>
            </a:lvl1pPr>
          </a:lstStyle>
          <a:p>
            <a:r>
              <a:rPr lang="fr-FR" dirty="0"/>
              <a:t>Click to </a:t>
            </a:r>
            <a:br>
              <a:rPr lang="fr-FR" dirty="0"/>
            </a:br>
            <a:r>
              <a:rPr lang="fr-FR" dirty="0"/>
              <a:t>add a </a:t>
            </a:r>
            <a:r>
              <a:rPr lang="fr-FR" dirty="0" err="1"/>
              <a:t>picture</a:t>
            </a:r>
            <a:endParaRPr lang="fr-FR" dirty="0"/>
          </a:p>
        </p:txBody>
      </p:sp>
      <p:sp>
        <p:nvSpPr>
          <p:cNvPr id="19" name="Picture Placeholder 3"/>
          <p:cNvSpPr>
            <a:spLocks noGrp="1"/>
          </p:cNvSpPr>
          <p:nvPr>
            <p:ph type="pic" sz="quarter" idx="14" hasCustomPrompt="1"/>
          </p:nvPr>
        </p:nvSpPr>
        <p:spPr>
          <a:xfrm>
            <a:off x="4064000" y="3429000"/>
            <a:ext cx="4064000" cy="3429000"/>
          </a:xfrm>
          <a:prstGeom prst="rect">
            <a:avLst/>
          </a:prstGeom>
          <a:solidFill>
            <a:schemeClr val="tx2"/>
          </a:solidFill>
        </p:spPr>
        <p:txBody>
          <a:bodyPr lIns="252000" tIns="252000" rIns="0" bIns="0">
            <a:normAutofit/>
          </a:bodyPr>
          <a:lstStyle>
            <a:lvl1pPr marL="0" indent="0">
              <a:buNone/>
              <a:defRPr sz="2000" baseline="0">
                <a:solidFill>
                  <a:schemeClr val="accent1"/>
                </a:solidFill>
                <a:latin typeface="+mj-lt"/>
                <a:cs typeface="Segoe UI Light" panose="020B0502040204020203" pitchFamily="34" charset="0"/>
              </a:defRPr>
            </a:lvl1pPr>
          </a:lstStyle>
          <a:p>
            <a:r>
              <a:rPr lang="fr-FR" dirty="0"/>
              <a:t>Click to </a:t>
            </a:r>
            <a:br>
              <a:rPr lang="fr-FR" dirty="0"/>
            </a:br>
            <a:r>
              <a:rPr lang="fr-FR" dirty="0"/>
              <a:t>add a </a:t>
            </a:r>
            <a:r>
              <a:rPr lang="fr-FR" dirty="0" err="1"/>
              <a:t>picture</a:t>
            </a:r>
            <a:endParaRPr lang="fr-FR" dirty="0"/>
          </a:p>
        </p:txBody>
      </p:sp>
      <p:sp>
        <p:nvSpPr>
          <p:cNvPr id="20" name="Picture Placeholder 3"/>
          <p:cNvSpPr>
            <a:spLocks noGrp="1"/>
          </p:cNvSpPr>
          <p:nvPr>
            <p:ph type="pic" sz="quarter" idx="15" hasCustomPrompt="1"/>
          </p:nvPr>
        </p:nvSpPr>
        <p:spPr>
          <a:xfrm>
            <a:off x="0" y="3429000"/>
            <a:ext cx="4064000" cy="3429000"/>
          </a:xfrm>
          <a:prstGeom prst="rect">
            <a:avLst/>
          </a:prstGeom>
          <a:solidFill>
            <a:schemeClr val="tx2"/>
          </a:solidFill>
        </p:spPr>
        <p:txBody>
          <a:bodyPr lIns="252000" tIns="252000" rIns="0" bIns="0">
            <a:normAutofit/>
          </a:bodyPr>
          <a:lstStyle>
            <a:lvl1pPr marL="0" indent="0">
              <a:buNone/>
              <a:defRPr sz="2000" baseline="0">
                <a:solidFill>
                  <a:schemeClr val="accent1"/>
                </a:solidFill>
                <a:latin typeface="+mj-lt"/>
                <a:cs typeface="Segoe UI Light" panose="020B0502040204020203" pitchFamily="34" charset="0"/>
              </a:defRPr>
            </a:lvl1pPr>
          </a:lstStyle>
          <a:p>
            <a:r>
              <a:rPr lang="fr-FR" dirty="0"/>
              <a:t>Click to </a:t>
            </a:r>
            <a:br>
              <a:rPr lang="fr-FR" dirty="0"/>
            </a:br>
            <a:r>
              <a:rPr lang="fr-FR" dirty="0"/>
              <a:t>add a </a:t>
            </a:r>
            <a:r>
              <a:rPr lang="fr-FR" dirty="0" err="1"/>
              <a:t>picture</a:t>
            </a:r>
            <a:endParaRPr lang="fr-FR" dirty="0"/>
          </a:p>
        </p:txBody>
      </p:sp>
    </p:spTree>
    <p:extLst>
      <p:ext uri="{BB962C8B-B14F-4D97-AF65-F5344CB8AC3E}">
        <p14:creationId xmlns:p14="http://schemas.microsoft.com/office/powerpoint/2010/main" val="19717511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7B15E9-FE43-4841-B877-CF972643F917}"/>
              </a:ext>
            </a:extLst>
          </p:cNvPr>
          <p:cNvPicPr>
            <a:picLocks noChangeAspect="1"/>
          </p:cNvPicPr>
          <p:nvPr userDrawn="1"/>
        </p:nvPicPr>
        <p:blipFill rotWithShape="1">
          <a:blip r:embed="rId2"/>
          <a:srcRect l="70" r="70"/>
          <a:stretch/>
        </p:blipFill>
        <p:spPr>
          <a:xfrm>
            <a:off x="0" y="0"/>
            <a:ext cx="12192000" cy="6858000"/>
          </a:xfrm>
          <a:prstGeom prst="rect">
            <a:avLst/>
          </a:prstGeom>
        </p:spPr>
      </p:pic>
      <p:pic>
        <p:nvPicPr>
          <p:cNvPr id="7" name="Graphic 6">
            <a:extLst>
              <a:ext uri="{FF2B5EF4-FFF2-40B4-BE49-F238E27FC236}">
                <a16:creationId xmlns:a16="http://schemas.microsoft.com/office/drawing/2014/main" id="{6E8AD5E2-80B9-4596-9CB1-D5569DED9AC5}"/>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4630219" y="1588849"/>
            <a:ext cx="2931562" cy="1831762"/>
          </a:xfrm>
          <a:prstGeom prst="rect">
            <a:avLst/>
          </a:prstGeom>
        </p:spPr>
      </p:pic>
      <p:sp>
        <p:nvSpPr>
          <p:cNvPr id="8" name="Rectangle 7">
            <a:extLst>
              <a:ext uri="{FF2B5EF4-FFF2-40B4-BE49-F238E27FC236}">
                <a16:creationId xmlns:a16="http://schemas.microsoft.com/office/drawing/2014/main" id="{60C311A9-D5EE-4491-885B-DF9302BF251A}"/>
              </a:ext>
            </a:extLst>
          </p:cNvPr>
          <p:cNvSpPr/>
          <p:nvPr userDrawn="1"/>
        </p:nvSpPr>
        <p:spPr>
          <a:xfrm>
            <a:off x="3375660" y="3948127"/>
            <a:ext cx="5440680" cy="428698"/>
          </a:xfrm>
          <a:prstGeom prst="rect">
            <a:avLst/>
          </a:prstGeom>
          <a:noFill/>
        </p:spPr>
        <p:txBody>
          <a:bodyPr wrap="square" lIns="0" tIns="0" rIns="0" bIns="0" rtlCol="0" anchor="ctr">
            <a:noAutofit/>
          </a:bodyPr>
          <a:lstStyle/>
          <a:p>
            <a:pPr algn="ctr">
              <a:lnSpc>
                <a:spcPct val="130000"/>
              </a:lnSpc>
              <a:spcAft>
                <a:spcPts val="600"/>
              </a:spcAft>
            </a:pPr>
            <a:r>
              <a:rPr lang="fr-FR" dirty="0">
                <a:solidFill>
                  <a:schemeClr val="bg1"/>
                </a:solidFill>
                <a:latin typeface="Segoe UI Light" panose="020B0502040204020203" pitchFamily="34" charset="0"/>
                <a:cs typeface="Segoe UI Light" panose="020B0502040204020203" pitchFamily="34" charset="0"/>
              </a:rPr>
              <a:t>A free PowerPoint Template made by Slidor.</a:t>
            </a:r>
          </a:p>
        </p:txBody>
      </p:sp>
      <p:grpSp>
        <p:nvGrpSpPr>
          <p:cNvPr id="9" name="Graphic 14">
            <a:extLst>
              <a:ext uri="{FF2B5EF4-FFF2-40B4-BE49-F238E27FC236}">
                <a16:creationId xmlns:a16="http://schemas.microsoft.com/office/drawing/2014/main" id="{D66DC7D3-23E7-4869-88B2-69EB16427068}"/>
              </a:ext>
            </a:extLst>
          </p:cNvPr>
          <p:cNvGrpSpPr/>
          <p:nvPr userDrawn="1"/>
        </p:nvGrpSpPr>
        <p:grpSpPr>
          <a:xfrm>
            <a:off x="6552060" y="3298862"/>
            <a:ext cx="848807" cy="172639"/>
            <a:chOff x="-4840605" y="4879650"/>
            <a:chExt cx="3371850" cy="685800"/>
          </a:xfrm>
        </p:grpSpPr>
        <p:sp>
          <p:nvSpPr>
            <p:cNvPr id="10" name="Freeform: Shape 9">
              <a:extLst>
                <a:ext uri="{FF2B5EF4-FFF2-40B4-BE49-F238E27FC236}">
                  <a16:creationId xmlns:a16="http://schemas.microsoft.com/office/drawing/2014/main" id="{E7923F90-C7F5-4957-8E42-1B5A2C22CF63}"/>
                </a:ext>
              </a:extLst>
            </p:cNvPr>
            <p:cNvSpPr/>
            <p:nvPr/>
          </p:nvSpPr>
          <p:spPr>
            <a:xfrm>
              <a:off x="-4847749" y="4872506"/>
              <a:ext cx="733425" cy="695325"/>
            </a:xfrm>
            <a:custGeom>
              <a:avLst/>
              <a:gdLst>
                <a:gd name="connsiteX0" fmla="*/ 727520 w 733425"/>
                <a:gd name="connsiteY0" fmla="*/ 349758 h 695325"/>
                <a:gd name="connsiteX1" fmla="*/ 728091 w 733425"/>
                <a:gd name="connsiteY1" fmla="*/ 349472 h 695325"/>
                <a:gd name="connsiteX2" fmla="*/ 650748 w 733425"/>
                <a:gd name="connsiteY2" fmla="*/ 303276 h 695325"/>
                <a:gd name="connsiteX3" fmla="*/ 161258 w 733425"/>
                <a:gd name="connsiteY3" fmla="*/ 7144 h 695325"/>
                <a:gd name="connsiteX4" fmla="*/ 11240 w 733425"/>
                <a:gd name="connsiteY4" fmla="*/ 51530 h 695325"/>
                <a:gd name="connsiteX5" fmla="*/ 505968 w 733425"/>
                <a:gd name="connsiteY5" fmla="*/ 349282 h 695325"/>
                <a:gd name="connsiteX6" fmla="*/ 7144 w 733425"/>
                <a:gd name="connsiteY6" fmla="*/ 645605 h 695325"/>
                <a:gd name="connsiteX7" fmla="*/ 161258 w 733425"/>
                <a:gd name="connsiteY7" fmla="*/ 692372 h 695325"/>
                <a:gd name="connsiteX8" fmla="*/ 270605 w 733425"/>
                <a:gd name="connsiteY8" fmla="*/ 626174 h 695325"/>
                <a:gd name="connsiteX9" fmla="*/ 650653 w 733425"/>
                <a:gd name="connsiteY9" fmla="*/ 396240 h 695325"/>
                <a:gd name="connsiteX10" fmla="*/ 728091 w 733425"/>
                <a:gd name="connsiteY10" fmla="*/ 350139 h 695325"/>
                <a:gd name="connsiteX11" fmla="*/ 727520 w 733425"/>
                <a:gd name="connsiteY11" fmla="*/ 34975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3425" h="695325">
                  <a:moveTo>
                    <a:pt x="727520" y="349758"/>
                  </a:moveTo>
                  <a:lnTo>
                    <a:pt x="728091" y="349472"/>
                  </a:lnTo>
                  <a:lnTo>
                    <a:pt x="650748" y="303276"/>
                  </a:lnTo>
                  <a:lnTo>
                    <a:pt x="161258" y="7144"/>
                  </a:lnTo>
                  <a:lnTo>
                    <a:pt x="11240" y="51530"/>
                  </a:lnTo>
                  <a:lnTo>
                    <a:pt x="505968" y="349282"/>
                  </a:lnTo>
                  <a:lnTo>
                    <a:pt x="7144" y="645605"/>
                  </a:lnTo>
                  <a:lnTo>
                    <a:pt x="161258" y="692372"/>
                  </a:lnTo>
                  <a:lnTo>
                    <a:pt x="270605" y="626174"/>
                  </a:lnTo>
                  <a:lnTo>
                    <a:pt x="650653" y="396240"/>
                  </a:lnTo>
                  <a:lnTo>
                    <a:pt x="728091" y="350139"/>
                  </a:lnTo>
                  <a:lnTo>
                    <a:pt x="727520" y="349758"/>
                  </a:lnTo>
                  <a:close/>
                </a:path>
              </a:pathLst>
            </a:custGeom>
            <a:solidFill>
              <a:srgbClr val="F04C3B"/>
            </a:solidFill>
            <a:ln w="9525" cap="flat">
              <a:noFill/>
              <a:prstDash val="solid"/>
              <a:miter/>
            </a:ln>
          </p:spPr>
          <p:txBody>
            <a:bodyPr rtlCol="0" anchor="ctr"/>
            <a:lstStyle/>
            <a:p>
              <a:endParaRPr lang="fr-FR"/>
            </a:p>
          </p:txBody>
        </p:sp>
        <p:sp>
          <p:nvSpPr>
            <p:cNvPr id="11" name="Freeform: Shape 10">
              <a:extLst>
                <a:ext uri="{FF2B5EF4-FFF2-40B4-BE49-F238E27FC236}">
                  <a16:creationId xmlns:a16="http://schemas.microsoft.com/office/drawing/2014/main" id="{1A91D39A-3051-4BF8-9AD2-6A54CECBDBDA}"/>
                </a:ext>
              </a:extLst>
            </p:cNvPr>
            <p:cNvSpPr/>
            <p:nvPr/>
          </p:nvSpPr>
          <p:spPr>
            <a:xfrm>
              <a:off x="-4462177" y="5214930"/>
              <a:ext cx="238125" cy="142875"/>
            </a:xfrm>
            <a:custGeom>
              <a:avLst/>
              <a:gdLst>
                <a:gd name="connsiteX0" fmla="*/ 120777 w 238125"/>
                <a:gd name="connsiteY0" fmla="*/ 7144 h 142875"/>
                <a:gd name="connsiteX1" fmla="*/ 231648 w 238125"/>
                <a:gd name="connsiteY1" fmla="*/ 73819 h 142875"/>
                <a:gd name="connsiteX2" fmla="*/ 120682 w 238125"/>
                <a:gd name="connsiteY2" fmla="*/ 141256 h 142875"/>
                <a:gd name="connsiteX3" fmla="*/ 7144 w 238125"/>
                <a:gd name="connsiteY3" fmla="*/ 74200 h 142875"/>
                <a:gd name="connsiteX4" fmla="*/ 120777 w 238125"/>
                <a:gd name="connsiteY4" fmla="*/ 714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142875">
                  <a:moveTo>
                    <a:pt x="120777" y="7144"/>
                  </a:moveTo>
                  <a:lnTo>
                    <a:pt x="231648" y="73819"/>
                  </a:lnTo>
                  <a:lnTo>
                    <a:pt x="120682" y="141256"/>
                  </a:lnTo>
                  <a:lnTo>
                    <a:pt x="7144" y="74200"/>
                  </a:lnTo>
                  <a:lnTo>
                    <a:pt x="120777" y="7144"/>
                  </a:lnTo>
                  <a:close/>
                </a:path>
              </a:pathLst>
            </a:custGeom>
            <a:solidFill>
              <a:srgbClr val="010101">
                <a:alpha val="30000"/>
              </a:srgbClr>
            </a:solidFill>
            <a:ln w="9525" cap="flat">
              <a:noFill/>
              <a:prstDash val="solid"/>
              <a:miter/>
            </a:ln>
          </p:spPr>
          <p:txBody>
            <a:bodyPr rtlCol="0" anchor="ctr"/>
            <a:lstStyle/>
            <a:p>
              <a:endParaRPr lang="fr-FR"/>
            </a:p>
          </p:txBody>
        </p:sp>
        <p:sp>
          <p:nvSpPr>
            <p:cNvPr id="12" name="Freeform: Shape 11">
              <a:extLst>
                <a:ext uri="{FF2B5EF4-FFF2-40B4-BE49-F238E27FC236}">
                  <a16:creationId xmlns:a16="http://schemas.microsoft.com/office/drawing/2014/main" id="{F85F7B6D-1347-40FE-A80A-D5BD017DF9CD}"/>
                </a:ext>
              </a:extLst>
            </p:cNvPr>
            <p:cNvSpPr/>
            <p:nvPr/>
          </p:nvSpPr>
          <p:spPr>
            <a:xfrm>
              <a:off x="-3434715" y="5011381"/>
              <a:ext cx="295275" cy="419100"/>
            </a:xfrm>
            <a:custGeom>
              <a:avLst/>
              <a:gdLst>
                <a:gd name="connsiteX0" fmla="*/ 7144 w 295275"/>
                <a:gd name="connsiteY0" fmla="*/ 50483 h 419100"/>
                <a:gd name="connsiteX1" fmla="*/ 78772 w 295275"/>
                <a:gd name="connsiteY1" fmla="*/ 7144 h 419100"/>
                <a:gd name="connsiteX2" fmla="*/ 78772 w 295275"/>
                <a:gd name="connsiteY2" fmla="*/ 349472 h 419100"/>
                <a:gd name="connsiteX3" fmla="*/ 292989 w 295275"/>
                <a:gd name="connsiteY3" fmla="*/ 349472 h 419100"/>
                <a:gd name="connsiteX4" fmla="*/ 292989 w 295275"/>
                <a:gd name="connsiteY4" fmla="*/ 414623 h 419100"/>
                <a:gd name="connsiteX5" fmla="*/ 7239 w 295275"/>
                <a:gd name="connsiteY5" fmla="*/ 414623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275" h="419100">
                  <a:moveTo>
                    <a:pt x="7144" y="50483"/>
                  </a:moveTo>
                  <a:lnTo>
                    <a:pt x="78772" y="7144"/>
                  </a:lnTo>
                  <a:lnTo>
                    <a:pt x="78772" y="349472"/>
                  </a:lnTo>
                  <a:lnTo>
                    <a:pt x="292989" y="349472"/>
                  </a:lnTo>
                  <a:lnTo>
                    <a:pt x="292989" y="414623"/>
                  </a:lnTo>
                  <a:lnTo>
                    <a:pt x="7239" y="414623"/>
                  </a:lnTo>
                  <a:close/>
                </a:path>
              </a:pathLst>
            </a:custGeom>
            <a:solidFill>
              <a:schemeClr val="bg1"/>
            </a:solidFill>
            <a:ln w="9525" cap="flat">
              <a:noFill/>
              <a:prstDash val="solid"/>
              <a:miter/>
            </a:ln>
          </p:spPr>
          <p:txBody>
            <a:bodyPr rtlCol="0" anchor="ctr"/>
            <a:lstStyle/>
            <a:p>
              <a:endParaRPr lang="fr-FR" dirty="0"/>
            </a:p>
          </p:txBody>
        </p:sp>
        <p:sp>
          <p:nvSpPr>
            <p:cNvPr id="13" name="Freeform: Shape 12">
              <a:extLst>
                <a:ext uri="{FF2B5EF4-FFF2-40B4-BE49-F238E27FC236}">
                  <a16:creationId xmlns:a16="http://schemas.microsoft.com/office/drawing/2014/main" id="{876C7694-BEEB-45BD-8514-3A1381390988}"/>
                </a:ext>
              </a:extLst>
            </p:cNvPr>
            <p:cNvSpPr/>
            <p:nvPr/>
          </p:nvSpPr>
          <p:spPr>
            <a:xfrm>
              <a:off x="-3041142" y="5011381"/>
              <a:ext cx="85725" cy="419100"/>
            </a:xfrm>
            <a:custGeom>
              <a:avLst/>
              <a:gdLst>
                <a:gd name="connsiteX0" fmla="*/ 7144 w 85725"/>
                <a:gd name="connsiteY0" fmla="*/ 51721 h 419100"/>
                <a:gd name="connsiteX1" fmla="*/ 78772 w 85725"/>
                <a:gd name="connsiteY1" fmla="*/ 7144 h 419100"/>
                <a:gd name="connsiteX2" fmla="*/ 78772 w 85725"/>
                <a:gd name="connsiteY2" fmla="*/ 414623 h 419100"/>
                <a:gd name="connsiteX3" fmla="*/ 7144 w 85725"/>
                <a:gd name="connsiteY3" fmla="*/ 414623 h 419100"/>
              </a:gdLst>
              <a:ahLst/>
              <a:cxnLst>
                <a:cxn ang="0">
                  <a:pos x="connsiteX0" y="connsiteY0"/>
                </a:cxn>
                <a:cxn ang="0">
                  <a:pos x="connsiteX1" y="connsiteY1"/>
                </a:cxn>
                <a:cxn ang="0">
                  <a:pos x="connsiteX2" y="connsiteY2"/>
                </a:cxn>
                <a:cxn ang="0">
                  <a:pos x="connsiteX3" y="connsiteY3"/>
                </a:cxn>
              </a:cxnLst>
              <a:rect l="l" t="t" r="r" b="b"/>
              <a:pathLst>
                <a:path w="85725" h="419100">
                  <a:moveTo>
                    <a:pt x="7144" y="51721"/>
                  </a:moveTo>
                  <a:lnTo>
                    <a:pt x="78772" y="7144"/>
                  </a:lnTo>
                  <a:lnTo>
                    <a:pt x="78772" y="414623"/>
                  </a:lnTo>
                  <a:lnTo>
                    <a:pt x="7144" y="414623"/>
                  </a:lnTo>
                  <a:close/>
                </a:path>
              </a:pathLst>
            </a:custGeom>
            <a:solidFill>
              <a:schemeClr val="bg1"/>
            </a:solidFill>
            <a:ln w="9525" cap="flat">
              <a:noFill/>
              <a:prstDash val="solid"/>
              <a:miter/>
            </a:ln>
          </p:spPr>
          <p:txBody>
            <a:bodyPr rtlCol="0" anchor="ctr"/>
            <a:lstStyle/>
            <a:p>
              <a:endParaRPr lang="fr-FR"/>
            </a:p>
          </p:txBody>
        </p:sp>
        <p:sp>
          <p:nvSpPr>
            <p:cNvPr id="14" name="Freeform: Shape 13">
              <a:extLst>
                <a:ext uri="{FF2B5EF4-FFF2-40B4-BE49-F238E27FC236}">
                  <a16:creationId xmlns:a16="http://schemas.microsoft.com/office/drawing/2014/main" id="{1233C57D-BC6C-45E8-BD7C-CD3182F4BBD4}"/>
                </a:ext>
              </a:extLst>
            </p:cNvPr>
            <p:cNvSpPr/>
            <p:nvPr/>
          </p:nvSpPr>
          <p:spPr>
            <a:xfrm>
              <a:off x="-2831592" y="5011365"/>
              <a:ext cx="381000" cy="419100"/>
            </a:xfrm>
            <a:custGeom>
              <a:avLst/>
              <a:gdLst>
                <a:gd name="connsiteX0" fmla="*/ 7144 w 381000"/>
                <a:gd name="connsiteY0" fmla="*/ 7160 h 419100"/>
                <a:gd name="connsiteX1" fmla="*/ 159544 w 381000"/>
                <a:gd name="connsiteY1" fmla="*/ 7160 h 419100"/>
                <a:gd name="connsiteX2" fmla="*/ 247174 w 381000"/>
                <a:gd name="connsiteY2" fmla="*/ 22590 h 419100"/>
                <a:gd name="connsiteX3" fmla="*/ 315849 w 381000"/>
                <a:gd name="connsiteY3" fmla="*/ 65357 h 419100"/>
                <a:gd name="connsiteX4" fmla="*/ 360426 w 381000"/>
                <a:gd name="connsiteY4" fmla="*/ 129746 h 419100"/>
                <a:gd name="connsiteX5" fmla="*/ 376142 w 381000"/>
                <a:gd name="connsiteY5" fmla="*/ 209756 h 419100"/>
                <a:gd name="connsiteX6" fmla="*/ 376142 w 381000"/>
                <a:gd name="connsiteY6" fmla="*/ 210899 h 419100"/>
                <a:gd name="connsiteX7" fmla="*/ 360426 w 381000"/>
                <a:gd name="connsiteY7" fmla="*/ 291290 h 419100"/>
                <a:gd name="connsiteX8" fmla="*/ 315849 w 381000"/>
                <a:gd name="connsiteY8" fmla="*/ 355870 h 419100"/>
                <a:gd name="connsiteX9" fmla="*/ 247174 w 381000"/>
                <a:gd name="connsiteY9" fmla="*/ 398923 h 419100"/>
                <a:gd name="connsiteX10" fmla="*/ 159544 w 381000"/>
                <a:gd name="connsiteY10" fmla="*/ 414639 h 419100"/>
                <a:gd name="connsiteX11" fmla="*/ 7144 w 381000"/>
                <a:gd name="connsiteY11" fmla="*/ 414639 h 419100"/>
                <a:gd name="connsiteX12" fmla="*/ 78391 w 381000"/>
                <a:gd name="connsiteY12" fmla="*/ 72787 h 419100"/>
                <a:gd name="connsiteX13" fmla="*/ 78391 w 381000"/>
                <a:gd name="connsiteY13" fmla="*/ 349869 h 419100"/>
                <a:gd name="connsiteX14" fmla="*/ 158687 w 381000"/>
                <a:gd name="connsiteY14" fmla="*/ 349869 h 419100"/>
                <a:gd name="connsiteX15" fmla="*/ 216884 w 381000"/>
                <a:gd name="connsiteY15" fmla="*/ 339677 h 419100"/>
                <a:gd name="connsiteX16" fmla="*/ 261461 w 381000"/>
                <a:gd name="connsiteY16" fmla="*/ 311102 h 419100"/>
                <a:gd name="connsiteX17" fmla="*/ 290036 w 381000"/>
                <a:gd name="connsiteY17" fmla="*/ 267478 h 419100"/>
                <a:gd name="connsiteX18" fmla="*/ 300228 w 381000"/>
                <a:gd name="connsiteY18" fmla="*/ 212518 h 419100"/>
                <a:gd name="connsiteX19" fmla="*/ 300228 w 381000"/>
                <a:gd name="connsiteY19" fmla="*/ 211280 h 419100"/>
                <a:gd name="connsiteX20" fmla="*/ 290036 w 381000"/>
                <a:gd name="connsiteY20" fmla="*/ 156035 h 419100"/>
                <a:gd name="connsiteX21" fmla="*/ 261461 w 381000"/>
                <a:gd name="connsiteY21" fmla="*/ 112030 h 419100"/>
                <a:gd name="connsiteX22" fmla="*/ 216884 w 381000"/>
                <a:gd name="connsiteY22" fmla="*/ 83455 h 419100"/>
                <a:gd name="connsiteX23" fmla="*/ 158687 w 381000"/>
                <a:gd name="connsiteY23" fmla="*/ 72977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000" h="419100">
                  <a:moveTo>
                    <a:pt x="7144" y="7160"/>
                  </a:moveTo>
                  <a:lnTo>
                    <a:pt x="159544" y="7160"/>
                  </a:lnTo>
                  <a:cubicBezTo>
                    <a:pt x="189459" y="6817"/>
                    <a:pt x="219175" y="12050"/>
                    <a:pt x="247174" y="22590"/>
                  </a:cubicBezTo>
                  <a:cubicBezTo>
                    <a:pt x="272645" y="32212"/>
                    <a:pt x="295978" y="46743"/>
                    <a:pt x="315849" y="65357"/>
                  </a:cubicBezTo>
                  <a:cubicBezTo>
                    <a:pt x="335007" y="83502"/>
                    <a:pt x="350187" y="105428"/>
                    <a:pt x="360426" y="129746"/>
                  </a:cubicBezTo>
                  <a:cubicBezTo>
                    <a:pt x="371036" y="155075"/>
                    <a:pt x="376383" y="182297"/>
                    <a:pt x="376142" y="209756"/>
                  </a:cubicBezTo>
                  <a:lnTo>
                    <a:pt x="376142" y="210899"/>
                  </a:lnTo>
                  <a:cubicBezTo>
                    <a:pt x="376371" y="238481"/>
                    <a:pt x="371025" y="265825"/>
                    <a:pt x="360426" y="291290"/>
                  </a:cubicBezTo>
                  <a:cubicBezTo>
                    <a:pt x="350257" y="315703"/>
                    <a:pt x="335070" y="337705"/>
                    <a:pt x="315849" y="355870"/>
                  </a:cubicBezTo>
                  <a:cubicBezTo>
                    <a:pt x="295967" y="374540"/>
                    <a:pt x="272642" y="389163"/>
                    <a:pt x="247174" y="398923"/>
                  </a:cubicBezTo>
                  <a:cubicBezTo>
                    <a:pt x="219219" y="409651"/>
                    <a:pt x="189485" y="414983"/>
                    <a:pt x="159544" y="414639"/>
                  </a:cubicBezTo>
                  <a:lnTo>
                    <a:pt x="7144" y="414639"/>
                  </a:lnTo>
                  <a:close/>
                  <a:moveTo>
                    <a:pt x="78391" y="72787"/>
                  </a:moveTo>
                  <a:lnTo>
                    <a:pt x="78391" y="349869"/>
                  </a:lnTo>
                  <a:lnTo>
                    <a:pt x="158687" y="349869"/>
                  </a:lnTo>
                  <a:cubicBezTo>
                    <a:pt x="178551" y="350118"/>
                    <a:pt x="198287" y="346662"/>
                    <a:pt x="216884" y="339677"/>
                  </a:cubicBezTo>
                  <a:cubicBezTo>
                    <a:pt x="233595" y="333409"/>
                    <a:pt x="248788" y="323670"/>
                    <a:pt x="261461" y="311102"/>
                  </a:cubicBezTo>
                  <a:cubicBezTo>
                    <a:pt x="273861" y="298662"/>
                    <a:pt x="283586" y="283816"/>
                    <a:pt x="290036" y="267478"/>
                  </a:cubicBezTo>
                  <a:cubicBezTo>
                    <a:pt x="296973" y="249995"/>
                    <a:pt x="300435" y="231327"/>
                    <a:pt x="300228" y="212518"/>
                  </a:cubicBezTo>
                  <a:lnTo>
                    <a:pt x="300228" y="211280"/>
                  </a:lnTo>
                  <a:cubicBezTo>
                    <a:pt x="300417" y="192381"/>
                    <a:pt x="296957" y="173623"/>
                    <a:pt x="290036" y="156035"/>
                  </a:cubicBezTo>
                  <a:cubicBezTo>
                    <a:pt x="283637" y="139559"/>
                    <a:pt x="273910" y="124578"/>
                    <a:pt x="261461" y="112030"/>
                  </a:cubicBezTo>
                  <a:cubicBezTo>
                    <a:pt x="248705" y="99567"/>
                    <a:pt x="233535" y="89843"/>
                    <a:pt x="216884" y="83455"/>
                  </a:cubicBezTo>
                  <a:cubicBezTo>
                    <a:pt x="198344" y="76236"/>
                    <a:pt x="178581" y="72678"/>
                    <a:pt x="158687" y="72977"/>
                  </a:cubicBezTo>
                  <a:close/>
                </a:path>
              </a:pathLst>
            </a:custGeom>
            <a:solidFill>
              <a:schemeClr val="bg1"/>
            </a:solidFill>
            <a:ln w="9525" cap="flat">
              <a:noFill/>
              <a:prstDash val="solid"/>
              <a:miter/>
            </a:ln>
          </p:spPr>
          <p:txBody>
            <a:bodyPr rtlCol="0" anchor="ctr"/>
            <a:lstStyle/>
            <a:p>
              <a:endParaRPr lang="fr-FR"/>
            </a:p>
          </p:txBody>
        </p:sp>
        <p:sp>
          <p:nvSpPr>
            <p:cNvPr id="15" name="Freeform: Shape 14">
              <a:extLst>
                <a:ext uri="{FF2B5EF4-FFF2-40B4-BE49-F238E27FC236}">
                  <a16:creationId xmlns:a16="http://schemas.microsoft.com/office/drawing/2014/main" id="{E8A94DF9-BAFB-4BE4-9840-26E3AE412F1B}"/>
                </a:ext>
              </a:extLst>
            </p:cNvPr>
            <p:cNvSpPr/>
            <p:nvPr/>
          </p:nvSpPr>
          <p:spPr>
            <a:xfrm>
              <a:off x="-2364680" y="5004696"/>
              <a:ext cx="438150" cy="428625"/>
            </a:xfrm>
            <a:custGeom>
              <a:avLst/>
              <a:gdLst>
                <a:gd name="connsiteX0" fmla="*/ 218983 w 438150"/>
                <a:gd name="connsiteY0" fmla="*/ 428357 h 428625"/>
                <a:gd name="connsiteX1" fmla="*/ 133258 w 438150"/>
                <a:gd name="connsiteY1" fmla="*/ 411783 h 428625"/>
                <a:gd name="connsiteX2" fmla="*/ 66583 w 438150"/>
                <a:gd name="connsiteY2" fmla="*/ 366635 h 428625"/>
                <a:gd name="connsiteX3" fmla="*/ 22864 w 438150"/>
                <a:gd name="connsiteY3" fmla="*/ 299960 h 428625"/>
                <a:gd name="connsiteX4" fmla="*/ 7147 w 438150"/>
                <a:gd name="connsiteY4" fmla="*/ 218807 h 428625"/>
                <a:gd name="connsiteX5" fmla="*/ 7147 w 438150"/>
                <a:gd name="connsiteY5" fmla="*/ 217569 h 428625"/>
                <a:gd name="connsiteX6" fmla="*/ 22864 w 438150"/>
                <a:gd name="connsiteY6" fmla="*/ 136416 h 428625"/>
                <a:gd name="connsiteX7" fmla="*/ 67155 w 438150"/>
                <a:gd name="connsiteY7" fmla="*/ 69741 h 428625"/>
                <a:gd name="connsiteX8" fmla="*/ 134687 w 438150"/>
                <a:gd name="connsiteY8" fmla="*/ 24021 h 428625"/>
                <a:gd name="connsiteX9" fmla="*/ 220888 w 438150"/>
                <a:gd name="connsiteY9" fmla="*/ 7161 h 428625"/>
                <a:gd name="connsiteX10" fmla="*/ 306613 w 438150"/>
                <a:gd name="connsiteY10" fmla="*/ 23735 h 428625"/>
                <a:gd name="connsiteX11" fmla="*/ 373288 w 438150"/>
                <a:gd name="connsiteY11" fmla="*/ 68883 h 428625"/>
                <a:gd name="connsiteX12" fmla="*/ 416913 w 438150"/>
                <a:gd name="connsiteY12" fmla="*/ 135558 h 428625"/>
                <a:gd name="connsiteX13" fmla="*/ 432629 w 438150"/>
                <a:gd name="connsiteY13" fmla="*/ 216711 h 428625"/>
                <a:gd name="connsiteX14" fmla="*/ 432629 w 438150"/>
                <a:gd name="connsiteY14" fmla="*/ 217854 h 428625"/>
                <a:gd name="connsiteX15" fmla="*/ 416913 w 438150"/>
                <a:gd name="connsiteY15" fmla="*/ 299103 h 428625"/>
                <a:gd name="connsiteX16" fmla="*/ 372717 w 438150"/>
                <a:gd name="connsiteY16" fmla="*/ 365778 h 428625"/>
                <a:gd name="connsiteX17" fmla="*/ 218983 w 438150"/>
                <a:gd name="connsiteY17" fmla="*/ 428357 h 428625"/>
                <a:gd name="connsiteX18" fmla="*/ 220222 w 438150"/>
                <a:gd name="connsiteY18" fmla="*/ 361682 h 428625"/>
                <a:gd name="connsiteX19" fmla="*/ 319091 w 438150"/>
                <a:gd name="connsiteY19" fmla="*/ 319677 h 428625"/>
                <a:gd name="connsiteX20" fmla="*/ 347666 w 438150"/>
                <a:gd name="connsiteY20" fmla="*/ 274147 h 428625"/>
                <a:gd name="connsiteX21" fmla="*/ 357858 w 438150"/>
                <a:gd name="connsiteY21" fmla="*/ 218140 h 428625"/>
                <a:gd name="connsiteX22" fmla="*/ 357858 w 438150"/>
                <a:gd name="connsiteY22" fmla="*/ 216997 h 428625"/>
                <a:gd name="connsiteX23" fmla="*/ 347666 w 438150"/>
                <a:gd name="connsiteY23" fmla="*/ 160704 h 428625"/>
                <a:gd name="connsiteX24" fmla="*/ 275181 w 438150"/>
                <a:gd name="connsiteY24" fmla="*/ 83457 h 428625"/>
                <a:gd name="connsiteX25" fmla="*/ 163738 w 438150"/>
                <a:gd name="connsiteY25" fmla="*/ 83457 h 428625"/>
                <a:gd name="connsiteX26" fmla="*/ 120304 w 438150"/>
                <a:gd name="connsiteY26" fmla="*/ 114318 h 428625"/>
                <a:gd name="connsiteX27" fmla="*/ 91729 w 438150"/>
                <a:gd name="connsiteY27" fmla="*/ 160133 h 428625"/>
                <a:gd name="connsiteX28" fmla="*/ 81537 w 438150"/>
                <a:gd name="connsiteY28" fmla="*/ 216140 h 428625"/>
                <a:gd name="connsiteX29" fmla="*/ 81538 w 438150"/>
                <a:gd name="connsiteY29" fmla="*/ 217283 h 428625"/>
                <a:gd name="connsiteX30" fmla="*/ 91729 w 438150"/>
                <a:gd name="connsiteY30" fmla="*/ 273290 h 428625"/>
                <a:gd name="connsiteX31" fmla="*/ 120304 w 438150"/>
                <a:gd name="connsiteY31" fmla="*/ 319391 h 428625"/>
                <a:gd name="connsiteX32" fmla="*/ 164310 w 438150"/>
                <a:gd name="connsiteY32" fmla="*/ 350633 h 428625"/>
                <a:gd name="connsiteX33" fmla="*/ 220222 w 438150"/>
                <a:gd name="connsiteY33" fmla="*/ 361968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8150" h="428625">
                  <a:moveTo>
                    <a:pt x="218983" y="428357"/>
                  </a:moveTo>
                  <a:cubicBezTo>
                    <a:pt x="189583" y="428674"/>
                    <a:pt x="160422" y="423037"/>
                    <a:pt x="133258" y="411783"/>
                  </a:cubicBezTo>
                  <a:cubicBezTo>
                    <a:pt x="108249" y="401324"/>
                    <a:pt x="85580" y="385974"/>
                    <a:pt x="66583" y="366635"/>
                  </a:cubicBezTo>
                  <a:cubicBezTo>
                    <a:pt x="47851" y="347434"/>
                    <a:pt x="33006" y="324794"/>
                    <a:pt x="22864" y="299960"/>
                  </a:cubicBezTo>
                  <a:cubicBezTo>
                    <a:pt x="12325" y="274210"/>
                    <a:pt x="6984" y="246630"/>
                    <a:pt x="7147" y="218807"/>
                  </a:cubicBezTo>
                  <a:lnTo>
                    <a:pt x="7147" y="217569"/>
                  </a:lnTo>
                  <a:cubicBezTo>
                    <a:pt x="6984" y="189746"/>
                    <a:pt x="12325" y="162166"/>
                    <a:pt x="22864" y="136416"/>
                  </a:cubicBezTo>
                  <a:cubicBezTo>
                    <a:pt x="33146" y="111519"/>
                    <a:pt x="48191" y="88870"/>
                    <a:pt x="67155" y="69741"/>
                  </a:cubicBezTo>
                  <a:cubicBezTo>
                    <a:pt x="86504" y="50285"/>
                    <a:pt x="109437" y="34760"/>
                    <a:pt x="134687" y="24021"/>
                  </a:cubicBezTo>
                  <a:cubicBezTo>
                    <a:pt x="161953" y="12523"/>
                    <a:pt x="191300" y="6783"/>
                    <a:pt x="220888" y="7161"/>
                  </a:cubicBezTo>
                  <a:cubicBezTo>
                    <a:pt x="250288" y="6854"/>
                    <a:pt x="279446" y="12492"/>
                    <a:pt x="306613" y="23735"/>
                  </a:cubicBezTo>
                  <a:cubicBezTo>
                    <a:pt x="331611" y="34217"/>
                    <a:pt x="354275" y="49564"/>
                    <a:pt x="373288" y="68883"/>
                  </a:cubicBezTo>
                  <a:cubicBezTo>
                    <a:pt x="392011" y="88073"/>
                    <a:pt x="406827" y="110718"/>
                    <a:pt x="416913" y="135558"/>
                  </a:cubicBezTo>
                  <a:cubicBezTo>
                    <a:pt x="427461" y="161306"/>
                    <a:pt x="432803" y="188888"/>
                    <a:pt x="432629" y="216711"/>
                  </a:cubicBezTo>
                  <a:lnTo>
                    <a:pt x="432629" y="217854"/>
                  </a:lnTo>
                  <a:cubicBezTo>
                    <a:pt x="432803" y="245709"/>
                    <a:pt x="427461" y="273322"/>
                    <a:pt x="416913" y="299103"/>
                  </a:cubicBezTo>
                  <a:cubicBezTo>
                    <a:pt x="406665" y="323995"/>
                    <a:pt x="391652" y="346644"/>
                    <a:pt x="372717" y="365778"/>
                  </a:cubicBezTo>
                  <a:cubicBezTo>
                    <a:pt x="332099" y="406653"/>
                    <a:pt x="276600" y="429244"/>
                    <a:pt x="218983" y="428357"/>
                  </a:cubicBezTo>
                  <a:close/>
                  <a:moveTo>
                    <a:pt x="220222" y="361682"/>
                  </a:moveTo>
                  <a:cubicBezTo>
                    <a:pt x="257610" y="362161"/>
                    <a:pt x="293481" y="346921"/>
                    <a:pt x="319091" y="319677"/>
                  </a:cubicBezTo>
                  <a:cubicBezTo>
                    <a:pt x="331504" y="306517"/>
                    <a:pt x="341213" y="291048"/>
                    <a:pt x="347666" y="274147"/>
                  </a:cubicBezTo>
                  <a:cubicBezTo>
                    <a:pt x="354525" y="256277"/>
                    <a:pt x="357982" y="237281"/>
                    <a:pt x="357858" y="218140"/>
                  </a:cubicBezTo>
                  <a:lnTo>
                    <a:pt x="357858" y="216997"/>
                  </a:lnTo>
                  <a:cubicBezTo>
                    <a:pt x="357948" y="197766"/>
                    <a:pt x="354493" y="178683"/>
                    <a:pt x="347666" y="160704"/>
                  </a:cubicBezTo>
                  <a:cubicBezTo>
                    <a:pt x="334823" y="126287"/>
                    <a:pt x="308712" y="98460"/>
                    <a:pt x="275181" y="83457"/>
                  </a:cubicBezTo>
                  <a:cubicBezTo>
                    <a:pt x="239636" y="68025"/>
                    <a:pt x="199283" y="68025"/>
                    <a:pt x="163738" y="83457"/>
                  </a:cubicBezTo>
                  <a:cubicBezTo>
                    <a:pt x="147300" y="90661"/>
                    <a:pt x="132516" y="101165"/>
                    <a:pt x="120304" y="114318"/>
                  </a:cubicBezTo>
                  <a:cubicBezTo>
                    <a:pt x="107954" y="127634"/>
                    <a:pt x="98256" y="143184"/>
                    <a:pt x="91729" y="160133"/>
                  </a:cubicBezTo>
                  <a:cubicBezTo>
                    <a:pt x="84886" y="178008"/>
                    <a:pt x="81429" y="197000"/>
                    <a:pt x="81537" y="216140"/>
                  </a:cubicBezTo>
                  <a:lnTo>
                    <a:pt x="81538" y="217283"/>
                  </a:lnTo>
                  <a:cubicBezTo>
                    <a:pt x="81421" y="236423"/>
                    <a:pt x="84877" y="255418"/>
                    <a:pt x="91729" y="273290"/>
                  </a:cubicBezTo>
                  <a:cubicBezTo>
                    <a:pt x="98242" y="290331"/>
                    <a:pt x="107940" y="305977"/>
                    <a:pt x="120304" y="319391"/>
                  </a:cubicBezTo>
                  <a:cubicBezTo>
                    <a:pt x="132678" y="332710"/>
                    <a:pt x="147656" y="343344"/>
                    <a:pt x="164310" y="350633"/>
                  </a:cubicBezTo>
                  <a:cubicBezTo>
                    <a:pt x="181946" y="358291"/>
                    <a:pt x="200996" y="362153"/>
                    <a:pt x="220222" y="361968"/>
                  </a:cubicBezTo>
                  <a:close/>
                </a:path>
              </a:pathLst>
            </a:custGeom>
            <a:solidFill>
              <a:schemeClr val="bg1"/>
            </a:solidFill>
            <a:ln w="9525" cap="flat">
              <a:noFill/>
              <a:prstDash val="solid"/>
              <a:miter/>
            </a:ln>
          </p:spPr>
          <p:txBody>
            <a:bodyPr rtlCol="0" anchor="ctr"/>
            <a:lstStyle/>
            <a:p>
              <a:endParaRPr lang="fr-FR"/>
            </a:p>
          </p:txBody>
        </p:sp>
        <p:sp>
          <p:nvSpPr>
            <p:cNvPr id="16" name="Freeform: Shape 15">
              <a:extLst>
                <a:ext uri="{FF2B5EF4-FFF2-40B4-BE49-F238E27FC236}">
                  <a16:creationId xmlns:a16="http://schemas.microsoft.com/office/drawing/2014/main" id="{5F9A081A-E818-4296-AF04-3676C01030AA}"/>
                </a:ext>
              </a:extLst>
            </p:cNvPr>
            <p:cNvSpPr/>
            <p:nvPr/>
          </p:nvSpPr>
          <p:spPr>
            <a:xfrm>
              <a:off x="-1823371" y="5011354"/>
              <a:ext cx="352425" cy="419100"/>
            </a:xfrm>
            <a:custGeom>
              <a:avLst/>
              <a:gdLst>
                <a:gd name="connsiteX0" fmla="*/ 7144 w 352425"/>
                <a:gd name="connsiteY0" fmla="*/ 7171 h 419100"/>
                <a:gd name="connsiteX1" fmla="*/ 188786 w 352425"/>
                <a:gd name="connsiteY1" fmla="*/ 7171 h 419100"/>
                <a:gd name="connsiteX2" fmla="*/ 256889 w 352425"/>
                <a:gd name="connsiteY2" fmla="*/ 17934 h 419100"/>
                <a:gd name="connsiteX3" fmla="*/ 306419 w 352425"/>
                <a:gd name="connsiteY3" fmla="*/ 47938 h 419100"/>
                <a:gd name="connsiteX4" fmla="*/ 331470 w 352425"/>
                <a:gd name="connsiteY4" fmla="*/ 86895 h 419100"/>
                <a:gd name="connsiteX5" fmla="*/ 340138 w 352425"/>
                <a:gd name="connsiteY5" fmla="*/ 135854 h 419100"/>
                <a:gd name="connsiteX6" fmla="*/ 340138 w 352425"/>
                <a:gd name="connsiteY6" fmla="*/ 136997 h 419100"/>
                <a:gd name="connsiteX7" fmla="*/ 313087 w 352425"/>
                <a:gd name="connsiteY7" fmla="*/ 217673 h 419100"/>
                <a:gd name="connsiteX8" fmla="*/ 243554 w 352425"/>
                <a:gd name="connsiteY8" fmla="*/ 260441 h 419100"/>
                <a:gd name="connsiteX9" fmla="*/ 353568 w 352425"/>
                <a:gd name="connsiteY9" fmla="*/ 414650 h 419100"/>
                <a:gd name="connsiteX10" fmla="*/ 268605 w 352425"/>
                <a:gd name="connsiteY10" fmla="*/ 414650 h 419100"/>
                <a:gd name="connsiteX11" fmla="*/ 168402 w 352425"/>
                <a:gd name="connsiteY11" fmla="*/ 272823 h 419100"/>
                <a:gd name="connsiteX12" fmla="*/ 78772 w 352425"/>
                <a:gd name="connsiteY12" fmla="*/ 272823 h 419100"/>
                <a:gd name="connsiteX13" fmla="*/ 78772 w 352425"/>
                <a:gd name="connsiteY13" fmla="*/ 414841 h 419100"/>
                <a:gd name="connsiteX14" fmla="*/ 7144 w 352425"/>
                <a:gd name="connsiteY14" fmla="*/ 414841 h 419100"/>
                <a:gd name="connsiteX15" fmla="*/ 183547 w 352425"/>
                <a:gd name="connsiteY15" fmla="*/ 209196 h 419100"/>
                <a:gd name="connsiteX16" fmla="*/ 244698 w 352425"/>
                <a:gd name="connsiteY16" fmla="*/ 190813 h 419100"/>
                <a:gd name="connsiteX17" fmla="*/ 267367 w 352425"/>
                <a:gd name="connsiteY17" fmla="*/ 141093 h 419100"/>
                <a:gd name="connsiteX18" fmla="*/ 267367 w 352425"/>
                <a:gd name="connsiteY18" fmla="*/ 139949 h 419100"/>
                <a:gd name="connsiteX19" fmla="*/ 245269 w 352425"/>
                <a:gd name="connsiteY19" fmla="*/ 89562 h 419100"/>
                <a:gd name="connsiteX20" fmla="*/ 182975 w 352425"/>
                <a:gd name="connsiteY20" fmla="*/ 72417 h 419100"/>
                <a:gd name="connsiteX21" fmla="*/ 78772 w 352425"/>
                <a:gd name="connsiteY21" fmla="*/ 72417 h 419100"/>
                <a:gd name="connsiteX22" fmla="*/ 78772 w 352425"/>
                <a:gd name="connsiteY22" fmla="*/ 20919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2425" h="419100">
                  <a:moveTo>
                    <a:pt x="7144" y="7171"/>
                  </a:moveTo>
                  <a:lnTo>
                    <a:pt x="188786" y="7171"/>
                  </a:lnTo>
                  <a:cubicBezTo>
                    <a:pt x="211939" y="6790"/>
                    <a:pt x="234982" y="10431"/>
                    <a:pt x="256889" y="17934"/>
                  </a:cubicBezTo>
                  <a:cubicBezTo>
                    <a:pt x="275324" y="24344"/>
                    <a:pt x="292201" y="34567"/>
                    <a:pt x="306419" y="47938"/>
                  </a:cubicBezTo>
                  <a:cubicBezTo>
                    <a:pt x="317253" y="59148"/>
                    <a:pt x="325766" y="72387"/>
                    <a:pt x="331470" y="86895"/>
                  </a:cubicBezTo>
                  <a:cubicBezTo>
                    <a:pt x="337403" y="102527"/>
                    <a:pt x="340343" y="119135"/>
                    <a:pt x="340138" y="135854"/>
                  </a:cubicBezTo>
                  <a:lnTo>
                    <a:pt x="340138" y="136997"/>
                  </a:lnTo>
                  <a:cubicBezTo>
                    <a:pt x="341579" y="166333"/>
                    <a:pt x="331921" y="195136"/>
                    <a:pt x="313087" y="217673"/>
                  </a:cubicBezTo>
                  <a:cubicBezTo>
                    <a:pt x="294505" y="238320"/>
                    <a:pt x="270363" y="253169"/>
                    <a:pt x="243554" y="260441"/>
                  </a:cubicBezTo>
                  <a:lnTo>
                    <a:pt x="353568" y="414650"/>
                  </a:lnTo>
                  <a:lnTo>
                    <a:pt x="268605" y="414650"/>
                  </a:lnTo>
                  <a:lnTo>
                    <a:pt x="168402" y="272823"/>
                  </a:lnTo>
                  <a:lnTo>
                    <a:pt x="78772" y="272823"/>
                  </a:lnTo>
                  <a:lnTo>
                    <a:pt x="78772" y="414841"/>
                  </a:lnTo>
                  <a:lnTo>
                    <a:pt x="7144" y="414841"/>
                  </a:lnTo>
                  <a:close/>
                  <a:moveTo>
                    <a:pt x="183547" y="209196"/>
                  </a:moveTo>
                  <a:cubicBezTo>
                    <a:pt x="205449" y="210374"/>
                    <a:pt x="227076" y="203873"/>
                    <a:pt x="244698" y="190813"/>
                  </a:cubicBezTo>
                  <a:cubicBezTo>
                    <a:pt x="259749" y="178802"/>
                    <a:pt x="268170" y="160332"/>
                    <a:pt x="267367" y="141093"/>
                  </a:cubicBezTo>
                  <a:lnTo>
                    <a:pt x="267367" y="139949"/>
                  </a:lnTo>
                  <a:cubicBezTo>
                    <a:pt x="268637" y="120559"/>
                    <a:pt x="260394" y="101763"/>
                    <a:pt x="245269" y="89562"/>
                  </a:cubicBezTo>
                  <a:cubicBezTo>
                    <a:pt x="226982" y="77093"/>
                    <a:pt x="205067" y="71061"/>
                    <a:pt x="182975" y="72417"/>
                  </a:cubicBezTo>
                  <a:lnTo>
                    <a:pt x="78772" y="72417"/>
                  </a:lnTo>
                  <a:lnTo>
                    <a:pt x="78772" y="209196"/>
                  </a:lnTo>
                  <a:close/>
                </a:path>
              </a:pathLst>
            </a:custGeom>
            <a:solidFill>
              <a:schemeClr val="bg1"/>
            </a:solidFill>
            <a:ln w="9525" cap="flat">
              <a:noFill/>
              <a:prstDash val="solid"/>
              <a:miter/>
            </a:ln>
          </p:spPr>
          <p:txBody>
            <a:bodyPr rtlCol="0" anchor="ctr"/>
            <a:lstStyle/>
            <a:p>
              <a:endParaRPr lang="fr-FR"/>
            </a:p>
          </p:txBody>
        </p:sp>
        <p:sp>
          <p:nvSpPr>
            <p:cNvPr id="17" name="Freeform: Shape 16">
              <a:extLst>
                <a:ext uri="{FF2B5EF4-FFF2-40B4-BE49-F238E27FC236}">
                  <a16:creationId xmlns:a16="http://schemas.microsoft.com/office/drawing/2014/main" id="{2F93CB37-9F90-4482-81C5-10C26B916690}"/>
                </a:ext>
              </a:extLst>
            </p:cNvPr>
            <p:cNvSpPr/>
            <p:nvPr/>
          </p:nvSpPr>
          <p:spPr>
            <a:xfrm>
              <a:off x="-3862578" y="5009827"/>
              <a:ext cx="323850" cy="428625"/>
            </a:xfrm>
            <a:custGeom>
              <a:avLst/>
              <a:gdLst>
                <a:gd name="connsiteX0" fmla="*/ 177165 w 323850"/>
                <a:gd name="connsiteY0" fmla="*/ 425606 h 428625"/>
                <a:gd name="connsiteX1" fmla="*/ 86963 w 323850"/>
                <a:gd name="connsiteY1" fmla="*/ 409605 h 428625"/>
                <a:gd name="connsiteX2" fmla="*/ 7144 w 323850"/>
                <a:gd name="connsiteY2" fmla="*/ 360455 h 428625"/>
                <a:gd name="connsiteX3" fmla="*/ 68199 w 323850"/>
                <a:gd name="connsiteY3" fmla="*/ 323784 h 428625"/>
                <a:gd name="connsiteX4" fmla="*/ 68866 w 323850"/>
                <a:gd name="connsiteY4" fmla="*/ 323784 h 428625"/>
                <a:gd name="connsiteX5" fmla="*/ 110490 w 323850"/>
                <a:gd name="connsiteY5" fmla="*/ 348263 h 428625"/>
                <a:gd name="connsiteX6" fmla="*/ 178879 w 323850"/>
                <a:gd name="connsiteY6" fmla="*/ 361980 h 428625"/>
                <a:gd name="connsiteX7" fmla="*/ 231648 w 323850"/>
                <a:gd name="connsiteY7" fmla="*/ 347692 h 428625"/>
                <a:gd name="connsiteX8" fmla="*/ 250698 w 323850"/>
                <a:gd name="connsiteY8" fmla="*/ 310735 h 428625"/>
                <a:gd name="connsiteX9" fmla="*/ 250698 w 323850"/>
                <a:gd name="connsiteY9" fmla="*/ 309592 h 428625"/>
                <a:gd name="connsiteX10" fmla="*/ 246983 w 323850"/>
                <a:gd name="connsiteY10" fmla="*/ 290066 h 428625"/>
                <a:gd name="connsiteX11" fmla="*/ 233077 w 323850"/>
                <a:gd name="connsiteY11" fmla="*/ 274349 h 428625"/>
                <a:gd name="connsiteX12" fmla="*/ 205073 w 323850"/>
                <a:gd name="connsiteY12" fmla="*/ 260348 h 428625"/>
                <a:gd name="connsiteX13" fmla="*/ 158877 w 323850"/>
                <a:gd name="connsiteY13" fmla="*/ 247584 h 428625"/>
                <a:gd name="connsiteX14" fmla="*/ 100965 w 323850"/>
                <a:gd name="connsiteY14" fmla="*/ 230439 h 428625"/>
                <a:gd name="connsiteX15" fmla="*/ 58388 w 323850"/>
                <a:gd name="connsiteY15" fmla="*/ 207103 h 428625"/>
                <a:gd name="connsiteX16" fmla="*/ 32194 w 323850"/>
                <a:gd name="connsiteY16" fmla="*/ 173670 h 428625"/>
                <a:gd name="connsiteX17" fmla="*/ 23241 w 323850"/>
                <a:gd name="connsiteY17" fmla="*/ 126045 h 428625"/>
                <a:gd name="connsiteX18" fmla="*/ 23241 w 323850"/>
                <a:gd name="connsiteY18" fmla="*/ 124902 h 428625"/>
                <a:gd name="connsiteX19" fmla="*/ 33719 w 323850"/>
                <a:gd name="connsiteY19" fmla="*/ 77277 h 428625"/>
                <a:gd name="connsiteX20" fmla="*/ 62294 w 323850"/>
                <a:gd name="connsiteY20" fmla="*/ 40034 h 428625"/>
                <a:gd name="connsiteX21" fmla="*/ 106299 w 323850"/>
                <a:gd name="connsiteY21" fmla="*/ 15841 h 428625"/>
                <a:gd name="connsiteX22" fmla="*/ 162116 w 323850"/>
                <a:gd name="connsiteY22" fmla="*/ 7173 h 428625"/>
                <a:gd name="connsiteX23" fmla="*/ 242792 w 323850"/>
                <a:gd name="connsiteY23" fmla="*/ 20222 h 428625"/>
                <a:gd name="connsiteX24" fmla="*/ 310039 w 323850"/>
                <a:gd name="connsiteY24" fmla="*/ 58322 h 428625"/>
                <a:gd name="connsiteX25" fmla="*/ 246983 w 323850"/>
                <a:gd name="connsiteY25" fmla="*/ 96422 h 428625"/>
                <a:gd name="connsiteX26" fmla="*/ 245459 w 323850"/>
                <a:gd name="connsiteY26" fmla="*/ 95660 h 428625"/>
                <a:gd name="connsiteX27" fmla="*/ 216313 w 323850"/>
                <a:gd name="connsiteY27" fmla="*/ 81563 h 428625"/>
                <a:gd name="connsiteX28" fmla="*/ 160973 w 323850"/>
                <a:gd name="connsiteY28" fmla="*/ 70800 h 428625"/>
                <a:gd name="connsiteX29" fmla="*/ 112109 w 323850"/>
                <a:gd name="connsiteY29" fmla="*/ 84707 h 428625"/>
                <a:gd name="connsiteX30" fmla="*/ 94583 w 323850"/>
                <a:gd name="connsiteY30" fmla="*/ 119092 h 428625"/>
                <a:gd name="connsiteX31" fmla="*/ 94583 w 323850"/>
                <a:gd name="connsiteY31" fmla="*/ 120235 h 428625"/>
                <a:gd name="connsiteX32" fmla="*/ 98679 w 323850"/>
                <a:gd name="connsiteY32" fmla="*/ 140904 h 428625"/>
                <a:gd name="connsiteX33" fmla="*/ 113824 w 323850"/>
                <a:gd name="connsiteY33" fmla="*/ 157192 h 428625"/>
                <a:gd name="connsiteX34" fmla="*/ 143542 w 323850"/>
                <a:gd name="connsiteY34" fmla="*/ 170908 h 428625"/>
                <a:gd name="connsiteX35" fmla="*/ 191834 w 323850"/>
                <a:gd name="connsiteY35" fmla="*/ 184338 h 428625"/>
                <a:gd name="connsiteX36" fmla="*/ 248317 w 323850"/>
                <a:gd name="connsiteY36" fmla="*/ 202340 h 428625"/>
                <a:gd name="connsiteX37" fmla="*/ 289369 w 323850"/>
                <a:gd name="connsiteY37" fmla="*/ 226534 h 428625"/>
                <a:gd name="connsiteX38" fmla="*/ 314039 w 323850"/>
                <a:gd name="connsiteY38" fmla="*/ 259681 h 428625"/>
                <a:gd name="connsiteX39" fmla="*/ 322231 w 323850"/>
                <a:gd name="connsiteY39" fmla="*/ 303591 h 428625"/>
                <a:gd name="connsiteX40" fmla="*/ 322231 w 323850"/>
                <a:gd name="connsiteY40" fmla="*/ 304829 h 428625"/>
                <a:gd name="connsiteX41" fmla="*/ 311467 w 323850"/>
                <a:gd name="connsiteY41" fmla="*/ 356074 h 428625"/>
                <a:gd name="connsiteX42" fmla="*/ 281464 w 323850"/>
                <a:gd name="connsiteY42" fmla="*/ 394174 h 428625"/>
                <a:gd name="connsiteX43" fmla="*/ 235934 w 323850"/>
                <a:gd name="connsiteY43" fmla="*/ 417224 h 428625"/>
                <a:gd name="connsiteX44" fmla="*/ 177165 w 323850"/>
                <a:gd name="connsiteY44" fmla="*/ 42560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3850" h="428625">
                  <a:moveTo>
                    <a:pt x="177165" y="425606"/>
                  </a:moveTo>
                  <a:cubicBezTo>
                    <a:pt x="146382" y="425714"/>
                    <a:pt x="115831" y="420294"/>
                    <a:pt x="86963" y="409605"/>
                  </a:cubicBezTo>
                  <a:cubicBezTo>
                    <a:pt x="57459" y="398476"/>
                    <a:pt x="30363" y="381791"/>
                    <a:pt x="7144" y="360455"/>
                  </a:cubicBezTo>
                  <a:lnTo>
                    <a:pt x="68199" y="323784"/>
                  </a:lnTo>
                  <a:cubicBezTo>
                    <a:pt x="68199" y="323784"/>
                    <a:pt x="68199" y="323784"/>
                    <a:pt x="68866" y="323784"/>
                  </a:cubicBezTo>
                  <a:cubicBezTo>
                    <a:pt x="81831" y="333400"/>
                    <a:pt x="95785" y="341606"/>
                    <a:pt x="110490" y="348263"/>
                  </a:cubicBezTo>
                  <a:cubicBezTo>
                    <a:pt x="132050" y="357652"/>
                    <a:pt x="155366" y="362328"/>
                    <a:pt x="178879" y="361980"/>
                  </a:cubicBezTo>
                  <a:cubicBezTo>
                    <a:pt x="197543" y="362973"/>
                    <a:pt x="216035" y="357966"/>
                    <a:pt x="231648" y="347692"/>
                  </a:cubicBezTo>
                  <a:cubicBezTo>
                    <a:pt x="243797" y="339350"/>
                    <a:pt x="250952" y="325470"/>
                    <a:pt x="250698" y="310735"/>
                  </a:cubicBezTo>
                  <a:lnTo>
                    <a:pt x="250698" y="309592"/>
                  </a:lnTo>
                  <a:cubicBezTo>
                    <a:pt x="250847" y="302894"/>
                    <a:pt x="249581" y="296241"/>
                    <a:pt x="246983" y="290066"/>
                  </a:cubicBezTo>
                  <a:cubicBezTo>
                    <a:pt x="243715" y="283760"/>
                    <a:pt x="238938" y="278361"/>
                    <a:pt x="233077" y="274349"/>
                  </a:cubicBezTo>
                  <a:cubicBezTo>
                    <a:pt x="224454" y="268378"/>
                    <a:pt x="215025" y="263663"/>
                    <a:pt x="205073" y="260348"/>
                  </a:cubicBezTo>
                  <a:cubicBezTo>
                    <a:pt x="189931" y="255214"/>
                    <a:pt x="174507" y="250952"/>
                    <a:pt x="158877" y="247584"/>
                  </a:cubicBezTo>
                  <a:cubicBezTo>
                    <a:pt x="139212" y="243167"/>
                    <a:pt x="119865" y="237439"/>
                    <a:pt x="100965" y="230439"/>
                  </a:cubicBezTo>
                  <a:cubicBezTo>
                    <a:pt x="85654" y="224903"/>
                    <a:pt x="71292" y="217031"/>
                    <a:pt x="58388" y="207103"/>
                  </a:cubicBezTo>
                  <a:cubicBezTo>
                    <a:pt x="47128" y="198195"/>
                    <a:pt x="38150" y="186735"/>
                    <a:pt x="32194" y="173670"/>
                  </a:cubicBezTo>
                  <a:cubicBezTo>
                    <a:pt x="25866" y="158610"/>
                    <a:pt x="22814" y="142376"/>
                    <a:pt x="23241" y="126045"/>
                  </a:cubicBezTo>
                  <a:lnTo>
                    <a:pt x="23241" y="124902"/>
                  </a:lnTo>
                  <a:cubicBezTo>
                    <a:pt x="23084" y="108439"/>
                    <a:pt x="26667" y="92155"/>
                    <a:pt x="33719" y="77277"/>
                  </a:cubicBezTo>
                  <a:cubicBezTo>
                    <a:pt x="40464" y="62958"/>
                    <a:pt x="50209" y="50257"/>
                    <a:pt x="62294" y="40034"/>
                  </a:cubicBezTo>
                  <a:cubicBezTo>
                    <a:pt x="75311" y="29275"/>
                    <a:pt x="90240" y="21067"/>
                    <a:pt x="106299" y="15841"/>
                  </a:cubicBezTo>
                  <a:cubicBezTo>
                    <a:pt x="124297" y="9886"/>
                    <a:pt x="143159" y="6957"/>
                    <a:pt x="162116" y="7173"/>
                  </a:cubicBezTo>
                  <a:cubicBezTo>
                    <a:pt x="189566" y="6737"/>
                    <a:pt x="216878" y="11155"/>
                    <a:pt x="242792" y="20222"/>
                  </a:cubicBezTo>
                  <a:cubicBezTo>
                    <a:pt x="267106" y="29234"/>
                    <a:pt x="289812" y="42098"/>
                    <a:pt x="310039" y="58322"/>
                  </a:cubicBezTo>
                  <a:lnTo>
                    <a:pt x="246983" y="96422"/>
                  </a:lnTo>
                  <a:lnTo>
                    <a:pt x="245459" y="95660"/>
                  </a:lnTo>
                  <a:cubicBezTo>
                    <a:pt x="236093" y="90271"/>
                    <a:pt x="226353" y="85560"/>
                    <a:pt x="216313" y="81563"/>
                  </a:cubicBezTo>
                  <a:cubicBezTo>
                    <a:pt x="198720" y="74484"/>
                    <a:pt x="179936" y="70831"/>
                    <a:pt x="160973" y="70800"/>
                  </a:cubicBezTo>
                  <a:cubicBezTo>
                    <a:pt x="143578" y="69748"/>
                    <a:pt x="126344" y="74653"/>
                    <a:pt x="112109" y="84707"/>
                  </a:cubicBezTo>
                  <a:cubicBezTo>
                    <a:pt x="101085" y="92690"/>
                    <a:pt x="94566" y="105481"/>
                    <a:pt x="94583" y="119092"/>
                  </a:cubicBezTo>
                  <a:lnTo>
                    <a:pt x="94583" y="120235"/>
                  </a:lnTo>
                  <a:cubicBezTo>
                    <a:pt x="94474" y="127337"/>
                    <a:pt x="95870" y="134381"/>
                    <a:pt x="98679" y="140904"/>
                  </a:cubicBezTo>
                  <a:cubicBezTo>
                    <a:pt x="102108" y="147641"/>
                    <a:pt x="107354" y="153283"/>
                    <a:pt x="113824" y="157192"/>
                  </a:cubicBezTo>
                  <a:cubicBezTo>
                    <a:pt x="123126" y="162973"/>
                    <a:pt x="133108" y="167580"/>
                    <a:pt x="143542" y="170908"/>
                  </a:cubicBezTo>
                  <a:cubicBezTo>
                    <a:pt x="155924" y="175162"/>
                    <a:pt x="172021" y="179639"/>
                    <a:pt x="191834" y="184338"/>
                  </a:cubicBezTo>
                  <a:cubicBezTo>
                    <a:pt x="211040" y="189079"/>
                    <a:pt x="229909" y="195093"/>
                    <a:pt x="248317" y="202340"/>
                  </a:cubicBezTo>
                  <a:cubicBezTo>
                    <a:pt x="263233" y="208104"/>
                    <a:pt x="277101" y="216277"/>
                    <a:pt x="289369" y="226534"/>
                  </a:cubicBezTo>
                  <a:cubicBezTo>
                    <a:pt x="300024" y="235547"/>
                    <a:pt x="308464" y="246887"/>
                    <a:pt x="314039" y="259681"/>
                  </a:cubicBezTo>
                  <a:cubicBezTo>
                    <a:pt x="319741" y="273604"/>
                    <a:pt x="322529" y="288548"/>
                    <a:pt x="322231" y="303591"/>
                  </a:cubicBezTo>
                  <a:lnTo>
                    <a:pt x="322231" y="304829"/>
                  </a:lnTo>
                  <a:cubicBezTo>
                    <a:pt x="322497" y="322498"/>
                    <a:pt x="318820" y="340005"/>
                    <a:pt x="311467" y="356074"/>
                  </a:cubicBezTo>
                  <a:cubicBezTo>
                    <a:pt x="304408" y="370837"/>
                    <a:pt x="294161" y="383850"/>
                    <a:pt x="281464" y="394174"/>
                  </a:cubicBezTo>
                  <a:cubicBezTo>
                    <a:pt x="267913" y="404717"/>
                    <a:pt x="252453" y="412544"/>
                    <a:pt x="235934" y="417224"/>
                  </a:cubicBezTo>
                  <a:cubicBezTo>
                    <a:pt x="216857" y="422865"/>
                    <a:pt x="197058" y="425688"/>
                    <a:pt x="177165" y="425606"/>
                  </a:cubicBezTo>
                  <a:close/>
                </a:path>
              </a:pathLst>
            </a:custGeom>
            <a:solidFill>
              <a:schemeClr val="bg1"/>
            </a:solidFill>
            <a:ln w="9525" cap="flat">
              <a:noFill/>
              <a:prstDash val="solid"/>
              <a:miter/>
            </a:ln>
          </p:spPr>
          <p:txBody>
            <a:bodyPr rtlCol="0" anchor="ctr"/>
            <a:lstStyle/>
            <a:p>
              <a:endParaRPr lang="fr-FR"/>
            </a:p>
          </p:txBody>
        </p:sp>
      </p:grpSp>
      <p:grpSp>
        <p:nvGrpSpPr>
          <p:cNvPr id="2" name="Group 1">
            <a:extLst>
              <a:ext uri="{FF2B5EF4-FFF2-40B4-BE49-F238E27FC236}">
                <a16:creationId xmlns:a16="http://schemas.microsoft.com/office/drawing/2014/main" id="{D79AB743-22E3-4CAA-BED0-6EAB007C6F88}"/>
              </a:ext>
            </a:extLst>
          </p:cNvPr>
          <p:cNvGrpSpPr/>
          <p:nvPr userDrawn="1"/>
        </p:nvGrpSpPr>
        <p:grpSpPr>
          <a:xfrm>
            <a:off x="5250180" y="4888006"/>
            <a:ext cx="1691640" cy="425104"/>
            <a:chOff x="7641302" y="5435575"/>
            <a:chExt cx="1691640" cy="425104"/>
          </a:xfrm>
        </p:grpSpPr>
        <p:sp>
          <p:nvSpPr>
            <p:cNvPr id="19" name="Rectangle: Rounded Corners 18">
              <a:extLst>
                <a:ext uri="{FF2B5EF4-FFF2-40B4-BE49-F238E27FC236}">
                  <a16:creationId xmlns:a16="http://schemas.microsoft.com/office/drawing/2014/main" id="{0FAAD364-CC01-4DB6-9EDD-DFE1AB2147CA}"/>
                </a:ext>
              </a:extLst>
            </p:cNvPr>
            <p:cNvSpPr/>
            <p:nvPr/>
          </p:nvSpPr>
          <p:spPr>
            <a:xfrm>
              <a:off x="7641302" y="5435575"/>
              <a:ext cx="1691640" cy="425104"/>
            </a:xfrm>
            <a:prstGeom prst="roundRect">
              <a:avLst>
                <a:gd name="adj" fmla="val 0"/>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lIns="0" tIns="0" rIns="252000" bIns="0" rtlCol="0" anchor="ctr"/>
            <a:lstStyle/>
            <a:p>
              <a:pPr algn="ctr"/>
              <a:r>
                <a:rPr lang="fr-FR" sz="1100" spc="100" baseline="0" dirty="0">
                  <a:solidFill>
                    <a:schemeClr val="bg1"/>
                  </a:solidFill>
                  <a:latin typeface="+mj-lt"/>
                </a:rPr>
                <a:t>VISIT US</a:t>
              </a:r>
            </a:p>
          </p:txBody>
        </p:sp>
        <p:sp>
          <p:nvSpPr>
            <p:cNvPr id="21" name="Graphic 30">
              <a:extLst>
                <a:ext uri="{FF2B5EF4-FFF2-40B4-BE49-F238E27FC236}">
                  <a16:creationId xmlns:a16="http://schemas.microsoft.com/office/drawing/2014/main" id="{DA2EB7B7-D6F7-4C8F-93B8-20234A9EE0BB}"/>
                </a:ext>
              </a:extLst>
            </p:cNvPr>
            <p:cNvSpPr/>
            <p:nvPr/>
          </p:nvSpPr>
          <p:spPr>
            <a:xfrm>
              <a:off x="8943182" y="5579170"/>
              <a:ext cx="79476" cy="137914"/>
            </a:xfrm>
            <a:custGeom>
              <a:avLst/>
              <a:gdLst>
                <a:gd name="connsiteX0" fmla="*/ 33604 w 323850"/>
                <a:gd name="connsiteY0" fmla="*/ 558660 h 561975"/>
                <a:gd name="connsiteX1" fmla="*/ 7144 w 323850"/>
                <a:gd name="connsiteY1" fmla="*/ 531257 h 561975"/>
                <a:gd name="connsiteX2" fmla="*/ 268910 w 323850"/>
                <a:gd name="connsiteY2" fmla="*/ 278511 h 561975"/>
                <a:gd name="connsiteX3" fmla="*/ 7391 w 323850"/>
                <a:gd name="connsiteY3" fmla="*/ 35033 h 561975"/>
                <a:gd name="connsiteX4" fmla="*/ 33357 w 323850"/>
                <a:gd name="connsiteY4" fmla="*/ 7144 h 561975"/>
                <a:gd name="connsiteX5" fmla="*/ 324288 w 323850"/>
                <a:gd name="connsiteY5" fmla="*/ 278016 h 561975"/>
                <a:gd name="connsiteX6" fmla="*/ 33604 w 323850"/>
                <a:gd name="connsiteY6" fmla="*/ 55866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561975">
                  <a:moveTo>
                    <a:pt x="33604" y="558660"/>
                  </a:moveTo>
                  <a:lnTo>
                    <a:pt x="7144" y="531257"/>
                  </a:lnTo>
                  <a:lnTo>
                    <a:pt x="268910" y="278511"/>
                  </a:lnTo>
                  <a:lnTo>
                    <a:pt x="7391" y="35033"/>
                  </a:lnTo>
                  <a:lnTo>
                    <a:pt x="33357" y="7144"/>
                  </a:lnTo>
                  <a:lnTo>
                    <a:pt x="324288" y="278016"/>
                  </a:lnTo>
                  <a:lnTo>
                    <a:pt x="33604" y="558660"/>
                  </a:lnTo>
                </a:path>
              </a:pathLst>
            </a:custGeom>
            <a:solidFill>
              <a:schemeClr val="bg1"/>
            </a:solidFill>
            <a:ln w="9525" cap="flat">
              <a:noFill/>
              <a:prstDash val="solid"/>
              <a:miter/>
            </a:ln>
          </p:spPr>
          <p:txBody>
            <a:bodyPr rtlCol="0" anchor="ctr"/>
            <a:lstStyle/>
            <a:p>
              <a:endParaRPr lang="fr-FR"/>
            </a:p>
          </p:txBody>
        </p:sp>
      </p:grpSp>
      <p:sp>
        <p:nvSpPr>
          <p:cNvPr id="22" name="Rectangle 21">
            <a:hlinkClick r:id="rId5"/>
            <a:extLst>
              <a:ext uri="{FF2B5EF4-FFF2-40B4-BE49-F238E27FC236}">
                <a16:creationId xmlns:a16="http://schemas.microsoft.com/office/drawing/2014/main" id="{AB89052F-50A1-4BC9-8E02-36EC129B12F8}"/>
              </a:ext>
            </a:extLst>
          </p:cNvPr>
          <p:cNvSpPr/>
          <p:nvPr userDrawn="1"/>
        </p:nvSpPr>
        <p:spPr>
          <a:xfrm>
            <a:off x="5207000" y="4845050"/>
            <a:ext cx="1778000" cy="511018"/>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2D9C42D9-6359-4049-8072-3AD80D3A28AC}"/>
              </a:ext>
            </a:extLst>
          </p:cNvPr>
          <p:cNvSpPr/>
          <p:nvPr userDrawn="1"/>
        </p:nvSpPr>
        <p:spPr>
          <a:xfrm>
            <a:off x="6345600" y="3264026"/>
            <a:ext cx="231315" cy="264881"/>
          </a:xfrm>
          <a:prstGeom prst="rect">
            <a:avLst/>
          </a:prstGeom>
          <a:noFill/>
        </p:spPr>
        <p:txBody>
          <a:bodyPr wrap="square" lIns="0" rIns="0" rtlCol="0" anchor="ctr">
            <a:spAutoFit/>
          </a:bodyPr>
          <a:lstStyle/>
          <a:p>
            <a:pPr algn="just">
              <a:lnSpc>
                <a:spcPct val="140000"/>
              </a:lnSpc>
              <a:spcAft>
                <a:spcPts val="600"/>
              </a:spcAft>
            </a:pPr>
            <a:r>
              <a:rPr lang="fr-FR" sz="900" dirty="0">
                <a:solidFill>
                  <a:schemeClr val="bg1"/>
                </a:solidFill>
                <a:latin typeface="Segoe UI Light" panose="020B0502040204020203" pitchFamily="34" charset="0"/>
                <a:cs typeface="Segoe UI Light" panose="020B0502040204020203" pitchFamily="34" charset="0"/>
              </a:rPr>
              <a:t>by</a:t>
            </a:r>
          </a:p>
        </p:txBody>
      </p:sp>
    </p:spTree>
    <p:extLst>
      <p:ext uri="{BB962C8B-B14F-4D97-AF65-F5344CB8AC3E}">
        <p14:creationId xmlns:p14="http://schemas.microsoft.com/office/powerpoint/2010/main" val="313439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1.1">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167E6FD1-1BAF-4D06-862F-B9B72EC0F7BC}"/>
              </a:ext>
            </a:extLst>
          </p:cNvPr>
          <p:cNvSpPr>
            <a:spLocks noGrp="1"/>
          </p:cNvSpPr>
          <p:nvPr>
            <p:ph type="pic" sz="quarter" idx="10" hasCustomPrompt="1"/>
          </p:nvPr>
        </p:nvSpPr>
        <p:spPr>
          <a:xfrm>
            <a:off x="6672263" y="800099"/>
            <a:ext cx="4752975" cy="5257801"/>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392691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nu">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4FB3DE57-AFE9-4820-B949-FA693C6FFFB1}"/>
              </a:ext>
            </a:extLst>
          </p:cNvPr>
          <p:cNvSpPr>
            <a:spLocks noGrp="1"/>
          </p:cNvSpPr>
          <p:nvPr>
            <p:ph type="pic" sz="quarter" idx="10" hasCustomPrompt="1"/>
          </p:nvPr>
        </p:nvSpPr>
        <p:spPr>
          <a:xfrm>
            <a:off x="5316538" y="805814"/>
            <a:ext cx="6875462" cy="5246372"/>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161834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nu 2">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4FB3DE57-AFE9-4820-B949-FA693C6FFFB1}"/>
              </a:ext>
            </a:extLst>
          </p:cNvPr>
          <p:cNvSpPr>
            <a:spLocks noGrp="1"/>
          </p:cNvSpPr>
          <p:nvPr>
            <p:ph type="pic" sz="quarter" idx="10" hasCustomPrompt="1"/>
          </p:nvPr>
        </p:nvSpPr>
        <p:spPr>
          <a:xfrm>
            <a:off x="3048000" y="3428999"/>
            <a:ext cx="9144000" cy="3428999"/>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225259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folio 1">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4FB3DE57-AFE9-4820-B949-FA693C6FFFB1}"/>
              </a:ext>
            </a:extLst>
          </p:cNvPr>
          <p:cNvSpPr>
            <a:spLocks noGrp="1"/>
          </p:cNvSpPr>
          <p:nvPr>
            <p:ph type="pic" sz="quarter" idx="10" hasCustomPrompt="1"/>
          </p:nvPr>
        </p:nvSpPr>
        <p:spPr>
          <a:xfrm>
            <a:off x="1083310" y="2034858"/>
            <a:ext cx="4835350" cy="2086864"/>
          </a:xfrm>
          <a:prstGeom prst="rect">
            <a:avLst/>
          </a:prstGeom>
          <a:solidFill>
            <a:schemeClr val="tx1"/>
          </a:solidFill>
        </p:spPr>
        <p:txBody>
          <a:bodyPr tIns="288000" bIns="2484000">
            <a:noAutofit/>
          </a:bodyPr>
          <a:lstStyle>
            <a:lvl1pPr marL="0" indent="0" algn="ctr">
              <a:buNone/>
              <a:defRPr sz="1800" b="1">
                <a:solidFill>
                  <a:schemeClr val="accent1"/>
                </a:solidFill>
              </a:defRPr>
            </a:lvl1pPr>
          </a:lstStyle>
          <a:p>
            <a:r>
              <a:rPr lang="fr-FR" dirty="0"/>
              <a:t>	</a:t>
            </a:r>
          </a:p>
          <a:p>
            <a:r>
              <a:rPr lang="fr-FR" dirty="0"/>
              <a:t>Picture</a:t>
            </a:r>
          </a:p>
        </p:txBody>
      </p:sp>
      <p:sp>
        <p:nvSpPr>
          <p:cNvPr id="24" name="Picture Placeholder 10">
            <a:extLst>
              <a:ext uri="{FF2B5EF4-FFF2-40B4-BE49-F238E27FC236}">
                <a16:creationId xmlns:a16="http://schemas.microsoft.com/office/drawing/2014/main" id="{1DE33140-D326-4494-8DB4-ACF90E3C8600}"/>
              </a:ext>
            </a:extLst>
          </p:cNvPr>
          <p:cNvSpPr>
            <a:spLocks noGrp="1"/>
          </p:cNvSpPr>
          <p:nvPr>
            <p:ph type="pic" sz="quarter" idx="11" hasCustomPrompt="1"/>
          </p:nvPr>
        </p:nvSpPr>
        <p:spPr>
          <a:xfrm>
            <a:off x="6263180" y="2034858"/>
            <a:ext cx="4845510" cy="2086864"/>
          </a:xfrm>
          <a:prstGeom prst="rect">
            <a:avLst/>
          </a:prstGeom>
          <a:solidFill>
            <a:schemeClr val="tx1"/>
          </a:solidFill>
        </p:spPr>
        <p:txBody>
          <a:bodyPr tIns="288000" bIns="2484000">
            <a:noAutofit/>
          </a:bodyPr>
          <a:lstStyle>
            <a:lvl1pPr marL="0" indent="0" algn="ctr" rtl="0">
              <a:buNone/>
              <a:defRPr sz="1800" b="1">
                <a:solidFill>
                  <a:schemeClr val="accent1"/>
                </a:solidFill>
              </a:defRPr>
            </a:lvl1pPr>
          </a:lstStyle>
          <a:p>
            <a:r>
              <a:rPr lang="fr-FR" dirty="0"/>
              <a:t>	</a:t>
            </a:r>
          </a:p>
          <a:p>
            <a:r>
              <a:rPr lang="fr-FR" dirty="0"/>
              <a:t>Picture</a:t>
            </a:r>
          </a:p>
        </p:txBody>
      </p:sp>
      <p:sp>
        <p:nvSpPr>
          <p:cNvPr id="25" name="Picture Placeholder 10">
            <a:extLst>
              <a:ext uri="{FF2B5EF4-FFF2-40B4-BE49-F238E27FC236}">
                <a16:creationId xmlns:a16="http://schemas.microsoft.com/office/drawing/2014/main" id="{72C13F67-F61E-47C3-A6D3-99FD3E040E6B}"/>
              </a:ext>
            </a:extLst>
          </p:cNvPr>
          <p:cNvSpPr>
            <a:spLocks noGrp="1"/>
          </p:cNvSpPr>
          <p:nvPr>
            <p:ph type="pic" sz="quarter" idx="12" hasCustomPrompt="1"/>
          </p:nvPr>
        </p:nvSpPr>
        <p:spPr>
          <a:xfrm>
            <a:off x="6263180" y="4462667"/>
            <a:ext cx="4845510" cy="2086864"/>
          </a:xfrm>
          <a:prstGeom prst="rect">
            <a:avLst/>
          </a:prstGeom>
          <a:solidFill>
            <a:schemeClr val="tx1"/>
          </a:solidFill>
        </p:spPr>
        <p:txBody>
          <a:bodyPr tIns="288000" bIns="2484000">
            <a:noAutofit/>
          </a:bodyPr>
          <a:lstStyle>
            <a:lvl1pPr marL="0" indent="0" algn="ctr" rtl="0">
              <a:buNone/>
              <a:defRPr sz="1800" b="1">
                <a:solidFill>
                  <a:schemeClr val="accent1"/>
                </a:solidFill>
              </a:defRPr>
            </a:lvl1pPr>
          </a:lstStyle>
          <a:p>
            <a:r>
              <a:rPr lang="fr-FR" dirty="0"/>
              <a:t>	</a:t>
            </a:r>
          </a:p>
          <a:p>
            <a:r>
              <a:rPr lang="fr-FR" dirty="0"/>
              <a:t>Picture</a:t>
            </a:r>
          </a:p>
        </p:txBody>
      </p:sp>
      <p:sp>
        <p:nvSpPr>
          <p:cNvPr id="26" name="Picture Placeholder 10">
            <a:extLst>
              <a:ext uri="{FF2B5EF4-FFF2-40B4-BE49-F238E27FC236}">
                <a16:creationId xmlns:a16="http://schemas.microsoft.com/office/drawing/2014/main" id="{EF5DE429-D884-40C9-B0F5-6FA66002752C}"/>
              </a:ext>
            </a:extLst>
          </p:cNvPr>
          <p:cNvSpPr>
            <a:spLocks noGrp="1"/>
          </p:cNvSpPr>
          <p:nvPr>
            <p:ph type="pic" sz="quarter" idx="13" hasCustomPrompt="1"/>
          </p:nvPr>
        </p:nvSpPr>
        <p:spPr>
          <a:xfrm>
            <a:off x="1083310" y="4462667"/>
            <a:ext cx="4835350" cy="2086864"/>
          </a:xfrm>
          <a:prstGeom prst="rect">
            <a:avLst/>
          </a:prstGeom>
          <a:solidFill>
            <a:schemeClr val="tx1"/>
          </a:solidFill>
        </p:spPr>
        <p:txBody>
          <a:bodyPr tIns="288000" bIns="2484000">
            <a:noAutofit/>
          </a:bodyPr>
          <a:lstStyle>
            <a:lvl1pPr marL="0" indent="0" algn="ctr" rtl="0">
              <a:buNone/>
              <a:defRPr sz="1800" b="1">
                <a:solidFill>
                  <a:schemeClr val="accent1"/>
                </a:solidFill>
              </a:defRPr>
            </a:lvl1pPr>
          </a:lstStyle>
          <a:p>
            <a:r>
              <a:rPr lang="fr-FR" dirty="0"/>
              <a:t>	</a:t>
            </a:r>
          </a:p>
          <a:p>
            <a:r>
              <a:rPr lang="fr-FR" dirty="0"/>
              <a:t>Picture</a:t>
            </a:r>
          </a:p>
        </p:txBody>
      </p:sp>
      <p:sp>
        <p:nvSpPr>
          <p:cNvPr id="9" name="Espace réservé du texte 2">
            <a:extLst>
              <a:ext uri="{FF2B5EF4-FFF2-40B4-BE49-F238E27FC236}">
                <a16:creationId xmlns:a16="http://schemas.microsoft.com/office/drawing/2014/main" id="{53E28430-BF0E-4EB2-8CF6-514BFB60BE52}"/>
              </a:ext>
            </a:extLst>
          </p:cNvPr>
          <p:cNvSpPr>
            <a:spLocks noGrp="1"/>
          </p:cNvSpPr>
          <p:nvPr>
            <p:ph type="body" sz="quarter" idx="20" hasCustomPrompt="1"/>
          </p:nvPr>
        </p:nvSpPr>
        <p:spPr>
          <a:xfrm>
            <a:off x="1083310" y="3154934"/>
            <a:ext cx="4835350"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91440" bIns="252000" numCol="1" spcCol="0" rtlCol="0" fromWordArt="0" anchor="b" anchorCtr="0" forceAA="0" compatLnSpc="1">
            <a:prstTxWarp prst="textNoShape">
              <a:avLst/>
            </a:prstTxWarp>
            <a:noAutofit/>
          </a:bodyPr>
          <a:lstStyle>
            <a:lvl1pPr marL="0" indent="0">
              <a:buNone/>
              <a:defRPr kumimoji="0" lang="en-US" sz="16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0" name="Espace réservé du texte 2">
            <a:extLst>
              <a:ext uri="{FF2B5EF4-FFF2-40B4-BE49-F238E27FC236}">
                <a16:creationId xmlns:a16="http://schemas.microsoft.com/office/drawing/2014/main" id="{4CC977C2-23FC-446F-AF25-B21729685F1E}"/>
              </a:ext>
            </a:extLst>
          </p:cNvPr>
          <p:cNvSpPr>
            <a:spLocks noGrp="1"/>
          </p:cNvSpPr>
          <p:nvPr>
            <p:ph type="body" sz="quarter" idx="21" hasCustomPrompt="1"/>
          </p:nvPr>
        </p:nvSpPr>
        <p:spPr>
          <a:xfrm>
            <a:off x="1083310" y="3541587"/>
            <a:ext cx="53323" cy="395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11" name="Espace réservé du texte 2">
            <a:extLst>
              <a:ext uri="{FF2B5EF4-FFF2-40B4-BE49-F238E27FC236}">
                <a16:creationId xmlns:a16="http://schemas.microsoft.com/office/drawing/2014/main" id="{763291BD-1B23-4F4E-A28B-D5B20078DDFD}"/>
              </a:ext>
            </a:extLst>
          </p:cNvPr>
          <p:cNvSpPr>
            <a:spLocks noGrp="1"/>
          </p:cNvSpPr>
          <p:nvPr>
            <p:ph type="body" sz="quarter" idx="22" hasCustomPrompt="1"/>
          </p:nvPr>
        </p:nvSpPr>
        <p:spPr>
          <a:xfrm>
            <a:off x="6263180" y="3154934"/>
            <a:ext cx="4835350"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91440" bIns="252000" numCol="1" spcCol="0" rtlCol="0" fromWordArt="0" anchor="b" anchorCtr="0" forceAA="0" compatLnSpc="1">
            <a:prstTxWarp prst="textNoShape">
              <a:avLst/>
            </a:prstTxWarp>
            <a:noAutofit/>
          </a:bodyPr>
          <a:lstStyle>
            <a:lvl1pPr marL="0" indent="0">
              <a:buNone/>
              <a:defRPr kumimoji="0" lang="en-US" sz="16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2" name="Espace réservé du texte 2">
            <a:extLst>
              <a:ext uri="{FF2B5EF4-FFF2-40B4-BE49-F238E27FC236}">
                <a16:creationId xmlns:a16="http://schemas.microsoft.com/office/drawing/2014/main" id="{32E3775C-73B3-46F8-8D0B-C26A2FB24C58}"/>
              </a:ext>
            </a:extLst>
          </p:cNvPr>
          <p:cNvSpPr>
            <a:spLocks noGrp="1"/>
          </p:cNvSpPr>
          <p:nvPr>
            <p:ph type="body" sz="quarter" idx="23" hasCustomPrompt="1"/>
          </p:nvPr>
        </p:nvSpPr>
        <p:spPr>
          <a:xfrm>
            <a:off x="6263180" y="3541587"/>
            <a:ext cx="53323" cy="395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13" name="Espace réservé du texte 2">
            <a:extLst>
              <a:ext uri="{FF2B5EF4-FFF2-40B4-BE49-F238E27FC236}">
                <a16:creationId xmlns:a16="http://schemas.microsoft.com/office/drawing/2014/main" id="{130B80C7-1AF7-412E-AEEA-2B26FC4163CF}"/>
              </a:ext>
            </a:extLst>
          </p:cNvPr>
          <p:cNvSpPr>
            <a:spLocks noGrp="1"/>
          </p:cNvSpPr>
          <p:nvPr>
            <p:ph type="body" sz="quarter" idx="24" hasCustomPrompt="1"/>
          </p:nvPr>
        </p:nvSpPr>
        <p:spPr>
          <a:xfrm>
            <a:off x="1083310" y="5582743"/>
            <a:ext cx="4835350"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91440" bIns="252000" numCol="1" spcCol="0" rtlCol="0" fromWordArt="0" anchor="b" anchorCtr="0" forceAA="0" compatLnSpc="1">
            <a:prstTxWarp prst="textNoShape">
              <a:avLst/>
            </a:prstTxWarp>
            <a:noAutofit/>
          </a:bodyPr>
          <a:lstStyle>
            <a:lvl1pPr marL="0" indent="0">
              <a:buNone/>
              <a:defRPr kumimoji="0" lang="en-US" sz="16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4" name="Espace réservé du texte 2">
            <a:extLst>
              <a:ext uri="{FF2B5EF4-FFF2-40B4-BE49-F238E27FC236}">
                <a16:creationId xmlns:a16="http://schemas.microsoft.com/office/drawing/2014/main" id="{45A66AAF-512E-407E-AE51-F6DF878A3489}"/>
              </a:ext>
            </a:extLst>
          </p:cNvPr>
          <p:cNvSpPr>
            <a:spLocks noGrp="1"/>
          </p:cNvSpPr>
          <p:nvPr>
            <p:ph type="body" sz="quarter" idx="25" hasCustomPrompt="1"/>
          </p:nvPr>
        </p:nvSpPr>
        <p:spPr>
          <a:xfrm>
            <a:off x="1083310" y="5969396"/>
            <a:ext cx="53323" cy="395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15" name="Espace réservé du texte 2">
            <a:extLst>
              <a:ext uri="{FF2B5EF4-FFF2-40B4-BE49-F238E27FC236}">
                <a16:creationId xmlns:a16="http://schemas.microsoft.com/office/drawing/2014/main" id="{B1AB9A89-FC73-4026-9488-2029870505CB}"/>
              </a:ext>
            </a:extLst>
          </p:cNvPr>
          <p:cNvSpPr>
            <a:spLocks noGrp="1"/>
          </p:cNvSpPr>
          <p:nvPr>
            <p:ph type="body" sz="quarter" idx="26" hasCustomPrompt="1"/>
          </p:nvPr>
        </p:nvSpPr>
        <p:spPr>
          <a:xfrm>
            <a:off x="6263180" y="5582743"/>
            <a:ext cx="4835350"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91440" bIns="252000" numCol="1" spcCol="0" rtlCol="0" fromWordArt="0" anchor="b" anchorCtr="0" forceAA="0" compatLnSpc="1">
            <a:prstTxWarp prst="textNoShape">
              <a:avLst/>
            </a:prstTxWarp>
            <a:noAutofit/>
          </a:bodyPr>
          <a:lstStyle>
            <a:lvl1pPr marL="0" indent="0">
              <a:buNone/>
              <a:defRPr kumimoji="0" lang="en-US" sz="16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6" name="Espace réservé du texte 2">
            <a:extLst>
              <a:ext uri="{FF2B5EF4-FFF2-40B4-BE49-F238E27FC236}">
                <a16:creationId xmlns:a16="http://schemas.microsoft.com/office/drawing/2014/main" id="{77ACB13C-2706-413C-927A-1CB63BB15501}"/>
              </a:ext>
            </a:extLst>
          </p:cNvPr>
          <p:cNvSpPr>
            <a:spLocks noGrp="1"/>
          </p:cNvSpPr>
          <p:nvPr>
            <p:ph type="body" sz="quarter" idx="27" hasCustomPrompt="1"/>
          </p:nvPr>
        </p:nvSpPr>
        <p:spPr>
          <a:xfrm>
            <a:off x="6263180" y="5969396"/>
            <a:ext cx="53323" cy="395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Tree>
    <p:extLst>
      <p:ext uri="{BB962C8B-B14F-4D97-AF65-F5344CB8AC3E}">
        <p14:creationId xmlns:p14="http://schemas.microsoft.com/office/powerpoint/2010/main" val="420197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4FB3DE57-AFE9-4820-B949-FA693C6FFFB1}"/>
              </a:ext>
            </a:extLst>
          </p:cNvPr>
          <p:cNvSpPr>
            <a:spLocks noGrp="1"/>
          </p:cNvSpPr>
          <p:nvPr>
            <p:ph type="pic" sz="quarter" idx="10" hasCustomPrompt="1"/>
          </p:nvPr>
        </p:nvSpPr>
        <p:spPr>
          <a:xfrm>
            <a:off x="325120" y="2092914"/>
            <a:ext cx="2113280" cy="2086864"/>
          </a:xfrm>
          <a:prstGeom prst="rect">
            <a:avLst/>
          </a:prstGeom>
          <a:solidFill>
            <a:schemeClr val="tx1"/>
          </a:solidFill>
        </p:spPr>
        <p:txBody>
          <a:bodyPr lIns="0" tIns="0" rIns="0" bIns="648000">
            <a:normAutofit/>
          </a:bodyPr>
          <a:lstStyle>
            <a:lvl1pPr marL="0" indent="0" algn="ctr">
              <a:buNone/>
              <a:defRPr sz="1800" b="1">
                <a:solidFill>
                  <a:schemeClr val="accent1"/>
                </a:solidFill>
              </a:defRPr>
            </a:lvl1pPr>
          </a:lstStyle>
          <a:p>
            <a:r>
              <a:rPr lang="fr-FR" dirty="0"/>
              <a:t>	</a:t>
            </a:r>
          </a:p>
          <a:p>
            <a:r>
              <a:rPr lang="fr-FR" dirty="0"/>
              <a:t>Picture</a:t>
            </a:r>
          </a:p>
        </p:txBody>
      </p:sp>
      <p:sp>
        <p:nvSpPr>
          <p:cNvPr id="35" name="Picture Placeholder 10">
            <a:extLst>
              <a:ext uri="{FF2B5EF4-FFF2-40B4-BE49-F238E27FC236}">
                <a16:creationId xmlns:a16="http://schemas.microsoft.com/office/drawing/2014/main" id="{ADDFEC20-88DE-440E-8C22-D2A2B237932C}"/>
              </a:ext>
            </a:extLst>
          </p:cNvPr>
          <p:cNvSpPr>
            <a:spLocks noGrp="1"/>
          </p:cNvSpPr>
          <p:nvPr>
            <p:ph type="pic" sz="quarter" idx="11" hasCustomPrompt="1"/>
          </p:nvPr>
        </p:nvSpPr>
        <p:spPr>
          <a:xfrm>
            <a:off x="2682240" y="2092914"/>
            <a:ext cx="2113280" cy="2086864"/>
          </a:xfrm>
          <a:prstGeom prst="rect">
            <a:avLst/>
          </a:prstGeom>
          <a:solidFill>
            <a:schemeClr val="tx1"/>
          </a:solidFill>
        </p:spPr>
        <p:txBody>
          <a:bodyPr lIns="0" tIns="0" rIns="0" bIns="648000">
            <a:normAutofit/>
          </a:bodyPr>
          <a:lstStyle>
            <a:lvl1pPr marL="0" indent="0" algn="ctr">
              <a:buNone/>
              <a:defRPr sz="1800" b="1">
                <a:solidFill>
                  <a:schemeClr val="accent1"/>
                </a:solidFill>
              </a:defRPr>
            </a:lvl1pPr>
          </a:lstStyle>
          <a:p>
            <a:r>
              <a:rPr lang="fr-FR" dirty="0"/>
              <a:t>	</a:t>
            </a:r>
          </a:p>
          <a:p>
            <a:r>
              <a:rPr lang="fr-FR" dirty="0"/>
              <a:t>Picture</a:t>
            </a:r>
          </a:p>
        </p:txBody>
      </p:sp>
      <p:sp>
        <p:nvSpPr>
          <p:cNvPr id="36" name="Picture Placeholder 10">
            <a:extLst>
              <a:ext uri="{FF2B5EF4-FFF2-40B4-BE49-F238E27FC236}">
                <a16:creationId xmlns:a16="http://schemas.microsoft.com/office/drawing/2014/main" id="{3FA24DDE-A296-4264-94A3-D62AF5BDC096}"/>
              </a:ext>
            </a:extLst>
          </p:cNvPr>
          <p:cNvSpPr>
            <a:spLocks noGrp="1"/>
          </p:cNvSpPr>
          <p:nvPr>
            <p:ph type="pic" sz="quarter" idx="12" hasCustomPrompt="1"/>
          </p:nvPr>
        </p:nvSpPr>
        <p:spPr>
          <a:xfrm>
            <a:off x="5039360" y="2092914"/>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37" name="Picture Placeholder 10">
            <a:extLst>
              <a:ext uri="{FF2B5EF4-FFF2-40B4-BE49-F238E27FC236}">
                <a16:creationId xmlns:a16="http://schemas.microsoft.com/office/drawing/2014/main" id="{944FD892-B40E-4C8A-BEFD-A9870E1F95BB}"/>
              </a:ext>
            </a:extLst>
          </p:cNvPr>
          <p:cNvSpPr>
            <a:spLocks noGrp="1"/>
          </p:cNvSpPr>
          <p:nvPr>
            <p:ph type="pic" sz="quarter" idx="13" hasCustomPrompt="1"/>
          </p:nvPr>
        </p:nvSpPr>
        <p:spPr>
          <a:xfrm>
            <a:off x="7396480" y="2092914"/>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38" name="Picture Placeholder 10">
            <a:extLst>
              <a:ext uri="{FF2B5EF4-FFF2-40B4-BE49-F238E27FC236}">
                <a16:creationId xmlns:a16="http://schemas.microsoft.com/office/drawing/2014/main" id="{AFF585DB-A83A-4238-915C-7030522C217F}"/>
              </a:ext>
            </a:extLst>
          </p:cNvPr>
          <p:cNvSpPr>
            <a:spLocks noGrp="1"/>
          </p:cNvSpPr>
          <p:nvPr>
            <p:ph type="pic" sz="quarter" idx="14" hasCustomPrompt="1"/>
          </p:nvPr>
        </p:nvSpPr>
        <p:spPr>
          <a:xfrm>
            <a:off x="9753600" y="2092914"/>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39" name="Picture Placeholder 10">
            <a:extLst>
              <a:ext uri="{FF2B5EF4-FFF2-40B4-BE49-F238E27FC236}">
                <a16:creationId xmlns:a16="http://schemas.microsoft.com/office/drawing/2014/main" id="{B800CBA0-2590-40E4-B56A-5697FBD2E0C8}"/>
              </a:ext>
            </a:extLst>
          </p:cNvPr>
          <p:cNvSpPr>
            <a:spLocks noGrp="1"/>
          </p:cNvSpPr>
          <p:nvPr>
            <p:ph type="pic" sz="quarter" idx="15" hasCustomPrompt="1"/>
          </p:nvPr>
        </p:nvSpPr>
        <p:spPr>
          <a:xfrm>
            <a:off x="325120" y="4431823"/>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40" name="Picture Placeholder 10">
            <a:extLst>
              <a:ext uri="{FF2B5EF4-FFF2-40B4-BE49-F238E27FC236}">
                <a16:creationId xmlns:a16="http://schemas.microsoft.com/office/drawing/2014/main" id="{137815DD-834A-450B-81D9-F1D90A0CAEDD}"/>
              </a:ext>
            </a:extLst>
          </p:cNvPr>
          <p:cNvSpPr>
            <a:spLocks noGrp="1"/>
          </p:cNvSpPr>
          <p:nvPr>
            <p:ph type="pic" sz="quarter" idx="16" hasCustomPrompt="1"/>
          </p:nvPr>
        </p:nvSpPr>
        <p:spPr>
          <a:xfrm>
            <a:off x="2682240" y="4431823"/>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41" name="Picture Placeholder 10">
            <a:extLst>
              <a:ext uri="{FF2B5EF4-FFF2-40B4-BE49-F238E27FC236}">
                <a16:creationId xmlns:a16="http://schemas.microsoft.com/office/drawing/2014/main" id="{1D58274C-6E9E-4343-91B3-DACB9E20B2F0}"/>
              </a:ext>
            </a:extLst>
          </p:cNvPr>
          <p:cNvSpPr>
            <a:spLocks noGrp="1"/>
          </p:cNvSpPr>
          <p:nvPr>
            <p:ph type="pic" sz="quarter" idx="17" hasCustomPrompt="1"/>
          </p:nvPr>
        </p:nvSpPr>
        <p:spPr>
          <a:xfrm>
            <a:off x="5039360" y="4431823"/>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42" name="Picture Placeholder 10">
            <a:extLst>
              <a:ext uri="{FF2B5EF4-FFF2-40B4-BE49-F238E27FC236}">
                <a16:creationId xmlns:a16="http://schemas.microsoft.com/office/drawing/2014/main" id="{7ADC8F93-D983-4E6E-8384-5D7D814EEFA6}"/>
              </a:ext>
            </a:extLst>
          </p:cNvPr>
          <p:cNvSpPr>
            <a:spLocks noGrp="1"/>
          </p:cNvSpPr>
          <p:nvPr>
            <p:ph type="pic" sz="quarter" idx="18" hasCustomPrompt="1"/>
          </p:nvPr>
        </p:nvSpPr>
        <p:spPr>
          <a:xfrm>
            <a:off x="7396480" y="4431823"/>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43" name="Picture Placeholder 10">
            <a:extLst>
              <a:ext uri="{FF2B5EF4-FFF2-40B4-BE49-F238E27FC236}">
                <a16:creationId xmlns:a16="http://schemas.microsoft.com/office/drawing/2014/main" id="{8B4B45E4-553B-409A-9111-A940DD06D269}"/>
              </a:ext>
            </a:extLst>
          </p:cNvPr>
          <p:cNvSpPr>
            <a:spLocks noGrp="1"/>
          </p:cNvSpPr>
          <p:nvPr>
            <p:ph type="pic" sz="quarter" idx="19" hasCustomPrompt="1"/>
          </p:nvPr>
        </p:nvSpPr>
        <p:spPr>
          <a:xfrm>
            <a:off x="9753600" y="4431823"/>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3" name="Espace réservé du texte 2">
            <a:extLst>
              <a:ext uri="{FF2B5EF4-FFF2-40B4-BE49-F238E27FC236}">
                <a16:creationId xmlns:a16="http://schemas.microsoft.com/office/drawing/2014/main" id="{316C72E8-81C8-4FB4-85BA-C194C185D587}"/>
              </a:ext>
            </a:extLst>
          </p:cNvPr>
          <p:cNvSpPr>
            <a:spLocks noGrp="1"/>
          </p:cNvSpPr>
          <p:nvPr>
            <p:ph type="body" sz="quarter" idx="20" hasCustomPrompt="1"/>
          </p:nvPr>
        </p:nvSpPr>
        <p:spPr>
          <a:xfrm>
            <a:off x="325119" y="3212990"/>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6" name="Espace réservé du texte 2">
            <a:extLst>
              <a:ext uri="{FF2B5EF4-FFF2-40B4-BE49-F238E27FC236}">
                <a16:creationId xmlns:a16="http://schemas.microsoft.com/office/drawing/2014/main" id="{1D08509A-CA5E-4810-BB02-ED01A7E3EDC4}"/>
              </a:ext>
            </a:extLst>
          </p:cNvPr>
          <p:cNvSpPr>
            <a:spLocks noGrp="1"/>
          </p:cNvSpPr>
          <p:nvPr>
            <p:ph type="body" sz="quarter" idx="21" hasCustomPrompt="1"/>
          </p:nvPr>
        </p:nvSpPr>
        <p:spPr>
          <a:xfrm>
            <a:off x="325120" y="3648808"/>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17" name="Espace réservé du texte 2">
            <a:extLst>
              <a:ext uri="{FF2B5EF4-FFF2-40B4-BE49-F238E27FC236}">
                <a16:creationId xmlns:a16="http://schemas.microsoft.com/office/drawing/2014/main" id="{758071FC-D284-419F-9B56-2BB8AC98B408}"/>
              </a:ext>
            </a:extLst>
          </p:cNvPr>
          <p:cNvSpPr>
            <a:spLocks noGrp="1"/>
          </p:cNvSpPr>
          <p:nvPr>
            <p:ph type="body" sz="quarter" idx="22" hasCustomPrompt="1"/>
          </p:nvPr>
        </p:nvSpPr>
        <p:spPr>
          <a:xfrm>
            <a:off x="2682238" y="3212990"/>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8" name="Espace réservé du texte 2">
            <a:extLst>
              <a:ext uri="{FF2B5EF4-FFF2-40B4-BE49-F238E27FC236}">
                <a16:creationId xmlns:a16="http://schemas.microsoft.com/office/drawing/2014/main" id="{A7FB7B32-A6F1-441F-ABF7-ED5E7620E93A}"/>
              </a:ext>
            </a:extLst>
          </p:cNvPr>
          <p:cNvSpPr>
            <a:spLocks noGrp="1"/>
          </p:cNvSpPr>
          <p:nvPr>
            <p:ph type="body" sz="quarter" idx="23" hasCustomPrompt="1"/>
          </p:nvPr>
        </p:nvSpPr>
        <p:spPr>
          <a:xfrm>
            <a:off x="2682239" y="3648808"/>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19" name="Espace réservé du texte 2">
            <a:extLst>
              <a:ext uri="{FF2B5EF4-FFF2-40B4-BE49-F238E27FC236}">
                <a16:creationId xmlns:a16="http://schemas.microsoft.com/office/drawing/2014/main" id="{3BB5C338-6573-4AD1-B7C1-7F31BC5582AF}"/>
              </a:ext>
            </a:extLst>
          </p:cNvPr>
          <p:cNvSpPr>
            <a:spLocks noGrp="1"/>
          </p:cNvSpPr>
          <p:nvPr>
            <p:ph type="body" sz="quarter" idx="24" hasCustomPrompt="1"/>
          </p:nvPr>
        </p:nvSpPr>
        <p:spPr>
          <a:xfrm>
            <a:off x="5039355" y="3212990"/>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20" name="Espace réservé du texte 2">
            <a:extLst>
              <a:ext uri="{FF2B5EF4-FFF2-40B4-BE49-F238E27FC236}">
                <a16:creationId xmlns:a16="http://schemas.microsoft.com/office/drawing/2014/main" id="{E62FFDFA-4672-49E8-BA29-A820D4E34A7F}"/>
              </a:ext>
            </a:extLst>
          </p:cNvPr>
          <p:cNvSpPr>
            <a:spLocks noGrp="1"/>
          </p:cNvSpPr>
          <p:nvPr>
            <p:ph type="body" sz="quarter" idx="25" hasCustomPrompt="1"/>
          </p:nvPr>
        </p:nvSpPr>
        <p:spPr>
          <a:xfrm>
            <a:off x="5039356" y="3648808"/>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21" name="Espace réservé du texte 2">
            <a:extLst>
              <a:ext uri="{FF2B5EF4-FFF2-40B4-BE49-F238E27FC236}">
                <a16:creationId xmlns:a16="http://schemas.microsoft.com/office/drawing/2014/main" id="{A11689A5-79C4-4A87-B01A-4B9F8A428EC3}"/>
              </a:ext>
            </a:extLst>
          </p:cNvPr>
          <p:cNvSpPr>
            <a:spLocks noGrp="1"/>
          </p:cNvSpPr>
          <p:nvPr>
            <p:ph type="body" sz="quarter" idx="26" hasCustomPrompt="1"/>
          </p:nvPr>
        </p:nvSpPr>
        <p:spPr>
          <a:xfrm>
            <a:off x="7396469" y="3212990"/>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22" name="Espace réservé du texte 2">
            <a:extLst>
              <a:ext uri="{FF2B5EF4-FFF2-40B4-BE49-F238E27FC236}">
                <a16:creationId xmlns:a16="http://schemas.microsoft.com/office/drawing/2014/main" id="{184713B9-EF45-452D-AB5C-E790803F48EA}"/>
              </a:ext>
            </a:extLst>
          </p:cNvPr>
          <p:cNvSpPr>
            <a:spLocks noGrp="1"/>
          </p:cNvSpPr>
          <p:nvPr>
            <p:ph type="body" sz="quarter" idx="27" hasCustomPrompt="1"/>
          </p:nvPr>
        </p:nvSpPr>
        <p:spPr>
          <a:xfrm>
            <a:off x="7396470" y="3648808"/>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23" name="Espace réservé du texte 2">
            <a:extLst>
              <a:ext uri="{FF2B5EF4-FFF2-40B4-BE49-F238E27FC236}">
                <a16:creationId xmlns:a16="http://schemas.microsoft.com/office/drawing/2014/main" id="{70B08813-7DA6-42D4-9260-A3656B183C0F}"/>
              </a:ext>
            </a:extLst>
          </p:cNvPr>
          <p:cNvSpPr>
            <a:spLocks noGrp="1"/>
          </p:cNvSpPr>
          <p:nvPr>
            <p:ph type="body" sz="quarter" idx="28" hasCustomPrompt="1"/>
          </p:nvPr>
        </p:nvSpPr>
        <p:spPr>
          <a:xfrm>
            <a:off x="9753586" y="3212990"/>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24" name="Espace réservé du texte 2">
            <a:extLst>
              <a:ext uri="{FF2B5EF4-FFF2-40B4-BE49-F238E27FC236}">
                <a16:creationId xmlns:a16="http://schemas.microsoft.com/office/drawing/2014/main" id="{C11A3551-612E-49A8-9DFD-0DB2C3B6CF27}"/>
              </a:ext>
            </a:extLst>
          </p:cNvPr>
          <p:cNvSpPr>
            <a:spLocks noGrp="1"/>
          </p:cNvSpPr>
          <p:nvPr>
            <p:ph type="body" sz="quarter" idx="29" hasCustomPrompt="1"/>
          </p:nvPr>
        </p:nvSpPr>
        <p:spPr>
          <a:xfrm>
            <a:off x="9753587" y="3648808"/>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25" name="Espace réservé du texte 2">
            <a:extLst>
              <a:ext uri="{FF2B5EF4-FFF2-40B4-BE49-F238E27FC236}">
                <a16:creationId xmlns:a16="http://schemas.microsoft.com/office/drawing/2014/main" id="{15D23A70-0BB2-4635-BFD7-77425C4431CF}"/>
              </a:ext>
            </a:extLst>
          </p:cNvPr>
          <p:cNvSpPr>
            <a:spLocks noGrp="1"/>
          </p:cNvSpPr>
          <p:nvPr>
            <p:ph type="body" sz="quarter" idx="30" hasCustomPrompt="1"/>
          </p:nvPr>
        </p:nvSpPr>
        <p:spPr>
          <a:xfrm>
            <a:off x="325119" y="5551899"/>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26" name="Espace réservé du texte 2">
            <a:extLst>
              <a:ext uri="{FF2B5EF4-FFF2-40B4-BE49-F238E27FC236}">
                <a16:creationId xmlns:a16="http://schemas.microsoft.com/office/drawing/2014/main" id="{A8DE0069-A8B7-4E2A-A88D-ED057F4A156D}"/>
              </a:ext>
            </a:extLst>
          </p:cNvPr>
          <p:cNvSpPr>
            <a:spLocks noGrp="1"/>
          </p:cNvSpPr>
          <p:nvPr>
            <p:ph type="body" sz="quarter" idx="31" hasCustomPrompt="1"/>
          </p:nvPr>
        </p:nvSpPr>
        <p:spPr>
          <a:xfrm>
            <a:off x="325120" y="5987717"/>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27" name="Espace réservé du texte 2">
            <a:extLst>
              <a:ext uri="{FF2B5EF4-FFF2-40B4-BE49-F238E27FC236}">
                <a16:creationId xmlns:a16="http://schemas.microsoft.com/office/drawing/2014/main" id="{DED62EA6-CA25-42AF-932E-E226621A7D9A}"/>
              </a:ext>
            </a:extLst>
          </p:cNvPr>
          <p:cNvSpPr>
            <a:spLocks noGrp="1"/>
          </p:cNvSpPr>
          <p:nvPr>
            <p:ph type="body" sz="quarter" idx="32" hasCustomPrompt="1"/>
          </p:nvPr>
        </p:nvSpPr>
        <p:spPr>
          <a:xfrm>
            <a:off x="2682238" y="5551899"/>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28" name="Espace réservé du texte 2">
            <a:extLst>
              <a:ext uri="{FF2B5EF4-FFF2-40B4-BE49-F238E27FC236}">
                <a16:creationId xmlns:a16="http://schemas.microsoft.com/office/drawing/2014/main" id="{69C73F44-1303-4699-9741-5071A8683183}"/>
              </a:ext>
            </a:extLst>
          </p:cNvPr>
          <p:cNvSpPr>
            <a:spLocks noGrp="1"/>
          </p:cNvSpPr>
          <p:nvPr>
            <p:ph type="body" sz="quarter" idx="33" hasCustomPrompt="1"/>
          </p:nvPr>
        </p:nvSpPr>
        <p:spPr>
          <a:xfrm>
            <a:off x="2682239" y="5987717"/>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29" name="Espace réservé du texte 2">
            <a:extLst>
              <a:ext uri="{FF2B5EF4-FFF2-40B4-BE49-F238E27FC236}">
                <a16:creationId xmlns:a16="http://schemas.microsoft.com/office/drawing/2014/main" id="{3FAB9CE8-C8F6-4097-9876-3D5BB131A6EE}"/>
              </a:ext>
            </a:extLst>
          </p:cNvPr>
          <p:cNvSpPr>
            <a:spLocks noGrp="1"/>
          </p:cNvSpPr>
          <p:nvPr>
            <p:ph type="body" sz="quarter" idx="34" hasCustomPrompt="1"/>
          </p:nvPr>
        </p:nvSpPr>
        <p:spPr>
          <a:xfrm>
            <a:off x="5039355" y="5551899"/>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30" name="Espace réservé du texte 2">
            <a:extLst>
              <a:ext uri="{FF2B5EF4-FFF2-40B4-BE49-F238E27FC236}">
                <a16:creationId xmlns:a16="http://schemas.microsoft.com/office/drawing/2014/main" id="{2FE7EAC6-53B9-40F7-BAC8-FFAFE182DB60}"/>
              </a:ext>
            </a:extLst>
          </p:cNvPr>
          <p:cNvSpPr>
            <a:spLocks noGrp="1"/>
          </p:cNvSpPr>
          <p:nvPr>
            <p:ph type="body" sz="quarter" idx="35" hasCustomPrompt="1"/>
          </p:nvPr>
        </p:nvSpPr>
        <p:spPr>
          <a:xfrm>
            <a:off x="5039356" y="5987717"/>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31" name="Espace réservé du texte 2">
            <a:extLst>
              <a:ext uri="{FF2B5EF4-FFF2-40B4-BE49-F238E27FC236}">
                <a16:creationId xmlns:a16="http://schemas.microsoft.com/office/drawing/2014/main" id="{4AA8E213-976B-4F42-BF73-C960C4D9F66D}"/>
              </a:ext>
            </a:extLst>
          </p:cNvPr>
          <p:cNvSpPr>
            <a:spLocks noGrp="1"/>
          </p:cNvSpPr>
          <p:nvPr>
            <p:ph type="body" sz="quarter" idx="36" hasCustomPrompt="1"/>
          </p:nvPr>
        </p:nvSpPr>
        <p:spPr>
          <a:xfrm>
            <a:off x="7396469" y="5551899"/>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32" name="Espace réservé du texte 2">
            <a:extLst>
              <a:ext uri="{FF2B5EF4-FFF2-40B4-BE49-F238E27FC236}">
                <a16:creationId xmlns:a16="http://schemas.microsoft.com/office/drawing/2014/main" id="{2B1B6386-3DB5-4B9B-9D72-E30B0FE4104F}"/>
              </a:ext>
            </a:extLst>
          </p:cNvPr>
          <p:cNvSpPr>
            <a:spLocks noGrp="1"/>
          </p:cNvSpPr>
          <p:nvPr>
            <p:ph type="body" sz="quarter" idx="37" hasCustomPrompt="1"/>
          </p:nvPr>
        </p:nvSpPr>
        <p:spPr>
          <a:xfrm>
            <a:off x="7396470" y="5987717"/>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33" name="Espace réservé du texte 2">
            <a:extLst>
              <a:ext uri="{FF2B5EF4-FFF2-40B4-BE49-F238E27FC236}">
                <a16:creationId xmlns:a16="http://schemas.microsoft.com/office/drawing/2014/main" id="{E3598400-E700-44A3-8903-DB65AFF1248F}"/>
              </a:ext>
            </a:extLst>
          </p:cNvPr>
          <p:cNvSpPr>
            <a:spLocks noGrp="1"/>
          </p:cNvSpPr>
          <p:nvPr>
            <p:ph type="body" sz="quarter" idx="38" hasCustomPrompt="1"/>
          </p:nvPr>
        </p:nvSpPr>
        <p:spPr>
          <a:xfrm>
            <a:off x="9753586" y="5551899"/>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34" name="Espace réservé du texte 2">
            <a:extLst>
              <a:ext uri="{FF2B5EF4-FFF2-40B4-BE49-F238E27FC236}">
                <a16:creationId xmlns:a16="http://schemas.microsoft.com/office/drawing/2014/main" id="{64D6E52E-F777-4A62-937F-D377DFED58CE}"/>
              </a:ext>
            </a:extLst>
          </p:cNvPr>
          <p:cNvSpPr>
            <a:spLocks noGrp="1"/>
          </p:cNvSpPr>
          <p:nvPr>
            <p:ph type="body" sz="quarter" idx="39" hasCustomPrompt="1"/>
          </p:nvPr>
        </p:nvSpPr>
        <p:spPr>
          <a:xfrm>
            <a:off x="9753587" y="5987717"/>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Segoe UI"/>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Tree>
    <p:extLst>
      <p:ext uri="{BB962C8B-B14F-4D97-AF65-F5344CB8AC3E}">
        <p14:creationId xmlns:p14="http://schemas.microsoft.com/office/powerpoint/2010/main" val="6416022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C0C2059-8C38-4CB4-80C3-6F18F2A8F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2809542128"/>
      </p:ext>
    </p:extLst>
  </p:cSld>
  <p:clrMap bg1="lt1" tx1="dk1" bg2="lt2" tx2="dk2" accent1="accent1" accent2="accent2" accent3="accent3" accent4="accent4" accent5="accent5" accent6="accent6" hlink="hlink" folHlink="folHlink"/>
  <p:sldLayoutIdLst>
    <p:sldLayoutId id="2147483654" r:id="rId1"/>
    <p:sldLayoutId id="2147483725" r:id="rId2"/>
    <p:sldLayoutId id="2147483726" r:id="rId3"/>
    <p:sldLayoutId id="2147483682" r:id="rId4"/>
    <p:sldLayoutId id="2147483683" r:id="rId5"/>
    <p:sldLayoutId id="2147483684" r:id="rId6"/>
    <p:sldLayoutId id="2147483685" r:id="rId7"/>
    <p:sldLayoutId id="2147483701" r:id="rId8"/>
    <p:sldLayoutId id="2147483724" r:id="rId9"/>
    <p:sldLayoutId id="2147483678" r:id="rId10"/>
    <p:sldLayoutId id="2147483656" r:id="rId11"/>
    <p:sldLayoutId id="2147483679" r:id="rId12"/>
    <p:sldLayoutId id="2147483680" r:id="rId13"/>
    <p:sldLayoutId id="2147483681"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 id="2147483719" r:id="rId45"/>
    <p:sldLayoutId id="2147483722" r:id="rId46"/>
    <p:sldLayoutId id="2147483721"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000" indent="-228600" algn="l" defTabSz="914400" rtl="0" eaLnBrk="1" latinLnBrk="0" hangingPunct="1">
        <a:lnSpc>
          <a:spcPct val="110000"/>
        </a:lnSpc>
        <a:spcBef>
          <a:spcPts val="0"/>
        </a:spcBef>
        <a:spcAft>
          <a:spcPts val="600"/>
        </a:spcAft>
        <a:buFont typeface="Arial" panose="020B0604020202020204" pitchFamily="34" charset="0"/>
        <a:buChar char="•"/>
        <a:defRPr kumimoji="0" lang="fr-FR" sz="3600" b="0" i="0" u="none" strike="noStrike" kern="1200" cap="none" spc="0" normalizeH="0" baseline="0" dirty="0" smtClean="0">
          <a:ln>
            <a:noFill/>
          </a:ln>
          <a:solidFill>
            <a:schemeClr val="accent1"/>
          </a:solidFill>
          <a:effectLst/>
          <a:uLnTx/>
          <a:uFillTx/>
          <a:latin typeface="Segoe UI Semibold" panose="020B0702040204020203" pitchFamily="34" charset="0"/>
          <a:ea typeface="+mn-ea"/>
          <a:cs typeface="Segoe UI Semibold" panose="020B0702040204020203" pitchFamily="34" charset="0"/>
        </a:defRPr>
      </a:lvl1pPr>
      <a:lvl2pPr marL="360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kumimoji="0" lang="fr-FR" sz="2000" b="0" i="0" u="none" strike="noStrike" kern="1200" cap="none" spc="0" normalizeH="0" baseline="0" dirty="0" smtClean="0">
          <a:ln>
            <a:noFill/>
          </a:ln>
          <a:solidFill>
            <a:schemeClr val="tx1"/>
          </a:solidFill>
          <a:effectLst/>
          <a:uLnTx/>
          <a:uFillTx/>
          <a:latin typeface="Segoe UI Semibold" panose="020B0702040204020203" pitchFamily="34" charset="0"/>
          <a:ea typeface="+mn-ea"/>
          <a:cs typeface="Segoe UI Semibold" panose="020B0702040204020203" pitchFamily="34" charset="0"/>
        </a:defRPr>
      </a:lvl2pPr>
      <a:lvl3pPr marL="36000" indent="-228600" algn="l" defTabSz="914400" rtl="0" eaLnBrk="1" latinLnBrk="0" hangingPunct="1">
        <a:lnSpc>
          <a:spcPct val="150000"/>
        </a:lnSpc>
        <a:spcBef>
          <a:spcPts val="0"/>
        </a:spcBef>
        <a:spcAft>
          <a:spcPts val="600"/>
        </a:spcAft>
        <a:buFont typeface="Arial" panose="020B0604020202020204" pitchFamily="34" charset="0"/>
        <a:buChar char="•"/>
        <a:defRPr lang="fr-FR" sz="1200" kern="1200" dirty="0" smtClean="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hyperlink" Target="https://tobias.is/blogging/even-faster-images-using-http2-and-progressive-jpegs/" TargetMode="External"/><Relationship Id="rId4" Type="http://schemas.openxmlformats.org/officeDocument/2006/relationships/hyperlink" Target="https://blog.cloudflare.com/parallel-streaming-of-progressive-image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eb.mit.edu/polaris/" TargetMode="Externa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hyperlink" Target="https://hacks.mozilla.org/2017/09/building-the-dom-faster-speculative-parsing-async-defer-and-preload/" TargetMode="External"/><Relationship Id="rId5" Type="http://schemas.openxmlformats.org/officeDocument/2006/relationships/hyperlink" Target="https://www.usenix.org/system/files/conference/nsdi16/nsdi16-paper-wang-xiao-sophia.pdf" TargetMode="External"/><Relationship Id="rId4" Type="http://schemas.openxmlformats.org/officeDocument/2006/relationships/hyperlink" Target="https://www.usenix.org/system/files/conference/nsdi13/nsdi13-final177.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eb.mit.edu/polaris/" TargetMode="Externa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hyperlink" Target="https://hacks.mozilla.org/2017/09/building-the-dom-faster-speculative-parsing-async-defer-and-preload/" TargetMode="External"/><Relationship Id="rId5" Type="http://schemas.openxmlformats.org/officeDocument/2006/relationships/hyperlink" Target="https://www.usenix.org/system/files/conference/nsdi16/nsdi16-paper-wang-xiao-sophia.pdf" TargetMode="External"/><Relationship Id="rId4" Type="http://schemas.openxmlformats.org/officeDocument/2006/relationships/hyperlink" Target="https://www.usenix.org/system/files/conference/nsdi13/nsdi13-final177.pdf"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css-tricks.com/the-critical-request/" TargetMode="External"/><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medium.com/reloading/preload-prefetch-and-priorities-in-chrome-776165961bbf" TargetMode="External"/><Relationship Id="rId10" Type="http://schemas.openxmlformats.org/officeDocument/2006/relationships/image" Target="../media/image22.png"/><Relationship Id="rId4" Type="http://schemas.openxmlformats.org/officeDocument/2006/relationships/hyperlink" Target="https://speeder.edm.uhasselt.be/www18/files/h2priorities_mwijnants_www2018.pdf" TargetMode="External"/><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blog.cloudflare.com/better-http-2-prioritization-for-a-faster-web/"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dium.com/reloading/javascript-start-up-performance-69200f43b201" TargetMode="External"/><Relationship Id="rId2" Type="http://schemas.openxmlformats.org/officeDocument/2006/relationships/hyperlink" Target="https://v8.dev/blog/v8-release-7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4.png"/><Relationship Id="rId7" Type="http://schemas.openxmlformats.org/officeDocument/2006/relationships/hyperlink" Target="https://speeder.edm.uhasselt.be/www1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h3.edm.uhasselt.be/"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4.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hyperlink" Target="https://speeder.edm.uhasselt.be/www18" TargetMode="External"/><Relationship Id="rId5" Type="http://schemas.openxmlformats.org/officeDocument/2006/relationships/image" Target="../media/image26.png"/><Relationship Id="rId10" Type="http://schemas.openxmlformats.org/officeDocument/2006/relationships/hyperlink" Target="https://h3.edm.uhasselt.be/" TargetMode="External"/><Relationship Id="rId4" Type="http://schemas.openxmlformats.org/officeDocument/2006/relationships/image" Target="../media/image25.png"/><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hyperlink" Target="https://blog.cloudflare.com/better-http-2-prioritization-for-a-faster-web/"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hyperlink" Target="https://blog.cloudflare.com/better-http-2-prioritization-for-a-faster-web/"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atatracker.ietf.org/meeting/106/materials/slides-106-httpbis-sessa-priorities-00.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docs.google.com/document/d/1oLhNg1skaWD4_DtaoCxdSRN5erEXrH-KnLrMwEpOtFY"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andydavies.me/blog/2019/02/12/preloading-fonts-and-the-puzzle-of-priorities/" TargetMode="External"/><Relationship Id="rId3" Type="http://schemas.openxmlformats.org/officeDocument/2006/relationships/image" Target="../media/image33.png"/><Relationship Id="rId7" Type="http://schemas.openxmlformats.org/officeDocument/2006/relationships/hyperlink" Target="https://twitter.com/domfarolino/status/1221803122638508032?s=20"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bugzilla.mozilla.org/show_bug.cgi?id=1405761" TargetMode="External"/><Relationship Id="rId11" Type="http://schemas.openxmlformats.org/officeDocument/2006/relationships/image" Target="../media/image34.png"/><Relationship Id="rId5" Type="http://schemas.openxmlformats.org/officeDocument/2006/relationships/hyperlink" Target="https://web.dev/native-lazy-loading/" TargetMode="External"/><Relationship Id="rId10" Type="http://schemas.openxmlformats.org/officeDocument/2006/relationships/image" Target="../media/image21.png"/><Relationship Id="rId4" Type="http://schemas.openxmlformats.org/officeDocument/2006/relationships/hyperlink" Target="https://wicg.github.io/priority-hints/" TargetMode="External"/><Relationship Id="rId9"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hyperlink" Target="https://andydavies.me/blog/2019/02/12/preloading-fonts-and-the-puzzle-of-priorities/" TargetMode="External"/><Relationship Id="rId13" Type="http://schemas.openxmlformats.org/officeDocument/2006/relationships/image" Target="../media/image34.png"/><Relationship Id="rId3" Type="http://schemas.openxmlformats.org/officeDocument/2006/relationships/image" Target="../media/image33.png"/><Relationship Id="rId7" Type="http://schemas.openxmlformats.org/officeDocument/2006/relationships/hyperlink" Target="https://twitter.com/domfarolino/status/1221803122638508032?s=20" TargetMode="External"/><Relationship Id="rId12"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bugzilla.mozilla.org/show_bug.cgi?id=1405761" TargetMode="External"/><Relationship Id="rId11" Type="http://schemas.openxmlformats.org/officeDocument/2006/relationships/image" Target="../media/image20.png"/><Relationship Id="rId5" Type="http://schemas.openxmlformats.org/officeDocument/2006/relationships/hyperlink" Target="https://web.dev/native-lazy-loading/" TargetMode="External"/><Relationship Id="rId10" Type="http://schemas.openxmlformats.org/officeDocument/2006/relationships/image" Target="../media/image36.png"/><Relationship Id="rId4" Type="http://schemas.openxmlformats.org/officeDocument/2006/relationships/hyperlink" Target="https://wicg.github.io/priority-hints/" TargetMode="External"/><Relationship Id="rId9"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hyperlink" Target="https://blog.cloudflare.com/parallel-streaming-of-progressive-images/" TargetMode="External"/><Relationship Id="rId2" Type="http://schemas.openxmlformats.org/officeDocument/2006/relationships/hyperlink" Target="https://www.shimmercat.com/blog/coordinated-image-loading.html" TargetMode="Externa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s://h2o.examp1e.net/configure/http2_directives.html#http2-reprioritize-blocking-assets" TargetMode="External"/><Relationship Id="rId4" Type="http://schemas.openxmlformats.org/officeDocument/2006/relationships/hyperlink" Target="https://blog.cloudflare.com/better-http-2-prioritization-for-a-faster-web/"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0.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8" Type="http://schemas.openxmlformats.org/officeDocument/2006/relationships/hyperlink" Target="https://lists.w3.org/Archives/Public/ietf-http-wg/2013JanMar/0554.html" TargetMode="External"/><Relationship Id="rId3" Type="http://schemas.openxmlformats.org/officeDocument/2006/relationships/image" Target="../media/image39.png"/><Relationship Id="rId7" Type="http://schemas.openxmlformats.org/officeDocument/2006/relationships/hyperlink" Target="https://tools.ietf.org/html/draft-chan-http2-stream-dependencies-00" TargetMode="Externa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hyperlink" Target="https://lists.w3.org/Archives/Public/ietf-http-wg/2019AprJun/0113.html" TargetMode="External"/><Relationship Id="rId4" Type="http://schemas.openxmlformats.org/officeDocument/2006/relationships/image" Target="../media/image20.png"/><Relationship Id="rId9" Type="http://schemas.openxmlformats.org/officeDocument/2006/relationships/hyperlink" Target="https://lists.w3.org/Archives/Public/ietf-http-wg/2013JanMar/0560.html"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lists.w3.org/Archives/Public/ietf-http-wg/2013JanMar/0554.html" TargetMode="External"/><Relationship Id="rId3" Type="http://schemas.openxmlformats.org/officeDocument/2006/relationships/image" Target="../media/image39.png"/><Relationship Id="rId7" Type="http://schemas.openxmlformats.org/officeDocument/2006/relationships/hyperlink" Target="https://tools.ietf.org/html/draft-chan-http2-stream-dependencies-00" TargetMode="Externa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hyperlink" Target="https://lists.w3.org/Archives/Public/ietf-http-wg/2019AprJun/0113.html" TargetMode="External"/><Relationship Id="rId4" Type="http://schemas.openxmlformats.org/officeDocument/2006/relationships/image" Target="../media/image20.png"/><Relationship Id="rId9" Type="http://schemas.openxmlformats.org/officeDocument/2006/relationships/hyperlink" Target="https://lists.w3.org/Archives/Public/ietf-http-wg/2013JanMar/0560.html"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lists.w3.org/Archives/Public/ietf-http-wg/2013JanMar/0554.html" TargetMode="External"/><Relationship Id="rId3" Type="http://schemas.openxmlformats.org/officeDocument/2006/relationships/image" Target="../media/image39.png"/><Relationship Id="rId7" Type="http://schemas.openxmlformats.org/officeDocument/2006/relationships/hyperlink" Target="https://tools.ietf.org/html/draft-chan-http2-stream-dependencies-00" TargetMode="Externa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2.png"/><Relationship Id="rId10" Type="http://schemas.openxmlformats.org/officeDocument/2006/relationships/hyperlink" Target="https://lists.w3.org/Archives/Public/ietf-http-wg/2019AprJun/0113.html" TargetMode="External"/><Relationship Id="rId4" Type="http://schemas.openxmlformats.org/officeDocument/2006/relationships/image" Target="../media/image20.png"/><Relationship Id="rId9" Type="http://schemas.openxmlformats.org/officeDocument/2006/relationships/hyperlink" Target="https://lists.w3.org/Archives/Public/ietf-http-wg/2013JanMar/0560.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g"/></Relationships>
</file>

<file path=ppt/slides/_rels/slide40.xml.rels><?xml version="1.0" encoding="UTF-8" standalone="yes"?>
<Relationships xmlns="http://schemas.openxmlformats.org/package/2006/relationships"><Relationship Id="rId2" Type="http://schemas.openxmlformats.org/officeDocument/2006/relationships/hyperlink" Target="https://tools.ietf.org/html/draft-chan-http2-stream-dependencies-0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4.png"/><Relationship Id="rId7" Type="http://schemas.openxmlformats.org/officeDocument/2006/relationships/image" Target="../media/image22.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hyperlink" Target="http://bitsup.blogspot.com/2015/01/http2-dependency-priorities-in-firefox.html" TargetMode="External"/><Relationship Id="rId4" Type="http://schemas.openxmlformats.org/officeDocument/2006/relationships/image" Target="../media/image45.png"/><Relationship Id="rId9" Type="http://schemas.openxmlformats.org/officeDocument/2006/relationships/hyperlink" Target="https://speeder.edm.uhasselt.be/www18"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ww.youtube.com/watch?v=ct5MvtmL1NM" TargetMode="External"/><Relationship Id="rId7" Type="http://schemas.openxmlformats.org/officeDocument/2006/relationships/hyperlink" Target="https://medium.baqend.com/chromes-service-workers-break-http-2-priorities-649c4e0fa930" TargetMode="External"/><Relationship Id="rId12"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twitter.com/bagder/status/1222143040577589248?s=20" TargetMode="External"/><Relationship Id="rId11" Type="http://schemas.microsoft.com/office/2007/relationships/hdphoto" Target="../media/hdphoto1.wdp"/><Relationship Id="rId5" Type="http://schemas.openxmlformats.org/officeDocument/2006/relationships/hyperlink" Target="https://www.slideshare.net/patrickmeenan/http2-in-practice" TargetMode="External"/><Relationship Id="rId10" Type="http://schemas.openxmlformats.org/officeDocument/2006/relationships/image" Target="../media/image48.png"/><Relationship Id="rId4" Type="http://schemas.openxmlformats.org/officeDocument/2006/relationships/hyperlink" Target="https://github.com/andydavies/http2-prioritization-issues" TargetMode="External"/><Relationship Id="rId9" Type="http://schemas.openxmlformats.org/officeDocument/2006/relationships/image" Target="../media/image47.png"/></Relationships>
</file>

<file path=ppt/slides/_rels/slide4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3.png"/><Relationship Id="rId7"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github.com/httpwg/http-extensions/blob/master/draft-ietf-httpbis-priority.m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g"/></Relationships>
</file>

<file path=ppt/slides/_rels/slide50.xml.rels><?xml version="1.0" encoding="UTF-8" standalone="yes"?>
<Relationships xmlns="http://schemas.openxmlformats.org/package/2006/relationships"><Relationship Id="rId2" Type="http://schemas.openxmlformats.org/officeDocument/2006/relationships/hyperlink" Target="https://github.com/httpwg/http-extensions/blob/master/draft-ietf-httpbis-priority.md"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github.com/httpwg/http-extensions/blob/master/draft-ietf-httpbis-priority.md"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github.com/httpwg/http-extensions/blob/master/draft-ietf-httpbis-priority.md"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hyperlink" Target="https://github.com/httpwg/http-extensions/blob/master/draft-ietf-httpbis-priority.md" TargetMode="External"/><Relationship Id="rId2" Type="http://schemas.openxmlformats.org/officeDocument/2006/relationships/hyperlink" Target="https://github.com/kazuho/draft-kazuho-httpbis-priority/issues/94" TargetMode="External"/><Relationship Id="rId1" Type="http://schemas.openxmlformats.org/officeDocument/2006/relationships/slideLayout" Target="../slideLayouts/slideLayout2.xml"/><Relationship Id="rId4" Type="http://schemas.openxmlformats.org/officeDocument/2006/relationships/hyperlink" Target="https://github.com/httpwg/http-extensions/issues?q=is%3Aissue+is%3Aopen+label%3Aprioritie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github.com/httpwg/http-extensions/blob/master/draft-ietf-httpbis-priority.md" TargetMode="External"/><Relationship Id="rId2" Type="http://schemas.openxmlformats.org/officeDocument/2006/relationships/hyperlink" Target="https://github.com/kazuho/draft-kazuho-httpbis-priority/issues/94"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github.com/httpwg/http-extensions/issues?q=is%3Aissue+is%3Aopen+label%3Aprioritie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github.com/httpwg/http-extensions/issues?q=is%3Aissue+is%3Aopen+label%3Apriorities" TargetMode="External"/><Relationship Id="rId2" Type="http://schemas.openxmlformats.org/officeDocument/2006/relationships/hyperlink" Target="https://github.com/httpwg/http-extensions/blob/master/draft-ietf-httpbis-priority.md"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pq_xk_Pecu4" TargetMode="External"/><Relationship Id="rId2" Type="http://schemas.openxmlformats.org/officeDocument/2006/relationships/image" Target="../media/image54.jpeg"/><Relationship Id="rId1" Type="http://schemas.openxmlformats.org/officeDocument/2006/relationships/slideLayout" Target="../slideLayouts/slideLayout1.xml"/><Relationship Id="rId4" Type="http://schemas.openxmlformats.org/officeDocument/2006/relationships/hyperlink" Target="https://www.youtube.com/watch?v=ct5MvtmL1NM"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https://h3.edm.uhasselt.b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h3.edm.uhasselt.b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g"/></Relationships>
</file>

<file path=ppt/slides/_rels/slide60.xml.rels><?xml version="1.0" encoding="UTF-8" standalone="yes"?>
<Relationships xmlns="http://schemas.openxmlformats.org/package/2006/relationships"><Relationship Id="rId2" Type="http://schemas.openxmlformats.org/officeDocument/2006/relationships/hyperlink" Target="https://h3.edm.uhasselt.be/"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h3.edm.uhasselt.be/"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h3.edm.uhasselt.b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h3.edm.uhasselt.b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18.png"/><Relationship Id="rId2" Type="http://schemas.openxmlformats.org/officeDocument/2006/relationships/hyperlink" Target="https://www.w3counter.com/globalstats.php"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9.xml.rels><?xml version="1.0" encoding="UTF-8" standalone="yes"?>
<Relationships xmlns="http://schemas.openxmlformats.org/package/2006/relationships"><Relationship Id="rId2" Type="http://schemas.openxmlformats.org/officeDocument/2006/relationships/hyperlink" Target="https://qvis.edm.uhasselt.b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usenix.org/system/files/conference/nsdi16/nsdi16-paper-wang-xiao-sophia.pdf" TargetMode="External"/><Relationship Id="rId5" Type="http://schemas.openxmlformats.org/officeDocument/2006/relationships/hyperlink" Target="https://www.usenix.org/system/files/conference/nsdi13/nsdi13-final177.pdf" TargetMode="External"/><Relationship Id="rId4" Type="http://schemas.openxmlformats.org/officeDocument/2006/relationships/hyperlink" Target="http://web.mit.edu/polaris/"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blog.cloudflare.com/better-http-2-prioritization-for-a-faster-web/"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v8.dev/blog/v8-release-78"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medium.com/reloading/javascript-start-up-performance-69200f43b201"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blog.patrickmeenan.com/2013/06/progressive-jpegs-ftw.html" TargetMode="External"/><Relationship Id="rId7" Type="http://schemas.openxmlformats.org/officeDocument/2006/relationships/hyperlink" Target="https://www.mediawiki.org/wiki/Wikimedia_Performance_Team/Perceived_Performance" TargetMode="External"/><Relationship Id="rId2" Type="http://schemas.openxmlformats.org/officeDocument/2006/relationships/hyperlink" Target="https://tobias.is/blogging/even-faster-images-using-http2-and-progressive-jpegs/" TargetMode="External"/><Relationship Id="rId1" Type="http://schemas.openxmlformats.org/officeDocument/2006/relationships/slideLayout" Target="../slideLayouts/slideLayout2.xml"/><Relationship Id="rId6" Type="http://schemas.openxmlformats.org/officeDocument/2006/relationships/hyperlink" Target="https://www.davidtnaylor.com/eyeorg.pdf" TargetMode="External"/><Relationship Id="rId5" Type="http://schemas.openxmlformats.org/officeDocument/2006/relationships/hyperlink" Target="https://twitter.com/kornelski/status/1222618103873441793?s=20" TargetMode="External"/><Relationship Id="rId4" Type="http://schemas.openxmlformats.org/officeDocument/2006/relationships/hyperlink" Target="https://blog.radware.com/applicationdelivery/wpo/2014/09/progressive-image-rendering-good-evil/"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8" Type="http://schemas.openxmlformats.org/officeDocument/2006/relationships/hyperlink" Target="https://thumbs.dreamstime.com/b/big-hamburger-white-background-big-hamburger-white-background-close-up-99672617.jpg" TargetMode="External"/><Relationship Id="rId13" Type="http://schemas.openxmlformats.org/officeDocument/2006/relationships/hyperlink" Target="https://www.unilad.co.uk/wp-content/uploads/2015/10/UNILAD-question-mark-mystery-meat36659-584x426.jpg" TargetMode="External"/><Relationship Id="rId18" Type="http://schemas.openxmlformats.org/officeDocument/2006/relationships/hyperlink" Target="https://lh3.googleusercontent.com/proxy/x749arvZG1YKUSZ1UeH_Yw6wHOnW9IxahES5ITmMiXKWRU-Zc-uKr4mk4yZKfio-cqKl5vV4GyJfSNckyApqy9r6Jco-HQ72wHCXp2LmsR1RqMZpyF78RBCf0AhlsCjpb5VGDa4" TargetMode="External"/><Relationship Id="rId3" Type="http://schemas.openxmlformats.org/officeDocument/2006/relationships/hyperlink" Target="https://upload.wikimedia.org/wikipedia/commons/e/ea/Oreo_biscuits_%28transparent_background%29.png" TargetMode="External"/><Relationship Id="rId7" Type="http://schemas.openxmlformats.org/officeDocument/2006/relationships/hyperlink" Target="https://media.istockphoto.com/photos/vegetables-carrot-isolated-on-white-background-picture-id519684644?k=6&amp;m=519684644&amp;s=612x612&amp;w=0&amp;h=lILeiVzaD-3uxvPxaAP5myTsFGURIavCRaBT-tZX99Y" TargetMode="External"/><Relationship Id="rId12" Type="http://schemas.openxmlformats.org/officeDocument/2006/relationships/hyperlink" Target="https://scontent-cdt1-1.cdninstagram.com/v/t51.2885-15/e35/66218838_942468512777551_4547401241838710995_n.jpg" TargetMode="External"/><Relationship Id="rId17" Type="http://schemas.openxmlformats.org/officeDocument/2006/relationships/hyperlink" Target="https://2.bp.blogspot.com/-C3TpcrQ0s20/UW7zBvLq2SI/AAAAAAAAAbA/SgKjXVHLGVE/s1600/Alphabet+Soup.png" TargetMode="External"/><Relationship Id="rId2" Type="http://schemas.openxmlformats.org/officeDocument/2006/relationships/hyperlink" Target="https://teurastamo.com/wp-content/uploads/2015/10/blackfood_burger.png" TargetMode="External"/><Relationship Id="rId16" Type="http://schemas.openxmlformats.org/officeDocument/2006/relationships/hyperlink" Target="https://www.stickpng.com/assets/images/580b57fcd9996e24bc43c567.png" TargetMode="External"/><Relationship Id="rId1" Type="http://schemas.openxmlformats.org/officeDocument/2006/relationships/slideLayout" Target="../slideLayouts/slideLayout1.xml"/><Relationship Id="rId6" Type="http://schemas.openxmlformats.org/officeDocument/2006/relationships/hyperlink" Target="https://www.walmart.ca/en/ip/broccoli-stalks/6000016950304" TargetMode="External"/><Relationship Id="rId11" Type="http://schemas.openxmlformats.org/officeDocument/2006/relationships/hyperlink" Target="http://www.barrestaurant-devrienden.nl/wp-content/uploads/2016/01/12.jpg" TargetMode="External"/><Relationship Id="rId5" Type="http://schemas.openxmlformats.org/officeDocument/2006/relationships/hyperlink" Target="https://hellolipa.com/wp-content/uploads/2018/10/ZBP5.jpg" TargetMode="External"/><Relationship Id="rId15" Type="http://schemas.openxmlformats.org/officeDocument/2006/relationships/hyperlink" Target="https://pnghunter.com/search/waiter" TargetMode="External"/><Relationship Id="rId10" Type="http://schemas.openxmlformats.org/officeDocument/2006/relationships/hyperlink" Target="https://image.shutterstock.com/image-photo/green-chicks-carrots-boxes-shadow-260nw-672226147.jpg" TargetMode="External"/><Relationship Id="rId4" Type="http://schemas.openxmlformats.org/officeDocument/2006/relationships/hyperlink" Target="https://pngimg.com/uploads/m_m/m_m_PNG10.png" TargetMode="External"/><Relationship Id="rId9" Type="http://schemas.openxmlformats.org/officeDocument/2006/relationships/hyperlink" Target="https://media.istockphoto.com/photos/potatoes-fries-isolated-on-white-background-fast-food-picture-id496313136?k=6&amp;m=496313136&amp;s=612x612&amp;w=0&amp;h=_IUh7QgCF2nzIb4_5-TSz3D9L-mT1fZtFwRkbC4BCTI" TargetMode="External"/><Relationship Id="rId14" Type="http://schemas.openxmlformats.org/officeDocument/2006/relationships/hyperlink" Target="https://s3.amazonaws.com/wowfilters/content-images/the-three-mouths-instagram-filter-1.jpg"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2.bp.blogspot.com/-7ED7iessIXU/WmLu04G6HWI/AAAAAAAAKec/yslLVyakN-cL2D0CKD23IZUEUsdIFa13QCLcBGAs/s1600/Chrome_win_browser_wars.png" TargetMode="External"/><Relationship Id="rId2" Type="http://schemas.openxmlformats.org/officeDocument/2006/relationships/hyperlink" Target="https://i.pinimg.com/originals/99/e9/68/99e9689aa6a7a68d846ae942b401eacd.jpg" TargetMode="External"/><Relationship Id="rId1" Type="http://schemas.openxmlformats.org/officeDocument/2006/relationships/slideLayout" Target="../slideLayouts/slideLayout1.xml"/><Relationship Id="rId4" Type="http://schemas.openxmlformats.org/officeDocument/2006/relationships/hyperlink" Target="https://www.waffleworkshop.com/waffle-workshop6.jpg"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0808"/>
        </a:solidFill>
        <a:effectLst/>
      </p:bgPr>
    </p:bg>
    <p:spTree>
      <p:nvGrpSpPr>
        <p:cNvPr id="1" name=""/>
        <p:cNvGrpSpPr/>
        <p:nvPr/>
      </p:nvGrpSpPr>
      <p:grpSpPr>
        <a:xfrm>
          <a:off x="0" y="0"/>
          <a:ext cx="0" cy="0"/>
          <a:chOff x="0" y="0"/>
          <a:chExt cx="0" cy="0"/>
        </a:xfrm>
      </p:grpSpPr>
      <p:pic>
        <p:nvPicPr>
          <p:cNvPr id="8" name="Picture 2" descr="Image result for black 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8842" y="4515728"/>
            <a:ext cx="4615862" cy="23079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8A0F5C-5C6B-47C2-96B1-DCDB923954D3}"/>
              </a:ext>
            </a:extLst>
          </p:cNvPr>
          <p:cNvSpPr txBox="1"/>
          <p:nvPr/>
        </p:nvSpPr>
        <p:spPr>
          <a:xfrm>
            <a:off x="840690" y="1141240"/>
            <a:ext cx="10839779" cy="1661993"/>
          </a:xfrm>
          <a:prstGeom prst="rect">
            <a:avLst/>
          </a:prstGeom>
          <a:noFill/>
        </p:spPr>
        <p:txBody>
          <a:bodyPr wrap="square" lIns="0" tIns="0" rIns="0" bIns="0" rtlCol="0" anchor="t">
            <a:spAutoFit/>
          </a:bodyPr>
          <a:lstStyle/>
          <a:p>
            <a:pPr>
              <a:lnSpc>
                <a:spcPct val="90000"/>
              </a:lnSpc>
            </a:pPr>
            <a:r>
              <a:rPr lang="en-US" sz="6000" dirty="0" smtClean="0">
                <a:solidFill>
                  <a:schemeClr val="bg1"/>
                </a:solidFill>
                <a:latin typeface="Segoe UI Semibold" panose="020B0702040204020203" pitchFamily="34" charset="0"/>
                <a:cs typeface="Segoe UI Semibold" panose="020B0702040204020203" pitchFamily="34" charset="0"/>
              </a:rPr>
              <a:t>The </a:t>
            </a:r>
            <a:r>
              <a:rPr lang="en-US" sz="6000" strike="sngStrike" dirty="0" smtClean="0">
                <a:solidFill>
                  <a:schemeClr val="bg1"/>
                </a:solidFill>
                <a:latin typeface="Segoe UI Semibold" panose="020B0702040204020203" pitchFamily="34" charset="0"/>
                <a:cs typeface="Segoe UI Semibold" panose="020B0702040204020203" pitchFamily="34" charset="0"/>
              </a:rPr>
              <a:t>Ultimate</a:t>
            </a:r>
            <a:r>
              <a:rPr lang="en-US" sz="6000" dirty="0" smtClean="0">
                <a:solidFill>
                  <a:schemeClr val="bg1"/>
                </a:solidFill>
                <a:latin typeface="Segoe UI Semibold" panose="020B0702040204020203" pitchFamily="34" charset="0"/>
                <a:cs typeface="Segoe UI Semibold" panose="020B0702040204020203" pitchFamily="34" charset="0"/>
              </a:rPr>
              <a:t> Guide</a:t>
            </a:r>
            <a:endParaRPr lang="en-US" sz="6000" dirty="0">
              <a:solidFill>
                <a:schemeClr val="bg1"/>
              </a:solidFill>
              <a:latin typeface="Segoe UI Semibold" panose="020B0702040204020203" pitchFamily="34" charset="0"/>
              <a:cs typeface="Segoe UI Semibold" panose="020B0702040204020203" pitchFamily="34" charset="0"/>
            </a:endParaRPr>
          </a:p>
          <a:p>
            <a:pPr>
              <a:lnSpc>
                <a:spcPct val="90000"/>
              </a:lnSpc>
            </a:pPr>
            <a:r>
              <a:rPr lang="en-US" sz="6000" dirty="0" smtClean="0">
                <a:solidFill>
                  <a:schemeClr val="bg1"/>
                </a:solidFill>
                <a:latin typeface="Segoe UI Semibold" panose="020B0702040204020203" pitchFamily="34" charset="0"/>
                <a:cs typeface="Segoe UI Semibold" panose="020B0702040204020203" pitchFamily="34" charset="0"/>
              </a:rPr>
              <a:t>to </a:t>
            </a:r>
            <a:r>
              <a:rPr lang="en-US" sz="6000" dirty="0" smtClean="0">
                <a:solidFill>
                  <a:schemeClr val="accent1"/>
                </a:solidFill>
                <a:latin typeface="Segoe UI Semibold" panose="020B0702040204020203" pitchFamily="34" charset="0"/>
                <a:cs typeface="Segoe UI Semibold" panose="020B0702040204020203" pitchFamily="34" charset="0"/>
              </a:rPr>
              <a:t>HTTP</a:t>
            </a:r>
            <a:r>
              <a:rPr lang="en-US" sz="6000" dirty="0" smtClean="0">
                <a:solidFill>
                  <a:schemeClr val="bg1"/>
                </a:solidFill>
                <a:latin typeface="Segoe UI Semibold" panose="020B0702040204020203" pitchFamily="34" charset="0"/>
                <a:cs typeface="Segoe UI Semibold" panose="020B0702040204020203" pitchFamily="34" charset="0"/>
              </a:rPr>
              <a:t> Resource </a:t>
            </a:r>
            <a:r>
              <a:rPr lang="en-US" sz="6000" dirty="0" smtClean="0">
                <a:solidFill>
                  <a:schemeClr val="accent1"/>
                </a:solidFill>
                <a:latin typeface="Segoe UI Semibold" panose="020B0702040204020203" pitchFamily="34" charset="0"/>
                <a:cs typeface="Segoe UI Semibold" panose="020B0702040204020203" pitchFamily="34" charset="0"/>
              </a:rPr>
              <a:t>Prioritization</a:t>
            </a:r>
          </a:p>
        </p:txBody>
      </p:sp>
      <p:sp>
        <p:nvSpPr>
          <p:cNvPr id="5" name="TextBox 4">
            <a:extLst>
              <a:ext uri="{FF2B5EF4-FFF2-40B4-BE49-F238E27FC236}">
                <a16:creationId xmlns:a16="http://schemas.microsoft.com/office/drawing/2014/main" id="{7E11740C-C5EC-4E44-B1CC-60FD90A4348A}"/>
              </a:ext>
            </a:extLst>
          </p:cNvPr>
          <p:cNvSpPr txBox="1"/>
          <p:nvPr/>
        </p:nvSpPr>
        <p:spPr>
          <a:xfrm>
            <a:off x="878791" y="5785988"/>
            <a:ext cx="3068955" cy="469103"/>
          </a:xfrm>
          <a:prstGeom prst="rect">
            <a:avLst/>
          </a:prstGeom>
          <a:noFill/>
        </p:spPr>
        <p:txBody>
          <a:bodyPr wrap="square" lIns="0" tIns="0" rIns="0" bIns="0" rtlCol="0" anchor="t">
            <a:spAutoFit/>
          </a:bodyPr>
          <a:lstStyle/>
          <a:p>
            <a:pPr>
              <a:lnSpc>
                <a:spcPct val="120000"/>
              </a:lnSpc>
            </a:pPr>
            <a:r>
              <a:rPr lang="en-US" sz="2800" dirty="0" smtClean="0">
                <a:solidFill>
                  <a:schemeClr val="bg1"/>
                </a:solidFill>
                <a:latin typeface="Segoe UI" panose="020B0502040204020203" pitchFamily="34" charset="0"/>
                <a:cs typeface="Segoe UI" panose="020B0502040204020203" pitchFamily="34" charset="0"/>
              </a:rPr>
              <a:t>Robin Marx</a:t>
            </a:r>
            <a:endParaRPr lang="fr-FR" sz="2800" dirty="0">
              <a:solidFill>
                <a:schemeClr val="bg1"/>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1DC379CD-1253-45F1-941C-3AF9B7A8D9BC}"/>
              </a:ext>
            </a:extLst>
          </p:cNvPr>
          <p:cNvSpPr txBox="1"/>
          <p:nvPr/>
        </p:nvSpPr>
        <p:spPr>
          <a:xfrm>
            <a:off x="3351700" y="5785988"/>
            <a:ext cx="3468053" cy="469103"/>
          </a:xfrm>
          <a:prstGeom prst="rect">
            <a:avLst/>
          </a:prstGeom>
          <a:noFill/>
        </p:spPr>
        <p:txBody>
          <a:bodyPr wrap="square" lIns="0" tIns="0" rIns="0" bIns="0" rtlCol="0" anchor="t">
            <a:spAutoFit/>
          </a:bodyPr>
          <a:lstStyle/>
          <a:p>
            <a:pPr algn="r">
              <a:lnSpc>
                <a:spcPct val="120000"/>
              </a:lnSpc>
            </a:pPr>
            <a:r>
              <a:rPr lang="en-US" sz="2800" dirty="0" smtClean="0">
                <a:solidFill>
                  <a:schemeClr val="bg1"/>
                </a:solidFill>
                <a:latin typeface="Segoe UI" panose="020B0502040204020203" pitchFamily="34" charset="0"/>
                <a:cs typeface="Segoe UI" panose="020B0502040204020203" pitchFamily="34" charset="0"/>
              </a:rPr>
              <a:t>@</a:t>
            </a:r>
            <a:r>
              <a:rPr lang="en-US" sz="2800" dirty="0" err="1" smtClean="0">
                <a:solidFill>
                  <a:schemeClr val="bg1"/>
                </a:solidFill>
                <a:latin typeface="Segoe UI" panose="020B0502040204020203" pitchFamily="34" charset="0"/>
                <a:cs typeface="Segoe UI" panose="020B0502040204020203" pitchFamily="34" charset="0"/>
              </a:rPr>
              <a:t>programmingart</a:t>
            </a:r>
            <a:endParaRPr lang="fr-FR" sz="2800" dirty="0">
              <a:solidFill>
                <a:schemeClr val="bg1"/>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C2AA0DC3-3123-4BA6-8BBD-DE7905AD4236}"/>
              </a:ext>
            </a:extLst>
          </p:cNvPr>
          <p:cNvSpPr txBox="1"/>
          <p:nvPr/>
        </p:nvSpPr>
        <p:spPr>
          <a:xfrm>
            <a:off x="10719582" y="6455712"/>
            <a:ext cx="1425122" cy="295466"/>
          </a:xfrm>
          <a:prstGeom prst="rect">
            <a:avLst/>
          </a:prstGeom>
          <a:solidFill>
            <a:schemeClr val="tx2"/>
          </a:solidFill>
        </p:spPr>
        <p:txBody>
          <a:bodyPr wrap="square" lIns="0" tIns="0" bIns="0" rtlCol="0" anchor="ctr">
            <a:spAutoFit/>
          </a:bodyPr>
          <a:lstStyle/>
          <a:p>
            <a:pPr algn="r">
              <a:lnSpc>
                <a:spcPct val="120000"/>
              </a:lnSpc>
            </a:pPr>
            <a:r>
              <a:rPr lang="en-US" sz="1600" dirty="0" smtClean="0">
                <a:solidFill>
                  <a:schemeClr val="accent1"/>
                </a:solidFill>
                <a:latin typeface="Segoe UI" panose="020B0502040204020203" pitchFamily="34" charset="0"/>
                <a:cs typeface="Segoe UI" panose="020B0502040204020203" pitchFamily="34" charset="0"/>
              </a:rPr>
              <a:t>FOSDEM 2020</a:t>
            </a:r>
            <a:endParaRPr lang="fr-FR" sz="1600" dirty="0">
              <a:solidFill>
                <a:schemeClr val="accent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82966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flipH="1">
            <a:off x="2021398" y="4089356"/>
            <a:ext cx="2450126" cy="361641"/>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flipH="1">
            <a:off x="2025538" y="3653382"/>
            <a:ext cx="2450126" cy="361641"/>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Rectangle 93"/>
          <p:cNvSpPr/>
          <p:nvPr/>
        </p:nvSpPr>
        <p:spPr>
          <a:xfrm flipH="1">
            <a:off x="4573913" y="2648303"/>
            <a:ext cx="1568325" cy="361641"/>
          </a:xfrm>
          <a:prstGeom prst="rect">
            <a:avLst/>
          </a:prstGeom>
          <a:solidFill>
            <a:srgbClr val="009688"/>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p:cNvSpPr/>
          <p:nvPr/>
        </p:nvSpPr>
        <p:spPr>
          <a:xfrm flipH="1">
            <a:off x="2440318" y="2220240"/>
            <a:ext cx="1548208"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4343400" y="359500"/>
            <a:ext cx="1252331" cy="795130"/>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24" name="Rectangle 23"/>
          <p:cNvSpPr/>
          <p:nvPr/>
        </p:nvSpPr>
        <p:spPr>
          <a:xfrm>
            <a:off x="5777948" y="359500"/>
            <a:ext cx="1252331" cy="79513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JavaScript</a:t>
            </a:r>
            <a:endParaRPr lang="en-US" dirty="0">
              <a:solidFill>
                <a:schemeClr val="tx1"/>
              </a:solidFill>
            </a:endParaRPr>
          </a:p>
        </p:txBody>
      </p:sp>
      <p:sp>
        <p:nvSpPr>
          <p:cNvPr id="25" name="Rectangle 24"/>
          <p:cNvSpPr/>
          <p:nvPr/>
        </p:nvSpPr>
        <p:spPr>
          <a:xfrm>
            <a:off x="7212496" y="359500"/>
            <a:ext cx="1252331" cy="795130"/>
          </a:xfrm>
          <a:prstGeom prst="rect">
            <a:avLst/>
          </a:prstGeom>
          <a:solidFill>
            <a:srgbClr val="0096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CSS</a:t>
            </a:r>
            <a:endParaRPr lang="en-US" dirty="0"/>
          </a:p>
        </p:txBody>
      </p:sp>
      <p:sp>
        <p:nvSpPr>
          <p:cNvPr id="26" name="Rectangle 25"/>
          <p:cNvSpPr/>
          <p:nvPr/>
        </p:nvSpPr>
        <p:spPr>
          <a:xfrm>
            <a:off x="8647043" y="359500"/>
            <a:ext cx="1252331" cy="795130"/>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Images</a:t>
            </a:r>
            <a:endParaRPr lang="en-US" dirty="0"/>
          </a:p>
        </p:txBody>
      </p:sp>
      <p:sp>
        <p:nvSpPr>
          <p:cNvPr id="27" name="Right Arrow 26"/>
          <p:cNvSpPr/>
          <p:nvPr/>
        </p:nvSpPr>
        <p:spPr>
          <a:xfrm>
            <a:off x="532945" y="1352620"/>
            <a:ext cx="11234985" cy="274385"/>
          </a:xfrm>
          <a:prstGeom prst="rightArrow">
            <a:avLst>
              <a:gd name="adj1" fmla="val 50000"/>
              <a:gd name="adj2" fmla="val 15627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p:cNvSpPr txBox="1"/>
          <p:nvPr/>
        </p:nvSpPr>
        <p:spPr>
          <a:xfrm>
            <a:off x="10472879" y="1008078"/>
            <a:ext cx="944040" cy="400110"/>
          </a:xfrm>
          <a:prstGeom prst="rect">
            <a:avLst/>
          </a:prstGeom>
          <a:noFill/>
        </p:spPr>
        <p:txBody>
          <a:bodyPr wrap="square" rtlCol="0">
            <a:spAutoFit/>
          </a:bodyPr>
          <a:lstStyle/>
          <a:p>
            <a:pPr algn="ctr"/>
            <a:r>
              <a:rPr lang="en-US" sz="2000" dirty="0" smtClean="0">
                <a:solidFill>
                  <a:schemeClr val="tx1"/>
                </a:solidFill>
              </a:rPr>
              <a:t>time</a:t>
            </a:r>
            <a:endParaRPr lang="en-US" sz="2400" dirty="0">
              <a:solidFill>
                <a:schemeClr val="tx1"/>
              </a:solidFill>
            </a:endParaRPr>
          </a:p>
        </p:txBody>
      </p:sp>
      <p:sp>
        <p:nvSpPr>
          <p:cNvPr id="92" name="TextBox 91"/>
          <p:cNvSpPr txBox="1"/>
          <p:nvPr/>
        </p:nvSpPr>
        <p:spPr>
          <a:xfrm>
            <a:off x="516195" y="1824995"/>
            <a:ext cx="6295954" cy="2954655"/>
          </a:xfrm>
          <a:prstGeom prst="rect">
            <a:avLst/>
          </a:prstGeom>
          <a:noFill/>
        </p:spPr>
        <p:txBody>
          <a:bodyPr wrap="none" lIns="0" tIns="0" bIns="0" rtlCol="0" anchor="t">
            <a:spAutoFit/>
          </a:bodyPr>
          <a:lstStyle/>
          <a:p>
            <a:pPr algn="l">
              <a:lnSpc>
                <a:spcPct val="150000"/>
              </a:lnSpc>
            </a:pPr>
            <a:r>
              <a:rPr lang="en-US" sz="1400" b="1" dirty="0" smtClean="0">
                <a:latin typeface="Courier New" panose="02070309020205020404" pitchFamily="49" charset="0"/>
                <a:cs typeface="Courier New" panose="02070309020205020404" pitchFamily="49" charset="0"/>
              </a:rPr>
              <a:t>&lt;head&gt;</a:t>
            </a:r>
            <a:r>
              <a:rPr lang="en-US" b="1" dirty="0" smtClean="0">
                <a:latin typeface="Courier New" panose="02070309020205020404" pitchFamily="49" charset="0"/>
                <a:cs typeface="Courier New" panose="02070309020205020404" pitchFamily="49" charset="0"/>
              </a:rPr>
              <a:t/>
            </a:r>
            <a:br>
              <a:rPr lang="en-US" b="1" dirty="0" smtClean="0">
                <a:latin typeface="Courier New" panose="02070309020205020404" pitchFamily="49" charset="0"/>
                <a:cs typeface="Courier New" panose="02070309020205020404" pitchFamily="49" charset="0"/>
              </a:rPr>
            </a:br>
            <a:r>
              <a:rPr lang="en-US" b="1" dirty="0" smtClean="0">
                <a:latin typeface="Courier New" panose="02070309020205020404" pitchFamily="49" charset="0"/>
                <a:cs typeface="Courier New" panose="02070309020205020404" pitchFamily="49" charset="0"/>
              </a:rPr>
              <a:t>  &lt;script </a:t>
            </a:r>
            <a:r>
              <a:rPr lang="en-US" b="1" dirty="0" err="1" smtClean="0">
                <a:latin typeface="Courier New" panose="02070309020205020404" pitchFamily="49" charset="0"/>
                <a:cs typeface="Courier New" panose="02070309020205020404" pitchFamily="49" charset="0"/>
              </a:rPr>
              <a:t>src</a:t>
            </a:r>
            <a:r>
              <a:rPr lang="en-US" b="1" dirty="0" smtClean="0">
                <a:latin typeface="Courier New" panose="02070309020205020404" pitchFamily="49" charset="0"/>
                <a:cs typeface="Courier New" panose="02070309020205020404" pitchFamily="49" charset="0"/>
              </a:rPr>
              <a:t>=“script.js” /&gt;</a:t>
            </a:r>
          </a:p>
          <a:p>
            <a:pPr>
              <a:lnSpc>
                <a:spcPct val="150000"/>
              </a:lnSpc>
            </a:pPr>
            <a:r>
              <a:rPr lang="en-US" b="1" dirty="0" smtClean="0">
                <a:latin typeface="Courier New" panose="02070309020205020404" pitchFamily="49" charset="0"/>
                <a:cs typeface="Courier New" panose="02070309020205020404" pitchFamily="49" charset="0"/>
              </a:rPr>
              <a:t>  &lt;link </a:t>
            </a:r>
            <a:r>
              <a:rPr lang="en-US" b="1" dirty="0" err="1" smtClean="0">
                <a:latin typeface="Courier New" panose="02070309020205020404" pitchFamily="49" charset="0"/>
                <a:cs typeface="Courier New" panose="02070309020205020404" pitchFamily="49" charset="0"/>
              </a:rPr>
              <a:t>rel</a:t>
            </a:r>
            <a:r>
              <a:rPr lang="en-US" b="1" dirty="0" smtClean="0">
                <a:latin typeface="Courier New" panose="02070309020205020404" pitchFamily="49" charset="0"/>
                <a:cs typeface="Courier New" panose="02070309020205020404" pitchFamily="49" charset="0"/>
              </a:rPr>
              <a:t>="stylesheet" </a:t>
            </a:r>
            <a:r>
              <a:rPr lang="en-US" b="1" dirty="0" err="1" smtClean="0">
                <a:latin typeface="Courier New" panose="02070309020205020404" pitchFamily="49" charset="0"/>
                <a:cs typeface="Courier New" panose="02070309020205020404" pitchFamily="49" charset="0"/>
              </a:rPr>
              <a:t>href</a:t>
            </a:r>
            <a:r>
              <a:rPr lang="en-US" b="1" dirty="0" smtClean="0">
                <a:latin typeface="Courier New" panose="02070309020205020404" pitchFamily="49" charset="0"/>
                <a:cs typeface="Courier New" panose="02070309020205020404" pitchFamily="49" charset="0"/>
              </a:rPr>
              <a:t>=</a:t>
            </a:r>
            <a:r>
              <a:rPr lang="en-US" b="1" dirty="0" smtClean="0">
                <a:solidFill>
                  <a:schemeClr val="bg1"/>
                </a:solidFill>
                <a:latin typeface="Courier New" panose="02070309020205020404" pitchFamily="49" charset="0"/>
                <a:cs typeface="Courier New" panose="02070309020205020404" pitchFamily="49" charset="0"/>
              </a:rPr>
              <a:t>“style.css”</a:t>
            </a:r>
            <a:r>
              <a:rPr lang="en-US" b="1" dirty="0" smtClean="0">
                <a:latin typeface="Courier New" panose="02070309020205020404" pitchFamily="49" charset="0"/>
                <a:cs typeface="Courier New" panose="02070309020205020404" pitchFamily="49" charset="0"/>
              </a:rPr>
              <a:t> /&gt;</a:t>
            </a:r>
          </a:p>
          <a:p>
            <a:pPr>
              <a:lnSpc>
                <a:spcPct val="150000"/>
              </a:lnSpc>
            </a:pPr>
            <a:r>
              <a:rPr lang="en-US" sz="1400" b="1" dirty="0" smtClean="0">
                <a:latin typeface="Courier New" panose="02070309020205020404" pitchFamily="49" charset="0"/>
                <a:cs typeface="Courier New" panose="02070309020205020404" pitchFamily="49" charset="0"/>
              </a:rPr>
              <a:t>&lt;/head&gt;</a:t>
            </a:r>
          </a:p>
          <a:p>
            <a:pPr>
              <a:lnSpc>
                <a:spcPct val="150000"/>
              </a:lnSpc>
            </a:pPr>
            <a:r>
              <a:rPr lang="en-US" sz="1400" b="1" dirty="0" smtClean="0">
                <a:latin typeface="Courier New" panose="02070309020205020404" pitchFamily="49" charset="0"/>
                <a:cs typeface="Courier New" panose="02070309020205020404" pitchFamily="49" charset="0"/>
              </a:rPr>
              <a:t>&lt;body&gt;</a:t>
            </a:r>
          </a:p>
          <a:p>
            <a:pPr>
              <a:lnSpc>
                <a:spcPct val="150000"/>
              </a:lnSpc>
            </a:pPr>
            <a:r>
              <a:rPr lang="en-US" b="1" dirty="0" smtClean="0">
                <a:latin typeface="Courier New" panose="02070309020205020404" pitchFamily="49" charset="0"/>
                <a:cs typeface="Courier New" panose="02070309020205020404" pitchFamily="49" charset="0"/>
              </a:rPr>
              <a:t>  &lt;</a:t>
            </a:r>
            <a:r>
              <a:rPr lang="en-US" b="1" dirty="0" err="1" smtClean="0">
                <a:latin typeface="Courier New" panose="02070309020205020404" pitchFamily="49" charset="0"/>
                <a:cs typeface="Courier New" panose="02070309020205020404" pitchFamily="49" charset="0"/>
              </a:rPr>
              <a:t>img</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src</a:t>
            </a:r>
            <a:r>
              <a:rPr lang="en-US" b="1" dirty="0" smtClean="0">
                <a:latin typeface="Courier New" panose="02070309020205020404" pitchFamily="49" charset="0"/>
                <a:cs typeface="Courier New" panose="02070309020205020404" pitchFamily="49" charset="0"/>
              </a:rPr>
              <a:t>=“progressive1.jpg” /&gt;</a:t>
            </a:r>
          </a:p>
          <a:p>
            <a:pPr>
              <a:lnSpc>
                <a:spcPct val="150000"/>
              </a:lnSpc>
            </a:pPr>
            <a:r>
              <a:rPr lang="en-US" b="1" dirty="0" smtClean="0">
                <a:latin typeface="Courier New" panose="02070309020205020404" pitchFamily="49" charset="0"/>
                <a:cs typeface="Courier New" panose="02070309020205020404" pitchFamily="49" charset="0"/>
              </a:rPr>
              <a:t>  &lt;</a:t>
            </a:r>
            <a:r>
              <a:rPr lang="en-US" b="1" dirty="0" err="1" smtClean="0">
                <a:latin typeface="Courier New" panose="02070309020205020404" pitchFamily="49" charset="0"/>
                <a:cs typeface="Courier New" panose="02070309020205020404" pitchFamily="49" charset="0"/>
              </a:rPr>
              <a:t>img</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src</a:t>
            </a:r>
            <a:r>
              <a:rPr lang="en-US" b="1" dirty="0" smtClean="0">
                <a:latin typeface="Courier New" panose="02070309020205020404" pitchFamily="49" charset="0"/>
                <a:cs typeface="Courier New" panose="02070309020205020404" pitchFamily="49" charset="0"/>
              </a:rPr>
              <a:t>=</a:t>
            </a:r>
            <a:r>
              <a:rPr lang="en-US" b="1" dirty="0" smtClean="0">
                <a:solidFill>
                  <a:schemeClr val="bg1"/>
                </a:solidFill>
                <a:latin typeface="Courier New" panose="02070309020205020404" pitchFamily="49" charset="0"/>
                <a:cs typeface="Courier New" panose="02070309020205020404" pitchFamily="49" charset="0"/>
              </a:rPr>
              <a:t>“progressive2.jpg”</a:t>
            </a:r>
            <a:r>
              <a:rPr lang="en-US" b="1" dirty="0" smtClean="0">
                <a:latin typeface="Courier New" panose="02070309020205020404" pitchFamily="49" charset="0"/>
                <a:cs typeface="Courier New" panose="02070309020205020404" pitchFamily="49" charset="0"/>
              </a:rPr>
              <a:t> /&gt;</a:t>
            </a:r>
          </a:p>
          <a:p>
            <a:pPr>
              <a:lnSpc>
                <a:spcPct val="150000"/>
              </a:lnSpc>
            </a:pPr>
            <a:r>
              <a:rPr lang="en-US" sz="1400" b="1" dirty="0" smtClean="0">
                <a:latin typeface="Courier New" panose="02070309020205020404" pitchFamily="49" charset="0"/>
                <a:cs typeface="Courier New" panose="02070309020205020404" pitchFamily="49" charset="0"/>
              </a:rPr>
              <a:t>&lt;/body&gt;</a:t>
            </a:r>
            <a:endParaRPr lang="en-US" sz="1400" b="1" dirty="0">
              <a:latin typeface="Courier New" panose="02070309020205020404" pitchFamily="49" charset="0"/>
              <a:cs typeface="Courier New" panose="02070309020205020404" pitchFamily="49" charset="0"/>
            </a:endParaRPr>
          </a:p>
        </p:txBody>
      </p:sp>
      <p:sp>
        <p:nvSpPr>
          <p:cNvPr id="97" name="Rectangle 96"/>
          <p:cNvSpPr/>
          <p:nvPr/>
        </p:nvSpPr>
        <p:spPr>
          <a:xfrm flipH="1">
            <a:off x="235131" y="1880862"/>
            <a:ext cx="165463" cy="2881370"/>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 name="Straight Connector 2"/>
          <p:cNvCxnSpPr/>
          <p:nvPr/>
        </p:nvCxnSpPr>
        <p:spPr>
          <a:xfrm flipV="1">
            <a:off x="516195" y="3029930"/>
            <a:ext cx="11251735" cy="2427"/>
          </a:xfrm>
          <a:prstGeom prst="line">
            <a:avLst/>
          </a:prstGeom>
          <a:ln w="76200">
            <a:solidFill>
              <a:srgbClr val="12002A"/>
            </a:solidFill>
            <a:prstDash val="das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9448801" y="2448747"/>
            <a:ext cx="2422595" cy="461665"/>
          </a:xfrm>
          <a:prstGeom prst="rect">
            <a:avLst/>
          </a:prstGeom>
          <a:noFill/>
        </p:spPr>
        <p:txBody>
          <a:bodyPr wrap="square" rtlCol="0">
            <a:spAutoFit/>
          </a:bodyPr>
          <a:lstStyle/>
          <a:p>
            <a:pPr algn="r"/>
            <a:r>
              <a:rPr lang="en-US" sz="2400" dirty="0" smtClean="0">
                <a:solidFill>
                  <a:schemeClr val="tx1"/>
                </a:solidFill>
              </a:rPr>
              <a:t>Render blocking</a:t>
            </a:r>
            <a:endParaRPr lang="en-US" sz="2400" dirty="0">
              <a:solidFill>
                <a:schemeClr val="tx1"/>
              </a:solidFill>
            </a:endParaRPr>
          </a:p>
        </p:txBody>
      </p:sp>
      <p:sp>
        <p:nvSpPr>
          <p:cNvPr id="99" name="Rectangle 98"/>
          <p:cNvSpPr/>
          <p:nvPr/>
        </p:nvSpPr>
        <p:spPr>
          <a:xfrm flipH="1">
            <a:off x="4852677" y="5244082"/>
            <a:ext cx="1533600"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ectangle 99"/>
          <p:cNvSpPr/>
          <p:nvPr/>
        </p:nvSpPr>
        <p:spPr>
          <a:xfrm flipH="1">
            <a:off x="3314791" y="5244787"/>
            <a:ext cx="153788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71905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0" y="203774"/>
            <a:ext cx="12192000"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Progressive jpeg example</a:t>
            </a:r>
            <a:endParaRPr lang="fr-FR" sz="4000" dirty="0">
              <a:latin typeface="Segoe UI Semibold" panose="020B0702040204020203" pitchFamily="34" charset="0"/>
              <a:cs typeface="Segoe UI Semibold" panose="020B0702040204020203" pitchFamily="34" charset="0"/>
            </a:endParaRPr>
          </a:p>
        </p:txBody>
      </p:sp>
      <p:pic>
        <p:nvPicPr>
          <p:cNvPr id="51202" name="Picture 2" descr="https://blog.cloudflare.com/content/images/2019/05/imag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76" y="1570669"/>
            <a:ext cx="4691378" cy="406139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096000" y="6396335"/>
            <a:ext cx="6096000" cy="461665"/>
          </a:xfrm>
          <a:prstGeom prst="rect">
            <a:avLst/>
          </a:prstGeom>
        </p:spPr>
        <p:txBody>
          <a:bodyPr>
            <a:spAutoFit/>
          </a:bodyPr>
          <a:lstStyle/>
          <a:p>
            <a:pPr algn="r"/>
            <a:r>
              <a:rPr lang="en-US" sz="1200" dirty="0">
                <a:hlinkClick r:id="rId4"/>
              </a:rPr>
              <a:t>https://blog.cloudflare.com/parallel-streaming-of-progressive-images</a:t>
            </a:r>
            <a:r>
              <a:rPr lang="en-US" sz="1200" dirty="0" smtClean="0">
                <a:hlinkClick r:id="rId4"/>
              </a:rPr>
              <a:t>/</a:t>
            </a:r>
            <a:r>
              <a:rPr lang="en-US" sz="1200" dirty="0" smtClean="0"/>
              <a:t/>
            </a:r>
            <a:br>
              <a:rPr lang="en-US" sz="1200" dirty="0" smtClean="0"/>
            </a:br>
            <a:r>
              <a:rPr lang="en-US" sz="1200" dirty="0">
                <a:hlinkClick r:id="rId5"/>
              </a:rPr>
              <a:t>https://tobias.is/blogging/even-faster-images-using-http2-and-progressive-jpegs/</a:t>
            </a:r>
            <a:endParaRPr lang="en-US" sz="1200" dirty="0"/>
          </a:p>
        </p:txBody>
      </p:sp>
      <p:sp>
        <p:nvSpPr>
          <p:cNvPr id="16" name="TextBox 15"/>
          <p:cNvSpPr txBox="1"/>
          <p:nvPr/>
        </p:nvSpPr>
        <p:spPr>
          <a:xfrm>
            <a:off x="4819806" y="2156171"/>
            <a:ext cx="4914796" cy="646331"/>
          </a:xfrm>
          <a:prstGeom prst="rect">
            <a:avLst/>
          </a:prstGeom>
          <a:noFill/>
        </p:spPr>
        <p:txBody>
          <a:bodyPr wrap="square" rtlCol="0">
            <a:spAutoFit/>
          </a:bodyPr>
          <a:lstStyle/>
          <a:p>
            <a:pPr algn="ctr"/>
            <a:r>
              <a:rPr lang="en-US" sz="3600" dirty="0" smtClean="0">
                <a:solidFill>
                  <a:schemeClr val="accent1"/>
                </a:solidFill>
                <a:latin typeface="+mj-lt"/>
              </a:rPr>
              <a:t>normal (scanline)</a:t>
            </a:r>
            <a:endParaRPr lang="en-US" sz="3600" dirty="0">
              <a:solidFill>
                <a:schemeClr val="accent1"/>
              </a:solidFill>
              <a:latin typeface="+mj-lt"/>
            </a:endParaRPr>
          </a:p>
        </p:txBody>
      </p:sp>
      <p:sp>
        <p:nvSpPr>
          <p:cNvPr id="17" name="TextBox 16"/>
          <p:cNvSpPr txBox="1"/>
          <p:nvPr/>
        </p:nvSpPr>
        <p:spPr>
          <a:xfrm>
            <a:off x="4759516" y="4520882"/>
            <a:ext cx="4914796" cy="646331"/>
          </a:xfrm>
          <a:prstGeom prst="rect">
            <a:avLst/>
          </a:prstGeom>
          <a:noFill/>
        </p:spPr>
        <p:txBody>
          <a:bodyPr wrap="square" rtlCol="0">
            <a:spAutoFit/>
          </a:bodyPr>
          <a:lstStyle/>
          <a:p>
            <a:pPr algn="ctr"/>
            <a:r>
              <a:rPr lang="en-US" sz="3600" dirty="0" smtClean="0">
                <a:solidFill>
                  <a:schemeClr val="accent1"/>
                </a:solidFill>
                <a:latin typeface="+mj-lt"/>
              </a:rPr>
              <a:t>progressive</a:t>
            </a:r>
            <a:endParaRPr lang="en-US" sz="3600" dirty="0">
              <a:solidFill>
                <a:schemeClr val="accent1"/>
              </a:solidFill>
              <a:latin typeface="+mj-lt"/>
            </a:endParaRPr>
          </a:p>
        </p:txBody>
      </p:sp>
      <p:pic>
        <p:nvPicPr>
          <p:cNvPr id="51204" name="Picture 4" descr="Progressive JPEG image loading exampl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284677" y="3784161"/>
            <a:ext cx="2655339" cy="2124271"/>
          </a:xfrm>
          <a:prstGeom prst="rect">
            <a:avLst/>
          </a:prstGeom>
          <a:noFill/>
          <a:extLst>
            <a:ext uri="{909E8E84-426E-40DD-AFC4-6F175D3DCCD1}">
              <a14:hiddenFill xmlns:a14="http://schemas.microsoft.com/office/drawing/2010/main">
                <a:solidFill>
                  <a:srgbClr val="FFFFFF"/>
                </a:solidFill>
              </a14:hiddenFill>
            </a:ext>
          </a:extLst>
        </p:spPr>
      </p:pic>
      <p:pic>
        <p:nvPicPr>
          <p:cNvPr id="51206" name="Picture 6" descr="Baseline sequential image loading exampl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284676" y="1417200"/>
            <a:ext cx="2655339" cy="212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975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flipH="1">
            <a:off x="2021398" y="4089356"/>
            <a:ext cx="2450126" cy="361641"/>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flipH="1">
            <a:off x="2025538" y="3653382"/>
            <a:ext cx="2450126" cy="361641"/>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Rectangle 93"/>
          <p:cNvSpPr/>
          <p:nvPr/>
        </p:nvSpPr>
        <p:spPr>
          <a:xfrm flipH="1">
            <a:off x="4573913" y="2648303"/>
            <a:ext cx="1568325" cy="361641"/>
          </a:xfrm>
          <a:prstGeom prst="rect">
            <a:avLst/>
          </a:prstGeom>
          <a:solidFill>
            <a:srgbClr val="009688"/>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p:cNvSpPr/>
          <p:nvPr/>
        </p:nvSpPr>
        <p:spPr>
          <a:xfrm flipH="1">
            <a:off x="2440318" y="2220240"/>
            <a:ext cx="1548208"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4343400" y="359500"/>
            <a:ext cx="1252331" cy="795130"/>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24" name="Rectangle 23"/>
          <p:cNvSpPr/>
          <p:nvPr/>
        </p:nvSpPr>
        <p:spPr>
          <a:xfrm>
            <a:off x="5777948" y="359500"/>
            <a:ext cx="1252331" cy="79513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JavaScript</a:t>
            </a:r>
            <a:endParaRPr lang="en-US" dirty="0">
              <a:solidFill>
                <a:schemeClr val="tx1"/>
              </a:solidFill>
            </a:endParaRPr>
          </a:p>
        </p:txBody>
      </p:sp>
      <p:sp>
        <p:nvSpPr>
          <p:cNvPr id="25" name="Rectangle 24"/>
          <p:cNvSpPr/>
          <p:nvPr/>
        </p:nvSpPr>
        <p:spPr>
          <a:xfrm>
            <a:off x="7212496" y="359500"/>
            <a:ext cx="1252331" cy="795130"/>
          </a:xfrm>
          <a:prstGeom prst="rect">
            <a:avLst/>
          </a:prstGeom>
          <a:solidFill>
            <a:srgbClr val="0096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CSS</a:t>
            </a:r>
            <a:endParaRPr lang="en-US" dirty="0"/>
          </a:p>
        </p:txBody>
      </p:sp>
      <p:sp>
        <p:nvSpPr>
          <p:cNvPr id="26" name="Rectangle 25"/>
          <p:cNvSpPr/>
          <p:nvPr/>
        </p:nvSpPr>
        <p:spPr>
          <a:xfrm>
            <a:off x="8647043" y="359500"/>
            <a:ext cx="1252331" cy="795130"/>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Images</a:t>
            </a:r>
            <a:endParaRPr lang="en-US" dirty="0"/>
          </a:p>
        </p:txBody>
      </p:sp>
      <p:sp>
        <p:nvSpPr>
          <p:cNvPr id="27" name="Right Arrow 26"/>
          <p:cNvSpPr/>
          <p:nvPr/>
        </p:nvSpPr>
        <p:spPr>
          <a:xfrm>
            <a:off x="532945" y="1352620"/>
            <a:ext cx="11234985" cy="274385"/>
          </a:xfrm>
          <a:prstGeom prst="rightArrow">
            <a:avLst>
              <a:gd name="adj1" fmla="val 50000"/>
              <a:gd name="adj2" fmla="val 15627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p:cNvSpPr txBox="1"/>
          <p:nvPr/>
        </p:nvSpPr>
        <p:spPr>
          <a:xfrm>
            <a:off x="10472879" y="1008078"/>
            <a:ext cx="944040" cy="400110"/>
          </a:xfrm>
          <a:prstGeom prst="rect">
            <a:avLst/>
          </a:prstGeom>
          <a:noFill/>
        </p:spPr>
        <p:txBody>
          <a:bodyPr wrap="square" rtlCol="0">
            <a:spAutoFit/>
          </a:bodyPr>
          <a:lstStyle/>
          <a:p>
            <a:pPr algn="ctr"/>
            <a:r>
              <a:rPr lang="en-US" sz="2000" dirty="0" smtClean="0">
                <a:solidFill>
                  <a:schemeClr val="tx1"/>
                </a:solidFill>
              </a:rPr>
              <a:t>time</a:t>
            </a:r>
            <a:endParaRPr lang="en-US" sz="2400" dirty="0">
              <a:solidFill>
                <a:schemeClr val="tx1"/>
              </a:solidFill>
            </a:endParaRPr>
          </a:p>
        </p:txBody>
      </p:sp>
      <p:sp>
        <p:nvSpPr>
          <p:cNvPr id="92" name="TextBox 91"/>
          <p:cNvSpPr txBox="1"/>
          <p:nvPr/>
        </p:nvSpPr>
        <p:spPr>
          <a:xfrm>
            <a:off x="516195" y="1824995"/>
            <a:ext cx="6295954" cy="2954655"/>
          </a:xfrm>
          <a:prstGeom prst="rect">
            <a:avLst/>
          </a:prstGeom>
          <a:noFill/>
        </p:spPr>
        <p:txBody>
          <a:bodyPr wrap="none" lIns="0" tIns="0" bIns="0" rtlCol="0" anchor="t">
            <a:spAutoFit/>
          </a:bodyPr>
          <a:lstStyle/>
          <a:p>
            <a:pPr algn="l">
              <a:lnSpc>
                <a:spcPct val="150000"/>
              </a:lnSpc>
            </a:pPr>
            <a:r>
              <a:rPr lang="en-US" sz="1400" b="1" dirty="0" smtClean="0">
                <a:latin typeface="Courier New" panose="02070309020205020404" pitchFamily="49" charset="0"/>
                <a:cs typeface="Courier New" panose="02070309020205020404" pitchFamily="49" charset="0"/>
              </a:rPr>
              <a:t>&lt;head&gt;</a:t>
            </a:r>
            <a:r>
              <a:rPr lang="en-US" b="1" dirty="0" smtClean="0">
                <a:latin typeface="Courier New" panose="02070309020205020404" pitchFamily="49" charset="0"/>
                <a:cs typeface="Courier New" panose="02070309020205020404" pitchFamily="49" charset="0"/>
              </a:rPr>
              <a:t/>
            </a:r>
            <a:br>
              <a:rPr lang="en-US" b="1" dirty="0" smtClean="0">
                <a:latin typeface="Courier New" panose="02070309020205020404" pitchFamily="49" charset="0"/>
                <a:cs typeface="Courier New" panose="02070309020205020404" pitchFamily="49" charset="0"/>
              </a:rPr>
            </a:br>
            <a:r>
              <a:rPr lang="en-US" b="1" dirty="0" smtClean="0">
                <a:latin typeface="Courier New" panose="02070309020205020404" pitchFamily="49" charset="0"/>
                <a:cs typeface="Courier New" panose="02070309020205020404" pitchFamily="49" charset="0"/>
              </a:rPr>
              <a:t>  &lt;script </a:t>
            </a:r>
            <a:r>
              <a:rPr lang="en-US" b="1" dirty="0" err="1" smtClean="0">
                <a:latin typeface="Courier New" panose="02070309020205020404" pitchFamily="49" charset="0"/>
                <a:cs typeface="Courier New" panose="02070309020205020404" pitchFamily="49" charset="0"/>
              </a:rPr>
              <a:t>src</a:t>
            </a:r>
            <a:r>
              <a:rPr lang="en-US" b="1" dirty="0" smtClean="0">
                <a:latin typeface="Courier New" panose="02070309020205020404" pitchFamily="49" charset="0"/>
                <a:cs typeface="Courier New" panose="02070309020205020404" pitchFamily="49" charset="0"/>
              </a:rPr>
              <a:t>=“script.js” /&gt;</a:t>
            </a:r>
          </a:p>
          <a:p>
            <a:pPr>
              <a:lnSpc>
                <a:spcPct val="150000"/>
              </a:lnSpc>
            </a:pPr>
            <a:r>
              <a:rPr lang="en-US" b="1" dirty="0" smtClean="0">
                <a:latin typeface="Courier New" panose="02070309020205020404" pitchFamily="49" charset="0"/>
                <a:cs typeface="Courier New" panose="02070309020205020404" pitchFamily="49" charset="0"/>
              </a:rPr>
              <a:t>  &lt;link </a:t>
            </a:r>
            <a:r>
              <a:rPr lang="en-US" b="1" dirty="0" err="1" smtClean="0">
                <a:latin typeface="Courier New" panose="02070309020205020404" pitchFamily="49" charset="0"/>
                <a:cs typeface="Courier New" panose="02070309020205020404" pitchFamily="49" charset="0"/>
              </a:rPr>
              <a:t>rel</a:t>
            </a:r>
            <a:r>
              <a:rPr lang="en-US" b="1" dirty="0" smtClean="0">
                <a:latin typeface="Courier New" panose="02070309020205020404" pitchFamily="49" charset="0"/>
                <a:cs typeface="Courier New" panose="02070309020205020404" pitchFamily="49" charset="0"/>
              </a:rPr>
              <a:t>="stylesheet" </a:t>
            </a:r>
            <a:r>
              <a:rPr lang="en-US" b="1" dirty="0" err="1" smtClean="0">
                <a:latin typeface="Courier New" panose="02070309020205020404" pitchFamily="49" charset="0"/>
                <a:cs typeface="Courier New" panose="02070309020205020404" pitchFamily="49" charset="0"/>
              </a:rPr>
              <a:t>href</a:t>
            </a:r>
            <a:r>
              <a:rPr lang="en-US" b="1" dirty="0" smtClean="0">
                <a:latin typeface="Courier New" panose="02070309020205020404" pitchFamily="49" charset="0"/>
                <a:cs typeface="Courier New" panose="02070309020205020404" pitchFamily="49" charset="0"/>
              </a:rPr>
              <a:t>=</a:t>
            </a:r>
            <a:r>
              <a:rPr lang="en-US" b="1" dirty="0" smtClean="0">
                <a:solidFill>
                  <a:schemeClr val="bg1"/>
                </a:solidFill>
                <a:latin typeface="Courier New" panose="02070309020205020404" pitchFamily="49" charset="0"/>
                <a:cs typeface="Courier New" panose="02070309020205020404" pitchFamily="49" charset="0"/>
              </a:rPr>
              <a:t>“style.css”</a:t>
            </a:r>
            <a:r>
              <a:rPr lang="en-US" b="1" dirty="0" smtClean="0">
                <a:latin typeface="Courier New" panose="02070309020205020404" pitchFamily="49" charset="0"/>
                <a:cs typeface="Courier New" panose="02070309020205020404" pitchFamily="49" charset="0"/>
              </a:rPr>
              <a:t> /&gt;</a:t>
            </a:r>
          </a:p>
          <a:p>
            <a:pPr>
              <a:lnSpc>
                <a:spcPct val="150000"/>
              </a:lnSpc>
            </a:pPr>
            <a:r>
              <a:rPr lang="en-US" sz="1400" b="1" dirty="0" smtClean="0">
                <a:latin typeface="Courier New" panose="02070309020205020404" pitchFamily="49" charset="0"/>
                <a:cs typeface="Courier New" panose="02070309020205020404" pitchFamily="49" charset="0"/>
              </a:rPr>
              <a:t>&lt;/head&gt;</a:t>
            </a:r>
          </a:p>
          <a:p>
            <a:pPr>
              <a:lnSpc>
                <a:spcPct val="150000"/>
              </a:lnSpc>
            </a:pPr>
            <a:r>
              <a:rPr lang="en-US" sz="1400" b="1" dirty="0" smtClean="0">
                <a:latin typeface="Courier New" panose="02070309020205020404" pitchFamily="49" charset="0"/>
                <a:cs typeface="Courier New" panose="02070309020205020404" pitchFamily="49" charset="0"/>
              </a:rPr>
              <a:t>&lt;body&gt;</a:t>
            </a:r>
          </a:p>
          <a:p>
            <a:pPr>
              <a:lnSpc>
                <a:spcPct val="150000"/>
              </a:lnSpc>
            </a:pPr>
            <a:r>
              <a:rPr lang="en-US" b="1" dirty="0" smtClean="0">
                <a:latin typeface="Courier New" panose="02070309020205020404" pitchFamily="49" charset="0"/>
                <a:cs typeface="Courier New" panose="02070309020205020404" pitchFamily="49" charset="0"/>
              </a:rPr>
              <a:t>  &lt;</a:t>
            </a:r>
            <a:r>
              <a:rPr lang="en-US" b="1" dirty="0" err="1" smtClean="0">
                <a:latin typeface="Courier New" panose="02070309020205020404" pitchFamily="49" charset="0"/>
                <a:cs typeface="Courier New" panose="02070309020205020404" pitchFamily="49" charset="0"/>
              </a:rPr>
              <a:t>img</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src</a:t>
            </a:r>
            <a:r>
              <a:rPr lang="en-US" b="1" dirty="0" smtClean="0">
                <a:latin typeface="Courier New" panose="02070309020205020404" pitchFamily="49" charset="0"/>
                <a:cs typeface="Courier New" panose="02070309020205020404" pitchFamily="49" charset="0"/>
              </a:rPr>
              <a:t>=“progressive1.jpg” /&gt;</a:t>
            </a:r>
          </a:p>
          <a:p>
            <a:pPr>
              <a:lnSpc>
                <a:spcPct val="150000"/>
              </a:lnSpc>
            </a:pPr>
            <a:r>
              <a:rPr lang="en-US" b="1" dirty="0" smtClean="0">
                <a:latin typeface="Courier New" panose="02070309020205020404" pitchFamily="49" charset="0"/>
                <a:cs typeface="Courier New" panose="02070309020205020404" pitchFamily="49" charset="0"/>
              </a:rPr>
              <a:t>  &lt;</a:t>
            </a:r>
            <a:r>
              <a:rPr lang="en-US" b="1" dirty="0" err="1" smtClean="0">
                <a:latin typeface="Courier New" panose="02070309020205020404" pitchFamily="49" charset="0"/>
                <a:cs typeface="Courier New" panose="02070309020205020404" pitchFamily="49" charset="0"/>
              </a:rPr>
              <a:t>img</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src</a:t>
            </a:r>
            <a:r>
              <a:rPr lang="en-US" b="1" dirty="0" smtClean="0">
                <a:latin typeface="Courier New" panose="02070309020205020404" pitchFamily="49" charset="0"/>
                <a:cs typeface="Courier New" panose="02070309020205020404" pitchFamily="49" charset="0"/>
              </a:rPr>
              <a:t>=</a:t>
            </a:r>
            <a:r>
              <a:rPr lang="en-US" b="1" dirty="0" smtClean="0">
                <a:solidFill>
                  <a:schemeClr val="bg1"/>
                </a:solidFill>
                <a:latin typeface="Courier New" panose="02070309020205020404" pitchFamily="49" charset="0"/>
                <a:cs typeface="Courier New" panose="02070309020205020404" pitchFamily="49" charset="0"/>
              </a:rPr>
              <a:t>“progressive2.jpg”</a:t>
            </a:r>
            <a:r>
              <a:rPr lang="en-US" b="1" dirty="0" smtClean="0">
                <a:latin typeface="Courier New" panose="02070309020205020404" pitchFamily="49" charset="0"/>
                <a:cs typeface="Courier New" panose="02070309020205020404" pitchFamily="49" charset="0"/>
              </a:rPr>
              <a:t> /&gt;</a:t>
            </a:r>
          </a:p>
          <a:p>
            <a:pPr>
              <a:lnSpc>
                <a:spcPct val="150000"/>
              </a:lnSpc>
            </a:pPr>
            <a:r>
              <a:rPr lang="en-US" sz="1400" b="1" dirty="0" smtClean="0">
                <a:latin typeface="Courier New" panose="02070309020205020404" pitchFamily="49" charset="0"/>
                <a:cs typeface="Courier New" panose="02070309020205020404" pitchFamily="49" charset="0"/>
              </a:rPr>
              <a:t>&lt;/body&gt;</a:t>
            </a:r>
            <a:endParaRPr lang="en-US" sz="1400" b="1" dirty="0">
              <a:latin typeface="Courier New" panose="02070309020205020404" pitchFamily="49" charset="0"/>
              <a:cs typeface="Courier New" panose="02070309020205020404" pitchFamily="49" charset="0"/>
            </a:endParaRPr>
          </a:p>
        </p:txBody>
      </p:sp>
      <p:sp>
        <p:nvSpPr>
          <p:cNvPr id="97" name="Rectangle 96"/>
          <p:cNvSpPr/>
          <p:nvPr/>
        </p:nvSpPr>
        <p:spPr>
          <a:xfrm flipH="1">
            <a:off x="235131" y="1880862"/>
            <a:ext cx="165463" cy="2881370"/>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 name="Straight Connector 2"/>
          <p:cNvCxnSpPr/>
          <p:nvPr/>
        </p:nvCxnSpPr>
        <p:spPr>
          <a:xfrm flipV="1">
            <a:off x="516195" y="3029930"/>
            <a:ext cx="11251735" cy="2427"/>
          </a:xfrm>
          <a:prstGeom prst="line">
            <a:avLst/>
          </a:prstGeom>
          <a:ln w="76200">
            <a:solidFill>
              <a:srgbClr val="12002A"/>
            </a:solidFill>
            <a:prstDash val="das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9448801" y="2448747"/>
            <a:ext cx="2422595" cy="461665"/>
          </a:xfrm>
          <a:prstGeom prst="rect">
            <a:avLst/>
          </a:prstGeom>
          <a:noFill/>
        </p:spPr>
        <p:txBody>
          <a:bodyPr wrap="square" rtlCol="0">
            <a:spAutoFit/>
          </a:bodyPr>
          <a:lstStyle/>
          <a:p>
            <a:pPr algn="r"/>
            <a:r>
              <a:rPr lang="en-US" sz="2400" dirty="0" smtClean="0">
                <a:solidFill>
                  <a:schemeClr val="tx1"/>
                </a:solidFill>
              </a:rPr>
              <a:t>Render blocking</a:t>
            </a:r>
            <a:endParaRPr lang="en-US" sz="2400" dirty="0">
              <a:solidFill>
                <a:schemeClr val="tx1"/>
              </a:solidFill>
            </a:endParaRPr>
          </a:p>
        </p:txBody>
      </p:sp>
      <p:sp>
        <p:nvSpPr>
          <p:cNvPr id="99" name="Rectangle 98"/>
          <p:cNvSpPr/>
          <p:nvPr/>
        </p:nvSpPr>
        <p:spPr>
          <a:xfrm flipH="1">
            <a:off x="2590199" y="5086795"/>
            <a:ext cx="1533600"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ectangle 99"/>
          <p:cNvSpPr/>
          <p:nvPr/>
        </p:nvSpPr>
        <p:spPr>
          <a:xfrm flipH="1">
            <a:off x="1052313" y="5087500"/>
            <a:ext cx="153788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flipH="1">
            <a:off x="4123799" y="5082464"/>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flipH="1">
            <a:off x="4545340" y="5074095"/>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102"/>
          <p:cNvSpPr/>
          <p:nvPr/>
        </p:nvSpPr>
        <p:spPr>
          <a:xfrm flipH="1">
            <a:off x="4963758" y="5081046"/>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Rectangle 103"/>
          <p:cNvSpPr/>
          <p:nvPr/>
        </p:nvSpPr>
        <p:spPr>
          <a:xfrm flipH="1">
            <a:off x="5385299" y="5082202"/>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Rectangle 104"/>
          <p:cNvSpPr/>
          <p:nvPr/>
        </p:nvSpPr>
        <p:spPr>
          <a:xfrm flipH="1">
            <a:off x="5813544" y="5074095"/>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Rectangle 105"/>
          <p:cNvSpPr/>
          <p:nvPr/>
        </p:nvSpPr>
        <p:spPr>
          <a:xfrm flipH="1">
            <a:off x="6235085" y="5075251"/>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Rectangle 106"/>
          <p:cNvSpPr/>
          <p:nvPr/>
        </p:nvSpPr>
        <p:spPr>
          <a:xfrm flipH="1">
            <a:off x="6653503" y="5082202"/>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ectangle 107"/>
          <p:cNvSpPr/>
          <p:nvPr/>
        </p:nvSpPr>
        <p:spPr>
          <a:xfrm flipH="1">
            <a:off x="7075044" y="5083358"/>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flipH="1">
            <a:off x="2590199" y="5578403"/>
            <a:ext cx="1533600"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flipH="1">
            <a:off x="1052313" y="5579108"/>
            <a:ext cx="153788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flipH="1">
            <a:off x="4123799" y="5574072"/>
            <a:ext cx="16873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flipH="1">
            <a:off x="5811171" y="5574966"/>
            <a:ext cx="1689745"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 name="Straight Arrow Connector 3"/>
          <p:cNvCxnSpPr/>
          <p:nvPr/>
        </p:nvCxnSpPr>
        <p:spPr>
          <a:xfrm>
            <a:off x="7075044" y="4154737"/>
            <a:ext cx="0" cy="819150"/>
          </a:xfrm>
          <a:prstGeom prst="straightConnector1">
            <a:avLst/>
          </a:prstGeom>
          <a:ln w="76200">
            <a:solidFill>
              <a:srgbClr val="FBB4A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500916" y="4573837"/>
            <a:ext cx="0" cy="50720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815960" y="3699892"/>
            <a:ext cx="944040" cy="400110"/>
          </a:xfrm>
          <a:prstGeom prst="rect">
            <a:avLst/>
          </a:prstGeom>
          <a:noFill/>
        </p:spPr>
        <p:txBody>
          <a:bodyPr wrap="square" rtlCol="0">
            <a:spAutoFit/>
          </a:bodyPr>
          <a:lstStyle/>
          <a:p>
            <a:pPr algn="ctr"/>
            <a:r>
              <a:rPr lang="en-US" sz="2000" b="1" dirty="0" smtClean="0">
                <a:solidFill>
                  <a:srgbClr val="FBB4AF"/>
                </a:solidFill>
              </a:rPr>
              <a:t>done</a:t>
            </a:r>
            <a:endParaRPr lang="en-US" sz="2400" b="1" dirty="0">
              <a:solidFill>
                <a:srgbClr val="FBB4AF"/>
              </a:solidFill>
            </a:endParaRPr>
          </a:p>
        </p:txBody>
      </p:sp>
      <p:sp>
        <p:nvSpPr>
          <p:cNvPr id="43" name="TextBox 42"/>
          <p:cNvSpPr txBox="1"/>
          <p:nvPr/>
        </p:nvSpPr>
        <p:spPr>
          <a:xfrm>
            <a:off x="7266361" y="4136864"/>
            <a:ext cx="944040" cy="400110"/>
          </a:xfrm>
          <a:prstGeom prst="rect">
            <a:avLst/>
          </a:prstGeom>
          <a:noFill/>
        </p:spPr>
        <p:txBody>
          <a:bodyPr wrap="square" rtlCol="0">
            <a:spAutoFit/>
          </a:bodyPr>
          <a:lstStyle/>
          <a:p>
            <a:pPr algn="ctr"/>
            <a:r>
              <a:rPr lang="en-US" sz="2000" b="1" dirty="0" smtClean="0">
                <a:solidFill>
                  <a:srgbClr val="FF0000"/>
                </a:solidFill>
              </a:rPr>
              <a:t>done</a:t>
            </a:r>
            <a:endParaRPr lang="en-US" sz="2400" b="1" dirty="0">
              <a:solidFill>
                <a:srgbClr val="FF0000"/>
              </a:solidFill>
            </a:endParaRPr>
          </a:p>
        </p:txBody>
      </p:sp>
      <p:cxnSp>
        <p:nvCxnSpPr>
          <p:cNvPr id="44" name="Straight Arrow Connector 43"/>
          <p:cNvCxnSpPr/>
          <p:nvPr/>
        </p:nvCxnSpPr>
        <p:spPr>
          <a:xfrm flipV="1">
            <a:off x="7500916" y="6074681"/>
            <a:ext cx="12547" cy="5524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5832048" y="6074681"/>
            <a:ext cx="0" cy="532205"/>
          </a:xfrm>
          <a:prstGeom prst="straightConnector1">
            <a:avLst/>
          </a:prstGeom>
          <a:ln w="76200">
            <a:solidFill>
              <a:srgbClr val="FBB4AF"/>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945793" y="5009039"/>
            <a:ext cx="4043007" cy="461665"/>
          </a:xfrm>
          <a:prstGeom prst="rect">
            <a:avLst/>
          </a:prstGeom>
          <a:noFill/>
        </p:spPr>
        <p:txBody>
          <a:bodyPr wrap="square" rtlCol="0">
            <a:spAutoFit/>
          </a:bodyPr>
          <a:lstStyle/>
          <a:p>
            <a:r>
              <a:rPr lang="en-US" sz="2400" dirty="0" smtClean="0">
                <a:latin typeface="+mj-lt"/>
              </a:rPr>
              <a:t>Best if progressive (~25%)</a:t>
            </a:r>
            <a:endParaRPr lang="en-US" sz="2400" dirty="0">
              <a:latin typeface="+mj-lt"/>
            </a:endParaRPr>
          </a:p>
        </p:txBody>
      </p:sp>
      <p:sp>
        <p:nvSpPr>
          <p:cNvPr id="37" name="TextBox 36"/>
          <p:cNvSpPr txBox="1"/>
          <p:nvPr/>
        </p:nvSpPr>
        <p:spPr>
          <a:xfrm>
            <a:off x="7945793" y="5511448"/>
            <a:ext cx="3007807" cy="461665"/>
          </a:xfrm>
          <a:prstGeom prst="rect">
            <a:avLst/>
          </a:prstGeom>
          <a:noFill/>
        </p:spPr>
        <p:txBody>
          <a:bodyPr wrap="square" rtlCol="0">
            <a:spAutoFit/>
          </a:bodyPr>
          <a:lstStyle/>
          <a:p>
            <a:r>
              <a:rPr lang="en-US" sz="2400" dirty="0" smtClean="0">
                <a:latin typeface="+mj-lt"/>
              </a:rPr>
              <a:t>Best if not (~75%)</a:t>
            </a:r>
            <a:endParaRPr lang="en-US" sz="2400" dirty="0">
              <a:latin typeface="+mj-lt"/>
            </a:endParaRPr>
          </a:p>
        </p:txBody>
      </p:sp>
      <p:sp>
        <p:nvSpPr>
          <p:cNvPr id="39" name="Rectangle 38"/>
          <p:cNvSpPr/>
          <p:nvPr/>
        </p:nvSpPr>
        <p:spPr>
          <a:xfrm>
            <a:off x="3362400" y="6581001"/>
            <a:ext cx="8829600" cy="276999"/>
          </a:xfrm>
          <a:prstGeom prst="rect">
            <a:avLst/>
          </a:prstGeom>
        </p:spPr>
        <p:txBody>
          <a:bodyPr wrap="square">
            <a:spAutoFit/>
          </a:bodyPr>
          <a:lstStyle/>
          <a:p>
            <a:pPr algn="r"/>
            <a:r>
              <a:rPr lang="en-US" sz="1200" dirty="0" smtClean="0">
                <a:solidFill>
                  <a:schemeClr val="accent1"/>
                </a:solidFill>
              </a:rPr>
              <a:t>(~70 million jpegs in HTTP archive) https</a:t>
            </a:r>
            <a:r>
              <a:rPr lang="en-US" sz="1200" dirty="0">
                <a:solidFill>
                  <a:schemeClr val="accent1"/>
                </a:solidFill>
              </a:rPr>
              <a:t>://twitter.com/programmingart/status/1222545046651785216?s=20</a:t>
            </a:r>
          </a:p>
        </p:txBody>
      </p:sp>
    </p:spTree>
    <p:extLst>
      <p:ext uri="{BB962C8B-B14F-4D97-AF65-F5344CB8AC3E}">
        <p14:creationId xmlns:p14="http://schemas.microsoft.com/office/powerpoint/2010/main" val="760875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flipH="1">
            <a:off x="2021398" y="4089356"/>
            <a:ext cx="2450126" cy="361641"/>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flipH="1">
            <a:off x="2025538" y="3653382"/>
            <a:ext cx="2450126" cy="361641"/>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Rectangle 93"/>
          <p:cNvSpPr/>
          <p:nvPr/>
        </p:nvSpPr>
        <p:spPr>
          <a:xfrm flipH="1">
            <a:off x="4573913" y="2648303"/>
            <a:ext cx="1568325" cy="361641"/>
          </a:xfrm>
          <a:prstGeom prst="rect">
            <a:avLst/>
          </a:prstGeom>
          <a:solidFill>
            <a:srgbClr val="009688"/>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p:cNvSpPr/>
          <p:nvPr/>
        </p:nvSpPr>
        <p:spPr>
          <a:xfrm flipH="1">
            <a:off x="2440318" y="2220240"/>
            <a:ext cx="1548208"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4343400" y="359500"/>
            <a:ext cx="1252331" cy="795130"/>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24" name="Rectangle 23"/>
          <p:cNvSpPr/>
          <p:nvPr/>
        </p:nvSpPr>
        <p:spPr>
          <a:xfrm>
            <a:off x="5777948" y="359500"/>
            <a:ext cx="1252331" cy="79513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JavaScript</a:t>
            </a:r>
            <a:endParaRPr lang="en-US" dirty="0">
              <a:solidFill>
                <a:schemeClr val="tx1"/>
              </a:solidFill>
            </a:endParaRPr>
          </a:p>
        </p:txBody>
      </p:sp>
      <p:sp>
        <p:nvSpPr>
          <p:cNvPr id="25" name="Rectangle 24"/>
          <p:cNvSpPr/>
          <p:nvPr/>
        </p:nvSpPr>
        <p:spPr>
          <a:xfrm>
            <a:off x="7212496" y="359500"/>
            <a:ext cx="1252331" cy="795130"/>
          </a:xfrm>
          <a:prstGeom prst="rect">
            <a:avLst/>
          </a:prstGeom>
          <a:solidFill>
            <a:srgbClr val="0096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CSS</a:t>
            </a:r>
            <a:endParaRPr lang="en-US" dirty="0"/>
          </a:p>
        </p:txBody>
      </p:sp>
      <p:sp>
        <p:nvSpPr>
          <p:cNvPr id="26" name="Rectangle 25"/>
          <p:cNvSpPr/>
          <p:nvPr/>
        </p:nvSpPr>
        <p:spPr>
          <a:xfrm>
            <a:off x="8647043" y="359500"/>
            <a:ext cx="1252331" cy="795130"/>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Images</a:t>
            </a:r>
            <a:endParaRPr lang="en-US" dirty="0"/>
          </a:p>
        </p:txBody>
      </p:sp>
      <p:sp>
        <p:nvSpPr>
          <p:cNvPr id="27" name="Right Arrow 26"/>
          <p:cNvSpPr/>
          <p:nvPr/>
        </p:nvSpPr>
        <p:spPr>
          <a:xfrm>
            <a:off x="532945" y="1352620"/>
            <a:ext cx="11234985" cy="274385"/>
          </a:xfrm>
          <a:prstGeom prst="rightArrow">
            <a:avLst>
              <a:gd name="adj1" fmla="val 50000"/>
              <a:gd name="adj2" fmla="val 15627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p:cNvSpPr txBox="1"/>
          <p:nvPr/>
        </p:nvSpPr>
        <p:spPr>
          <a:xfrm>
            <a:off x="10472879" y="1008078"/>
            <a:ext cx="944040" cy="400110"/>
          </a:xfrm>
          <a:prstGeom prst="rect">
            <a:avLst/>
          </a:prstGeom>
          <a:noFill/>
        </p:spPr>
        <p:txBody>
          <a:bodyPr wrap="square" rtlCol="0">
            <a:spAutoFit/>
          </a:bodyPr>
          <a:lstStyle/>
          <a:p>
            <a:pPr algn="ctr"/>
            <a:r>
              <a:rPr lang="en-US" sz="2000" dirty="0" smtClean="0">
                <a:solidFill>
                  <a:schemeClr val="tx1"/>
                </a:solidFill>
              </a:rPr>
              <a:t>time</a:t>
            </a:r>
            <a:endParaRPr lang="en-US" sz="2400" dirty="0">
              <a:solidFill>
                <a:schemeClr val="tx1"/>
              </a:solidFill>
            </a:endParaRPr>
          </a:p>
        </p:txBody>
      </p:sp>
      <p:sp>
        <p:nvSpPr>
          <p:cNvPr id="92" name="TextBox 91"/>
          <p:cNvSpPr txBox="1"/>
          <p:nvPr/>
        </p:nvSpPr>
        <p:spPr>
          <a:xfrm>
            <a:off x="516195" y="1824995"/>
            <a:ext cx="6295954" cy="2954655"/>
          </a:xfrm>
          <a:prstGeom prst="rect">
            <a:avLst/>
          </a:prstGeom>
          <a:noFill/>
        </p:spPr>
        <p:txBody>
          <a:bodyPr wrap="none" lIns="0" tIns="0" bIns="0" rtlCol="0" anchor="t">
            <a:spAutoFit/>
          </a:bodyPr>
          <a:lstStyle/>
          <a:p>
            <a:pPr algn="l">
              <a:lnSpc>
                <a:spcPct val="150000"/>
              </a:lnSpc>
            </a:pPr>
            <a:r>
              <a:rPr lang="en-US" sz="1400" b="1" dirty="0" smtClean="0">
                <a:latin typeface="Courier New" panose="02070309020205020404" pitchFamily="49" charset="0"/>
                <a:cs typeface="Courier New" panose="02070309020205020404" pitchFamily="49" charset="0"/>
              </a:rPr>
              <a:t>&lt;head&gt;</a:t>
            </a:r>
            <a:r>
              <a:rPr lang="en-US" b="1" dirty="0" smtClean="0">
                <a:latin typeface="Courier New" panose="02070309020205020404" pitchFamily="49" charset="0"/>
                <a:cs typeface="Courier New" panose="02070309020205020404" pitchFamily="49" charset="0"/>
              </a:rPr>
              <a:t/>
            </a:r>
            <a:br>
              <a:rPr lang="en-US" b="1" dirty="0" smtClean="0">
                <a:latin typeface="Courier New" panose="02070309020205020404" pitchFamily="49" charset="0"/>
                <a:cs typeface="Courier New" panose="02070309020205020404" pitchFamily="49" charset="0"/>
              </a:rPr>
            </a:br>
            <a:r>
              <a:rPr lang="en-US" b="1" dirty="0" smtClean="0">
                <a:latin typeface="Courier New" panose="02070309020205020404" pitchFamily="49" charset="0"/>
                <a:cs typeface="Courier New" panose="02070309020205020404" pitchFamily="49" charset="0"/>
              </a:rPr>
              <a:t>  &lt;script </a:t>
            </a:r>
            <a:r>
              <a:rPr lang="en-US" b="1" dirty="0" err="1" smtClean="0">
                <a:latin typeface="Courier New" panose="02070309020205020404" pitchFamily="49" charset="0"/>
                <a:cs typeface="Courier New" panose="02070309020205020404" pitchFamily="49" charset="0"/>
              </a:rPr>
              <a:t>src</a:t>
            </a:r>
            <a:r>
              <a:rPr lang="en-US" b="1" dirty="0" smtClean="0">
                <a:latin typeface="Courier New" panose="02070309020205020404" pitchFamily="49" charset="0"/>
                <a:cs typeface="Courier New" panose="02070309020205020404" pitchFamily="49" charset="0"/>
              </a:rPr>
              <a:t>=“script.js” /&gt;</a:t>
            </a:r>
          </a:p>
          <a:p>
            <a:pPr>
              <a:lnSpc>
                <a:spcPct val="150000"/>
              </a:lnSpc>
            </a:pPr>
            <a:r>
              <a:rPr lang="en-US" b="1" dirty="0" smtClean="0">
                <a:latin typeface="Courier New" panose="02070309020205020404" pitchFamily="49" charset="0"/>
                <a:cs typeface="Courier New" panose="02070309020205020404" pitchFamily="49" charset="0"/>
              </a:rPr>
              <a:t>  &lt;link </a:t>
            </a:r>
            <a:r>
              <a:rPr lang="en-US" b="1" dirty="0" err="1" smtClean="0">
                <a:latin typeface="Courier New" panose="02070309020205020404" pitchFamily="49" charset="0"/>
                <a:cs typeface="Courier New" panose="02070309020205020404" pitchFamily="49" charset="0"/>
              </a:rPr>
              <a:t>rel</a:t>
            </a:r>
            <a:r>
              <a:rPr lang="en-US" b="1" dirty="0" smtClean="0">
                <a:latin typeface="Courier New" panose="02070309020205020404" pitchFamily="49" charset="0"/>
                <a:cs typeface="Courier New" panose="02070309020205020404" pitchFamily="49" charset="0"/>
              </a:rPr>
              <a:t>="stylesheet" </a:t>
            </a:r>
            <a:r>
              <a:rPr lang="en-US" b="1" dirty="0" err="1" smtClean="0">
                <a:latin typeface="Courier New" panose="02070309020205020404" pitchFamily="49" charset="0"/>
                <a:cs typeface="Courier New" panose="02070309020205020404" pitchFamily="49" charset="0"/>
              </a:rPr>
              <a:t>href</a:t>
            </a:r>
            <a:r>
              <a:rPr lang="en-US" b="1" dirty="0" smtClean="0">
                <a:latin typeface="Courier New" panose="02070309020205020404" pitchFamily="49" charset="0"/>
                <a:cs typeface="Courier New" panose="02070309020205020404" pitchFamily="49" charset="0"/>
              </a:rPr>
              <a:t>=</a:t>
            </a:r>
            <a:r>
              <a:rPr lang="en-US" b="1" dirty="0" smtClean="0">
                <a:solidFill>
                  <a:schemeClr val="bg1"/>
                </a:solidFill>
                <a:latin typeface="Courier New" panose="02070309020205020404" pitchFamily="49" charset="0"/>
                <a:cs typeface="Courier New" panose="02070309020205020404" pitchFamily="49" charset="0"/>
              </a:rPr>
              <a:t>“style.css”</a:t>
            </a:r>
            <a:r>
              <a:rPr lang="en-US" b="1" dirty="0" smtClean="0">
                <a:latin typeface="Courier New" panose="02070309020205020404" pitchFamily="49" charset="0"/>
                <a:cs typeface="Courier New" panose="02070309020205020404" pitchFamily="49" charset="0"/>
              </a:rPr>
              <a:t> /&gt;</a:t>
            </a:r>
          </a:p>
          <a:p>
            <a:pPr>
              <a:lnSpc>
                <a:spcPct val="150000"/>
              </a:lnSpc>
            </a:pPr>
            <a:r>
              <a:rPr lang="en-US" sz="1400" b="1" dirty="0" smtClean="0">
                <a:latin typeface="Courier New" panose="02070309020205020404" pitchFamily="49" charset="0"/>
                <a:cs typeface="Courier New" panose="02070309020205020404" pitchFamily="49" charset="0"/>
              </a:rPr>
              <a:t>&lt;/head&gt;</a:t>
            </a:r>
          </a:p>
          <a:p>
            <a:pPr>
              <a:lnSpc>
                <a:spcPct val="150000"/>
              </a:lnSpc>
            </a:pPr>
            <a:r>
              <a:rPr lang="en-US" sz="1400" b="1" dirty="0" smtClean="0">
                <a:latin typeface="Courier New" panose="02070309020205020404" pitchFamily="49" charset="0"/>
                <a:cs typeface="Courier New" panose="02070309020205020404" pitchFamily="49" charset="0"/>
              </a:rPr>
              <a:t>&lt;body&gt;</a:t>
            </a:r>
          </a:p>
          <a:p>
            <a:pPr>
              <a:lnSpc>
                <a:spcPct val="150000"/>
              </a:lnSpc>
            </a:pPr>
            <a:r>
              <a:rPr lang="en-US" b="1" dirty="0" smtClean="0">
                <a:latin typeface="Courier New" panose="02070309020205020404" pitchFamily="49" charset="0"/>
                <a:cs typeface="Courier New" panose="02070309020205020404" pitchFamily="49" charset="0"/>
              </a:rPr>
              <a:t>  &lt;</a:t>
            </a:r>
            <a:r>
              <a:rPr lang="en-US" b="1" dirty="0" err="1" smtClean="0">
                <a:latin typeface="Courier New" panose="02070309020205020404" pitchFamily="49" charset="0"/>
                <a:cs typeface="Courier New" panose="02070309020205020404" pitchFamily="49" charset="0"/>
              </a:rPr>
              <a:t>img</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src</a:t>
            </a:r>
            <a:r>
              <a:rPr lang="en-US" b="1" dirty="0" smtClean="0">
                <a:latin typeface="Courier New" panose="02070309020205020404" pitchFamily="49" charset="0"/>
                <a:cs typeface="Courier New" panose="02070309020205020404" pitchFamily="49" charset="0"/>
              </a:rPr>
              <a:t>=“progressive1.jpg” /&gt;</a:t>
            </a:r>
          </a:p>
          <a:p>
            <a:pPr>
              <a:lnSpc>
                <a:spcPct val="150000"/>
              </a:lnSpc>
            </a:pPr>
            <a:r>
              <a:rPr lang="en-US" b="1" dirty="0" smtClean="0">
                <a:latin typeface="Courier New" panose="02070309020205020404" pitchFamily="49" charset="0"/>
                <a:cs typeface="Courier New" panose="02070309020205020404" pitchFamily="49" charset="0"/>
              </a:rPr>
              <a:t>  &lt;</a:t>
            </a:r>
            <a:r>
              <a:rPr lang="en-US" b="1" dirty="0" err="1" smtClean="0">
                <a:latin typeface="Courier New" panose="02070309020205020404" pitchFamily="49" charset="0"/>
                <a:cs typeface="Courier New" panose="02070309020205020404" pitchFamily="49" charset="0"/>
              </a:rPr>
              <a:t>img</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src</a:t>
            </a:r>
            <a:r>
              <a:rPr lang="en-US" b="1" dirty="0" smtClean="0">
                <a:latin typeface="Courier New" panose="02070309020205020404" pitchFamily="49" charset="0"/>
                <a:cs typeface="Courier New" panose="02070309020205020404" pitchFamily="49" charset="0"/>
              </a:rPr>
              <a:t>=</a:t>
            </a:r>
            <a:r>
              <a:rPr lang="en-US" b="1" dirty="0" smtClean="0">
                <a:solidFill>
                  <a:schemeClr val="bg1"/>
                </a:solidFill>
                <a:latin typeface="Courier New" panose="02070309020205020404" pitchFamily="49" charset="0"/>
                <a:cs typeface="Courier New" panose="02070309020205020404" pitchFamily="49" charset="0"/>
              </a:rPr>
              <a:t>“progressive2.jpg”</a:t>
            </a:r>
            <a:r>
              <a:rPr lang="en-US" b="1" dirty="0" smtClean="0">
                <a:latin typeface="Courier New" panose="02070309020205020404" pitchFamily="49" charset="0"/>
                <a:cs typeface="Courier New" panose="02070309020205020404" pitchFamily="49" charset="0"/>
              </a:rPr>
              <a:t> /&gt;</a:t>
            </a:r>
          </a:p>
          <a:p>
            <a:pPr>
              <a:lnSpc>
                <a:spcPct val="150000"/>
              </a:lnSpc>
            </a:pPr>
            <a:r>
              <a:rPr lang="en-US" sz="1400" b="1" dirty="0" smtClean="0">
                <a:latin typeface="Courier New" panose="02070309020205020404" pitchFamily="49" charset="0"/>
                <a:cs typeface="Courier New" panose="02070309020205020404" pitchFamily="49" charset="0"/>
              </a:rPr>
              <a:t>&lt;/body&gt;</a:t>
            </a:r>
            <a:endParaRPr lang="en-US" sz="1400" b="1" dirty="0">
              <a:latin typeface="Courier New" panose="02070309020205020404" pitchFamily="49" charset="0"/>
              <a:cs typeface="Courier New" panose="02070309020205020404" pitchFamily="49" charset="0"/>
            </a:endParaRPr>
          </a:p>
        </p:txBody>
      </p:sp>
      <p:sp>
        <p:nvSpPr>
          <p:cNvPr id="97" name="Rectangle 96"/>
          <p:cNvSpPr/>
          <p:nvPr/>
        </p:nvSpPr>
        <p:spPr>
          <a:xfrm flipH="1">
            <a:off x="235131" y="1880862"/>
            <a:ext cx="165463" cy="2881370"/>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 name="Straight Connector 2"/>
          <p:cNvCxnSpPr/>
          <p:nvPr/>
        </p:nvCxnSpPr>
        <p:spPr>
          <a:xfrm flipV="1">
            <a:off x="516195" y="3029930"/>
            <a:ext cx="11251735" cy="2427"/>
          </a:xfrm>
          <a:prstGeom prst="line">
            <a:avLst/>
          </a:prstGeom>
          <a:ln w="76200">
            <a:solidFill>
              <a:srgbClr val="12002A"/>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flipH="1">
            <a:off x="2021398" y="6016432"/>
            <a:ext cx="1295950"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TextBox 79"/>
          <p:cNvSpPr txBox="1"/>
          <p:nvPr/>
        </p:nvSpPr>
        <p:spPr>
          <a:xfrm>
            <a:off x="9448801" y="2448747"/>
            <a:ext cx="2422595" cy="461665"/>
          </a:xfrm>
          <a:prstGeom prst="rect">
            <a:avLst/>
          </a:prstGeom>
          <a:noFill/>
        </p:spPr>
        <p:txBody>
          <a:bodyPr wrap="square" rtlCol="0">
            <a:spAutoFit/>
          </a:bodyPr>
          <a:lstStyle/>
          <a:p>
            <a:pPr algn="r"/>
            <a:r>
              <a:rPr lang="en-US" sz="2400" dirty="0" smtClean="0">
                <a:solidFill>
                  <a:schemeClr val="tx1"/>
                </a:solidFill>
              </a:rPr>
              <a:t>Render blocking</a:t>
            </a:r>
            <a:endParaRPr lang="en-US" sz="2400" dirty="0">
              <a:solidFill>
                <a:schemeClr val="tx1"/>
              </a:solidFill>
            </a:endParaRPr>
          </a:p>
        </p:txBody>
      </p:sp>
      <p:sp>
        <p:nvSpPr>
          <p:cNvPr id="99" name="Rectangle 98"/>
          <p:cNvSpPr/>
          <p:nvPr/>
        </p:nvSpPr>
        <p:spPr>
          <a:xfrm flipH="1">
            <a:off x="4852677" y="6010082"/>
            <a:ext cx="1533600"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ectangle 99"/>
          <p:cNvSpPr/>
          <p:nvPr/>
        </p:nvSpPr>
        <p:spPr>
          <a:xfrm flipH="1">
            <a:off x="3314791" y="6010787"/>
            <a:ext cx="153788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flipH="1">
            <a:off x="6386277" y="6005751"/>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BB4AF"/>
              </a:solidFill>
            </a:endParaRPr>
          </a:p>
        </p:txBody>
      </p:sp>
      <p:sp>
        <p:nvSpPr>
          <p:cNvPr id="102" name="Rectangle 101"/>
          <p:cNvSpPr/>
          <p:nvPr/>
        </p:nvSpPr>
        <p:spPr>
          <a:xfrm flipH="1">
            <a:off x="6807818" y="5997382"/>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102"/>
          <p:cNvSpPr/>
          <p:nvPr/>
        </p:nvSpPr>
        <p:spPr>
          <a:xfrm flipH="1">
            <a:off x="7226236" y="6004333"/>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BB4AF"/>
              </a:solidFill>
            </a:endParaRPr>
          </a:p>
        </p:txBody>
      </p:sp>
      <p:sp>
        <p:nvSpPr>
          <p:cNvPr id="104" name="Rectangle 103"/>
          <p:cNvSpPr/>
          <p:nvPr/>
        </p:nvSpPr>
        <p:spPr>
          <a:xfrm flipH="1">
            <a:off x="7647777" y="6005489"/>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Rectangle 104"/>
          <p:cNvSpPr/>
          <p:nvPr/>
        </p:nvSpPr>
        <p:spPr>
          <a:xfrm flipH="1">
            <a:off x="8076022" y="5997382"/>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BB4AF"/>
              </a:solidFill>
            </a:endParaRPr>
          </a:p>
        </p:txBody>
      </p:sp>
      <p:sp>
        <p:nvSpPr>
          <p:cNvPr id="106" name="Rectangle 105"/>
          <p:cNvSpPr/>
          <p:nvPr/>
        </p:nvSpPr>
        <p:spPr>
          <a:xfrm flipH="1">
            <a:off x="8497563" y="5998538"/>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Rectangle 106"/>
          <p:cNvSpPr/>
          <p:nvPr/>
        </p:nvSpPr>
        <p:spPr>
          <a:xfrm flipH="1">
            <a:off x="8915981" y="6005489"/>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BB4AF"/>
              </a:solidFill>
            </a:endParaRPr>
          </a:p>
        </p:txBody>
      </p:sp>
      <p:sp>
        <p:nvSpPr>
          <p:cNvPr id="108" name="Rectangle 107"/>
          <p:cNvSpPr/>
          <p:nvPr/>
        </p:nvSpPr>
        <p:spPr>
          <a:xfrm flipH="1">
            <a:off x="9337522" y="6006645"/>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p:cNvSpPr/>
          <p:nvPr/>
        </p:nvSpPr>
        <p:spPr>
          <a:xfrm flipH="1">
            <a:off x="2021397" y="5514346"/>
            <a:ext cx="617027"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Rectangle 109"/>
          <p:cNvSpPr/>
          <p:nvPr/>
        </p:nvSpPr>
        <p:spPr>
          <a:xfrm flipH="1">
            <a:off x="4167831" y="5507996"/>
            <a:ext cx="1533600"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Rectangle 110"/>
          <p:cNvSpPr/>
          <p:nvPr/>
        </p:nvSpPr>
        <p:spPr>
          <a:xfrm flipH="1">
            <a:off x="2629945" y="5508701"/>
            <a:ext cx="153788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flipH="1">
            <a:off x="6376752" y="5503665"/>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BB4AF"/>
              </a:solidFill>
            </a:endParaRPr>
          </a:p>
        </p:txBody>
      </p:sp>
      <p:sp>
        <p:nvSpPr>
          <p:cNvPr id="113" name="Rectangle 112"/>
          <p:cNvSpPr/>
          <p:nvPr/>
        </p:nvSpPr>
        <p:spPr>
          <a:xfrm flipH="1">
            <a:off x="6798293" y="5495296"/>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Rectangle 113"/>
          <p:cNvSpPr/>
          <p:nvPr/>
        </p:nvSpPr>
        <p:spPr>
          <a:xfrm flipH="1">
            <a:off x="7216711" y="5502247"/>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BB4AF"/>
              </a:solidFill>
            </a:endParaRPr>
          </a:p>
        </p:txBody>
      </p:sp>
      <p:sp>
        <p:nvSpPr>
          <p:cNvPr id="115" name="Rectangle 114"/>
          <p:cNvSpPr/>
          <p:nvPr/>
        </p:nvSpPr>
        <p:spPr>
          <a:xfrm flipH="1">
            <a:off x="7638252" y="5503403"/>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Rectangle 115"/>
          <p:cNvSpPr/>
          <p:nvPr/>
        </p:nvSpPr>
        <p:spPr>
          <a:xfrm flipH="1">
            <a:off x="8066497" y="5495296"/>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BB4AF"/>
              </a:solidFill>
            </a:endParaRPr>
          </a:p>
        </p:txBody>
      </p:sp>
      <p:sp>
        <p:nvSpPr>
          <p:cNvPr id="117" name="Rectangle 116"/>
          <p:cNvSpPr/>
          <p:nvPr/>
        </p:nvSpPr>
        <p:spPr>
          <a:xfrm flipH="1">
            <a:off x="8488038" y="5496452"/>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Rectangle 117"/>
          <p:cNvSpPr/>
          <p:nvPr/>
        </p:nvSpPr>
        <p:spPr>
          <a:xfrm flipH="1">
            <a:off x="8906456" y="5503403"/>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BB4AF"/>
              </a:solidFill>
            </a:endParaRPr>
          </a:p>
        </p:txBody>
      </p:sp>
      <p:sp>
        <p:nvSpPr>
          <p:cNvPr id="119" name="Rectangle 118"/>
          <p:cNvSpPr/>
          <p:nvPr/>
        </p:nvSpPr>
        <p:spPr>
          <a:xfrm flipH="1">
            <a:off x="9327997" y="5504559"/>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ectangle 119"/>
          <p:cNvSpPr/>
          <p:nvPr/>
        </p:nvSpPr>
        <p:spPr>
          <a:xfrm flipH="1">
            <a:off x="5697238" y="5509251"/>
            <a:ext cx="678924"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0" name="Straight Arrow Connector 39"/>
          <p:cNvCxnSpPr/>
          <p:nvPr/>
        </p:nvCxnSpPr>
        <p:spPr>
          <a:xfrm>
            <a:off x="6376162" y="4676146"/>
            <a:ext cx="0" cy="819150"/>
          </a:xfrm>
          <a:prstGeom prst="straightConnector1">
            <a:avLst/>
          </a:prstGeom>
          <a:ln w="76200">
            <a:solidFill>
              <a:srgbClr val="394DBB"/>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134133" y="4276036"/>
            <a:ext cx="944040" cy="400110"/>
          </a:xfrm>
          <a:prstGeom prst="rect">
            <a:avLst/>
          </a:prstGeom>
          <a:noFill/>
        </p:spPr>
        <p:txBody>
          <a:bodyPr wrap="square" rtlCol="0">
            <a:spAutoFit/>
          </a:bodyPr>
          <a:lstStyle/>
          <a:p>
            <a:pPr algn="ctr"/>
            <a:r>
              <a:rPr lang="en-US" sz="2000" b="1" dirty="0" smtClean="0">
                <a:solidFill>
                  <a:srgbClr val="394DBB"/>
                </a:solidFill>
              </a:rPr>
              <a:t>done</a:t>
            </a:r>
            <a:endParaRPr lang="en-US" sz="2400" b="1" dirty="0">
              <a:solidFill>
                <a:srgbClr val="394DBB"/>
              </a:solidFill>
            </a:endParaRPr>
          </a:p>
        </p:txBody>
      </p:sp>
      <p:cxnSp>
        <p:nvCxnSpPr>
          <p:cNvPr id="42" name="Straight Arrow Connector 41"/>
          <p:cNvCxnSpPr/>
          <p:nvPr/>
        </p:nvCxnSpPr>
        <p:spPr>
          <a:xfrm flipV="1">
            <a:off x="3314791" y="6401003"/>
            <a:ext cx="0" cy="372104"/>
          </a:xfrm>
          <a:prstGeom prst="straightConnector1">
            <a:avLst/>
          </a:prstGeom>
          <a:ln w="76200">
            <a:solidFill>
              <a:srgbClr val="394DB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292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flipH="1">
            <a:off x="2440317" y="4925508"/>
            <a:ext cx="1360157" cy="361641"/>
          </a:xfrm>
          <a:prstGeom prst="rect">
            <a:avLst/>
          </a:prstGeom>
          <a:solidFill>
            <a:srgbClr val="FFFF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Rectangle 95"/>
          <p:cNvSpPr/>
          <p:nvPr/>
        </p:nvSpPr>
        <p:spPr>
          <a:xfrm flipH="1">
            <a:off x="2021398" y="4089356"/>
            <a:ext cx="2450126" cy="361641"/>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flipH="1">
            <a:off x="2025538" y="3653382"/>
            <a:ext cx="2450126" cy="361641"/>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Rectangle 93"/>
          <p:cNvSpPr/>
          <p:nvPr/>
        </p:nvSpPr>
        <p:spPr>
          <a:xfrm flipH="1">
            <a:off x="4573913" y="2648303"/>
            <a:ext cx="1568325" cy="361641"/>
          </a:xfrm>
          <a:prstGeom prst="rect">
            <a:avLst/>
          </a:prstGeom>
          <a:solidFill>
            <a:srgbClr val="009688"/>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p:cNvSpPr/>
          <p:nvPr/>
        </p:nvSpPr>
        <p:spPr>
          <a:xfrm flipH="1">
            <a:off x="2440318" y="2220240"/>
            <a:ext cx="1548208"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4343400" y="359500"/>
            <a:ext cx="1252331" cy="795130"/>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24" name="Rectangle 23"/>
          <p:cNvSpPr/>
          <p:nvPr/>
        </p:nvSpPr>
        <p:spPr>
          <a:xfrm>
            <a:off x="5777948" y="359500"/>
            <a:ext cx="1252331" cy="79513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JavaScript</a:t>
            </a:r>
            <a:endParaRPr lang="en-US" dirty="0">
              <a:solidFill>
                <a:schemeClr val="tx1"/>
              </a:solidFill>
            </a:endParaRPr>
          </a:p>
        </p:txBody>
      </p:sp>
      <p:sp>
        <p:nvSpPr>
          <p:cNvPr id="25" name="Rectangle 24"/>
          <p:cNvSpPr/>
          <p:nvPr/>
        </p:nvSpPr>
        <p:spPr>
          <a:xfrm>
            <a:off x="7212496" y="359500"/>
            <a:ext cx="1252331" cy="795130"/>
          </a:xfrm>
          <a:prstGeom prst="rect">
            <a:avLst/>
          </a:prstGeom>
          <a:solidFill>
            <a:srgbClr val="0096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CSS</a:t>
            </a:r>
            <a:endParaRPr lang="en-US" dirty="0"/>
          </a:p>
        </p:txBody>
      </p:sp>
      <p:sp>
        <p:nvSpPr>
          <p:cNvPr id="26" name="Rectangle 25"/>
          <p:cNvSpPr/>
          <p:nvPr/>
        </p:nvSpPr>
        <p:spPr>
          <a:xfrm>
            <a:off x="8647043" y="359500"/>
            <a:ext cx="1252331" cy="795130"/>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Images</a:t>
            </a:r>
            <a:endParaRPr lang="en-US" dirty="0"/>
          </a:p>
        </p:txBody>
      </p:sp>
      <p:sp>
        <p:nvSpPr>
          <p:cNvPr id="27" name="Right Arrow 26"/>
          <p:cNvSpPr/>
          <p:nvPr/>
        </p:nvSpPr>
        <p:spPr>
          <a:xfrm>
            <a:off x="532945" y="1352620"/>
            <a:ext cx="11234985" cy="274385"/>
          </a:xfrm>
          <a:prstGeom prst="rightArrow">
            <a:avLst>
              <a:gd name="adj1" fmla="val 50000"/>
              <a:gd name="adj2" fmla="val 15627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p:cNvSpPr txBox="1"/>
          <p:nvPr/>
        </p:nvSpPr>
        <p:spPr>
          <a:xfrm>
            <a:off x="10472879" y="1008078"/>
            <a:ext cx="944040" cy="400110"/>
          </a:xfrm>
          <a:prstGeom prst="rect">
            <a:avLst/>
          </a:prstGeom>
          <a:noFill/>
        </p:spPr>
        <p:txBody>
          <a:bodyPr wrap="square" rtlCol="0">
            <a:spAutoFit/>
          </a:bodyPr>
          <a:lstStyle/>
          <a:p>
            <a:pPr algn="ctr"/>
            <a:r>
              <a:rPr lang="en-US" sz="2000" dirty="0" smtClean="0">
                <a:solidFill>
                  <a:schemeClr val="tx1"/>
                </a:solidFill>
              </a:rPr>
              <a:t>time</a:t>
            </a:r>
            <a:endParaRPr lang="en-US" sz="2400" dirty="0">
              <a:solidFill>
                <a:schemeClr val="tx1"/>
              </a:solidFill>
            </a:endParaRPr>
          </a:p>
        </p:txBody>
      </p:sp>
      <p:sp>
        <p:nvSpPr>
          <p:cNvPr id="92" name="TextBox 91"/>
          <p:cNvSpPr txBox="1"/>
          <p:nvPr/>
        </p:nvSpPr>
        <p:spPr>
          <a:xfrm>
            <a:off x="516195" y="1824995"/>
            <a:ext cx="6158096" cy="3785652"/>
          </a:xfrm>
          <a:prstGeom prst="rect">
            <a:avLst/>
          </a:prstGeom>
          <a:noFill/>
        </p:spPr>
        <p:txBody>
          <a:bodyPr wrap="none" lIns="0" tIns="0" bIns="0" rtlCol="0" anchor="t">
            <a:spAutoFit/>
          </a:bodyPr>
          <a:lstStyle/>
          <a:p>
            <a:pPr algn="l">
              <a:lnSpc>
                <a:spcPct val="150000"/>
              </a:lnSpc>
            </a:pPr>
            <a:r>
              <a:rPr lang="en-US" sz="1400" b="1" dirty="0" smtClean="0">
                <a:latin typeface="Courier New" panose="02070309020205020404" pitchFamily="49" charset="0"/>
                <a:cs typeface="Courier New" panose="02070309020205020404" pitchFamily="49" charset="0"/>
              </a:rPr>
              <a:t>&lt;head&gt;</a:t>
            </a:r>
            <a:r>
              <a:rPr lang="en-US" b="1" dirty="0" smtClean="0">
                <a:latin typeface="Courier New" panose="02070309020205020404" pitchFamily="49" charset="0"/>
                <a:cs typeface="Courier New" panose="02070309020205020404" pitchFamily="49" charset="0"/>
              </a:rPr>
              <a:t/>
            </a:r>
            <a:br>
              <a:rPr lang="en-US" b="1" dirty="0" smtClean="0">
                <a:latin typeface="Courier New" panose="02070309020205020404" pitchFamily="49" charset="0"/>
                <a:cs typeface="Courier New" panose="02070309020205020404" pitchFamily="49" charset="0"/>
              </a:rPr>
            </a:br>
            <a:r>
              <a:rPr lang="en-US" b="1" dirty="0" smtClean="0">
                <a:latin typeface="Courier New" panose="02070309020205020404" pitchFamily="49" charset="0"/>
                <a:cs typeface="Courier New" panose="02070309020205020404" pitchFamily="49" charset="0"/>
              </a:rPr>
              <a:t>  &lt;script </a:t>
            </a:r>
            <a:r>
              <a:rPr lang="en-US" b="1" dirty="0" err="1" smtClean="0">
                <a:latin typeface="Courier New" panose="02070309020205020404" pitchFamily="49" charset="0"/>
                <a:cs typeface="Courier New" panose="02070309020205020404" pitchFamily="49" charset="0"/>
              </a:rPr>
              <a:t>src</a:t>
            </a:r>
            <a:r>
              <a:rPr lang="en-US" b="1" dirty="0" smtClean="0">
                <a:latin typeface="Courier New" panose="02070309020205020404" pitchFamily="49" charset="0"/>
                <a:cs typeface="Courier New" panose="02070309020205020404" pitchFamily="49" charset="0"/>
              </a:rPr>
              <a:t>=“script.js” /&gt;</a:t>
            </a:r>
          </a:p>
          <a:p>
            <a:pPr>
              <a:lnSpc>
                <a:spcPct val="150000"/>
              </a:lnSpc>
            </a:pPr>
            <a:r>
              <a:rPr lang="en-US" b="1" dirty="0" smtClean="0">
                <a:latin typeface="Courier New" panose="02070309020205020404" pitchFamily="49" charset="0"/>
                <a:cs typeface="Courier New" panose="02070309020205020404" pitchFamily="49" charset="0"/>
              </a:rPr>
              <a:t>  &lt;link </a:t>
            </a:r>
            <a:r>
              <a:rPr lang="en-US" b="1" dirty="0" err="1" smtClean="0">
                <a:latin typeface="Courier New" panose="02070309020205020404" pitchFamily="49" charset="0"/>
                <a:cs typeface="Courier New" panose="02070309020205020404" pitchFamily="49" charset="0"/>
              </a:rPr>
              <a:t>rel</a:t>
            </a:r>
            <a:r>
              <a:rPr lang="en-US" b="1" dirty="0" smtClean="0">
                <a:latin typeface="Courier New" panose="02070309020205020404" pitchFamily="49" charset="0"/>
                <a:cs typeface="Courier New" panose="02070309020205020404" pitchFamily="49" charset="0"/>
              </a:rPr>
              <a:t>="stylesheet" </a:t>
            </a:r>
            <a:r>
              <a:rPr lang="en-US" b="1" dirty="0" err="1" smtClean="0">
                <a:latin typeface="Courier New" panose="02070309020205020404" pitchFamily="49" charset="0"/>
                <a:cs typeface="Courier New" panose="02070309020205020404" pitchFamily="49" charset="0"/>
              </a:rPr>
              <a:t>href</a:t>
            </a:r>
            <a:r>
              <a:rPr lang="en-US" b="1" dirty="0" smtClean="0">
                <a:latin typeface="Courier New" panose="02070309020205020404" pitchFamily="49" charset="0"/>
                <a:cs typeface="Courier New" panose="02070309020205020404" pitchFamily="49" charset="0"/>
              </a:rPr>
              <a:t>=</a:t>
            </a:r>
            <a:r>
              <a:rPr lang="en-US" b="1" dirty="0" smtClean="0">
                <a:solidFill>
                  <a:schemeClr val="bg1"/>
                </a:solidFill>
                <a:latin typeface="Courier New" panose="02070309020205020404" pitchFamily="49" charset="0"/>
                <a:cs typeface="Courier New" panose="02070309020205020404" pitchFamily="49" charset="0"/>
              </a:rPr>
              <a:t>“style.css”</a:t>
            </a:r>
            <a:r>
              <a:rPr lang="en-US" b="1" dirty="0" smtClean="0">
                <a:latin typeface="Courier New" panose="02070309020205020404" pitchFamily="49" charset="0"/>
                <a:cs typeface="Courier New" panose="02070309020205020404" pitchFamily="49" charset="0"/>
              </a:rPr>
              <a:t> /&gt;</a:t>
            </a:r>
          </a:p>
          <a:p>
            <a:pPr>
              <a:lnSpc>
                <a:spcPct val="150000"/>
              </a:lnSpc>
            </a:pPr>
            <a:r>
              <a:rPr lang="en-US" sz="1400" b="1" dirty="0" smtClean="0">
                <a:latin typeface="Courier New" panose="02070309020205020404" pitchFamily="49" charset="0"/>
                <a:cs typeface="Courier New" panose="02070309020205020404" pitchFamily="49" charset="0"/>
              </a:rPr>
              <a:t>&lt;/head&gt;</a:t>
            </a:r>
          </a:p>
          <a:p>
            <a:pPr>
              <a:lnSpc>
                <a:spcPct val="150000"/>
              </a:lnSpc>
            </a:pPr>
            <a:r>
              <a:rPr lang="en-US" sz="1400" b="1" dirty="0" smtClean="0">
                <a:latin typeface="Courier New" panose="02070309020205020404" pitchFamily="49" charset="0"/>
                <a:cs typeface="Courier New" panose="02070309020205020404" pitchFamily="49" charset="0"/>
              </a:rPr>
              <a:t>&lt;body&gt;</a:t>
            </a:r>
          </a:p>
          <a:p>
            <a:pPr>
              <a:lnSpc>
                <a:spcPct val="150000"/>
              </a:lnSpc>
            </a:pPr>
            <a:r>
              <a:rPr lang="en-US" b="1" dirty="0" smtClean="0">
                <a:latin typeface="Courier New" panose="02070309020205020404" pitchFamily="49" charset="0"/>
                <a:cs typeface="Courier New" panose="02070309020205020404" pitchFamily="49" charset="0"/>
              </a:rPr>
              <a:t>  &lt;</a:t>
            </a:r>
            <a:r>
              <a:rPr lang="en-US" b="1" dirty="0" err="1" smtClean="0">
                <a:latin typeface="Courier New" panose="02070309020205020404" pitchFamily="49" charset="0"/>
                <a:cs typeface="Courier New" panose="02070309020205020404" pitchFamily="49" charset="0"/>
              </a:rPr>
              <a:t>img</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src</a:t>
            </a:r>
            <a:r>
              <a:rPr lang="en-US" b="1" dirty="0" smtClean="0">
                <a:latin typeface="Courier New" panose="02070309020205020404" pitchFamily="49" charset="0"/>
                <a:cs typeface="Courier New" panose="02070309020205020404" pitchFamily="49" charset="0"/>
              </a:rPr>
              <a:t>=“progressive1.jpg” /&gt;</a:t>
            </a:r>
          </a:p>
          <a:p>
            <a:pPr>
              <a:lnSpc>
                <a:spcPct val="150000"/>
              </a:lnSpc>
            </a:pPr>
            <a:r>
              <a:rPr lang="en-US" b="1" dirty="0" smtClean="0">
                <a:latin typeface="Courier New" panose="02070309020205020404" pitchFamily="49" charset="0"/>
                <a:cs typeface="Courier New" panose="02070309020205020404" pitchFamily="49" charset="0"/>
              </a:rPr>
              <a:t>  &lt;</a:t>
            </a:r>
            <a:r>
              <a:rPr lang="en-US" b="1" dirty="0" err="1" smtClean="0">
                <a:latin typeface="Courier New" panose="02070309020205020404" pitchFamily="49" charset="0"/>
                <a:cs typeface="Courier New" panose="02070309020205020404" pitchFamily="49" charset="0"/>
              </a:rPr>
              <a:t>img</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src</a:t>
            </a:r>
            <a:r>
              <a:rPr lang="en-US" b="1" dirty="0" smtClean="0">
                <a:latin typeface="Courier New" panose="02070309020205020404" pitchFamily="49" charset="0"/>
                <a:cs typeface="Courier New" panose="02070309020205020404" pitchFamily="49" charset="0"/>
              </a:rPr>
              <a:t>=</a:t>
            </a:r>
            <a:r>
              <a:rPr lang="en-US" b="1" dirty="0" smtClean="0">
                <a:solidFill>
                  <a:schemeClr val="bg1"/>
                </a:solidFill>
                <a:latin typeface="Courier New" panose="02070309020205020404" pitchFamily="49" charset="0"/>
                <a:cs typeface="Courier New" panose="02070309020205020404" pitchFamily="49" charset="0"/>
              </a:rPr>
              <a:t>“progressive2.jpg”</a:t>
            </a:r>
            <a:r>
              <a:rPr lang="en-US" b="1" dirty="0" smtClean="0">
                <a:latin typeface="Courier New" panose="02070309020205020404" pitchFamily="49" charset="0"/>
                <a:cs typeface="Courier New" panose="02070309020205020404" pitchFamily="49" charset="0"/>
              </a:rPr>
              <a:t> /&gt;</a:t>
            </a:r>
          </a:p>
          <a:p>
            <a:pPr>
              <a:lnSpc>
                <a:spcPct val="150000"/>
              </a:lnSpc>
            </a:pPr>
            <a:endParaRPr lang="en-US" b="1" dirty="0">
              <a:latin typeface="Courier New" panose="02070309020205020404" pitchFamily="49" charset="0"/>
              <a:cs typeface="Courier New" panose="02070309020205020404" pitchFamily="49" charset="0"/>
            </a:endParaRPr>
          </a:p>
          <a:p>
            <a:pPr>
              <a:lnSpc>
                <a:spcPct val="150000"/>
              </a:lnSpc>
            </a:pPr>
            <a:r>
              <a:rPr lang="en-US" b="1" dirty="0" smtClean="0">
                <a:latin typeface="Courier New" panose="02070309020205020404" pitchFamily="49" charset="0"/>
                <a:cs typeface="Courier New" panose="02070309020205020404" pitchFamily="49" charset="0"/>
              </a:rPr>
              <a:t>  &lt;script </a:t>
            </a:r>
            <a:r>
              <a:rPr lang="en-US" b="1" dirty="0" err="1" smtClean="0">
                <a:latin typeface="Courier New" panose="02070309020205020404" pitchFamily="49" charset="0"/>
                <a:cs typeface="Courier New" panose="02070309020205020404" pitchFamily="49" charset="0"/>
              </a:rPr>
              <a:t>src</a:t>
            </a:r>
            <a:r>
              <a:rPr lang="en-US" b="1" dirty="0" smtClean="0">
                <a:latin typeface="Courier New" panose="02070309020205020404" pitchFamily="49" charset="0"/>
                <a:cs typeface="Courier New" panose="02070309020205020404" pitchFamily="49" charset="0"/>
              </a:rPr>
              <a:t>=“later.js” </a:t>
            </a:r>
            <a:r>
              <a:rPr lang="en-US" b="1" dirty="0" err="1" smtClean="0">
                <a:latin typeface="Courier New" panose="02070309020205020404" pitchFamily="49" charset="0"/>
                <a:cs typeface="Courier New" panose="02070309020205020404" pitchFamily="49" charset="0"/>
              </a:rPr>
              <a:t>async</a:t>
            </a:r>
            <a:r>
              <a:rPr lang="en-US" b="1" dirty="0" smtClean="0">
                <a:latin typeface="Courier New" panose="02070309020205020404" pitchFamily="49" charset="0"/>
                <a:cs typeface="Courier New" panose="02070309020205020404" pitchFamily="49" charset="0"/>
              </a:rPr>
              <a:t> /&gt;</a:t>
            </a:r>
          </a:p>
          <a:p>
            <a:pPr>
              <a:lnSpc>
                <a:spcPct val="150000"/>
              </a:lnSpc>
            </a:pPr>
            <a:r>
              <a:rPr lang="en-US" sz="1400" b="1" dirty="0" smtClean="0">
                <a:latin typeface="Courier New" panose="02070309020205020404" pitchFamily="49" charset="0"/>
                <a:cs typeface="Courier New" panose="02070309020205020404" pitchFamily="49" charset="0"/>
              </a:rPr>
              <a:t>&lt;/body&gt;</a:t>
            </a:r>
            <a:endParaRPr lang="en-US" sz="1400" b="1" dirty="0">
              <a:latin typeface="Courier New" panose="02070309020205020404" pitchFamily="49" charset="0"/>
              <a:cs typeface="Courier New" panose="02070309020205020404" pitchFamily="49" charset="0"/>
            </a:endParaRPr>
          </a:p>
        </p:txBody>
      </p:sp>
      <p:sp>
        <p:nvSpPr>
          <p:cNvPr id="97" name="Rectangle 96"/>
          <p:cNvSpPr/>
          <p:nvPr/>
        </p:nvSpPr>
        <p:spPr>
          <a:xfrm flipH="1">
            <a:off x="235130" y="1880862"/>
            <a:ext cx="191733" cy="3338838"/>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 name="Straight Connector 2"/>
          <p:cNvCxnSpPr/>
          <p:nvPr/>
        </p:nvCxnSpPr>
        <p:spPr>
          <a:xfrm flipV="1">
            <a:off x="516195" y="3029930"/>
            <a:ext cx="11251735" cy="2427"/>
          </a:xfrm>
          <a:prstGeom prst="line">
            <a:avLst/>
          </a:prstGeom>
          <a:ln w="76200">
            <a:solidFill>
              <a:srgbClr val="12002A"/>
            </a:solidFill>
            <a:prstDash val="das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9448801" y="2448747"/>
            <a:ext cx="2422595" cy="461665"/>
          </a:xfrm>
          <a:prstGeom prst="rect">
            <a:avLst/>
          </a:prstGeom>
          <a:noFill/>
        </p:spPr>
        <p:txBody>
          <a:bodyPr wrap="square" rtlCol="0">
            <a:spAutoFit/>
          </a:bodyPr>
          <a:lstStyle/>
          <a:p>
            <a:pPr algn="r"/>
            <a:r>
              <a:rPr lang="en-US" sz="2400" dirty="0" smtClean="0">
                <a:solidFill>
                  <a:schemeClr val="tx1"/>
                </a:solidFill>
              </a:rPr>
              <a:t>Render blocking</a:t>
            </a:r>
            <a:endParaRPr lang="en-US" sz="2400" dirty="0">
              <a:solidFill>
                <a:schemeClr val="tx1"/>
              </a:solidFill>
            </a:endParaRPr>
          </a:p>
        </p:txBody>
      </p:sp>
      <p:sp>
        <p:nvSpPr>
          <p:cNvPr id="42" name="Rectangle 41"/>
          <p:cNvSpPr/>
          <p:nvPr/>
        </p:nvSpPr>
        <p:spPr>
          <a:xfrm flipH="1">
            <a:off x="9783274" y="5514289"/>
            <a:ext cx="1360157" cy="348236"/>
          </a:xfrm>
          <a:prstGeom prst="rect">
            <a:avLst/>
          </a:prstGeom>
          <a:solidFill>
            <a:srgbClr val="FFFF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flipH="1">
            <a:off x="6403416" y="6012755"/>
            <a:ext cx="1360157" cy="348236"/>
          </a:xfrm>
          <a:prstGeom prst="rect">
            <a:avLst/>
          </a:prstGeom>
          <a:solidFill>
            <a:srgbClr val="FFFF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flipH="1">
            <a:off x="2021398" y="6016432"/>
            <a:ext cx="1295950"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flipH="1">
            <a:off x="4852677" y="6010082"/>
            <a:ext cx="1533600"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flipH="1">
            <a:off x="3314791" y="6010787"/>
            <a:ext cx="153788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flipH="1">
            <a:off x="7780712" y="6005751"/>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flipH="1">
            <a:off x="8202253" y="5997382"/>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flipH="1">
            <a:off x="8620671" y="6004333"/>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flipH="1">
            <a:off x="9042212" y="6005489"/>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flipH="1">
            <a:off x="9470457" y="5997382"/>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flipH="1">
            <a:off x="9891998" y="5998538"/>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flipH="1">
            <a:off x="10310416" y="6005489"/>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flipH="1">
            <a:off x="10731957" y="6006645"/>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flipH="1">
            <a:off x="2021397" y="5514346"/>
            <a:ext cx="617027"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flipH="1">
            <a:off x="4167831" y="5507996"/>
            <a:ext cx="1533600"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flipH="1">
            <a:off x="2629945" y="5508701"/>
            <a:ext cx="153788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flipH="1">
            <a:off x="6376752" y="5503665"/>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flipH="1">
            <a:off x="6798293" y="5495296"/>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flipH="1">
            <a:off x="7216711" y="5502247"/>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flipH="1">
            <a:off x="7638252" y="5503403"/>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flipH="1">
            <a:off x="8066497" y="5495296"/>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flipH="1">
            <a:off x="8488038" y="5496452"/>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flipH="1">
            <a:off x="8906456" y="5503403"/>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flipH="1">
            <a:off x="9327997" y="5504559"/>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flipH="1">
            <a:off x="5697238" y="5509251"/>
            <a:ext cx="678924"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48260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flipH="1">
            <a:off x="8284172" y="4226434"/>
            <a:ext cx="2375926" cy="539568"/>
          </a:xfrm>
          <a:prstGeom prst="rect">
            <a:avLst/>
          </a:prstGeom>
          <a:solidFill>
            <a:schemeClr val="bg2">
              <a:lumMod val="90000"/>
            </a:schemeClr>
          </a:solidFill>
          <a:ln w="57150">
            <a:solidFill>
              <a:schemeClr val="tx1"/>
            </a:solidFill>
            <a:prstDash val="sysDash"/>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flipH="1">
            <a:off x="2440317" y="4925508"/>
            <a:ext cx="1360157" cy="361641"/>
          </a:xfrm>
          <a:prstGeom prst="rect">
            <a:avLst/>
          </a:prstGeom>
          <a:solidFill>
            <a:srgbClr val="FFFF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Rectangle 95"/>
          <p:cNvSpPr/>
          <p:nvPr/>
        </p:nvSpPr>
        <p:spPr>
          <a:xfrm flipH="1">
            <a:off x="2021398" y="4089356"/>
            <a:ext cx="2450126" cy="361641"/>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flipH="1">
            <a:off x="2025538" y="3653382"/>
            <a:ext cx="2450126" cy="361641"/>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Rectangle 93"/>
          <p:cNvSpPr/>
          <p:nvPr/>
        </p:nvSpPr>
        <p:spPr>
          <a:xfrm flipH="1">
            <a:off x="4573913" y="2648303"/>
            <a:ext cx="1568325" cy="361641"/>
          </a:xfrm>
          <a:prstGeom prst="rect">
            <a:avLst/>
          </a:prstGeom>
          <a:solidFill>
            <a:srgbClr val="009688"/>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p:cNvSpPr/>
          <p:nvPr/>
        </p:nvSpPr>
        <p:spPr>
          <a:xfrm flipH="1">
            <a:off x="2440318" y="2220240"/>
            <a:ext cx="1548208"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4343400" y="359500"/>
            <a:ext cx="1252331" cy="795130"/>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24" name="Rectangle 23"/>
          <p:cNvSpPr/>
          <p:nvPr/>
        </p:nvSpPr>
        <p:spPr>
          <a:xfrm>
            <a:off x="5777948" y="359500"/>
            <a:ext cx="1252331" cy="79513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JavaScript</a:t>
            </a:r>
            <a:endParaRPr lang="en-US" dirty="0">
              <a:solidFill>
                <a:schemeClr val="tx1"/>
              </a:solidFill>
            </a:endParaRPr>
          </a:p>
        </p:txBody>
      </p:sp>
      <p:sp>
        <p:nvSpPr>
          <p:cNvPr id="25" name="Rectangle 24"/>
          <p:cNvSpPr/>
          <p:nvPr/>
        </p:nvSpPr>
        <p:spPr>
          <a:xfrm>
            <a:off x="7212496" y="359500"/>
            <a:ext cx="1252331" cy="795130"/>
          </a:xfrm>
          <a:prstGeom prst="rect">
            <a:avLst/>
          </a:prstGeom>
          <a:solidFill>
            <a:srgbClr val="0096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CSS</a:t>
            </a:r>
            <a:endParaRPr lang="en-US" dirty="0"/>
          </a:p>
        </p:txBody>
      </p:sp>
      <p:sp>
        <p:nvSpPr>
          <p:cNvPr id="26" name="Rectangle 25"/>
          <p:cNvSpPr/>
          <p:nvPr/>
        </p:nvSpPr>
        <p:spPr>
          <a:xfrm>
            <a:off x="8647043" y="359500"/>
            <a:ext cx="1252331" cy="795130"/>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Images</a:t>
            </a:r>
            <a:endParaRPr lang="en-US" dirty="0"/>
          </a:p>
        </p:txBody>
      </p:sp>
      <p:sp>
        <p:nvSpPr>
          <p:cNvPr id="27" name="Right Arrow 26"/>
          <p:cNvSpPr/>
          <p:nvPr/>
        </p:nvSpPr>
        <p:spPr>
          <a:xfrm>
            <a:off x="532945" y="1352620"/>
            <a:ext cx="11234985" cy="274385"/>
          </a:xfrm>
          <a:prstGeom prst="rightArrow">
            <a:avLst>
              <a:gd name="adj1" fmla="val 50000"/>
              <a:gd name="adj2" fmla="val 15627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p:cNvSpPr txBox="1"/>
          <p:nvPr/>
        </p:nvSpPr>
        <p:spPr>
          <a:xfrm>
            <a:off x="10472879" y="1008078"/>
            <a:ext cx="944040" cy="400110"/>
          </a:xfrm>
          <a:prstGeom prst="rect">
            <a:avLst/>
          </a:prstGeom>
          <a:noFill/>
        </p:spPr>
        <p:txBody>
          <a:bodyPr wrap="square" rtlCol="0">
            <a:spAutoFit/>
          </a:bodyPr>
          <a:lstStyle/>
          <a:p>
            <a:pPr algn="ctr"/>
            <a:r>
              <a:rPr lang="en-US" sz="2000" dirty="0" smtClean="0">
                <a:solidFill>
                  <a:schemeClr val="tx1"/>
                </a:solidFill>
              </a:rPr>
              <a:t>time</a:t>
            </a:r>
            <a:endParaRPr lang="en-US" sz="2400" dirty="0">
              <a:solidFill>
                <a:schemeClr val="tx1"/>
              </a:solidFill>
            </a:endParaRPr>
          </a:p>
        </p:txBody>
      </p:sp>
      <p:sp>
        <p:nvSpPr>
          <p:cNvPr id="92" name="TextBox 91"/>
          <p:cNvSpPr txBox="1"/>
          <p:nvPr/>
        </p:nvSpPr>
        <p:spPr>
          <a:xfrm>
            <a:off x="516195" y="1824995"/>
            <a:ext cx="6158096" cy="3785652"/>
          </a:xfrm>
          <a:prstGeom prst="rect">
            <a:avLst/>
          </a:prstGeom>
          <a:noFill/>
        </p:spPr>
        <p:txBody>
          <a:bodyPr wrap="none" lIns="0" tIns="0" bIns="0" rtlCol="0" anchor="t">
            <a:spAutoFit/>
          </a:bodyPr>
          <a:lstStyle/>
          <a:p>
            <a:pPr algn="l">
              <a:lnSpc>
                <a:spcPct val="150000"/>
              </a:lnSpc>
            </a:pPr>
            <a:r>
              <a:rPr lang="en-US" sz="1400" b="1" dirty="0" smtClean="0">
                <a:latin typeface="Courier New" panose="02070309020205020404" pitchFamily="49" charset="0"/>
                <a:cs typeface="Courier New" panose="02070309020205020404" pitchFamily="49" charset="0"/>
              </a:rPr>
              <a:t>&lt;head&gt;</a:t>
            </a:r>
            <a:r>
              <a:rPr lang="en-US" b="1" dirty="0" smtClean="0">
                <a:latin typeface="Courier New" panose="02070309020205020404" pitchFamily="49" charset="0"/>
                <a:cs typeface="Courier New" panose="02070309020205020404" pitchFamily="49" charset="0"/>
              </a:rPr>
              <a:t/>
            </a:r>
            <a:br>
              <a:rPr lang="en-US" b="1" dirty="0" smtClean="0">
                <a:latin typeface="Courier New" panose="02070309020205020404" pitchFamily="49" charset="0"/>
                <a:cs typeface="Courier New" panose="02070309020205020404" pitchFamily="49" charset="0"/>
              </a:rPr>
            </a:br>
            <a:r>
              <a:rPr lang="en-US" b="1" dirty="0" smtClean="0">
                <a:latin typeface="Courier New" panose="02070309020205020404" pitchFamily="49" charset="0"/>
                <a:cs typeface="Courier New" panose="02070309020205020404" pitchFamily="49" charset="0"/>
              </a:rPr>
              <a:t>  &lt;script </a:t>
            </a:r>
            <a:r>
              <a:rPr lang="en-US" b="1" dirty="0" err="1" smtClean="0">
                <a:latin typeface="Courier New" panose="02070309020205020404" pitchFamily="49" charset="0"/>
                <a:cs typeface="Courier New" panose="02070309020205020404" pitchFamily="49" charset="0"/>
              </a:rPr>
              <a:t>src</a:t>
            </a:r>
            <a:r>
              <a:rPr lang="en-US" b="1" dirty="0" smtClean="0">
                <a:latin typeface="Courier New" panose="02070309020205020404" pitchFamily="49" charset="0"/>
                <a:cs typeface="Courier New" panose="02070309020205020404" pitchFamily="49" charset="0"/>
              </a:rPr>
              <a:t>=“script.js” /&gt;</a:t>
            </a:r>
          </a:p>
          <a:p>
            <a:pPr>
              <a:lnSpc>
                <a:spcPct val="150000"/>
              </a:lnSpc>
            </a:pPr>
            <a:r>
              <a:rPr lang="en-US" b="1" dirty="0" smtClean="0">
                <a:latin typeface="Courier New" panose="02070309020205020404" pitchFamily="49" charset="0"/>
                <a:cs typeface="Courier New" panose="02070309020205020404" pitchFamily="49" charset="0"/>
              </a:rPr>
              <a:t>  &lt;link </a:t>
            </a:r>
            <a:r>
              <a:rPr lang="en-US" b="1" dirty="0" err="1" smtClean="0">
                <a:latin typeface="Courier New" panose="02070309020205020404" pitchFamily="49" charset="0"/>
                <a:cs typeface="Courier New" panose="02070309020205020404" pitchFamily="49" charset="0"/>
              </a:rPr>
              <a:t>rel</a:t>
            </a:r>
            <a:r>
              <a:rPr lang="en-US" b="1" dirty="0" smtClean="0">
                <a:latin typeface="Courier New" panose="02070309020205020404" pitchFamily="49" charset="0"/>
                <a:cs typeface="Courier New" panose="02070309020205020404" pitchFamily="49" charset="0"/>
              </a:rPr>
              <a:t>="stylesheet" </a:t>
            </a:r>
            <a:r>
              <a:rPr lang="en-US" b="1" dirty="0" err="1" smtClean="0">
                <a:latin typeface="Courier New" panose="02070309020205020404" pitchFamily="49" charset="0"/>
                <a:cs typeface="Courier New" panose="02070309020205020404" pitchFamily="49" charset="0"/>
              </a:rPr>
              <a:t>href</a:t>
            </a:r>
            <a:r>
              <a:rPr lang="en-US" b="1" dirty="0" smtClean="0">
                <a:latin typeface="Courier New" panose="02070309020205020404" pitchFamily="49" charset="0"/>
                <a:cs typeface="Courier New" panose="02070309020205020404" pitchFamily="49" charset="0"/>
              </a:rPr>
              <a:t>=</a:t>
            </a:r>
            <a:r>
              <a:rPr lang="en-US" b="1" dirty="0" smtClean="0">
                <a:solidFill>
                  <a:schemeClr val="bg1"/>
                </a:solidFill>
                <a:latin typeface="Courier New" panose="02070309020205020404" pitchFamily="49" charset="0"/>
                <a:cs typeface="Courier New" panose="02070309020205020404" pitchFamily="49" charset="0"/>
              </a:rPr>
              <a:t>“style.css”</a:t>
            </a:r>
            <a:r>
              <a:rPr lang="en-US" b="1" dirty="0" smtClean="0">
                <a:latin typeface="Courier New" panose="02070309020205020404" pitchFamily="49" charset="0"/>
                <a:cs typeface="Courier New" panose="02070309020205020404" pitchFamily="49" charset="0"/>
              </a:rPr>
              <a:t> /&gt;</a:t>
            </a:r>
          </a:p>
          <a:p>
            <a:pPr>
              <a:lnSpc>
                <a:spcPct val="150000"/>
              </a:lnSpc>
            </a:pPr>
            <a:r>
              <a:rPr lang="en-US" sz="1400" b="1" dirty="0" smtClean="0">
                <a:latin typeface="Courier New" panose="02070309020205020404" pitchFamily="49" charset="0"/>
                <a:cs typeface="Courier New" panose="02070309020205020404" pitchFamily="49" charset="0"/>
              </a:rPr>
              <a:t>&lt;/head&gt;</a:t>
            </a:r>
          </a:p>
          <a:p>
            <a:pPr>
              <a:lnSpc>
                <a:spcPct val="150000"/>
              </a:lnSpc>
            </a:pPr>
            <a:r>
              <a:rPr lang="en-US" sz="1400" b="1" dirty="0" smtClean="0">
                <a:latin typeface="Courier New" panose="02070309020205020404" pitchFamily="49" charset="0"/>
                <a:cs typeface="Courier New" panose="02070309020205020404" pitchFamily="49" charset="0"/>
              </a:rPr>
              <a:t>&lt;body&gt;</a:t>
            </a:r>
          </a:p>
          <a:p>
            <a:pPr>
              <a:lnSpc>
                <a:spcPct val="150000"/>
              </a:lnSpc>
            </a:pPr>
            <a:r>
              <a:rPr lang="en-US" b="1" dirty="0" smtClean="0">
                <a:latin typeface="Courier New" panose="02070309020205020404" pitchFamily="49" charset="0"/>
                <a:cs typeface="Courier New" panose="02070309020205020404" pitchFamily="49" charset="0"/>
              </a:rPr>
              <a:t>  &lt;</a:t>
            </a:r>
            <a:r>
              <a:rPr lang="en-US" b="1" dirty="0" err="1" smtClean="0">
                <a:latin typeface="Courier New" panose="02070309020205020404" pitchFamily="49" charset="0"/>
                <a:cs typeface="Courier New" panose="02070309020205020404" pitchFamily="49" charset="0"/>
              </a:rPr>
              <a:t>img</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src</a:t>
            </a:r>
            <a:r>
              <a:rPr lang="en-US" b="1" dirty="0" smtClean="0">
                <a:latin typeface="Courier New" panose="02070309020205020404" pitchFamily="49" charset="0"/>
                <a:cs typeface="Courier New" panose="02070309020205020404" pitchFamily="49" charset="0"/>
              </a:rPr>
              <a:t>=“progressive1.jpg” /&gt;</a:t>
            </a:r>
          </a:p>
          <a:p>
            <a:pPr>
              <a:lnSpc>
                <a:spcPct val="150000"/>
              </a:lnSpc>
            </a:pPr>
            <a:r>
              <a:rPr lang="en-US" b="1" dirty="0" smtClean="0">
                <a:latin typeface="Courier New" panose="02070309020205020404" pitchFamily="49" charset="0"/>
                <a:cs typeface="Courier New" panose="02070309020205020404" pitchFamily="49" charset="0"/>
              </a:rPr>
              <a:t>  &lt;</a:t>
            </a:r>
            <a:r>
              <a:rPr lang="en-US" b="1" dirty="0" err="1" smtClean="0">
                <a:latin typeface="Courier New" panose="02070309020205020404" pitchFamily="49" charset="0"/>
                <a:cs typeface="Courier New" panose="02070309020205020404" pitchFamily="49" charset="0"/>
              </a:rPr>
              <a:t>img</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src</a:t>
            </a:r>
            <a:r>
              <a:rPr lang="en-US" b="1" dirty="0" smtClean="0">
                <a:latin typeface="Courier New" panose="02070309020205020404" pitchFamily="49" charset="0"/>
                <a:cs typeface="Courier New" panose="02070309020205020404" pitchFamily="49" charset="0"/>
              </a:rPr>
              <a:t>=</a:t>
            </a:r>
            <a:r>
              <a:rPr lang="en-US" b="1" dirty="0" smtClean="0">
                <a:solidFill>
                  <a:schemeClr val="bg1"/>
                </a:solidFill>
                <a:latin typeface="Courier New" panose="02070309020205020404" pitchFamily="49" charset="0"/>
                <a:cs typeface="Courier New" panose="02070309020205020404" pitchFamily="49" charset="0"/>
              </a:rPr>
              <a:t>“progressive2.jpg”</a:t>
            </a:r>
            <a:r>
              <a:rPr lang="en-US" b="1" dirty="0" smtClean="0">
                <a:latin typeface="Courier New" panose="02070309020205020404" pitchFamily="49" charset="0"/>
                <a:cs typeface="Courier New" panose="02070309020205020404" pitchFamily="49" charset="0"/>
              </a:rPr>
              <a:t> /&gt;</a:t>
            </a:r>
          </a:p>
          <a:p>
            <a:pPr>
              <a:lnSpc>
                <a:spcPct val="150000"/>
              </a:lnSpc>
            </a:pPr>
            <a:r>
              <a:rPr lang="en-US" b="1" dirty="0" smtClean="0">
                <a:latin typeface="Courier New" panose="02070309020205020404" pitchFamily="49" charset="0"/>
                <a:cs typeface="Courier New" panose="02070309020205020404" pitchFamily="49" charset="0"/>
              </a:rPr>
              <a:t>  </a:t>
            </a:r>
          </a:p>
          <a:p>
            <a:pPr>
              <a:lnSpc>
                <a:spcPct val="150000"/>
              </a:lnSpc>
            </a:pPr>
            <a:r>
              <a:rPr lang="en-US" b="1" dirty="0" smtClean="0">
                <a:latin typeface="Courier New" panose="02070309020205020404" pitchFamily="49" charset="0"/>
                <a:cs typeface="Courier New" panose="02070309020205020404" pitchFamily="49" charset="0"/>
              </a:rPr>
              <a:t>  &lt;script </a:t>
            </a:r>
            <a:r>
              <a:rPr lang="en-US" b="1" dirty="0" err="1" smtClean="0">
                <a:latin typeface="Courier New" panose="02070309020205020404" pitchFamily="49" charset="0"/>
                <a:cs typeface="Courier New" panose="02070309020205020404" pitchFamily="49" charset="0"/>
              </a:rPr>
              <a:t>src</a:t>
            </a:r>
            <a:r>
              <a:rPr lang="en-US" b="1" dirty="0" smtClean="0">
                <a:latin typeface="Courier New" panose="02070309020205020404" pitchFamily="49" charset="0"/>
                <a:cs typeface="Courier New" panose="02070309020205020404" pitchFamily="49" charset="0"/>
              </a:rPr>
              <a:t>=“later.js” </a:t>
            </a:r>
            <a:r>
              <a:rPr lang="en-US" b="1" dirty="0" err="1" smtClean="0">
                <a:latin typeface="Courier New" panose="02070309020205020404" pitchFamily="49" charset="0"/>
                <a:cs typeface="Courier New" panose="02070309020205020404" pitchFamily="49" charset="0"/>
              </a:rPr>
              <a:t>async</a:t>
            </a:r>
            <a:r>
              <a:rPr lang="en-US" b="1" dirty="0" smtClean="0">
                <a:latin typeface="Courier New" panose="02070309020205020404" pitchFamily="49" charset="0"/>
                <a:cs typeface="Courier New" panose="02070309020205020404" pitchFamily="49" charset="0"/>
              </a:rPr>
              <a:t> /&gt;</a:t>
            </a:r>
          </a:p>
          <a:p>
            <a:pPr>
              <a:lnSpc>
                <a:spcPct val="150000"/>
              </a:lnSpc>
            </a:pPr>
            <a:r>
              <a:rPr lang="en-US" sz="1400" b="1" dirty="0" smtClean="0">
                <a:latin typeface="Courier New" panose="02070309020205020404" pitchFamily="49" charset="0"/>
                <a:cs typeface="Courier New" panose="02070309020205020404" pitchFamily="49" charset="0"/>
              </a:rPr>
              <a:t>&lt;/body&gt;</a:t>
            </a:r>
            <a:endParaRPr lang="en-US" sz="1400" b="1" dirty="0">
              <a:latin typeface="Courier New" panose="02070309020205020404" pitchFamily="49" charset="0"/>
              <a:cs typeface="Courier New" panose="02070309020205020404" pitchFamily="49" charset="0"/>
            </a:endParaRPr>
          </a:p>
        </p:txBody>
      </p:sp>
      <p:sp>
        <p:nvSpPr>
          <p:cNvPr id="97" name="Rectangle 96"/>
          <p:cNvSpPr/>
          <p:nvPr/>
        </p:nvSpPr>
        <p:spPr>
          <a:xfrm flipH="1">
            <a:off x="235130" y="1880862"/>
            <a:ext cx="191733" cy="3338838"/>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 name="Straight Connector 2"/>
          <p:cNvCxnSpPr/>
          <p:nvPr/>
        </p:nvCxnSpPr>
        <p:spPr>
          <a:xfrm flipV="1">
            <a:off x="516195" y="3029930"/>
            <a:ext cx="11251735" cy="2427"/>
          </a:xfrm>
          <a:prstGeom prst="line">
            <a:avLst/>
          </a:prstGeom>
          <a:ln w="76200">
            <a:solidFill>
              <a:srgbClr val="12002A"/>
            </a:solidFill>
            <a:prstDash val="das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9448801" y="2448747"/>
            <a:ext cx="2422595" cy="461665"/>
          </a:xfrm>
          <a:prstGeom prst="rect">
            <a:avLst/>
          </a:prstGeom>
          <a:noFill/>
        </p:spPr>
        <p:txBody>
          <a:bodyPr wrap="square" rtlCol="0">
            <a:spAutoFit/>
          </a:bodyPr>
          <a:lstStyle/>
          <a:p>
            <a:pPr algn="r"/>
            <a:r>
              <a:rPr lang="en-US" sz="2400" dirty="0" smtClean="0">
                <a:solidFill>
                  <a:schemeClr val="tx1"/>
                </a:solidFill>
              </a:rPr>
              <a:t>Render blocking</a:t>
            </a:r>
            <a:endParaRPr lang="en-US" sz="2400" dirty="0">
              <a:solidFill>
                <a:schemeClr val="tx1"/>
              </a:solidFill>
            </a:endParaRPr>
          </a:p>
        </p:txBody>
      </p:sp>
      <p:sp>
        <p:nvSpPr>
          <p:cNvPr id="42" name="Rectangle 41"/>
          <p:cNvSpPr/>
          <p:nvPr/>
        </p:nvSpPr>
        <p:spPr>
          <a:xfrm flipH="1">
            <a:off x="10485145" y="5682905"/>
            <a:ext cx="1360157" cy="348236"/>
          </a:xfrm>
          <a:prstGeom prst="rect">
            <a:avLst/>
          </a:prstGeom>
          <a:solidFill>
            <a:srgbClr val="FFFF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flipH="1">
            <a:off x="5718466" y="6181371"/>
            <a:ext cx="1360157" cy="348236"/>
          </a:xfrm>
          <a:prstGeom prst="rect">
            <a:avLst/>
          </a:prstGeom>
          <a:solidFill>
            <a:srgbClr val="FFFF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flipH="1">
            <a:off x="1336448" y="6185048"/>
            <a:ext cx="1295950"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flipH="1">
            <a:off x="4167727" y="6178698"/>
            <a:ext cx="1533600"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flipH="1">
            <a:off x="2629841" y="6179403"/>
            <a:ext cx="153788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flipH="1">
            <a:off x="7095202" y="6174367"/>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BB4AF"/>
              </a:solidFill>
            </a:endParaRPr>
          </a:p>
        </p:txBody>
      </p:sp>
      <p:sp>
        <p:nvSpPr>
          <p:cNvPr id="48" name="Rectangle 47"/>
          <p:cNvSpPr/>
          <p:nvPr/>
        </p:nvSpPr>
        <p:spPr>
          <a:xfrm flipH="1">
            <a:off x="7516743" y="6165998"/>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flipH="1">
            <a:off x="7935161" y="6172949"/>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BB4AF"/>
              </a:solidFill>
            </a:endParaRPr>
          </a:p>
        </p:txBody>
      </p:sp>
      <p:sp>
        <p:nvSpPr>
          <p:cNvPr id="50" name="Rectangle 49"/>
          <p:cNvSpPr/>
          <p:nvPr/>
        </p:nvSpPr>
        <p:spPr>
          <a:xfrm flipH="1">
            <a:off x="8356702" y="6174105"/>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flipH="1">
            <a:off x="8784947" y="6165998"/>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BB4AF"/>
              </a:solidFill>
            </a:endParaRPr>
          </a:p>
        </p:txBody>
      </p:sp>
      <p:sp>
        <p:nvSpPr>
          <p:cNvPr id="52" name="Rectangle 51"/>
          <p:cNvSpPr/>
          <p:nvPr/>
        </p:nvSpPr>
        <p:spPr>
          <a:xfrm flipH="1">
            <a:off x="9206488" y="6167154"/>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flipH="1">
            <a:off x="9624906" y="6174105"/>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BB4AF"/>
              </a:solidFill>
            </a:endParaRPr>
          </a:p>
        </p:txBody>
      </p:sp>
      <p:sp>
        <p:nvSpPr>
          <p:cNvPr id="54" name="Rectangle 53"/>
          <p:cNvSpPr/>
          <p:nvPr/>
        </p:nvSpPr>
        <p:spPr>
          <a:xfrm flipH="1">
            <a:off x="10046447" y="6175261"/>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flipH="1">
            <a:off x="1336447" y="5682962"/>
            <a:ext cx="617027"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flipH="1">
            <a:off x="4888717" y="5676542"/>
            <a:ext cx="1533600"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flipH="1">
            <a:off x="1944995" y="5677317"/>
            <a:ext cx="153788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flipH="1">
            <a:off x="7078623" y="5672281"/>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BB4AF"/>
              </a:solidFill>
            </a:endParaRPr>
          </a:p>
        </p:txBody>
      </p:sp>
      <p:sp>
        <p:nvSpPr>
          <p:cNvPr id="59" name="Rectangle 58"/>
          <p:cNvSpPr/>
          <p:nvPr/>
        </p:nvSpPr>
        <p:spPr>
          <a:xfrm flipH="1">
            <a:off x="7500164" y="5663912"/>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flipH="1">
            <a:off x="7918582" y="5670863"/>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BB4AF"/>
              </a:solidFill>
            </a:endParaRPr>
          </a:p>
        </p:txBody>
      </p:sp>
      <p:sp>
        <p:nvSpPr>
          <p:cNvPr id="62" name="Rectangle 61"/>
          <p:cNvSpPr/>
          <p:nvPr/>
        </p:nvSpPr>
        <p:spPr>
          <a:xfrm flipH="1">
            <a:off x="8340123" y="5672019"/>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flipH="1">
            <a:off x="8768368" y="5663912"/>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BB4AF"/>
              </a:solidFill>
            </a:endParaRPr>
          </a:p>
        </p:txBody>
      </p:sp>
      <p:sp>
        <p:nvSpPr>
          <p:cNvPr id="64" name="Rectangle 63"/>
          <p:cNvSpPr/>
          <p:nvPr/>
        </p:nvSpPr>
        <p:spPr>
          <a:xfrm flipH="1">
            <a:off x="9189909" y="5665068"/>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flipH="1">
            <a:off x="9608327" y="5672019"/>
            <a:ext cx="425872"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BB4AF"/>
              </a:solidFill>
            </a:endParaRPr>
          </a:p>
        </p:txBody>
      </p:sp>
      <p:sp>
        <p:nvSpPr>
          <p:cNvPr id="66" name="Rectangle 65"/>
          <p:cNvSpPr/>
          <p:nvPr/>
        </p:nvSpPr>
        <p:spPr>
          <a:xfrm flipH="1">
            <a:off x="10029868" y="5673175"/>
            <a:ext cx="425872"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flipH="1">
            <a:off x="6416278" y="5677867"/>
            <a:ext cx="678924"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TextBox 59"/>
          <p:cNvSpPr txBox="1"/>
          <p:nvPr/>
        </p:nvSpPr>
        <p:spPr>
          <a:xfrm>
            <a:off x="7024620" y="4129790"/>
            <a:ext cx="3958776" cy="646331"/>
          </a:xfrm>
          <a:prstGeom prst="rect">
            <a:avLst/>
          </a:prstGeom>
          <a:noFill/>
        </p:spPr>
        <p:txBody>
          <a:bodyPr wrap="none" lIns="0" tIns="0" bIns="0" rtlCol="0" anchor="t">
            <a:spAutoFit/>
          </a:bodyPr>
          <a:lstStyle/>
          <a:p>
            <a:pPr algn="l">
              <a:lnSpc>
                <a:spcPct val="150000"/>
              </a:lnSpc>
            </a:pPr>
            <a:r>
              <a:rPr lang="en-US" sz="2800" b="1" dirty="0" smtClean="0">
                <a:latin typeface="Courier New" panose="02070309020205020404" pitchFamily="49" charset="0"/>
                <a:cs typeface="Courier New" panose="02070309020205020404" pitchFamily="49" charset="0"/>
              </a:rPr>
              <a:t>fetch(“</a:t>
            </a:r>
            <a:r>
              <a:rPr lang="en-US" sz="2800" b="1" dirty="0" err="1" smtClean="0">
                <a:latin typeface="Courier New" panose="02070309020205020404" pitchFamily="49" charset="0"/>
                <a:cs typeface="Courier New" panose="02070309020205020404" pitchFamily="49" charset="0"/>
              </a:rPr>
              <a:t>data.json</a:t>
            </a:r>
            <a:r>
              <a:rPr lang="en-US" sz="2800" b="1" dirty="0" smtClean="0">
                <a:latin typeface="Courier New" panose="02070309020205020404" pitchFamily="49" charset="0"/>
                <a:cs typeface="Courier New" panose="02070309020205020404" pitchFamily="49" charset="0"/>
              </a:rPr>
              <a:t>”)</a:t>
            </a:r>
          </a:p>
        </p:txBody>
      </p:sp>
      <p:sp>
        <p:nvSpPr>
          <p:cNvPr id="69" name="Rectangle 68"/>
          <p:cNvSpPr/>
          <p:nvPr/>
        </p:nvSpPr>
        <p:spPr>
          <a:xfrm flipH="1">
            <a:off x="3510410" y="5690722"/>
            <a:ext cx="1360157" cy="348236"/>
          </a:xfrm>
          <a:prstGeom prst="rect">
            <a:avLst/>
          </a:prstGeom>
          <a:solidFill>
            <a:schemeClr val="bg2">
              <a:lumMod val="90000"/>
            </a:schemeClr>
          </a:solidFill>
          <a:ln w="57150">
            <a:solidFill>
              <a:schemeClr val="tx1"/>
            </a:solidFill>
            <a:prstDash val="dash"/>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flipH="1">
            <a:off x="10485145" y="6190683"/>
            <a:ext cx="1360157" cy="348236"/>
          </a:xfrm>
          <a:prstGeom prst="rect">
            <a:avLst/>
          </a:prstGeom>
          <a:solidFill>
            <a:schemeClr val="bg2">
              <a:lumMod val="90000"/>
            </a:schemeClr>
          </a:solidFill>
          <a:ln w="57150">
            <a:solidFill>
              <a:schemeClr val="tx1"/>
            </a:solidFill>
            <a:prstDash val="dash"/>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Bent-Up Arrow 3"/>
          <p:cNvSpPr/>
          <p:nvPr/>
        </p:nvSpPr>
        <p:spPr>
          <a:xfrm flipV="1">
            <a:off x="3988526" y="2214926"/>
            <a:ext cx="4928221" cy="1650109"/>
          </a:xfrm>
          <a:prstGeom prst="bentUpArrow">
            <a:avLst>
              <a:gd name="adj1" fmla="val 21537"/>
              <a:gd name="adj2" fmla="val 25000"/>
              <a:gd name="adj3" fmla="val 25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a:off x="10029868" y="367134"/>
            <a:ext cx="1252331" cy="521426"/>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cxnSp>
        <p:nvCxnSpPr>
          <p:cNvPr id="72" name="Straight Arrow Connector 71"/>
          <p:cNvCxnSpPr/>
          <p:nvPr/>
        </p:nvCxnSpPr>
        <p:spPr>
          <a:xfrm flipH="1">
            <a:off x="4854860" y="5219428"/>
            <a:ext cx="1287378" cy="3315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018128" y="5004750"/>
            <a:ext cx="2964071" cy="400110"/>
          </a:xfrm>
          <a:prstGeom prst="rect">
            <a:avLst/>
          </a:prstGeom>
          <a:noFill/>
        </p:spPr>
        <p:txBody>
          <a:bodyPr wrap="square" rtlCol="0">
            <a:spAutoFit/>
          </a:bodyPr>
          <a:lstStyle/>
          <a:p>
            <a:pPr algn="ctr"/>
            <a:r>
              <a:rPr lang="en-US" sz="2000" b="1" dirty="0" smtClean="0">
                <a:solidFill>
                  <a:schemeClr val="accent1"/>
                </a:solidFill>
              </a:rPr>
              <a:t>RE-PRIORITIZATION</a:t>
            </a:r>
            <a:endParaRPr lang="en-US" sz="2400" b="1" dirty="0">
              <a:solidFill>
                <a:schemeClr val="accent1"/>
              </a:solidFill>
            </a:endParaRPr>
          </a:p>
        </p:txBody>
      </p:sp>
    </p:spTree>
    <p:extLst>
      <p:ext uri="{BB962C8B-B14F-4D97-AF65-F5344CB8AC3E}">
        <p14:creationId xmlns:p14="http://schemas.microsoft.com/office/powerpoint/2010/main" val="1112078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mystery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7904"/>
            <a:ext cx="5562600" cy="4057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8A0F5C-5C6B-47C2-96B1-DCDB923954D3}"/>
              </a:ext>
            </a:extLst>
          </p:cNvPr>
          <p:cNvSpPr txBox="1"/>
          <p:nvPr/>
        </p:nvSpPr>
        <p:spPr>
          <a:xfrm>
            <a:off x="1" y="408910"/>
            <a:ext cx="7223910"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Browser doesn’t know</a:t>
            </a:r>
            <a:endParaRPr lang="fr-FR" sz="4000" dirty="0">
              <a:latin typeface="Segoe UI Semibold" panose="020B0702040204020203" pitchFamily="34" charset="0"/>
              <a:cs typeface="Segoe UI Semibold" panose="020B0702040204020203" pitchFamily="34" charset="0"/>
            </a:endParaRPr>
          </a:p>
        </p:txBody>
      </p:sp>
      <p:sp>
        <p:nvSpPr>
          <p:cNvPr id="8" name="TextBox 7">
            <a:extLst>
              <a:ext uri="{FF2B5EF4-FFF2-40B4-BE49-F238E27FC236}">
                <a16:creationId xmlns:a16="http://schemas.microsoft.com/office/drawing/2014/main" id="{7E11740C-C5EC-4E44-B1CC-60FD90A4348A}"/>
              </a:ext>
            </a:extLst>
          </p:cNvPr>
          <p:cNvSpPr txBox="1"/>
          <p:nvPr/>
        </p:nvSpPr>
        <p:spPr>
          <a:xfrm>
            <a:off x="481009" y="1306735"/>
            <a:ext cx="6224590" cy="2215991"/>
          </a:xfrm>
          <a:prstGeom prst="rect">
            <a:avLst/>
          </a:prstGeom>
          <a:noFill/>
        </p:spPr>
        <p:txBody>
          <a:bodyPr wrap="square" lIns="0" tIns="0" bIns="0" rtlCol="0" anchor="t">
            <a:spAutoFit/>
          </a:bodyPr>
          <a:lstStyle/>
          <a:p>
            <a:pPr marL="457200" indent="-457200">
              <a:buFont typeface="+mj-lt"/>
              <a:buAutoNum type="arabicPeriod"/>
            </a:pPr>
            <a:r>
              <a:rPr lang="en-US" sz="2400" dirty="0"/>
              <a:t>Size of resource</a:t>
            </a:r>
          </a:p>
          <a:p>
            <a:pPr marL="457200" indent="-457200">
              <a:buFont typeface="+mj-lt"/>
              <a:buAutoNum type="arabicPeriod"/>
            </a:pPr>
            <a:r>
              <a:rPr lang="en-US" sz="2400" dirty="0"/>
              <a:t>If the resource can be used progressively</a:t>
            </a:r>
          </a:p>
          <a:p>
            <a:pPr marL="457200" indent="-457200">
              <a:buFont typeface="+mj-lt"/>
              <a:buAutoNum type="arabicPeriod"/>
            </a:pPr>
            <a:r>
              <a:rPr lang="en-US" sz="2400" dirty="0"/>
              <a:t>What the resource will actually do</a:t>
            </a:r>
          </a:p>
          <a:p>
            <a:pPr marL="457200" indent="-457200">
              <a:buFont typeface="+mj-lt"/>
              <a:buAutoNum type="arabicPeriod"/>
            </a:pPr>
            <a:r>
              <a:rPr lang="en-US" sz="2400" dirty="0"/>
              <a:t>If the resource </a:t>
            </a:r>
            <a:r>
              <a:rPr lang="en-US" sz="2400" u="sng" dirty="0"/>
              <a:t>references other resources</a:t>
            </a:r>
          </a:p>
          <a:p>
            <a:pPr marL="457200" indent="-457200">
              <a:buFont typeface="+mj-lt"/>
              <a:buAutoNum type="arabicPeriod"/>
            </a:pPr>
            <a:r>
              <a:rPr lang="en-US" sz="2400" dirty="0"/>
              <a:t>The “critical path”</a:t>
            </a:r>
          </a:p>
          <a:p>
            <a:endParaRPr lang="en-US" sz="2400" dirty="0"/>
          </a:p>
        </p:txBody>
      </p:sp>
      <p:sp>
        <p:nvSpPr>
          <p:cNvPr id="7" name="Rectangle 6"/>
          <p:cNvSpPr/>
          <p:nvPr/>
        </p:nvSpPr>
        <p:spPr>
          <a:xfrm>
            <a:off x="0" y="6027003"/>
            <a:ext cx="12192000" cy="830997"/>
          </a:xfrm>
          <a:prstGeom prst="rect">
            <a:avLst/>
          </a:prstGeom>
        </p:spPr>
        <p:txBody>
          <a:bodyPr wrap="square">
            <a:spAutoFit/>
          </a:bodyPr>
          <a:lstStyle/>
          <a:p>
            <a:pPr algn="r"/>
            <a:r>
              <a:rPr lang="en-US" sz="1200" dirty="0">
                <a:hlinkClick r:id="rId3"/>
              </a:rPr>
              <a:t>http://web.mit.edu/polaris/</a:t>
            </a:r>
            <a:endParaRPr lang="en-US" sz="1200" dirty="0"/>
          </a:p>
          <a:p>
            <a:pPr algn="r"/>
            <a:r>
              <a:rPr lang="en-US" sz="1200" dirty="0">
                <a:hlinkClick r:id="rId4"/>
              </a:rPr>
              <a:t>https://www.usenix.org/system/files/conference/nsdi13/nsdi13-final177.pdf</a:t>
            </a:r>
            <a:endParaRPr lang="en-US" sz="1200" dirty="0"/>
          </a:p>
          <a:p>
            <a:pPr algn="r"/>
            <a:r>
              <a:rPr lang="en-US" sz="1200" dirty="0">
                <a:hlinkClick r:id="rId5"/>
              </a:rPr>
              <a:t>https://</a:t>
            </a:r>
            <a:r>
              <a:rPr lang="en-US" sz="1200" dirty="0" smtClean="0">
                <a:hlinkClick r:id="rId5"/>
              </a:rPr>
              <a:t>www.usenix.org/system/files/conference/nsdi16/nsdi16-paper-wang-xiao-sophia.pdf</a:t>
            </a:r>
            <a:r>
              <a:rPr lang="en-US" sz="1200" dirty="0" smtClean="0"/>
              <a:t/>
            </a:r>
            <a:br>
              <a:rPr lang="en-US" sz="1200" dirty="0" smtClean="0"/>
            </a:br>
            <a:r>
              <a:rPr lang="en-US" sz="1200" dirty="0">
                <a:hlinkClick r:id="rId6"/>
              </a:rPr>
              <a:t>https://hacks.mozilla.org/2017/09/building-the-dom-faster-speculative-parsing-async-defer-and-preload/</a:t>
            </a:r>
            <a:endParaRPr lang="en-US" sz="1200" dirty="0"/>
          </a:p>
        </p:txBody>
      </p:sp>
    </p:spTree>
    <p:extLst>
      <p:ext uri="{BB962C8B-B14F-4D97-AF65-F5344CB8AC3E}">
        <p14:creationId xmlns:p14="http://schemas.microsoft.com/office/powerpoint/2010/main" val="2044790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mystery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7904"/>
            <a:ext cx="5562600" cy="4057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8A0F5C-5C6B-47C2-96B1-DCDB923954D3}"/>
              </a:ext>
            </a:extLst>
          </p:cNvPr>
          <p:cNvSpPr txBox="1"/>
          <p:nvPr/>
        </p:nvSpPr>
        <p:spPr>
          <a:xfrm>
            <a:off x="1" y="408910"/>
            <a:ext cx="7223910"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Browser doesn’t know</a:t>
            </a:r>
            <a:endParaRPr lang="fr-FR" sz="4000" dirty="0">
              <a:latin typeface="Segoe UI Semibold" panose="020B0702040204020203" pitchFamily="34" charset="0"/>
              <a:cs typeface="Segoe UI Semibold" panose="020B0702040204020203" pitchFamily="34" charset="0"/>
            </a:endParaRPr>
          </a:p>
        </p:txBody>
      </p:sp>
      <p:sp>
        <p:nvSpPr>
          <p:cNvPr id="7" name="TextBox 6">
            <a:extLst>
              <a:ext uri="{FF2B5EF4-FFF2-40B4-BE49-F238E27FC236}">
                <a16:creationId xmlns:a16="http://schemas.microsoft.com/office/drawing/2014/main" id="{7E11740C-C5EC-4E44-B1CC-60FD90A4348A}"/>
              </a:ext>
            </a:extLst>
          </p:cNvPr>
          <p:cNvSpPr txBox="1"/>
          <p:nvPr/>
        </p:nvSpPr>
        <p:spPr>
          <a:xfrm>
            <a:off x="481009" y="1306735"/>
            <a:ext cx="6224590" cy="2215991"/>
          </a:xfrm>
          <a:prstGeom prst="rect">
            <a:avLst/>
          </a:prstGeom>
          <a:noFill/>
        </p:spPr>
        <p:txBody>
          <a:bodyPr wrap="square" lIns="0" tIns="0" bIns="0" rtlCol="0" anchor="t">
            <a:spAutoFit/>
          </a:bodyPr>
          <a:lstStyle/>
          <a:p>
            <a:pPr marL="457200" indent="-457200">
              <a:buFont typeface="+mj-lt"/>
              <a:buAutoNum type="arabicPeriod"/>
            </a:pPr>
            <a:r>
              <a:rPr lang="en-US" sz="2400" dirty="0"/>
              <a:t>Size of resource</a:t>
            </a:r>
          </a:p>
          <a:p>
            <a:pPr marL="457200" indent="-457200">
              <a:buFont typeface="+mj-lt"/>
              <a:buAutoNum type="arabicPeriod"/>
            </a:pPr>
            <a:r>
              <a:rPr lang="en-US" sz="2400" dirty="0"/>
              <a:t>If the resource can be used progressively</a:t>
            </a:r>
          </a:p>
          <a:p>
            <a:pPr marL="457200" indent="-457200">
              <a:buFont typeface="+mj-lt"/>
              <a:buAutoNum type="arabicPeriod"/>
            </a:pPr>
            <a:r>
              <a:rPr lang="en-US" sz="2400" dirty="0"/>
              <a:t>What the resource will actually do</a:t>
            </a:r>
          </a:p>
          <a:p>
            <a:pPr marL="457200" indent="-457200">
              <a:buFont typeface="+mj-lt"/>
              <a:buAutoNum type="arabicPeriod"/>
            </a:pPr>
            <a:r>
              <a:rPr lang="en-US" sz="2400" dirty="0"/>
              <a:t>If the resource </a:t>
            </a:r>
            <a:r>
              <a:rPr lang="en-US" sz="2400" u="sng" dirty="0"/>
              <a:t>references other resources</a:t>
            </a:r>
          </a:p>
          <a:p>
            <a:pPr marL="457200" indent="-457200">
              <a:buFont typeface="+mj-lt"/>
              <a:buAutoNum type="arabicPeriod"/>
            </a:pPr>
            <a:r>
              <a:rPr lang="en-US" sz="2400" dirty="0"/>
              <a:t>The “critical path”</a:t>
            </a:r>
          </a:p>
          <a:p>
            <a:endParaRPr lang="en-US" sz="2400" dirty="0"/>
          </a:p>
        </p:txBody>
      </p:sp>
      <p:sp>
        <p:nvSpPr>
          <p:cNvPr id="10" name="TextBox 9">
            <a:extLst>
              <a:ext uri="{FF2B5EF4-FFF2-40B4-BE49-F238E27FC236}">
                <a16:creationId xmlns:a16="http://schemas.microsoft.com/office/drawing/2014/main" id="{EF8A0F5C-5C6B-47C2-96B1-DCDB923954D3}"/>
              </a:ext>
            </a:extLst>
          </p:cNvPr>
          <p:cNvSpPr txBox="1"/>
          <p:nvPr/>
        </p:nvSpPr>
        <p:spPr>
          <a:xfrm>
            <a:off x="0" y="3402622"/>
            <a:ext cx="7223910"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So it has to guess</a:t>
            </a:r>
            <a:endParaRPr lang="fr-FR" sz="4000" dirty="0">
              <a:latin typeface="Segoe UI Semibold" panose="020B0702040204020203" pitchFamily="34" charset="0"/>
              <a:cs typeface="Segoe UI Semibold" panose="020B0702040204020203" pitchFamily="34" charset="0"/>
            </a:endParaRPr>
          </a:p>
        </p:txBody>
      </p:sp>
      <p:sp>
        <p:nvSpPr>
          <p:cNvPr id="11" name="TextBox 10">
            <a:extLst>
              <a:ext uri="{FF2B5EF4-FFF2-40B4-BE49-F238E27FC236}">
                <a16:creationId xmlns:a16="http://schemas.microsoft.com/office/drawing/2014/main" id="{7E11740C-C5EC-4E44-B1CC-60FD90A4348A}"/>
              </a:ext>
            </a:extLst>
          </p:cNvPr>
          <p:cNvSpPr txBox="1"/>
          <p:nvPr/>
        </p:nvSpPr>
        <p:spPr>
          <a:xfrm>
            <a:off x="481009" y="4347407"/>
            <a:ext cx="6224591" cy="1846659"/>
          </a:xfrm>
          <a:prstGeom prst="rect">
            <a:avLst/>
          </a:prstGeom>
          <a:noFill/>
        </p:spPr>
        <p:txBody>
          <a:bodyPr wrap="square" lIns="0" tIns="0" bIns="0" rtlCol="0" anchor="t">
            <a:spAutoFit/>
          </a:bodyPr>
          <a:lstStyle/>
          <a:p>
            <a:pPr marL="457200" indent="-457200">
              <a:buAutoNum type="arabicPeriod"/>
            </a:pPr>
            <a:r>
              <a:rPr lang="en-US" sz="2400" dirty="0"/>
              <a:t>M</a:t>
            </a:r>
            <a:r>
              <a:rPr lang="en-US" sz="2400" dirty="0" smtClean="0"/>
              <a:t>ime-type</a:t>
            </a:r>
          </a:p>
          <a:p>
            <a:pPr marL="457200" indent="-457200">
              <a:buAutoNum type="arabicPeriod"/>
            </a:pPr>
            <a:r>
              <a:rPr lang="en-US" sz="2400" dirty="0" smtClean="0"/>
              <a:t>Position in the document</a:t>
            </a:r>
          </a:p>
          <a:p>
            <a:pPr marL="457200" indent="-457200">
              <a:buAutoNum type="arabicPeriod"/>
            </a:pPr>
            <a:r>
              <a:rPr lang="en-US" sz="2400" dirty="0" smtClean="0"/>
              <a:t>How it hopes developers use things </a:t>
            </a:r>
            <a:br>
              <a:rPr lang="en-US" sz="2400" dirty="0" smtClean="0"/>
            </a:br>
            <a:r>
              <a:rPr lang="en-US" sz="2400" dirty="0" smtClean="0"/>
              <a:t>like </a:t>
            </a:r>
            <a:r>
              <a:rPr lang="en-US" sz="2400" u="sng" dirty="0" err="1" smtClean="0"/>
              <a:t>async</a:t>
            </a:r>
            <a:r>
              <a:rPr lang="en-US" sz="2400" u="sng" dirty="0" smtClean="0"/>
              <a:t>, defer, preload</a:t>
            </a:r>
            <a:r>
              <a:rPr lang="en-US" sz="2400" dirty="0" smtClean="0"/>
              <a:t>, …</a:t>
            </a:r>
          </a:p>
          <a:p>
            <a:endParaRPr lang="en-US" sz="2400" dirty="0"/>
          </a:p>
        </p:txBody>
      </p:sp>
      <p:sp>
        <p:nvSpPr>
          <p:cNvPr id="8" name="Rectangle 7"/>
          <p:cNvSpPr/>
          <p:nvPr/>
        </p:nvSpPr>
        <p:spPr>
          <a:xfrm>
            <a:off x="0" y="6027003"/>
            <a:ext cx="12192000" cy="830997"/>
          </a:xfrm>
          <a:prstGeom prst="rect">
            <a:avLst/>
          </a:prstGeom>
        </p:spPr>
        <p:txBody>
          <a:bodyPr wrap="square">
            <a:spAutoFit/>
          </a:bodyPr>
          <a:lstStyle/>
          <a:p>
            <a:pPr algn="r"/>
            <a:r>
              <a:rPr lang="en-US" sz="1200" dirty="0">
                <a:hlinkClick r:id="rId3"/>
              </a:rPr>
              <a:t>http://web.mit.edu/polaris/</a:t>
            </a:r>
            <a:endParaRPr lang="en-US" sz="1200" dirty="0"/>
          </a:p>
          <a:p>
            <a:pPr algn="r"/>
            <a:r>
              <a:rPr lang="en-US" sz="1200" dirty="0">
                <a:hlinkClick r:id="rId4"/>
              </a:rPr>
              <a:t>https://www.usenix.org/system/files/conference/nsdi13/nsdi13-final177.pdf</a:t>
            </a:r>
            <a:endParaRPr lang="en-US" sz="1200" dirty="0"/>
          </a:p>
          <a:p>
            <a:pPr algn="r"/>
            <a:r>
              <a:rPr lang="en-US" sz="1200" dirty="0">
                <a:hlinkClick r:id="rId5"/>
              </a:rPr>
              <a:t>https://</a:t>
            </a:r>
            <a:r>
              <a:rPr lang="en-US" sz="1200" dirty="0" smtClean="0">
                <a:hlinkClick r:id="rId5"/>
              </a:rPr>
              <a:t>www.usenix.org/system/files/conference/nsdi16/nsdi16-paper-wang-xiao-sophia.pdf</a:t>
            </a:r>
            <a:r>
              <a:rPr lang="en-US" sz="1200" dirty="0" smtClean="0"/>
              <a:t/>
            </a:r>
            <a:br>
              <a:rPr lang="en-US" sz="1200" dirty="0" smtClean="0"/>
            </a:br>
            <a:r>
              <a:rPr lang="en-US" sz="1200" dirty="0">
                <a:hlinkClick r:id="rId6"/>
              </a:rPr>
              <a:t>https://hacks.mozilla.org/2017/09/building-the-dom-faster-speculative-parsing-async-defer-and-preload/</a:t>
            </a:r>
            <a:endParaRPr lang="en-US" sz="1200" dirty="0"/>
          </a:p>
        </p:txBody>
      </p:sp>
    </p:spTree>
    <p:extLst>
      <p:ext uri="{BB962C8B-B14F-4D97-AF65-F5344CB8AC3E}">
        <p14:creationId xmlns:p14="http://schemas.microsoft.com/office/powerpoint/2010/main" val="3431641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Browser heuristics</a:t>
            </a:r>
            <a:endParaRPr lang="fr-FR" sz="4000" dirty="0">
              <a:latin typeface="Segoe UI Semibold" panose="020B0702040204020203" pitchFamily="34" charset="0"/>
              <a:cs typeface="Segoe UI Semibold" panose="020B0702040204020203" pitchFamily="34" charset="0"/>
            </a:endParaRPr>
          </a:p>
        </p:txBody>
      </p:sp>
      <p:sp>
        <p:nvSpPr>
          <p:cNvPr id="163" name="Rectangle 162"/>
          <p:cNvSpPr/>
          <p:nvPr/>
        </p:nvSpPr>
        <p:spPr>
          <a:xfrm>
            <a:off x="-6615" y="6211545"/>
            <a:ext cx="12192000" cy="830997"/>
          </a:xfrm>
          <a:prstGeom prst="rect">
            <a:avLst/>
          </a:prstGeom>
        </p:spPr>
        <p:txBody>
          <a:bodyPr wrap="square">
            <a:spAutoFit/>
          </a:bodyPr>
          <a:lstStyle/>
          <a:p>
            <a:pPr algn="r"/>
            <a:r>
              <a:rPr lang="en-US" sz="1200" dirty="0">
                <a:hlinkClick r:id="rId3"/>
              </a:rPr>
              <a:t>https://css-tricks.com/the-critical-request</a:t>
            </a:r>
            <a:r>
              <a:rPr lang="en-US" sz="1200" dirty="0" smtClean="0">
                <a:hlinkClick r:id="rId3"/>
              </a:rPr>
              <a:t>/</a:t>
            </a:r>
            <a:endParaRPr lang="en-US" sz="1200" dirty="0" smtClean="0">
              <a:hlinkClick r:id="rId4"/>
            </a:endParaRPr>
          </a:p>
          <a:p>
            <a:pPr algn="r"/>
            <a:r>
              <a:rPr lang="en-US" sz="1200" dirty="0" smtClean="0">
                <a:hlinkClick r:id="rId4"/>
              </a:rPr>
              <a:t>https</a:t>
            </a:r>
            <a:r>
              <a:rPr lang="en-US" sz="1200" dirty="0">
                <a:hlinkClick r:id="rId4"/>
              </a:rPr>
              <a:t>://</a:t>
            </a:r>
            <a:r>
              <a:rPr lang="en-US" sz="1200" dirty="0" smtClean="0">
                <a:hlinkClick r:id="rId4"/>
              </a:rPr>
              <a:t>speeder.edm.uhasselt.be/www18/files/h2priorities_mwijnants_www2018.pdf</a:t>
            </a:r>
            <a:endParaRPr lang="en-US" sz="1200" dirty="0" smtClean="0"/>
          </a:p>
          <a:p>
            <a:pPr algn="r"/>
            <a:r>
              <a:rPr lang="en-US" sz="1200" dirty="0">
                <a:hlinkClick r:id="rId5"/>
              </a:rPr>
              <a:t>https://</a:t>
            </a:r>
            <a:r>
              <a:rPr lang="en-US" sz="1200" dirty="0" smtClean="0">
                <a:hlinkClick r:id="rId5"/>
              </a:rPr>
              <a:t>medium.com/reloading/preload-prefetch-and-priorities-in-chrome-776165961bbf</a:t>
            </a:r>
            <a:r>
              <a:rPr lang="en-US" sz="1200" dirty="0" smtClean="0"/>
              <a:t/>
            </a:r>
            <a:br>
              <a:rPr lang="en-US" sz="1200" dirty="0" smtClean="0"/>
            </a:br>
            <a:endParaRPr lang="en-US" sz="1200" dirty="0"/>
          </a:p>
        </p:txBody>
      </p:sp>
      <p:graphicFrame>
        <p:nvGraphicFramePr>
          <p:cNvPr id="14" name="Table 13"/>
          <p:cNvGraphicFramePr>
            <a:graphicFrameLocks noGrp="1"/>
          </p:cNvGraphicFramePr>
          <p:nvPr>
            <p:extLst>
              <p:ext uri="{D42A27DB-BD31-4B8C-83A1-F6EECF244321}">
                <p14:modId xmlns:p14="http://schemas.microsoft.com/office/powerpoint/2010/main" val="2353767862"/>
              </p:ext>
            </p:extLst>
          </p:nvPr>
        </p:nvGraphicFramePr>
        <p:xfrm>
          <a:off x="1771604" y="1723293"/>
          <a:ext cx="10045258" cy="2314135"/>
        </p:xfrm>
        <a:graphic>
          <a:graphicData uri="http://schemas.openxmlformats.org/drawingml/2006/table">
            <a:tbl>
              <a:tblPr bandRow="1">
                <a:tableStyleId>{8EC20E35-A176-4012-BC5E-935CFFF8708E}</a:tableStyleId>
              </a:tblPr>
              <a:tblGrid>
                <a:gridCol w="2928287">
                  <a:extLst>
                    <a:ext uri="{9D8B030D-6E8A-4147-A177-3AD203B41FA5}">
                      <a16:colId xmlns:a16="http://schemas.microsoft.com/office/drawing/2014/main" val="3338212840"/>
                    </a:ext>
                  </a:extLst>
                </a:gridCol>
                <a:gridCol w="2098699">
                  <a:extLst>
                    <a:ext uri="{9D8B030D-6E8A-4147-A177-3AD203B41FA5}">
                      <a16:colId xmlns:a16="http://schemas.microsoft.com/office/drawing/2014/main" val="3974611331"/>
                    </a:ext>
                  </a:extLst>
                </a:gridCol>
                <a:gridCol w="2509136">
                  <a:extLst>
                    <a:ext uri="{9D8B030D-6E8A-4147-A177-3AD203B41FA5}">
                      <a16:colId xmlns:a16="http://schemas.microsoft.com/office/drawing/2014/main" val="2371959605"/>
                    </a:ext>
                  </a:extLst>
                </a:gridCol>
                <a:gridCol w="2509136">
                  <a:extLst>
                    <a:ext uri="{9D8B030D-6E8A-4147-A177-3AD203B41FA5}">
                      <a16:colId xmlns:a16="http://schemas.microsoft.com/office/drawing/2014/main" val="2842739349"/>
                    </a:ext>
                  </a:extLst>
                </a:gridCol>
              </a:tblGrid>
              <a:tr h="462827">
                <a:tc>
                  <a:txBody>
                    <a:bodyPr/>
                    <a:lstStyle/>
                    <a:p>
                      <a:r>
                        <a:rPr lang="en-US" dirty="0" smtClean="0"/>
                        <a:t>HTML, CSS, </a:t>
                      </a:r>
                      <a:r>
                        <a:rPr lang="en-US" b="1" dirty="0" smtClean="0">
                          <a:solidFill>
                            <a:schemeClr val="accent2"/>
                          </a:solidFill>
                        </a:rPr>
                        <a:t>fonts</a:t>
                      </a:r>
                      <a:endParaRPr lang="en-US" b="1" dirty="0">
                        <a:solidFill>
                          <a:schemeClr val="accent2"/>
                        </a:solidFill>
                      </a:endParaRPr>
                    </a:p>
                  </a:txBody>
                  <a:tcPr/>
                </a:tc>
                <a:tc>
                  <a:txBody>
                    <a:bodyPr/>
                    <a:lstStyle/>
                    <a:p>
                      <a:r>
                        <a:rPr lang="en-US" dirty="0" smtClean="0"/>
                        <a:t>HTML</a:t>
                      </a:r>
                      <a:endParaRPr lang="en-US" dirty="0"/>
                    </a:p>
                  </a:txBody>
                  <a:tcPr/>
                </a:tc>
                <a:tc>
                  <a:txBody>
                    <a:bodyPr/>
                    <a:lstStyle/>
                    <a:p>
                      <a:r>
                        <a:rPr lang="en-US" dirty="0" smtClean="0"/>
                        <a:t>HTML</a:t>
                      </a:r>
                      <a:endParaRPr lang="en-US" dirty="0"/>
                    </a:p>
                  </a:txBody>
                  <a:tcPr/>
                </a:tc>
                <a:tc>
                  <a:txBody>
                    <a:bodyPr/>
                    <a:lstStyle/>
                    <a:p>
                      <a:endParaRPr lang="en-US" dirty="0"/>
                    </a:p>
                  </a:txBody>
                  <a:tcPr/>
                </a:tc>
                <a:extLst>
                  <a:ext uri="{0D108BD9-81ED-4DB2-BD59-A6C34878D82A}">
                    <a16:rowId xmlns:a16="http://schemas.microsoft.com/office/drawing/2014/main" val="1307071354"/>
                  </a:ext>
                </a:extLst>
              </a:tr>
              <a:tr h="462827">
                <a:tc>
                  <a:txBody>
                    <a:bodyPr/>
                    <a:lstStyle/>
                    <a:p>
                      <a:r>
                        <a:rPr lang="en-US" dirty="0" smtClean="0"/>
                        <a:t>JS before </a:t>
                      </a:r>
                      <a:r>
                        <a:rPr lang="en-US" dirty="0" err="1" smtClean="0"/>
                        <a:t>img</a:t>
                      </a:r>
                      <a:r>
                        <a:rPr lang="en-US" dirty="0" smtClean="0"/>
                        <a:t> 1, </a:t>
                      </a:r>
                      <a:r>
                        <a:rPr lang="en-US" b="1" dirty="0" smtClean="0">
                          <a:solidFill>
                            <a:schemeClr val="accent4"/>
                          </a:solidFill>
                        </a:rPr>
                        <a:t>fetch</a:t>
                      </a:r>
                      <a:endParaRPr lang="en-US" b="1" dirty="0">
                        <a:solidFill>
                          <a:schemeClr val="accent4"/>
                        </a:solidFill>
                      </a:endParaRPr>
                    </a:p>
                  </a:txBody>
                  <a:tcPr/>
                </a:tc>
                <a:tc>
                  <a:txBody>
                    <a:bodyPr/>
                    <a:lstStyle/>
                    <a:p>
                      <a:r>
                        <a:rPr lang="en-US" dirty="0" smtClean="0"/>
                        <a:t>JS, CSS</a:t>
                      </a:r>
                      <a:endParaRPr lang="en-US" dirty="0"/>
                    </a:p>
                  </a:txBody>
                  <a:tcPr/>
                </a:tc>
                <a:tc>
                  <a:txBody>
                    <a:bodyPr/>
                    <a:lstStyle/>
                    <a:p>
                      <a:r>
                        <a:rPr lang="en-US" dirty="0" smtClean="0"/>
                        <a:t>CSS, &lt;head&gt;</a:t>
                      </a:r>
                      <a:r>
                        <a:rPr lang="en-US" baseline="0" dirty="0" smtClean="0"/>
                        <a:t> JS</a:t>
                      </a:r>
                      <a:endParaRPr lang="en-US" dirty="0"/>
                    </a:p>
                  </a:txBody>
                  <a:tcPr/>
                </a:tc>
                <a:tc>
                  <a:txBody>
                    <a:bodyPr/>
                    <a:lstStyle/>
                    <a:p>
                      <a:endParaRPr lang="en-US" dirty="0"/>
                    </a:p>
                  </a:txBody>
                  <a:tcPr/>
                </a:tc>
                <a:extLst>
                  <a:ext uri="{0D108BD9-81ED-4DB2-BD59-A6C34878D82A}">
                    <a16:rowId xmlns:a16="http://schemas.microsoft.com/office/drawing/2014/main" val="1533848301"/>
                  </a:ext>
                </a:extLst>
              </a:tr>
              <a:tr h="462827">
                <a:tc>
                  <a:txBody>
                    <a:bodyPr/>
                    <a:lstStyle/>
                    <a:p>
                      <a:r>
                        <a:rPr lang="en-US" dirty="0" smtClean="0"/>
                        <a:t>visible </a:t>
                      </a:r>
                      <a:r>
                        <a:rPr lang="en-US" dirty="0" err="1" smtClean="0"/>
                        <a:t>img</a:t>
                      </a:r>
                      <a:endParaRPr lang="en-US" dirty="0"/>
                    </a:p>
                  </a:txBody>
                  <a:tcPr/>
                </a:tc>
                <a:tc>
                  <a:txBody>
                    <a:bodyPr/>
                    <a:lstStyle/>
                    <a:p>
                      <a:r>
                        <a:rPr lang="en-US" b="1" dirty="0" smtClean="0">
                          <a:solidFill>
                            <a:schemeClr val="accent2"/>
                          </a:solidFill>
                        </a:rPr>
                        <a:t>fonts</a:t>
                      </a:r>
                      <a:r>
                        <a:rPr lang="en-US" dirty="0" smtClean="0"/>
                        <a:t>, </a:t>
                      </a:r>
                      <a:r>
                        <a:rPr lang="en-US" b="1" dirty="0" smtClean="0">
                          <a:solidFill>
                            <a:schemeClr val="accent4"/>
                          </a:solidFill>
                        </a:rPr>
                        <a:t>fetch</a:t>
                      </a:r>
                      <a:endParaRPr lang="en-US" b="1" dirty="0">
                        <a:solidFill>
                          <a:schemeClr val="accent4"/>
                        </a:solidFill>
                      </a:endParaRPr>
                    </a:p>
                  </a:txBody>
                  <a:tcPr/>
                </a:tc>
                <a:tc>
                  <a:txBody>
                    <a:bodyPr/>
                    <a:lstStyle/>
                    <a:p>
                      <a:r>
                        <a:rPr lang="en-US" b="1" dirty="0" smtClean="0">
                          <a:solidFill>
                            <a:schemeClr val="accent2"/>
                          </a:solidFill>
                        </a:rPr>
                        <a:t>fonts</a:t>
                      </a:r>
                      <a:endParaRPr lang="en-US" b="1" dirty="0">
                        <a:solidFill>
                          <a:schemeClr val="accent2"/>
                        </a:solidFill>
                      </a:endParaRPr>
                    </a:p>
                  </a:txBody>
                  <a:tcPr/>
                </a:tc>
                <a:tc>
                  <a:txBody>
                    <a:bodyPr/>
                    <a:lstStyle/>
                    <a:p>
                      <a:endParaRPr lang="en-US" b="1" dirty="0">
                        <a:solidFill>
                          <a:schemeClr val="accent2"/>
                        </a:solidFill>
                      </a:endParaRPr>
                    </a:p>
                  </a:txBody>
                  <a:tcPr/>
                </a:tc>
                <a:extLst>
                  <a:ext uri="{0D108BD9-81ED-4DB2-BD59-A6C34878D82A}">
                    <a16:rowId xmlns:a16="http://schemas.microsoft.com/office/drawing/2014/main" val="3210409400"/>
                  </a:ext>
                </a:extLst>
              </a:tr>
              <a:tr h="462827">
                <a:tc>
                  <a:txBody>
                    <a:bodyPr/>
                    <a:lstStyle/>
                    <a:p>
                      <a:r>
                        <a:rPr lang="en-US" dirty="0" smtClean="0"/>
                        <a:t>JS after </a:t>
                      </a:r>
                      <a:r>
                        <a:rPr lang="en-US" dirty="0" err="1" smtClean="0"/>
                        <a:t>img</a:t>
                      </a:r>
                      <a:r>
                        <a:rPr lang="en-US" dirty="0" smtClean="0"/>
                        <a:t> 1</a:t>
                      </a:r>
                      <a:endParaRPr lang="en-US" dirty="0"/>
                    </a:p>
                  </a:txBody>
                  <a:tcPr/>
                </a:tc>
                <a:tc>
                  <a:txBody>
                    <a:bodyPr/>
                    <a:lstStyle/>
                    <a:p>
                      <a:r>
                        <a:rPr lang="en-US" dirty="0" err="1" smtClean="0"/>
                        <a:t>img</a:t>
                      </a:r>
                      <a:endParaRPr lang="en-US" dirty="0"/>
                    </a:p>
                  </a:txBody>
                  <a:tcPr/>
                </a:tc>
                <a:tc>
                  <a:txBody>
                    <a:bodyPr/>
                    <a:lstStyle/>
                    <a:p>
                      <a:r>
                        <a:rPr lang="en-US" dirty="0" err="1" smtClean="0"/>
                        <a:t>img</a:t>
                      </a:r>
                      <a:endParaRPr lang="en-US" dirty="0"/>
                    </a:p>
                  </a:txBody>
                  <a:tcPr/>
                </a:tc>
                <a:tc>
                  <a:txBody>
                    <a:bodyPr/>
                    <a:lstStyle/>
                    <a:p>
                      <a:endParaRPr lang="en-US" dirty="0"/>
                    </a:p>
                  </a:txBody>
                  <a:tcPr/>
                </a:tc>
                <a:extLst>
                  <a:ext uri="{0D108BD9-81ED-4DB2-BD59-A6C34878D82A}">
                    <a16:rowId xmlns:a16="http://schemas.microsoft.com/office/drawing/2014/main" val="3075790612"/>
                  </a:ext>
                </a:extLst>
              </a:tr>
              <a:tr h="462827">
                <a:tc>
                  <a:txBody>
                    <a:bodyPr/>
                    <a:lstStyle/>
                    <a:p>
                      <a:r>
                        <a:rPr lang="en-US" dirty="0" smtClean="0"/>
                        <a:t>invisible</a:t>
                      </a:r>
                      <a:r>
                        <a:rPr lang="en-US" baseline="0" dirty="0" smtClean="0"/>
                        <a:t> </a:t>
                      </a:r>
                      <a:r>
                        <a:rPr lang="en-US" dirty="0" err="1" smtClean="0"/>
                        <a:t>img</a:t>
                      </a:r>
                      <a:r>
                        <a:rPr lang="en-US" dirty="0" smtClean="0"/>
                        <a:t>, </a:t>
                      </a:r>
                      <a:r>
                        <a:rPr lang="en-US" dirty="0" err="1" smtClean="0"/>
                        <a:t>async</a:t>
                      </a:r>
                      <a:r>
                        <a:rPr lang="en-US" dirty="0" smtClean="0"/>
                        <a:t>, defer</a:t>
                      </a:r>
                      <a:endParaRPr lang="en-US" dirty="0"/>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4"/>
                          </a:solidFill>
                        </a:rPr>
                        <a:t>fetch</a:t>
                      </a:r>
                      <a:r>
                        <a:rPr lang="en-US" dirty="0" smtClean="0"/>
                        <a:t>, &lt;body&gt;</a:t>
                      </a:r>
                      <a:r>
                        <a:rPr lang="en-US" baseline="0" dirty="0" smtClean="0"/>
                        <a:t> JS</a:t>
                      </a:r>
                      <a:endParaRPr 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3129623169"/>
                  </a:ext>
                </a:extLst>
              </a:tr>
            </a:tbl>
          </a:graphicData>
        </a:graphic>
      </p:graphicFrame>
      <p:pic>
        <p:nvPicPr>
          <p:cNvPr id="15" name="Picture 2" descr="File:Microsoft Edge logo.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954" y="2060224"/>
            <a:ext cx="518801" cy="5532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7"/>
          <a:stretch>
            <a:fillRect/>
          </a:stretch>
        </p:blipFill>
        <p:spPr>
          <a:xfrm>
            <a:off x="9788632" y="1757567"/>
            <a:ext cx="1899718" cy="2230104"/>
          </a:xfrm>
          <a:prstGeom prst="rect">
            <a:avLst/>
          </a:prstGeom>
        </p:spPr>
      </p:pic>
      <p:pic>
        <p:nvPicPr>
          <p:cNvPr id="20" name="Picture 2" descr="Image result for chrome logo"/>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803119" y="875885"/>
            <a:ext cx="619199" cy="6191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safari"/>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314450" y="794709"/>
            <a:ext cx="781550" cy="7815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Image result for firefox logo new"/>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8058352" y="830487"/>
            <a:ext cx="687090" cy="70999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File:Microsoft Edge logo.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3912" y="907586"/>
            <a:ext cx="583053" cy="62177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7E11740C-C5EC-4E44-B1CC-60FD90A4348A}"/>
              </a:ext>
            </a:extLst>
          </p:cNvPr>
          <p:cNvSpPr txBox="1"/>
          <p:nvPr/>
        </p:nvSpPr>
        <p:spPr>
          <a:xfrm>
            <a:off x="-210151" y="1702193"/>
            <a:ext cx="1699433" cy="430887"/>
          </a:xfrm>
          <a:prstGeom prst="rect">
            <a:avLst/>
          </a:prstGeom>
          <a:noFill/>
        </p:spPr>
        <p:txBody>
          <a:bodyPr wrap="square" lIns="0" tIns="0" bIns="0" rtlCol="0" anchor="t">
            <a:spAutoFit/>
          </a:bodyPr>
          <a:lstStyle/>
          <a:p>
            <a:pPr algn="r"/>
            <a:r>
              <a:rPr lang="en-US" sz="2800" b="1" dirty="0" smtClean="0"/>
              <a:t>highest</a:t>
            </a:r>
            <a:endParaRPr lang="en-US" sz="2800" b="1" dirty="0"/>
          </a:p>
        </p:txBody>
      </p:sp>
      <p:sp>
        <p:nvSpPr>
          <p:cNvPr id="32" name="TextBox 31">
            <a:extLst>
              <a:ext uri="{FF2B5EF4-FFF2-40B4-BE49-F238E27FC236}">
                <a16:creationId xmlns:a16="http://schemas.microsoft.com/office/drawing/2014/main" id="{7E11740C-C5EC-4E44-B1CC-60FD90A4348A}"/>
              </a:ext>
            </a:extLst>
          </p:cNvPr>
          <p:cNvSpPr txBox="1"/>
          <p:nvPr/>
        </p:nvSpPr>
        <p:spPr>
          <a:xfrm>
            <a:off x="-205977" y="3556784"/>
            <a:ext cx="1699433" cy="430887"/>
          </a:xfrm>
          <a:prstGeom prst="rect">
            <a:avLst/>
          </a:prstGeom>
          <a:noFill/>
        </p:spPr>
        <p:txBody>
          <a:bodyPr wrap="square" lIns="0" tIns="0" bIns="0" rtlCol="0" anchor="t">
            <a:spAutoFit/>
          </a:bodyPr>
          <a:lstStyle/>
          <a:p>
            <a:pPr algn="r"/>
            <a:r>
              <a:rPr lang="en-US" sz="2800" b="1" dirty="0" smtClean="0"/>
              <a:t>lowest</a:t>
            </a:r>
            <a:endParaRPr lang="en-US" sz="2800" b="1" dirty="0"/>
          </a:p>
        </p:txBody>
      </p:sp>
      <p:sp>
        <p:nvSpPr>
          <p:cNvPr id="33" name="Down Arrow 32"/>
          <p:cNvSpPr/>
          <p:nvPr/>
        </p:nvSpPr>
        <p:spPr>
          <a:xfrm>
            <a:off x="1033976" y="2161006"/>
            <a:ext cx="355527" cy="1395778"/>
          </a:xfrm>
          <a:prstGeom prst="downArrow">
            <a:avLst>
              <a:gd name="adj1" fmla="val 50000"/>
              <a:gd name="adj2" fmla="val 79029"/>
            </a:avLst>
          </a:prstGeom>
          <a:solidFill>
            <a:schemeClr val="tx2">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16482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Which one is best?</a:t>
            </a:r>
          </a:p>
        </p:txBody>
      </p:sp>
      <p:pic>
        <p:nvPicPr>
          <p:cNvPr id="4098" name="Picture 2" descr="Visual Comparis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736336"/>
            <a:ext cx="12191999" cy="73151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42819" y="3857702"/>
            <a:ext cx="4950252" cy="4540464"/>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1"/>
          <p:cNvSpPr/>
          <p:nvPr/>
        </p:nvSpPr>
        <p:spPr>
          <a:xfrm>
            <a:off x="6096000" y="6581001"/>
            <a:ext cx="6096000" cy="276999"/>
          </a:xfrm>
          <a:prstGeom prst="rect">
            <a:avLst/>
          </a:prstGeom>
        </p:spPr>
        <p:txBody>
          <a:bodyPr>
            <a:spAutoFit/>
          </a:bodyPr>
          <a:lstStyle/>
          <a:p>
            <a:pPr algn="r"/>
            <a:r>
              <a:rPr lang="en-US" sz="1200" dirty="0">
                <a:hlinkClick r:id="rId4"/>
              </a:rPr>
              <a:t>https://blog.cloudflare.com/better-http-2-prioritization-for-a-faster-web/</a:t>
            </a:r>
            <a:endParaRPr lang="en-US" sz="1200" dirty="0"/>
          </a:p>
        </p:txBody>
      </p:sp>
    </p:spTree>
    <p:extLst>
      <p:ext uri="{BB962C8B-B14F-4D97-AF65-F5344CB8AC3E}">
        <p14:creationId xmlns:p14="http://schemas.microsoft.com/office/powerpoint/2010/main" val="2827259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hellolipa.com/wp-content/uploads/2018/10/ZBP5.jpg"/>
          <p:cNvPicPr>
            <a:picLocks noChangeAspect="1" noChangeArrowheads="1"/>
          </p:cNvPicPr>
          <p:nvPr/>
        </p:nvPicPr>
        <p:blipFill rotWithShape="1">
          <a:blip r:embed="rId2">
            <a:extLst>
              <a:ext uri="{28A0092B-C50C-407E-A947-70E740481C1C}">
                <a14:useLocalDpi xmlns:a14="http://schemas.microsoft.com/office/drawing/2010/main" val="0"/>
              </a:ext>
            </a:extLst>
          </a:blip>
          <a:srcRect t="12892"/>
          <a:stretch/>
        </p:blipFill>
        <p:spPr bwMode="auto">
          <a:xfrm>
            <a:off x="0" y="-59635"/>
            <a:ext cx="12192000" cy="691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775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126544359"/>
              </p:ext>
            </p:extLst>
          </p:nvPr>
        </p:nvGraphicFramePr>
        <p:xfrm>
          <a:off x="1771604" y="1723293"/>
          <a:ext cx="10045258" cy="2314135"/>
        </p:xfrm>
        <a:graphic>
          <a:graphicData uri="http://schemas.openxmlformats.org/drawingml/2006/table">
            <a:tbl>
              <a:tblPr bandRow="1">
                <a:tableStyleId>{8EC20E35-A176-4012-BC5E-935CFFF8708E}</a:tableStyleId>
              </a:tblPr>
              <a:tblGrid>
                <a:gridCol w="2928287">
                  <a:extLst>
                    <a:ext uri="{9D8B030D-6E8A-4147-A177-3AD203B41FA5}">
                      <a16:colId xmlns:a16="http://schemas.microsoft.com/office/drawing/2014/main" val="3338212840"/>
                    </a:ext>
                  </a:extLst>
                </a:gridCol>
                <a:gridCol w="2098699">
                  <a:extLst>
                    <a:ext uri="{9D8B030D-6E8A-4147-A177-3AD203B41FA5}">
                      <a16:colId xmlns:a16="http://schemas.microsoft.com/office/drawing/2014/main" val="3974611331"/>
                    </a:ext>
                  </a:extLst>
                </a:gridCol>
                <a:gridCol w="2509136">
                  <a:extLst>
                    <a:ext uri="{9D8B030D-6E8A-4147-A177-3AD203B41FA5}">
                      <a16:colId xmlns:a16="http://schemas.microsoft.com/office/drawing/2014/main" val="2371959605"/>
                    </a:ext>
                  </a:extLst>
                </a:gridCol>
                <a:gridCol w="2509136">
                  <a:extLst>
                    <a:ext uri="{9D8B030D-6E8A-4147-A177-3AD203B41FA5}">
                      <a16:colId xmlns:a16="http://schemas.microsoft.com/office/drawing/2014/main" val="2842739349"/>
                    </a:ext>
                  </a:extLst>
                </a:gridCol>
              </a:tblGrid>
              <a:tr h="462827">
                <a:tc>
                  <a:txBody>
                    <a:bodyPr/>
                    <a:lstStyle/>
                    <a:p>
                      <a:r>
                        <a:rPr lang="en-US" dirty="0" smtClean="0"/>
                        <a:t>HTML, CSS, </a:t>
                      </a:r>
                      <a:r>
                        <a:rPr lang="en-US" b="1" dirty="0" smtClean="0">
                          <a:solidFill>
                            <a:schemeClr val="accent2"/>
                          </a:solidFill>
                        </a:rPr>
                        <a:t>fonts</a:t>
                      </a:r>
                      <a:endParaRPr lang="en-US" b="1" dirty="0">
                        <a:solidFill>
                          <a:schemeClr val="accent2"/>
                        </a:solidFill>
                      </a:endParaRPr>
                    </a:p>
                  </a:txBody>
                  <a:tcPr/>
                </a:tc>
                <a:tc>
                  <a:txBody>
                    <a:bodyPr/>
                    <a:lstStyle/>
                    <a:p>
                      <a:r>
                        <a:rPr lang="en-US" dirty="0" smtClean="0"/>
                        <a:t>HTML</a:t>
                      </a:r>
                      <a:endParaRPr lang="en-US" dirty="0"/>
                    </a:p>
                  </a:txBody>
                  <a:tcPr/>
                </a:tc>
                <a:tc>
                  <a:txBody>
                    <a:bodyPr/>
                    <a:lstStyle/>
                    <a:p>
                      <a:r>
                        <a:rPr lang="en-US" dirty="0" smtClean="0"/>
                        <a:t>HTML</a:t>
                      </a:r>
                      <a:endParaRPr lang="en-US" dirty="0"/>
                    </a:p>
                  </a:txBody>
                  <a:tcPr/>
                </a:tc>
                <a:tc>
                  <a:txBody>
                    <a:bodyPr/>
                    <a:lstStyle/>
                    <a:p>
                      <a:endParaRPr lang="en-US" dirty="0"/>
                    </a:p>
                  </a:txBody>
                  <a:tcPr/>
                </a:tc>
                <a:extLst>
                  <a:ext uri="{0D108BD9-81ED-4DB2-BD59-A6C34878D82A}">
                    <a16:rowId xmlns:a16="http://schemas.microsoft.com/office/drawing/2014/main" val="1307071354"/>
                  </a:ext>
                </a:extLst>
              </a:tr>
              <a:tr h="462827">
                <a:tc>
                  <a:txBody>
                    <a:bodyPr/>
                    <a:lstStyle/>
                    <a:p>
                      <a:r>
                        <a:rPr lang="en-US" dirty="0" smtClean="0"/>
                        <a:t>JS before </a:t>
                      </a:r>
                      <a:r>
                        <a:rPr lang="en-US" dirty="0" err="1" smtClean="0"/>
                        <a:t>img</a:t>
                      </a:r>
                      <a:r>
                        <a:rPr lang="en-US" dirty="0" smtClean="0"/>
                        <a:t> 1, </a:t>
                      </a:r>
                      <a:r>
                        <a:rPr lang="en-US" b="1" dirty="0" smtClean="0">
                          <a:solidFill>
                            <a:schemeClr val="accent4"/>
                          </a:solidFill>
                        </a:rPr>
                        <a:t>fetch</a:t>
                      </a:r>
                      <a:endParaRPr lang="en-US" b="1" dirty="0">
                        <a:solidFill>
                          <a:schemeClr val="accent4"/>
                        </a:solidFill>
                      </a:endParaRPr>
                    </a:p>
                  </a:txBody>
                  <a:tcPr/>
                </a:tc>
                <a:tc>
                  <a:txBody>
                    <a:bodyPr/>
                    <a:lstStyle/>
                    <a:p>
                      <a:r>
                        <a:rPr lang="en-US" dirty="0" smtClean="0"/>
                        <a:t>JS, CSS</a:t>
                      </a:r>
                      <a:endParaRPr lang="en-US" dirty="0"/>
                    </a:p>
                  </a:txBody>
                  <a:tcPr/>
                </a:tc>
                <a:tc>
                  <a:txBody>
                    <a:bodyPr/>
                    <a:lstStyle/>
                    <a:p>
                      <a:r>
                        <a:rPr lang="en-US" dirty="0" smtClean="0"/>
                        <a:t>CSS, &lt;head&gt;</a:t>
                      </a:r>
                      <a:r>
                        <a:rPr lang="en-US" baseline="0" dirty="0" smtClean="0"/>
                        <a:t> JS</a:t>
                      </a:r>
                      <a:endParaRPr lang="en-US" dirty="0"/>
                    </a:p>
                  </a:txBody>
                  <a:tcPr/>
                </a:tc>
                <a:tc>
                  <a:txBody>
                    <a:bodyPr/>
                    <a:lstStyle/>
                    <a:p>
                      <a:endParaRPr lang="en-US" dirty="0"/>
                    </a:p>
                  </a:txBody>
                  <a:tcPr/>
                </a:tc>
                <a:extLst>
                  <a:ext uri="{0D108BD9-81ED-4DB2-BD59-A6C34878D82A}">
                    <a16:rowId xmlns:a16="http://schemas.microsoft.com/office/drawing/2014/main" val="1533848301"/>
                  </a:ext>
                </a:extLst>
              </a:tr>
              <a:tr h="462827">
                <a:tc>
                  <a:txBody>
                    <a:bodyPr/>
                    <a:lstStyle/>
                    <a:p>
                      <a:r>
                        <a:rPr lang="en-US" dirty="0" smtClean="0"/>
                        <a:t>visible </a:t>
                      </a:r>
                      <a:r>
                        <a:rPr lang="en-US" dirty="0" err="1" smtClean="0"/>
                        <a:t>img</a:t>
                      </a:r>
                      <a:endParaRPr lang="en-US" dirty="0"/>
                    </a:p>
                  </a:txBody>
                  <a:tcPr/>
                </a:tc>
                <a:tc>
                  <a:txBody>
                    <a:bodyPr/>
                    <a:lstStyle/>
                    <a:p>
                      <a:r>
                        <a:rPr lang="en-US" b="1" dirty="0" smtClean="0">
                          <a:solidFill>
                            <a:schemeClr val="accent2"/>
                          </a:solidFill>
                        </a:rPr>
                        <a:t>fonts</a:t>
                      </a:r>
                      <a:r>
                        <a:rPr lang="en-US" dirty="0" smtClean="0"/>
                        <a:t>, </a:t>
                      </a:r>
                      <a:r>
                        <a:rPr lang="en-US" b="1" dirty="0" smtClean="0">
                          <a:solidFill>
                            <a:schemeClr val="accent4"/>
                          </a:solidFill>
                        </a:rPr>
                        <a:t>fetch</a:t>
                      </a:r>
                      <a:endParaRPr lang="en-US" b="1" dirty="0">
                        <a:solidFill>
                          <a:schemeClr val="accent4"/>
                        </a:solidFill>
                      </a:endParaRPr>
                    </a:p>
                  </a:txBody>
                  <a:tcPr/>
                </a:tc>
                <a:tc>
                  <a:txBody>
                    <a:bodyPr/>
                    <a:lstStyle/>
                    <a:p>
                      <a:r>
                        <a:rPr lang="en-US" b="1" dirty="0" smtClean="0">
                          <a:solidFill>
                            <a:schemeClr val="accent2"/>
                          </a:solidFill>
                        </a:rPr>
                        <a:t>fonts</a:t>
                      </a:r>
                      <a:endParaRPr lang="en-US" b="1" dirty="0">
                        <a:solidFill>
                          <a:schemeClr val="accent2"/>
                        </a:solidFill>
                      </a:endParaRPr>
                    </a:p>
                  </a:txBody>
                  <a:tcPr/>
                </a:tc>
                <a:tc>
                  <a:txBody>
                    <a:bodyPr/>
                    <a:lstStyle/>
                    <a:p>
                      <a:endParaRPr lang="en-US" b="1" dirty="0">
                        <a:solidFill>
                          <a:schemeClr val="accent2"/>
                        </a:solidFill>
                      </a:endParaRPr>
                    </a:p>
                  </a:txBody>
                  <a:tcPr/>
                </a:tc>
                <a:extLst>
                  <a:ext uri="{0D108BD9-81ED-4DB2-BD59-A6C34878D82A}">
                    <a16:rowId xmlns:a16="http://schemas.microsoft.com/office/drawing/2014/main" val="3210409400"/>
                  </a:ext>
                </a:extLst>
              </a:tr>
              <a:tr h="462827">
                <a:tc>
                  <a:txBody>
                    <a:bodyPr/>
                    <a:lstStyle/>
                    <a:p>
                      <a:r>
                        <a:rPr lang="en-US" dirty="0" smtClean="0"/>
                        <a:t>JS after </a:t>
                      </a:r>
                      <a:r>
                        <a:rPr lang="en-US" dirty="0" err="1" smtClean="0"/>
                        <a:t>img</a:t>
                      </a:r>
                      <a:r>
                        <a:rPr lang="en-US" dirty="0" smtClean="0"/>
                        <a:t> 1</a:t>
                      </a:r>
                      <a:endParaRPr lang="en-US" dirty="0"/>
                    </a:p>
                  </a:txBody>
                  <a:tcPr/>
                </a:tc>
                <a:tc>
                  <a:txBody>
                    <a:bodyPr/>
                    <a:lstStyle/>
                    <a:p>
                      <a:r>
                        <a:rPr lang="en-US" dirty="0" err="1" smtClean="0"/>
                        <a:t>img</a:t>
                      </a:r>
                      <a:endParaRPr lang="en-US" dirty="0"/>
                    </a:p>
                  </a:txBody>
                  <a:tcPr/>
                </a:tc>
                <a:tc>
                  <a:txBody>
                    <a:bodyPr/>
                    <a:lstStyle/>
                    <a:p>
                      <a:r>
                        <a:rPr lang="en-US" dirty="0" err="1" smtClean="0"/>
                        <a:t>img</a:t>
                      </a:r>
                      <a:endParaRPr lang="en-US" dirty="0"/>
                    </a:p>
                  </a:txBody>
                  <a:tcPr/>
                </a:tc>
                <a:tc>
                  <a:txBody>
                    <a:bodyPr/>
                    <a:lstStyle/>
                    <a:p>
                      <a:endParaRPr lang="en-US" dirty="0"/>
                    </a:p>
                  </a:txBody>
                  <a:tcPr/>
                </a:tc>
                <a:extLst>
                  <a:ext uri="{0D108BD9-81ED-4DB2-BD59-A6C34878D82A}">
                    <a16:rowId xmlns:a16="http://schemas.microsoft.com/office/drawing/2014/main" val="3075790612"/>
                  </a:ext>
                </a:extLst>
              </a:tr>
              <a:tr h="462827">
                <a:tc>
                  <a:txBody>
                    <a:bodyPr/>
                    <a:lstStyle/>
                    <a:p>
                      <a:r>
                        <a:rPr lang="en-US" dirty="0" smtClean="0"/>
                        <a:t>invisible</a:t>
                      </a:r>
                      <a:r>
                        <a:rPr lang="en-US" baseline="0" dirty="0" smtClean="0"/>
                        <a:t> </a:t>
                      </a:r>
                      <a:r>
                        <a:rPr lang="en-US" dirty="0" err="1" smtClean="0"/>
                        <a:t>img</a:t>
                      </a:r>
                      <a:r>
                        <a:rPr lang="en-US" dirty="0" smtClean="0"/>
                        <a:t>, </a:t>
                      </a:r>
                      <a:r>
                        <a:rPr lang="en-US" dirty="0" err="1" smtClean="0"/>
                        <a:t>async</a:t>
                      </a:r>
                      <a:r>
                        <a:rPr lang="en-US" dirty="0" smtClean="0"/>
                        <a:t>, defer</a:t>
                      </a:r>
                      <a:endParaRPr lang="en-US" dirty="0"/>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accent4"/>
                          </a:solidFill>
                        </a:rPr>
                        <a:t>fetch</a:t>
                      </a:r>
                      <a:r>
                        <a:rPr lang="en-US" dirty="0" smtClean="0"/>
                        <a:t>, &lt;body&gt;</a:t>
                      </a:r>
                      <a:r>
                        <a:rPr lang="en-US" baseline="0" dirty="0" smtClean="0"/>
                        <a:t> JS</a:t>
                      </a:r>
                      <a:endParaRPr 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3129623169"/>
                  </a:ext>
                </a:extLst>
              </a:tr>
            </a:tbl>
          </a:graphicData>
        </a:graphic>
      </p:graphicFrame>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Browser heuristics</a:t>
            </a:r>
            <a:endParaRPr lang="fr-FR" sz="4000" dirty="0">
              <a:latin typeface="Segoe UI Semibold" panose="020B0702040204020203" pitchFamily="34" charset="0"/>
              <a:cs typeface="Segoe UI Semibold" panose="020B0702040204020203" pitchFamily="34" charset="0"/>
            </a:endParaRPr>
          </a:p>
        </p:txBody>
      </p:sp>
      <p:pic>
        <p:nvPicPr>
          <p:cNvPr id="17" name="Picture 2" descr="File:Microsoft Edge 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954" y="2060224"/>
            <a:ext cx="518801" cy="5532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stretch>
            <a:fillRect/>
          </a:stretch>
        </p:blipFill>
        <p:spPr>
          <a:xfrm>
            <a:off x="9788632" y="1757567"/>
            <a:ext cx="1899718" cy="2230104"/>
          </a:xfrm>
          <a:prstGeom prst="rect">
            <a:avLst/>
          </a:prstGeom>
        </p:spPr>
      </p:pic>
      <p:pic>
        <p:nvPicPr>
          <p:cNvPr id="21" name="Picture 2" descr="Image result for chrome logo"/>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03119" y="875885"/>
            <a:ext cx="619199" cy="6191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safari"/>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14450" y="794709"/>
            <a:ext cx="781550" cy="7815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Image result for firefox logo new"/>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058352" y="830487"/>
            <a:ext cx="687090" cy="7099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ile:Microsoft Edge 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3912" y="907586"/>
            <a:ext cx="583053" cy="62177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E11740C-C5EC-4E44-B1CC-60FD90A4348A}"/>
              </a:ext>
            </a:extLst>
          </p:cNvPr>
          <p:cNvSpPr txBox="1"/>
          <p:nvPr/>
        </p:nvSpPr>
        <p:spPr>
          <a:xfrm>
            <a:off x="-210151" y="1702193"/>
            <a:ext cx="1699433" cy="430887"/>
          </a:xfrm>
          <a:prstGeom prst="rect">
            <a:avLst/>
          </a:prstGeom>
          <a:noFill/>
        </p:spPr>
        <p:txBody>
          <a:bodyPr wrap="square" lIns="0" tIns="0" bIns="0" rtlCol="0" anchor="t">
            <a:spAutoFit/>
          </a:bodyPr>
          <a:lstStyle/>
          <a:p>
            <a:pPr algn="r"/>
            <a:r>
              <a:rPr lang="en-US" sz="2800" b="1" dirty="0" smtClean="0"/>
              <a:t>highest</a:t>
            </a:r>
            <a:endParaRPr lang="en-US" sz="2800" b="1" dirty="0"/>
          </a:p>
        </p:txBody>
      </p:sp>
      <p:sp>
        <p:nvSpPr>
          <p:cNvPr id="26" name="TextBox 25">
            <a:extLst>
              <a:ext uri="{FF2B5EF4-FFF2-40B4-BE49-F238E27FC236}">
                <a16:creationId xmlns:a16="http://schemas.microsoft.com/office/drawing/2014/main" id="{7E11740C-C5EC-4E44-B1CC-60FD90A4348A}"/>
              </a:ext>
            </a:extLst>
          </p:cNvPr>
          <p:cNvSpPr txBox="1"/>
          <p:nvPr/>
        </p:nvSpPr>
        <p:spPr>
          <a:xfrm>
            <a:off x="-205977" y="3556784"/>
            <a:ext cx="1699433" cy="430887"/>
          </a:xfrm>
          <a:prstGeom prst="rect">
            <a:avLst/>
          </a:prstGeom>
          <a:noFill/>
        </p:spPr>
        <p:txBody>
          <a:bodyPr wrap="square" lIns="0" tIns="0" bIns="0" rtlCol="0" anchor="t">
            <a:spAutoFit/>
          </a:bodyPr>
          <a:lstStyle/>
          <a:p>
            <a:pPr algn="r"/>
            <a:r>
              <a:rPr lang="en-US" sz="2800" b="1" dirty="0" smtClean="0"/>
              <a:t>lowest</a:t>
            </a:r>
            <a:endParaRPr lang="en-US" sz="2800" b="1" dirty="0"/>
          </a:p>
        </p:txBody>
      </p:sp>
      <p:sp>
        <p:nvSpPr>
          <p:cNvPr id="27" name="Down Arrow 26"/>
          <p:cNvSpPr/>
          <p:nvPr/>
        </p:nvSpPr>
        <p:spPr>
          <a:xfrm>
            <a:off x="1033976" y="2161006"/>
            <a:ext cx="355527" cy="1395778"/>
          </a:xfrm>
          <a:prstGeom prst="downArrow">
            <a:avLst>
              <a:gd name="adj1" fmla="val 50000"/>
              <a:gd name="adj2" fmla="val 79029"/>
            </a:avLst>
          </a:prstGeom>
          <a:solidFill>
            <a:schemeClr val="tx2">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Rectangle 79"/>
          <p:cNvSpPr/>
          <p:nvPr/>
        </p:nvSpPr>
        <p:spPr>
          <a:xfrm flipH="1">
            <a:off x="4880873" y="5599955"/>
            <a:ext cx="112036"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flipH="1">
            <a:off x="1785026" y="4362953"/>
            <a:ext cx="1385539"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flipH="1">
            <a:off x="4712032" y="4350276"/>
            <a:ext cx="1627475"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flipH="1">
            <a:off x="3172356" y="4350275"/>
            <a:ext cx="153788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flipH="1">
            <a:off x="6339506" y="4350277"/>
            <a:ext cx="1961297"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flipH="1">
            <a:off x="1785024" y="4962523"/>
            <a:ext cx="660847"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flipH="1">
            <a:off x="2733816" y="4961343"/>
            <a:ext cx="290148"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flipH="1">
            <a:off x="2445871" y="4958246"/>
            <a:ext cx="287945"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flipH="1">
            <a:off x="3021761" y="4961342"/>
            <a:ext cx="121778"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flipH="1">
            <a:off x="3143538" y="4961616"/>
            <a:ext cx="622519"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flipH="1">
            <a:off x="4054002" y="4961616"/>
            <a:ext cx="290148"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flipH="1">
            <a:off x="3766057" y="4958519"/>
            <a:ext cx="287945"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flipH="1">
            <a:off x="4341947" y="4961615"/>
            <a:ext cx="121778"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flipH="1">
            <a:off x="4463724" y="4961614"/>
            <a:ext cx="42515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flipH="1">
            <a:off x="5462140" y="4961613"/>
            <a:ext cx="609256"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flipH="1">
            <a:off x="4884811" y="4961064"/>
            <a:ext cx="578094"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flipH="1">
            <a:off x="6035827" y="4961613"/>
            <a:ext cx="18060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flipH="1">
            <a:off x="6793758" y="4962162"/>
            <a:ext cx="609256"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flipH="1">
            <a:off x="6216429" y="4961613"/>
            <a:ext cx="578094"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flipH="1">
            <a:off x="7367445" y="4962162"/>
            <a:ext cx="18060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flipH="1">
            <a:off x="2493680" y="5603804"/>
            <a:ext cx="287945"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flipH="1">
            <a:off x="1785026" y="5604080"/>
            <a:ext cx="722984"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flipH="1">
            <a:off x="2783078" y="5603803"/>
            <a:ext cx="290148"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flipH="1">
            <a:off x="3073630" y="5603530"/>
            <a:ext cx="287945"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p:cNvSpPr/>
          <p:nvPr/>
        </p:nvSpPr>
        <p:spPr>
          <a:xfrm flipH="1">
            <a:off x="3363028" y="5603529"/>
            <a:ext cx="290148"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flipH="1">
            <a:off x="4328262" y="5600433"/>
            <a:ext cx="287945"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p:cNvSpPr/>
          <p:nvPr/>
        </p:nvSpPr>
        <p:spPr>
          <a:xfrm flipH="1">
            <a:off x="4617660" y="5600432"/>
            <a:ext cx="290148"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p:cNvSpPr/>
          <p:nvPr/>
        </p:nvSpPr>
        <p:spPr>
          <a:xfrm flipH="1">
            <a:off x="7836501" y="4957697"/>
            <a:ext cx="293801"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flipH="1">
            <a:off x="7547281" y="4957697"/>
            <a:ext cx="297443"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flipH="1">
            <a:off x="8123406" y="4957697"/>
            <a:ext cx="177399"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Rectangle 80"/>
          <p:cNvSpPr/>
          <p:nvPr/>
        </p:nvSpPr>
        <p:spPr>
          <a:xfrm flipH="1">
            <a:off x="6723281" y="5602413"/>
            <a:ext cx="1570488"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p:cNvSpPr/>
          <p:nvPr/>
        </p:nvSpPr>
        <p:spPr>
          <a:xfrm flipH="1">
            <a:off x="4990575" y="5606262"/>
            <a:ext cx="287945"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flipH="1">
            <a:off x="5279973" y="5606261"/>
            <a:ext cx="290148"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Rectangle 83"/>
          <p:cNvSpPr/>
          <p:nvPr/>
        </p:nvSpPr>
        <p:spPr>
          <a:xfrm flipH="1">
            <a:off x="5570525" y="5605988"/>
            <a:ext cx="287945"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p:cNvSpPr/>
          <p:nvPr/>
        </p:nvSpPr>
        <p:spPr>
          <a:xfrm flipH="1">
            <a:off x="5859923" y="5605987"/>
            <a:ext cx="290148"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flipH="1">
            <a:off x="6148272" y="5602891"/>
            <a:ext cx="287945"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Rectangle 86"/>
          <p:cNvSpPr/>
          <p:nvPr/>
        </p:nvSpPr>
        <p:spPr>
          <a:xfrm flipH="1">
            <a:off x="6437670" y="5602890"/>
            <a:ext cx="290148"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Rectangle 88"/>
          <p:cNvSpPr/>
          <p:nvPr/>
        </p:nvSpPr>
        <p:spPr>
          <a:xfrm flipH="1">
            <a:off x="1785024" y="6262311"/>
            <a:ext cx="9940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Rectangle 89"/>
          <p:cNvSpPr/>
          <p:nvPr/>
        </p:nvSpPr>
        <p:spPr>
          <a:xfrm flipH="1">
            <a:off x="1884426" y="6261761"/>
            <a:ext cx="98473"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flipH="1">
            <a:off x="1982899" y="6261760"/>
            <a:ext cx="105509"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91"/>
          <p:cNvSpPr/>
          <p:nvPr/>
        </p:nvSpPr>
        <p:spPr>
          <a:xfrm flipH="1">
            <a:off x="2088408" y="6261759"/>
            <a:ext cx="9847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p:cNvSpPr/>
          <p:nvPr/>
        </p:nvSpPr>
        <p:spPr>
          <a:xfrm flipH="1">
            <a:off x="2186880" y="6262309"/>
            <a:ext cx="9940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Rectangle 93"/>
          <p:cNvSpPr/>
          <p:nvPr/>
        </p:nvSpPr>
        <p:spPr>
          <a:xfrm flipH="1">
            <a:off x="2286282" y="6261759"/>
            <a:ext cx="98473"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flipH="1">
            <a:off x="2384755" y="6261758"/>
            <a:ext cx="105509"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Rectangle 95"/>
          <p:cNvSpPr/>
          <p:nvPr/>
        </p:nvSpPr>
        <p:spPr>
          <a:xfrm flipH="1">
            <a:off x="2490264" y="6261757"/>
            <a:ext cx="9847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Rectangle 96"/>
          <p:cNvSpPr/>
          <p:nvPr/>
        </p:nvSpPr>
        <p:spPr>
          <a:xfrm flipH="1">
            <a:off x="2590188" y="6262311"/>
            <a:ext cx="9940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ectangle 97"/>
          <p:cNvSpPr/>
          <p:nvPr/>
        </p:nvSpPr>
        <p:spPr>
          <a:xfrm flipH="1">
            <a:off x="2689590" y="6261761"/>
            <a:ext cx="98473"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flipH="1">
            <a:off x="2788063" y="6261760"/>
            <a:ext cx="105509"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ectangle 99"/>
          <p:cNvSpPr/>
          <p:nvPr/>
        </p:nvSpPr>
        <p:spPr>
          <a:xfrm flipH="1">
            <a:off x="2893572" y="6261759"/>
            <a:ext cx="9847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flipH="1">
            <a:off x="2992044" y="6262309"/>
            <a:ext cx="9940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flipH="1">
            <a:off x="3091446" y="6261759"/>
            <a:ext cx="98473"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102"/>
          <p:cNvSpPr/>
          <p:nvPr/>
        </p:nvSpPr>
        <p:spPr>
          <a:xfrm flipH="1">
            <a:off x="3189919" y="6261758"/>
            <a:ext cx="105509"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Rectangle 103"/>
          <p:cNvSpPr/>
          <p:nvPr/>
        </p:nvSpPr>
        <p:spPr>
          <a:xfrm flipH="1">
            <a:off x="3295428" y="6261757"/>
            <a:ext cx="9847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Rectangle 104"/>
          <p:cNvSpPr/>
          <p:nvPr/>
        </p:nvSpPr>
        <p:spPr>
          <a:xfrm flipH="1">
            <a:off x="3395087" y="6263896"/>
            <a:ext cx="9940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Rectangle 105"/>
          <p:cNvSpPr/>
          <p:nvPr/>
        </p:nvSpPr>
        <p:spPr>
          <a:xfrm flipH="1">
            <a:off x="3494489" y="6263346"/>
            <a:ext cx="98473"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Rectangle 106"/>
          <p:cNvSpPr/>
          <p:nvPr/>
        </p:nvSpPr>
        <p:spPr>
          <a:xfrm flipH="1">
            <a:off x="3592962" y="6263345"/>
            <a:ext cx="105509"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ectangle 107"/>
          <p:cNvSpPr/>
          <p:nvPr/>
        </p:nvSpPr>
        <p:spPr>
          <a:xfrm flipH="1">
            <a:off x="3698471" y="6263344"/>
            <a:ext cx="9847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p:cNvSpPr/>
          <p:nvPr/>
        </p:nvSpPr>
        <p:spPr>
          <a:xfrm flipH="1">
            <a:off x="3796943" y="6263894"/>
            <a:ext cx="9940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Rectangle 109"/>
          <p:cNvSpPr/>
          <p:nvPr/>
        </p:nvSpPr>
        <p:spPr>
          <a:xfrm flipH="1">
            <a:off x="3896345" y="6263344"/>
            <a:ext cx="98473"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Rectangle 110"/>
          <p:cNvSpPr/>
          <p:nvPr/>
        </p:nvSpPr>
        <p:spPr>
          <a:xfrm flipH="1">
            <a:off x="3994818" y="6263343"/>
            <a:ext cx="105509"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flipH="1">
            <a:off x="4100327" y="6263342"/>
            <a:ext cx="9847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Rectangle 112"/>
          <p:cNvSpPr/>
          <p:nvPr/>
        </p:nvSpPr>
        <p:spPr>
          <a:xfrm flipH="1">
            <a:off x="4200251" y="6263896"/>
            <a:ext cx="9940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Rectangle 113"/>
          <p:cNvSpPr/>
          <p:nvPr/>
        </p:nvSpPr>
        <p:spPr>
          <a:xfrm flipH="1">
            <a:off x="4299653" y="6263346"/>
            <a:ext cx="98473"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Rectangle 114"/>
          <p:cNvSpPr/>
          <p:nvPr/>
        </p:nvSpPr>
        <p:spPr>
          <a:xfrm flipH="1">
            <a:off x="4398126" y="6263345"/>
            <a:ext cx="105509"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Rectangle 115"/>
          <p:cNvSpPr/>
          <p:nvPr/>
        </p:nvSpPr>
        <p:spPr>
          <a:xfrm flipH="1">
            <a:off x="4503635" y="6263344"/>
            <a:ext cx="9847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Rectangle 116"/>
          <p:cNvSpPr/>
          <p:nvPr/>
        </p:nvSpPr>
        <p:spPr>
          <a:xfrm flipH="1">
            <a:off x="4602107" y="6263894"/>
            <a:ext cx="9940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Rectangle 117"/>
          <p:cNvSpPr/>
          <p:nvPr/>
        </p:nvSpPr>
        <p:spPr>
          <a:xfrm flipH="1">
            <a:off x="4701509" y="6263344"/>
            <a:ext cx="98473"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Rectangle 118"/>
          <p:cNvSpPr/>
          <p:nvPr/>
        </p:nvSpPr>
        <p:spPr>
          <a:xfrm flipH="1">
            <a:off x="4799982" y="6263343"/>
            <a:ext cx="105509"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ectangle 119"/>
          <p:cNvSpPr/>
          <p:nvPr/>
        </p:nvSpPr>
        <p:spPr>
          <a:xfrm flipH="1">
            <a:off x="4905491" y="6263342"/>
            <a:ext cx="9847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Rectangle 120"/>
          <p:cNvSpPr/>
          <p:nvPr/>
        </p:nvSpPr>
        <p:spPr>
          <a:xfrm flipH="1">
            <a:off x="5004894" y="6259450"/>
            <a:ext cx="9940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Rectangle 121"/>
          <p:cNvSpPr/>
          <p:nvPr/>
        </p:nvSpPr>
        <p:spPr>
          <a:xfrm flipH="1">
            <a:off x="5104296" y="6258900"/>
            <a:ext cx="98473"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Rectangle 122"/>
          <p:cNvSpPr/>
          <p:nvPr/>
        </p:nvSpPr>
        <p:spPr>
          <a:xfrm flipH="1">
            <a:off x="5202769" y="6258899"/>
            <a:ext cx="105509"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Rectangle 123"/>
          <p:cNvSpPr/>
          <p:nvPr/>
        </p:nvSpPr>
        <p:spPr>
          <a:xfrm flipH="1">
            <a:off x="5308278" y="6258898"/>
            <a:ext cx="9847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Rectangle 124"/>
          <p:cNvSpPr/>
          <p:nvPr/>
        </p:nvSpPr>
        <p:spPr>
          <a:xfrm flipH="1">
            <a:off x="5406750" y="6259448"/>
            <a:ext cx="9940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Rectangle 125"/>
          <p:cNvSpPr/>
          <p:nvPr/>
        </p:nvSpPr>
        <p:spPr>
          <a:xfrm flipH="1">
            <a:off x="5506152" y="6258898"/>
            <a:ext cx="98473"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Rectangle 126"/>
          <p:cNvSpPr/>
          <p:nvPr/>
        </p:nvSpPr>
        <p:spPr>
          <a:xfrm flipH="1">
            <a:off x="5604625" y="6258897"/>
            <a:ext cx="105509"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Rectangle 127"/>
          <p:cNvSpPr/>
          <p:nvPr/>
        </p:nvSpPr>
        <p:spPr>
          <a:xfrm flipH="1">
            <a:off x="5710134" y="6258896"/>
            <a:ext cx="9847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Rectangle 128"/>
          <p:cNvSpPr/>
          <p:nvPr/>
        </p:nvSpPr>
        <p:spPr>
          <a:xfrm flipH="1">
            <a:off x="5810058" y="6259450"/>
            <a:ext cx="9940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Rectangle 129"/>
          <p:cNvSpPr/>
          <p:nvPr/>
        </p:nvSpPr>
        <p:spPr>
          <a:xfrm flipH="1">
            <a:off x="5909460" y="6258900"/>
            <a:ext cx="98473"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Rectangle 130"/>
          <p:cNvSpPr/>
          <p:nvPr/>
        </p:nvSpPr>
        <p:spPr>
          <a:xfrm flipH="1">
            <a:off x="6007933" y="6258899"/>
            <a:ext cx="105509"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Rectangle 131"/>
          <p:cNvSpPr/>
          <p:nvPr/>
        </p:nvSpPr>
        <p:spPr>
          <a:xfrm flipH="1">
            <a:off x="6113442" y="6258898"/>
            <a:ext cx="9847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 name="Rectangle 132"/>
          <p:cNvSpPr/>
          <p:nvPr/>
        </p:nvSpPr>
        <p:spPr>
          <a:xfrm flipH="1">
            <a:off x="6211914" y="6259448"/>
            <a:ext cx="9940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Rectangle 133"/>
          <p:cNvSpPr/>
          <p:nvPr/>
        </p:nvSpPr>
        <p:spPr>
          <a:xfrm flipH="1">
            <a:off x="6311316" y="6258898"/>
            <a:ext cx="98473"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Rectangle 134"/>
          <p:cNvSpPr/>
          <p:nvPr/>
        </p:nvSpPr>
        <p:spPr>
          <a:xfrm flipH="1">
            <a:off x="6409789" y="6258897"/>
            <a:ext cx="105509"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6" name="Rectangle 135"/>
          <p:cNvSpPr/>
          <p:nvPr/>
        </p:nvSpPr>
        <p:spPr>
          <a:xfrm flipH="1">
            <a:off x="6515298" y="6258896"/>
            <a:ext cx="9847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7" name="Rectangle 136"/>
          <p:cNvSpPr/>
          <p:nvPr/>
        </p:nvSpPr>
        <p:spPr>
          <a:xfrm flipH="1">
            <a:off x="6607923" y="6261035"/>
            <a:ext cx="9940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p:cNvSpPr/>
          <p:nvPr/>
        </p:nvSpPr>
        <p:spPr>
          <a:xfrm flipH="1">
            <a:off x="6707325" y="6260485"/>
            <a:ext cx="98473"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ectangle 138"/>
          <p:cNvSpPr/>
          <p:nvPr/>
        </p:nvSpPr>
        <p:spPr>
          <a:xfrm flipH="1">
            <a:off x="6805798" y="6260484"/>
            <a:ext cx="105509"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p:cNvSpPr/>
          <p:nvPr/>
        </p:nvSpPr>
        <p:spPr>
          <a:xfrm flipH="1">
            <a:off x="6911307" y="6260483"/>
            <a:ext cx="9847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p:cNvSpPr/>
          <p:nvPr/>
        </p:nvSpPr>
        <p:spPr>
          <a:xfrm flipH="1">
            <a:off x="7009779" y="6261033"/>
            <a:ext cx="9940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ectangle 141"/>
          <p:cNvSpPr/>
          <p:nvPr/>
        </p:nvSpPr>
        <p:spPr>
          <a:xfrm flipH="1">
            <a:off x="7109181" y="6260483"/>
            <a:ext cx="98473"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p:cNvSpPr/>
          <p:nvPr/>
        </p:nvSpPr>
        <p:spPr>
          <a:xfrm flipH="1">
            <a:off x="7207654" y="6260482"/>
            <a:ext cx="105509"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p:cNvSpPr/>
          <p:nvPr/>
        </p:nvSpPr>
        <p:spPr>
          <a:xfrm flipH="1">
            <a:off x="7313163" y="6260481"/>
            <a:ext cx="9847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p:cNvSpPr/>
          <p:nvPr/>
        </p:nvSpPr>
        <p:spPr>
          <a:xfrm flipH="1">
            <a:off x="7413087" y="6261035"/>
            <a:ext cx="9940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p:cNvSpPr/>
          <p:nvPr/>
        </p:nvSpPr>
        <p:spPr>
          <a:xfrm flipH="1">
            <a:off x="7512489" y="6260485"/>
            <a:ext cx="98473"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p:cNvSpPr/>
          <p:nvPr/>
        </p:nvSpPr>
        <p:spPr>
          <a:xfrm flipH="1">
            <a:off x="7610962" y="6260484"/>
            <a:ext cx="105509"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8" name="Rectangle 147"/>
          <p:cNvSpPr/>
          <p:nvPr/>
        </p:nvSpPr>
        <p:spPr>
          <a:xfrm flipH="1">
            <a:off x="7716471" y="6260483"/>
            <a:ext cx="9847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9" name="Rectangle 148"/>
          <p:cNvSpPr/>
          <p:nvPr/>
        </p:nvSpPr>
        <p:spPr>
          <a:xfrm flipH="1">
            <a:off x="7814943" y="6261033"/>
            <a:ext cx="9940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0" name="Rectangle 149"/>
          <p:cNvSpPr/>
          <p:nvPr/>
        </p:nvSpPr>
        <p:spPr>
          <a:xfrm flipH="1">
            <a:off x="7914345" y="6260483"/>
            <a:ext cx="98473"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1" name="Rectangle 150"/>
          <p:cNvSpPr/>
          <p:nvPr/>
        </p:nvSpPr>
        <p:spPr>
          <a:xfrm flipH="1">
            <a:off x="8012818" y="6260482"/>
            <a:ext cx="105509"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2" name="Rectangle 151"/>
          <p:cNvSpPr/>
          <p:nvPr/>
        </p:nvSpPr>
        <p:spPr>
          <a:xfrm flipH="1">
            <a:off x="8118327" y="6260481"/>
            <a:ext cx="98472"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3" name="Rectangle 152"/>
          <p:cNvSpPr/>
          <p:nvPr/>
        </p:nvSpPr>
        <p:spPr>
          <a:xfrm flipH="1">
            <a:off x="8211212" y="6259446"/>
            <a:ext cx="99403"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4" name="Picture 2" descr="Image result for chrome logo"/>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42285" y="4286739"/>
            <a:ext cx="488712" cy="488712"/>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Image result for safari"/>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93299" y="4866304"/>
            <a:ext cx="586684" cy="586684"/>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6" descr="Image result for firefox logo new"/>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51989" y="5533982"/>
            <a:ext cx="469305" cy="484949"/>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2" descr="File:Microsoft Edge 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56" y="6231738"/>
            <a:ext cx="463770" cy="494568"/>
          </a:xfrm>
          <a:prstGeom prst="rect">
            <a:avLst/>
          </a:prstGeom>
          <a:noFill/>
          <a:extLst>
            <a:ext uri="{909E8E84-426E-40DD-AFC4-6F175D3DCCD1}">
              <a14:hiddenFill xmlns:a14="http://schemas.microsoft.com/office/drawing/2010/main">
                <a:solidFill>
                  <a:srgbClr val="FFFFFF"/>
                </a:solidFill>
              </a14:hiddenFill>
            </a:ext>
          </a:extLst>
        </p:spPr>
      </p:pic>
      <p:sp>
        <p:nvSpPr>
          <p:cNvPr id="158" name="TextBox 157">
            <a:extLst>
              <a:ext uri="{FF2B5EF4-FFF2-40B4-BE49-F238E27FC236}">
                <a16:creationId xmlns:a16="http://schemas.microsoft.com/office/drawing/2014/main" id="{7E11740C-C5EC-4E44-B1CC-60FD90A4348A}"/>
              </a:ext>
            </a:extLst>
          </p:cNvPr>
          <p:cNvSpPr txBox="1"/>
          <p:nvPr/>
        </p:nvSpPr>
        <p:spPr>
          <a:xfrm>
            <a:off x="8481421" y="4309922"/>
            <a:ext cx="2186962" cy="430887"/>
          </a:xfrm>
          <a:prstGeom prst="rect">
            <a:avLst/>
          </a:prstGeom>
          <a:noFill/>
        </p:spPr>
        <p:txBody>
          <a:bodyPr wrap="square" lIns="0" tIns="0" bIns="0" rtlCol="0" anchor="t">
            <a:spAutoFit/>
          </a:bodyPr>
          <a:lstStyle/>
          <a:p>
            <a:r>
              <a:rPr lang="en-US" sz="2800" dirty="0" smtClean="0"/>
              <a:t>sequential</a:t>
            </a:r>
            <a:endParaRPr lang="en-US" sz="2800" dirty="0"/>
          </a:p>
        </p:txBody>
      </p:sp>
      <p:sp>
        <p:nvSpPr>
          <p:cNvPr id="159" name="TextBox 158">
            <a:extLst>
              <a:ext uri="{FF2B5EF4-FFF2-40B4-BE49-F238E27FC236}">
                <a16:creationId xmlns:a16="http://schemas.microsoft.com/office/drawing/2014/main" id="{7E11740C-C5EC-4E44-B1CC-60FD90A4348A}"/>
              </a:ext>
            </a:extLst>
          </p:cNvPr>
          <p:cNvSpPr txBox="1"/>
          <p:nvPr/>
        </p:nvSpPr>
        <p:spPr>
          <a:xfrm>
            <a:off x="8481421" y="4887500"/>
            <a:ext cx="2665699" cy="430887"/>
          </a:xfrm>
          <a:prstGeom prst="rect">
            <a:avLst/>
          </a:prstGeom>
          <a:noFill/>
        </p:spPr>
        <p:txBody>
          <a:bodyPr wrap="square" lIns="0" tIns="0" bIns="0" rtlCol="0" anchor="t">
            <a:spAutoFit/>
          </a:bodyPr>
          <a:lstStyle/>
          <a:p>
            <a:r>
              <a:rPr lang="en-US" sz="2800" dirty="0" smtClean="0"/>
              <a:t>naïve unfair RR</a:t>
            </a:r>
            <a:endParaRPr lang="en-US" sz="2800" dirty="0"/>
          </a:p>
        </p:txBody>
      </p:sp>
      <p:sp>
        <p:nvSpPr>
          <p:cNvPr id="160" name="TextBox 159">
            <a:extLst>
              <a:ext uri="{FF2B5EF4-FFF2-40B4-BE49-F238E27FC236}">
                <a16:creationId xmlns:a16="http://schemas.microsoft.com/office/drawing/2014/main" id="{7E11740C-C5EC-4E44-B1CC-60FD90A4348A}"/>
              </a:ext>
            </a:extLst>
          </p:cNvPr>
          <p:cNvSpPr txBox="1"/>
          <p:nvPr/>
        </p:nvSpPr>
        <p:spPr>
          <a:xfrm>
            <a:off x="8481421" y="5530709"/>
            <a:ext cx="2979478" cy="430887"/>
          </a:xfrm>
          <a:prstGeom prst="rect">
            <a:avLst/>
          </a:prstGeom>
          <a:noFill/>
        </p:spPr>
        <p:txBody>
          <a:bodyPr wrap="square" lIns="0" tIns="0" bIns="0" rtlCol="0" anchor="t">
            <a:spAutoFit/>
          </a:bodyPr>
          <a:lstStyle/>
          <a:p>
            <a:r>
              <a:rPr lang="en-US" sz="2800" dirty="0" smtClean="0"/>
              <a:t>complex unfair RR</a:t>
            </a:r>
            <a:endParaRPr lang="en-US" sz="2800" dirty="0"/>
          </a:p>
        </p:txBody>
      </p:sp>
      <p:sp>
        <p:nvSpPr>
          <p:cNvPr id="161" name="TextBox 160">
            <a:extLst>
              <a:ext uri="{FF2B5EF4-FFF2-40B4-BE49-F238E27FC236}">
                <a16:creationId xmlns:a16="http://schemas.microsoft.com/office/drawing/2014/main" id="{7E11740C-C5EC-4E44-B1CC-60FD90A4348A}"/>
              </a:ext>
            </a:extLst>
          </p:cNvPr>
          <p:cNvSpPr txBox="1"/>
          <p:nvPr/>
        </p:nvSpPr>
        <p:spPr>
          <a:xfrm>
            <a:off x="8481421" y="6173918"/>
            <a:ext cx="2665699" cy="430887"/>
          </a:xfrm>
          <a:prstGeom prst="rect">
            <a:avLst/>
          </a:prstGeom>
          <a:noFill/>
        </p:spPr>
        <p:txBody>
          <a:bodyPr wrap="square" lIns="0" tIns="0" bIns="0" rtlCol="0" anchor="t">
            <a:spAutoFit/>
          </a:bodyPr>
          <a:lstStyle/>
          <a:p>
            <a:r>
              <a:rPr lang="en-US" sz="2800" dirty="0" smtClean="0"/>
              <a:t>fair RR </a:t>
            </a:r>
            <a:r>
              <a:rPr lang="en-US" sz="2000" dirty="0" smtClean="0"/>
              <a:t>(H2 default)</a:t>
            </a:r>
            <a:endParaRPr lang="en-US" sz="2000" dirty="0"/>
          </a:p>
        </p:txBody>
      </p:sp>
      <p:sp>
        <p:nvSpPr>
          <p:cNvPr id="164" name="Rectangle 163"/>
          <p:cNvSpPr/>
          <p:nvPr/>
        </p:nvSpPr>
        <p:spPr>
          <a:xfrm flipH="1">
            <a:off x="3650130" y="5600505"/>
            <a:ext cx="722984"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33164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a:off x="62285" y="1012516"/>
            <a:ext cx="12067430" cy="1124249"/>
            <a:chOff x="52556" y="3891883"/>
            <a:chExt cx="12067430" cy="1124249"/>
          </a:xfrm>
        </p:grpSpPr>
        <p:sp>
          <p:nvSpPr>
            <p:cNvPr id="43" name="Rectangle 42"/>
            <p:cNvSpPr/>
            <p:nvPr/>
          </p:nvSpPr>
          <p:spPr>
            <a:xfrm flipH="1">
              <a:off x="1162038" y="3891883"/>
              <a:ext cx="1109482"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flipH="1">
              <a:off x="52556" y="3891883"/>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flipH="1">
              <a:off x="3381002" y="3891883"/>
              <a:ext cx="1109482"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flipH="1">
              <a:off x="2271520" y="3891883"/>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flipH="1">
              <a:off x="5599966" y="3891883"/>
              <a:ext cx="1109482"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flipH="1">
              <a:off x="4490484" y="3891883"/>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flipH="1">
              <a:off x="6709448" y="3891883"/>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flipH="1">
              <a:off x="7818930" y="4442229"/>
              <a:ext cx="3191574" cy="573903"/>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a:t>
              </a:r>
              <a:r>
                <a:rPr lang="en-US" dirty="0" smtClean="0"/>
                <a:t>arse + compile</a:t>
              </a:r>
              <a:endParaRPr lang="en-US" dirty="0"/>
            </a:p>
          </p:txBody>
        </p:sp>
        <p:sp>
          <p:nvSpPr>
            <p:cNvPr id="57" name="Bent-Up Arrow 56"/>
            <p:cNvSpPr/>
            <p:nvPr/>
          </p:nvSpPr>
          <p:spPr>
            <a:xfrm rot="5400000">
              <a:off x="7299357" y="4220731"/>
              <a:ext cx="462225" cy="532562"/>
            </a:xfrm>
            <a:prstGeom prst="bentUpArrow">
              <a:avLst>
                <a:gd name="adj1" fmla="val 17453"/>
                <a:gd name="adj2" fmla="val 25000"/>
                <a:gd name="adj3" fmla="val 325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flipH="1">
              <a:off x="11010504" y="4441221"/>
              <a:ext cx="1109482" cy="573903"/>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EXECUTE</a:t>
              </a:r>
              <a:endParaRPr lang="en-US" dirty="0"/>
            </a:p>
          </p:txBody>
        </p:sp>
      </p:grpSp>
      <p:grpSp>
        <p:nvGrpSpPr>
          <p:cNvPr id="19" name="Group 18"/>
          <p:cNvGrpSpPr/>
          <p:nvPr/>
        </p:nvGrpSpPr>
        <p:grpSpPr>
          <a:xfrm>
            <a:off x="52556" y="5126286"/>
            <a:ext cx="8738984" cy="1157044"/>
            <a:chOff x="124568" y="2096058"/>
            <a:chExt cx="8738984" cy="1157044"/>
          </a:xfrm>
        </p:grpSpPr>
        <p:sp>
          <p:nvSpPr>
            <p:cNvPr id="20" name="Rectangle 19"/>
            <p:cNvSpPr/>
            <p:nvPr/>
          </p:nvSpPr>
          <p:spPr>
            <a:xfrm flipH="1">
              <a:off x="4562497" y="2096058"/>
              <a:ext cx="3328446"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flipH="1">
              <a:off x="124568" y="2096058"/>
              <a:ext cx="4437928"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21"/>
            <p:cNvSpPr/>
            <p:nvPr/>
          </p:nvSpPr>
          <p:spPr>
            <a:xfrm flipH="1">
              <a:off x="4562496" y="2679199"/>
              <a:ext cx="3191574" cy="573903"/>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a:t>
              </a:r>
              <a:r>
                <a:rPr lang="en-US" dirty="0" smtClean="0"/>
                <a:t>arse + compile</a:t>
              </a:r>
              <a:endParaRPr lang="en-US" dirty="0"/>
            </a:p>
          </p:txBody>
        </p:sp>
        <p:sp>
          <p:nvSpPr>
            <p:cNvPr id="23" name="Bent-Up Arrow 22"/>
            <p:cNvSpPr/>
            <p:nvPr/>
          </p:nvSpPr>
          <p:spPr>
            <a:xfrm rot="5400000">
              <a:off x="4042923" y="2457701"/>
              <a:ext cx="462225" cy="532562"/>
            </a:xfrm>
            <a:prstGeom prst="bentUpArrow">
              <a:avLst>
                <a:gd name="adj1" fmla="val 17453"/>
                <a:gd name="adj2" fmla="val 25000"/>
                <a:gd name="adj3" fmla="val 325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p:cNvSpPr/>
            <p:nvPr/>
          </p:nvSpPr>
          <p:spPr>
            <a:xfrm flipH="1">
              <a:off x="7754070" y="2678191"/>
              <a:ext cx="1109482" cy="573903"/>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EXECUTE</a:t>
              </a:r>
              <a:endParaRPr lang="en-US" dirty="0"/>
            </a:p>
          </p:txBody>
        </p:sp>
      </p:grpSp>
      <p:sp>
        <p:nvSpPr>
          <p:cNvPr id="25" name="TextBox 24">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Round-Robin is bad!</a:t>
            </a:r>
            <a:endParaRPr lang="fr-FR" sz="40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277987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52556" y="5126286"/>
            <a:ext cx="8738984" cy="1157044"/>
            <a:chOff x="124568" y="2096058"/>
            <a:chExt cx="8738984" cy="1157044"/>
          </a:xfrm>
        </p:grpSpPr>
        <p:sp>
          <p:nvSpPr>
            <p:cNvPr id="60" name="Rectangle 59"/>
            <p:cNvSpPr/>
            <p:nvPr/>
          </p:nvSpPr>
          <p:spPr>
            <a:xfrm flipH="1">
              <a:off x="4562497" y="2096058"/>
              <a:ext cx="3328446"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flipH="1">
              <a:off x="124568" y="2096058"/>
              <a:ext cx="4437928"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flipH="1">
              <a:off x="4562496" y="2679199"/>
              <a:ext cx="3191574" cy="573903"/>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a:t>
              </a:r>
              <a:r>
                <a:rPr lang="en-US" dirty="0" smtClean="0"/>
                <a:t>arse + compile</a:t>
              </a:r>
              <a:endParaRPr lang="en-US" dirty="0"/>
            </a:p>
          </p:txBody>
        </p:sp>
        <p:sp>
          <p:nvSpPr>
            <p:cNvPr id="63" name="Bent-Up Arrow 62"/>
            <p:cNvSpPr/>
            <p:nvPr/>
          </p:nvSpPr>
          <p:spPr>
            <a:xfrm rot="5400000">
              <a:off x="4042923" y="2457701"/>
              <a:ext cx="462225" cy="532562"/>
            </a:xfrm>
            <a:prstGeom prst="bentUpArrow">
              <a:avLst>
                <a:gd name="adj1" fmla="val 17453"/>
                <a:gd name="adj2" fmla="val 25000"/>
                <a:gd name="adj3" fmla="val 325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flipH="1">
              <a:off x="7754070" y="2678191"/>
              <a:ext cx="1109482" cy="573903"/>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EXECUTE</a:t>
              </a:r>
              <a:endParaRPr lang="en-US" dirty="0"/>
            </a:p>
          </p:txBody>
        </p:sp>
      </p:grpSp>
      <p:grpSp>
        <p:nvGrpSpPr>
          <p:cNvPr id="19" name="Group 18"/>
          <p:cNvGrpSpPr/>
          <p:nvPr/>
        </p:nvGrpSpPr>
        <p:grpSpPr>
          <a:xfrm>
            <a:off x="66267" y="2662882"/>
            <a:ext cx="9977373" cy="1133289"/>
            <a:chOff x="52556" y="5263046"/>
            <a:chExt cx="9977373" cy="1133289"/>
          </a:xfrm>
        </p:grpSpPr>
        <p:sp>
          <p:nvSpPr>
            <p:cNvPr id="20" name="Rectangle 19"/>
            <p:cNvSpPr/>
            <p:nvPr/>
          </p:nvSpPr>
          <p:spPr>
            <a:xfrm flipH="1">
              <a:off x="1162038" y="5263046"/>
              <a:ext cx="1109482"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flipH="1">
              <a:off x="52556" y="5263046"/>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21"/>
            <p:cNvSpPr/>
            <p:nvPr/>
          </p:nvSpPr>
          <p:spPr>
            <a:xfrm flipH="1">
              <a:off x="3381002" y="5263046"/>
              <a:ext cx="1109482"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flipH="1">
              <a:off x="2271520" y="5263046"/>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p:cNvSpPr/>
            <p:nvPr/>
          </p:nvSpPr>
          <p:spPr>
            <a:xfrm flipH="1">
              <a:off x="5599966" y="5263046"/>
              <a:ext cx="1109482"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flipH="1">
              <a:off x="4490484" y="5263046"/>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flipH="1">
              <a:off x="6709448" y="5263046"/>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flipH="1">
              <a:off x="1162038" y="5813392"/>
              <a:ext cx="1109482" cy="573903"/>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a:t>
              </a:r>
              <a:r>
                <a:rPr lang="en-US" dirty="0" smtClean="0"/>
                <a:t>arse + compile</a:t>
              </a:r>
              <a:endParaRPr lang="en-US" dirty="0"/>
            </a:p>
          </p:txBody>
        </p:sp>
        <p:sp>
          <p:nvSpPr>
            <p:cNvPr id="28" name="Bent-Up Arrow 27"/>
            <p:cNvSpPr/>
            <p:nvPr/>
          </p:nvSpPr>
          <p:spPr>
            <a:xfrm rot="5400000">
              <a:off x="642465" y="5591894"/>
              <a:ext cx="462225" cy="532562"/>
            </a:xfrm>
            <a:prstGeom prst="bentUpArrow">
              <a:avLst>
                <a:gd name="adj1" fmla="val 17453"/>
                <a:gd name="adj2" fmla="val 25000"/>
                <a:gd name="adj3" fmla="val 325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flipH="1">
              <a:off x="3381002" y="5813392"/>
              <a:ext cx="1109482" cy="573903"/>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a:t>
              </a:r>
              <a:r>
                <a:rPr lang="en-US" dirty="0" smtClean="0"/>
                <a:t>arse + compile</a:t>
              </a:r>
              <a:endParaRPr lang="en-US" dirty="0"/>
            </a:p>
          </p:txBody>
        </p:sp>
        <p:sp>
          <p:nvSpPr>
            <p:cNvPr id="30" name="Bent-Up Arrow 29"/>
            <p:cNvSpPr/>
            <p:nvPr/>
          </p:nvSpPr>
          <p:spPr>
            <a:xfrm rot="5400000">
              <a:off x="2861429" y="5591894"/>
              <a:ext cx="462225" cy="532562"/>
            </a:xfrm>
            <a:prstGeom prst="bentUpArrow">
              <a:avLst>
                <a:gd name="adj1" fmla="val 17453"/>
                <a:gd name="adj2" fmla="val 25000"/>
                <a:gd name="adj3" fmla="val 325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flipH="1">
              <a:off x="5599966" y="5813392"/>
              <a:ext cx="1109482" cy="573903"/>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a:t>
              </a:r>
              <a:r>
                <a:rPr lang="en-US" dirty="0" smtClean="0"/>
                <a:t>arse + compile</a:t>
              </a:r>
              <a:endParaRPr lang="en-US" dirty="0"/>
            </a:p>
          </p:txBody>
        </p:sp>
        <p:sp>
          <p:nvSpPr>
            <p:cNvPr id="32" name="Bent-Up Arrow 31"/>
            <p:cNvSpPr/>
            <p:nvPr/>
          </p:nvSpPr>
          <p:spPr>
            <a:xfrm rot="5400000">
              <a:off x="5080393" y="5591894"/>
              <a:ext cx="462225" cy="532562"/>
            </a:xfrm>
            <a:prstGeom prst="bentUpArrow">
              <a:avLst>
                <a:gd name="adj1" fmla="val 17453"/>
                <a:gd name="adj2" fmla="val 25000"/>
                <a:gd name="adj3" fmla="val 325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flipH="1">
              <a:off x="7818930" y="5813392"/>
              <a:ext cx="1109482" cy="573903"/>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a:t>
              </a:r>
              <a:r>
                <a:rPr lang="en-US" dirty="0" smtClean="0"/>
                <a:t>arse + compile</a:t>
              </a:r>
              <a:endParaRPr lang="en-US" dirty="0"/>
            </a:p>
          </p:txBody>
        </p:sp>
        <p:sp>
          <p:nvSpPr>
            <p:cNvPr id="34" name="Bent-Up Arrow 33"/>
            <p:cNvSpPr/>
            <p:nvPr/>
          </p:nvSpPr>
          <p:spPr>
            <a:xfrm rot="5400000">
              <a:off x="7299357" y="5591894"/>
              <a:ext cx="462225" cy="532562"/>
            </a:xfrm>
            <a:prstGeom prst="bentUpArrow">
              <a:avLst>
                <a:gd name="adj1" fmla="val 17453"/>
                <a:gd name="adj2" fmla="val 25000"/>
                <a:gd name="adj3" fmla="val 325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flipH="1">
              <a:off x="8920447" y="5822432"/>
              <a:ext cx="1109482" cy="573903"/>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EXECUTE</a:t>
              </a:r>
              <a:endParaRPr lang="en-US" dirty="0"/>
            </a:p>
          </p:txBody>
        </p:sp>
      </p:grpSp>
      <p:sp>
        <p:nvSpPr>
          <p:cNvPr id="36" name="Rectangle 35"/>
          <p:cNvSpPr/>
          <p:nvPr/>
        </p:nvSpPr>
        <p:spPr>
          <a:xfrm>
            <a:off x="2666163" y="6396335"/>
            <a:ext cx="9525837" cy="461665"/>
          </a:xfrm>
          <a:prstGeom prst="rect">
            <a:avLst/>
          </a:prstGeom>
        </p:spPr>
        <p:txBody>
          <a:bodyPr wrap="square">
            <a:spAutoFit/>
          </a:bodyPr>
          <a:lstStyle/>
          <a:p>
            <a:pPr algn="r"/>
            <a:r>
              <a:rPr lang="en-US" sz="1200" dirty="0">
                <a:hlinkClick r:id="rId2"/>
              </a:rPr>
              <a:t>https://</a:t>
            </a:r>
            <a:r>
              <a:rPr lang="en-US" sz="1200" dirty="0" smtClean="0">
                <a:hlinkClick r:id="rId2"/>
              </a:rPr>
              <a:t>v8.dev/blog/v8-release-78</a:t>
            </a:r>
            <a:endParaRPr lang="en-US" sz="1200" dirty="0" smtClean="0">
              <a:hlinkClick r:id="rId3"/>
            </a:endParaRPr>
          </a:p>
          <a:p>
            <a:pPr algn="r"/>
            <a:r>
              <a:rPr lang="en-US" sz="1200" dirty="0" smtClean="0">
                <a:hlinkClick r:id="rId3"/>
              </a:rPr>
              <a:t>https</a:t>
            </a:r>
            <a:r>
              <a:rPr lang="en-US" sz="1200" dirty="0">
                <a:hlinkClick r:id="rId3"/>
              </a:rPr>
              <a:t>://</a:t>
            </a:r>
            <a:r>
              <a:rPr lang="en-US" sz="1200" dirty="0" smtClean="0">
                <a:hlinkClick r:id="rId3"/>
              </a:rPr>
              <a:t>medium.com/reloading/javascript-start-up-performance-69200f43b201</a:t>
            </a:r>
            <a:endParaRPr lang="en-US" sz="1200" dirty="0"/>
          </a:p>
        </p:txBody>
      </p:sp>
      <p:grpSp>
        <p:nvGrpSpPr>
          <p:cNvPr id="38" name="Group 37"/>
          <p:cNvGrpSpPr/>
          <p:nvPr/>
        </p:nvGrpSpPr>
        <p:grpSpPr>
          <a:xfrm>
            <a:off x="62285" y="1012516"/>
            <a:ext cx="12067430" cy="1124249"/>
            <a:chOff x="52556" y="3891883"/>
            <a:chExt cx="12067430" cy="1124249"/>
          </a:xfrm>
        </p:grpSpPr>
        <p:sp>
          <p:nvSpPr>
            <p:cNvPr id="39" name="Rectangle 38"/>
            <p:cNvSpPr/>
            <p:nvPr/>
          </p:nvSpPr>
          <p:spPr>
            <a:xfrm flipH="1">
              <a:off x="1162038" y="3891883"/>
              <a:ext cx="1109482"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flipH="1">
              <a:off x="52556" y="3891883"/>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flipH="1">
              <a:off x="3381002" y="3891883"/>
              <a:ext cx="1109482"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flipH="1">
              <a:off x="2271520" y="3891883"/>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flipH="1">
              <a:off x="5599966" y="3891883"/>
              <a:ext cx="1109482"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flipH="1">
              <a:off x="4490484" y="3891883"/>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flipH="1">
              <a:off x="6709448" y="3891883"/>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flipH="1">
              <a:off x="7818930" y="4442229"/>
              <a:ext cx="3191574" cy="573903"/>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a:t>
              </a:r>
              <a:r>
                <a:rPr lang="en-US" dirty="0" smtClean="0"/>
                <a:t>arse + compile</a:t>
              </a:r>
              <a:endParaRPr lang="en-US" dirty="0"/>
            </a:p>
          </p:txBody>
        </p:sp>
        <p:sp>
          <p:nvSpPr>
            <p:cNvPr id="54" name="Bent-Up Arrow 53"/>
            <p:cNvSpPr/>
            <p:nvPr/>
          </p:nvSpPr>
          <p:spPr>
            <a:xfrm rot="5400000">
              <a:off x="7299357" y="4220731"/>
              <a:ext cx="462225" cy="532562"/>
            </a:xfrm>
            <a:prstGeom prst="bentUpArrow">
              <a:avLst>
                <a:gd name="adj1" fmla="val 17453"/>
                <a:gd name="adj2" fmla="val 25000"/>
                <a:gd name="adj3" fmla="val 325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flipH="1">
              <a:off x="11010504" y="4441221"/>
              <a:ext cx="1109482" cy="573903"/>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EXECUTE</a:t>
              </a:r>
              <a:endParaRPr lang="en-US" dirty="0"/>
            </a:p>
          </p:txBody>
        </p:sp>
      </p:grpSp>
      <p:sp>
        <p:nvSpPr>
          <p:cNvPr id="37" name="Rectangle 36"/>
          <p:cNvSpPr/>
          <p:nvPr/>
        </p:nvSpPr>
        <p:spPr>
          <a:xfrm>
            <a:off x="58708" y="675112"/>
            <a:ext cx="12192000" cy="1517301"/>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TextBox 64">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Round-Robin is bad!?</a:t>
            </a:r>
            <a:endParaRPr lang="fr-FR" sz="40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87801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Is Round-Robin bad?</a:t>
            </a:r>
            <a:endParaRPr lang="fr-FR" sz="4000" dirty="0">
              <a:latin typeface="Segoe UI Semibold" panose="020B0702040204020203" pitchFamily="34" charset="0"/>
              <a:cs typeface="Segoe UI Semibold" panose="020B0702040204020203" pitchFamily="34" charset="0"/>
            </a:endParaRPr>
          </a:p>
        </p:txBody>
      </p:sp>
      <p:sp>
        <p:nvSpPr>
          <p:cNvPr id="26" name="Rectangle 25"/>
          <p:cNvSpPr/>
          <p:nvPr/>
        </p:nvSpPr>
        <p:spPr>
          <a:xfrm flipH="1">
            <a:off x="677793" y="1378915"/>
            <a:ext cx="628460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flipH="1">
            <a:off x="6962398" y="1378916"/>
            <a:ext cx="963637" cy="361641"/>
          </a:xfrm>
          <a:prstGeom prst="rect">
            <a:avLst/>
          </a:prstGeom>
          <a:solidFill>
            <a:srgbClr val="0096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29" name="Rectangle 28"/>
          <p:cNvSpPr/>
          <p:nvPr/>
        </p:nvSpPr>
        <p:spPr>
          <a:xfrm flipH="1">
            <a:off x="677793" y="4022517"/>
            <a:ext cx="1058570"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flipH="1">
            <a:off x="1736363" y="4022517"/>
            <a:ext cx="489602" cy="361641"/>
          </a:xfrm>
          <a:prstGeom prst="rect">
            <a:avLst/>
          </a:prstGeom>
          <a:solidFill>
            <a:srgbClr val="0096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33" name="Rectangle 32"/>
          <p:cNvSpPr/>
          <p:nvPr/>
        </p:nvSpPr>
        <p:spPr>
          <a:xfrm flipH="1">
            <a:off x="3444098" y="4022517"/>
            <a:ext cx="489602" cy="361641"/>
          </a:xfrm>
          <a:prstGeom prst="rect">
            <a:avLst/>
          </a:prstGeom>
          <a:solidFill>
            <a:srgbClr val="0096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35" name="Rectangle 34"/>
          <p:cNvSpPr/>
          <p:nvPr/>
        </p:nvSpPr>
        <p:spPr>
          <a:xfrm flipH="1">
            <a:off x="7926035" y="1378916"/>
            <a:ext cx="495637"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flipH="1">
            <a:off x="2225964" y="4022517"/>
            <a:ext cx="157235"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flipH="1">
            <a:off x="3933700" y="4022517"/>
            <a:ext cx="157235"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flipH="1">
            <a:off x="2385528" y="4022517"/>
            <a:ext cx="1058570"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flipH="1">
            <a:off x="4090935" y="4022517"/>
            <a:ext cx="1058570"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flipH="1">
            <a:off x="5149505" y="4022517"/>
            <a:ext cx="157235"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flipH="1">
            <a:off x="5306740" y="4022516"/>
            <a:ext cx="311493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TextBox 49"/>
          <p:cNvSpPr txBox="1"/>
          <p:nvPr/>
        </p:nvSpPr>
        <p:spPr>
          <a:xfrm>
            <a:off x="3688899" y="2703852"/>
            <a:ext cx="944040" cy="400110"/>
          </a:xfrm>
          <a:prstGeom prst="rect">
            <a:avLst/>
          </a:prstGeom>
          <a:noFill/>
        </p:spPr>
        <p:txBody>
          <a:bodyPr wrap="square" rtlCol="0">
            <a:spAutoFit/>
          </a:bodyPr>
          <a:lstStyle/>
          <a:p>
            <a:pPr algn="ctr"/>
            <a:r>
              <a:rPr lang="en-US" sz="2000" b="1" dirty="0" smtClean="0">
                <a:solidFill>
                  <a:srgbClr val="009688"/>
                </a:solidFill>
              </a:rPr>
              <a:t>done</a:t>
            </a:r>
            <a:endParaRPr lang="en-US" sz="2400" b="1" dirty="0">
              <a:solidFill>
                <a:srgbClr val="009688"/>
              </a:solidFill>
            </a:endParaRPr>
          </a:p>
        </p:txBody>
      </p:sp>
      <p:cxnSp>
        <p:nvCxnSpPr>
          <p:cNvPr id="51" name="Straight Arrow Connector 50"/>
          <p:cNvCxnSpPr/>
          <p:nvPr/>
        </p:nvCxnSpPr>
        <p:spPr>
          <a:xfrm flipV="1">
            <a:off x="5294193" y="4478271"/>
            <a:ext cx="12547" cy="5524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7913488" y="1787614"/>
            <a:ext cx="12547" cy="552495"/>
          </a:xfrm>
          <a:prstGeom prst="straightConnector1">
            <a:avLst/>
          </a:prstGeom>
          <a:ln w="76200">
            <a:solidFill>
              <a:srgbClr val="009688"/>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8421672" y="1798131"/>
            <a:ext cx="0" cy="5562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933700" y="3204000"/>
            <a:ext cx="1" cy="741600"/>
          </a:xfrm>
          <a:prstGeom prst="straightConnector1">
            <a:avLst/>
          </a:prstGeom>
          <a:ln w="76200">
            <a:solidFill>
              <a:srgbClr val="009688"/>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218870" y="5183166"/>
            <a:ext cx="944040" cy="400110"/>
          </a:xfrm>
          <a:prstGeom prst="rect">
            <a:avLst/>
          </a:prstGeom>
          <a:noFill/>
        </p:spPr>
        <p:txBody>
          <a:bodyPr wrap="square" rtlCol="0">
            <a:spAutoFit/>
          </a:bodyPr>
          <a:lstStyle/>
          <a:p>
            <a:pPr algn="ctr"/>
            <a:r>
              <a:rPr lang="en-US" sz="2000" b="1" dirty="0" smtClean="0">
                <a:solidFill>
                  <a:srgbClr val="FF0000"/>
                </a:solidFill>
              </a:rPr>
              <a:t>done</a:t>
            </a:r>
            <a:endParaRPr lang="en-US" sz="2400" b="1" dirty="0">
              <a:solidFill>
                <a:srgbClr val="FF0000"/>
              </a:solidFill>
            </a:endParaRPr>
          </a:p>
        </p:txBody>
      </p:sp>
    </p:spTree>
    <p:extLst>
      <p:ext uri="{BB962C8B-B14F-4D97-AF65-F5344CB8AC3E}">
        <p14:creationId xmlns:p14="http://schemas.microsoft.com/office/powerpoint/2010/main" val="2713218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2385" y="1238250"/>
            <a:ext cx="5474990" cy="4929245"/>
            <a:chOff x="192385" y="1238250"/>
            <a:chExt cx="5474990" cy="4929245"/>
          </a:xfrm>
        </p:grpSpPr>
        <p:grpSp>
          <p:nvGrpSpPr>
            <p:cNvPr id="7" name="Group 6"/>
            <p:cNvGrpSpPr/>
            <p:nvPr/>
          </p:nvGrpSpPr>
          <p:grpSpPr>
            <a:xfrm>
              <a:off x="192385" y="1238250"/>
              <a:ext cx="5474990" cy="4929245"/>
              <a:chOff x="363835" y="1238250"/>
              <a:chExt cx="5474990" cy="4929245"/>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069"/>
              <a:stretch/>
            </p:blipFill>
            <p:spPr>
              <a:xfrm>
                <a:off x="1023242" y="1312370"/>
                <a:ext cx="4815583" cy="44105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835" y="1238250"/>
                <a:ext cx="776280" cy="37814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15" y="5805631"/>
                <a:ext cx="1543243" cy="361864"/>
              </a:xfrm>
              <a:prstGeom prst="rect">
                <a:avLst/>
              </a:prstGeom>
            </p:spPr>
          </p:pic>
        </p:grpSp>
        <p:sp>
          <p:nvSpPr>
            <p:cNvPr id="3" name="Rectangle 2"/>
            <p:cNvSpPr/>
            <p:nvPr/>
          </p:nvSpPr>
          <p:spPr>
            <a:xfrm rot="19930831">
              <a:off x="2314365" y="2173854"/>
              <a:ext cx="3155325" cy="383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rot="18567535">
              <a:off x="1530836" y="3442785"/>
              <a:ext cx="1597271" cy="383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rot="17847048">
              <a:off x="1667180" y="3982785"/>
              <a:ext cx="673380" cy="383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Heuristics = on average</a:t>
            </a:r>
            <a:endParaRPr lang="fr-FR" sz="4000" dirty="0">
              <a:latin typeface="Segoe UI Semibold" panose="020B0702040204020203" pitchFamily="34" charset="0"/>
              <a:cs typeface="Segoe UI Semibold" panose="020B0702040204020203" pitchFamily="34" charset="0"/>
            </a:endParaRPr>
          </a:p>
        </p:txBody>
      </p:sp>
      <p:cxnSp>
        <p:nvCxnSpPr>
          <p:cNvPr id="9" name="Straight Arrow Connector 8"/>
          <p:cNvCxnSpPr/>
          <p:nvPr/>
        </p:nvCxnSpPr>
        <p:spPr>
          <a:xfrm>
            <a:off x="4351538" y="3517629"/>
            <a:ext cx="915728" cy="1063896"/>
          </a:xfrm>
          <a:prstGeom prst="straightConnector1">
            <a:avLst/>
          </a:prstGeom>
          <a:ln w="152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595708" y="1794693"/>
            <a:ext cx="892581" cy="1003029"/>
          </a:xfrm>
          <a:prstGeom prst="straightConnector1">
            <a:avLst/>
          </a:prstGeom>
          <a:ln w="1524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3672" y="1381781"/>
            <a:ext cx="2964071" cy="400110"/>
          </a:xfrm>
          <a:prstGeom prst="rect">
            <a:avLst/>
          </a:prstGeom>
          <a:noFill/>
        </p:spPr>
        <p:txBody>
          <a:bodyPr wrap="square" rtlCol="0">
            <a:spAutoFit/>
          </a:bodyPr>
          <a:lstStyle/>
          <a:p>
            <a:pPr algn="ctr"/>
            <a:r>
              <a:rPr lang="en-US" sz="2000" b="1" dirty="0" smtClean="0">
                <a:solidFill>
                  <a:schemeClr val="accent1"/>
                </a:solidFill>
              </a:rPr>
              <a:t>FASTER</a:t>
            </a:r>
            <a:endParaRPr lang="en-US" sz="2400" b="1" dirty="0">
              <a:solidFill>
                <a:schemeClr val="accent1"/>
              </a:solidFill>
            </a:endParaRPr>
          </a:p>
        </p:txBody>
      </p:sp>
      <p:sp>
        <p:nvSpPr>
          <p:cNvPr id="15" name="TextBox 14"/>
          <p:cNvSpPr txBox="1"/>
          <p:nvPr/>
        </p:nvSpPr>
        <p:spPr>
          <a:xfrm>
            <a:off x="3785230" y="4552041"/>
            <a:ext cx="2964071" cy="400110"/>
          </a:xfrm>
          <a:prstGeom prst="rect">
            <a:avLst/>
          </a:prstGeom>
          <a:noFill/>
        </p:spPr>
        <p:txBody>
          <a:bodyPr wrap="square" rtlCol="0">
            <a:spAutoFit/>
          </a:bodyPr>
          <a:lstStyle/>
          <a:p>
            <a:pPr algn="ctr"/>
            <a:r>
              <a:rPr lang="en-US" sz="2000" b="1" dirty="0" smtClean="0">
                <a:solidFill>
                  <a:schemeClr val="accent1"/>
                </a:solidFill>
              </a:rPr>
              <a:t>SLOWER</a:t>
            </a:r>
            <a:endParaRPr lang="en-US" sz="2400" b="1" dirty="0">
              <a:solidFill>
                <a:schemeClr val="accent1"/>
              </a:solidFill>
            </a:endParaRPr>
          </a:p>
        </p:txBody>
      </p:sp>
      <p:sp>
        <p:nvSpPr>
          <p:cNvPr id="16" name="TextBox 15"/>
          <p:cNvSpPr txBox="1"/>
          <p:nvPr/>
        </p:nvSpPr>
        <p:spPr>
          <a:xfrm>
            <a:off x="4379186" y="2372916"/>
            <a:ext cx="4482410" cy="523220"/>
          </a:xfrm>
          <a:prstGeom prst="rect">
            <a:avLst/>
          </a:prstGeom>
          <a:noFill/>
        </p:spPr>
        <p:txBody>
          <a:bodyPr wrap="square" rtlCol="0">
            <a:spAutoFit/>
          </a:bodyPr>
          <a:lstStyle/>
          <a:p>
            <a:pPr algn="ctr"/>
            <a:r>
              <a:rPr lang="en-US" sz="2800" b="1" dirty="0" smtClean="0"/>
              <a:t>Fair Round-Robin</a:t>
            </a:r>
            <a:endParaRPr lang="en-US" sz="3200" b="1" dirty="0"/>
          </a:p>
        </p:txBody>
      </p:sp>
      <p:sp>
        <p:nvSpPr>
          <p:cNvPr id="20" name="TextBox 19"/>
          <p:cNvSpPr txBox="1"/>
          <p:nvPr/>
        </p:nvSpPr>
        <p:spPr>
          <a:xfrm>
            <a:off x="4286448" y="1646232"/>
            <a:ext cx="4482410" cy="523220"/>
          </a:xfrm>
          <a:prstGeom prst="rect">
            <a:avLst/>
          </a:prstGeom>
          <a:noFill/>
        </p:spPr>
        <p:txBody>
          <a:bodyPr wrap="square" rtlCol="0">
            <a:spAutoFit/>
          </a:bodyPr>
          <a:lstStyle/>
          <a:p>
            <a:pPr algn="ctr"/>
            <a:r>
              <a:rPr lang="en-US" sz="2800" dirty="0" smtClean="0"/>
              <a:t>Everything else</a:t>
            </a:r>
            <a:endParaRPr lang="en-US" sz="3200" dirty="0"/>
          </a:p>
        </p:txBody>
      </p:sp>
      <p:sp>
        <p:nvSpPr>
          <p:cNvPr id="21" name="TextBox 20"/>
          <p:cNvSpPr txBox="1"/>
          <p:nvPr/>
        </p:nvSpPr>
        <p:spPr>
          <a:xfrm>
            <a:off x="2389177" y="1269265"/>
            <a:ext cx="1740811" cy="400110"/>
          </a:xfrm>
          <a:prstGeom prst="rect">
            <a:avLst/>
          </a:prstGeom>
          <a:noFill/>
        </p:spPr>
        <p:txBody>
          <a:bodyPr wrap="square" rtlCol="0">
            <a:spAutoFit/>
          </a:bodyPr>
          <a:lstStyle/>
          <a:p>
            <a:pPr algn="ctr"/>
            <a:r>
              <a:rPr lang="en-US" sz="2000" dirty="0" smtClean="0"/>
              <a:t>N = 40</a:t>
            </a:r>
            <a:endParaRPr lang="en-US" sz="2400" dirty="0"/>
          </a:p>
        </p:txBody>
      </p:sp>
      <p:sp>
        <p:nvSpPr>
          <p:cNvPr id="38" name="Rectangle 37"/>
          <p:cNvSpPr/>
          <p:nvPr/>
        </p:nvSpPr>
        <p:spPr>
          <a:xfrm>
            <a:off x="2666163" y="6396335"/>
            <a:ext cx="9525837" cy="461665"/>
          </a:xfrm>
          <a:prstGeom prst="rect">
            <a:avLst/>
          </a:prstGeom>
        </p:spPr>
        <p:txBody>
          <a:bodyPr wrap="square">
            <a:spAutoFit/>
          </a:bodyPr>
          <a:lstStyle/>
          <a:p>
            <a:pPr algn="r"/>
            <a:r>
              <a:rPr lang="en-US" sz="1200" dirty="0">
                <a:hlinkClick r:id="rId6"/>
              </a:rPr>
              <a:t>https://h3.edm.uhasselt.be/</a:t>
            </a:r>
            <a:r>
              <a:rPr lang="en-US" sz="1200" dirty="0" smtClean="0">
                <a:hlinkClick r:id="rId7"/>
              </a:rPr>
              <a:t/>
            </a:r>
            <a:br>
              <a:rPr lang="en-US" sz="1200" dirty="0" smtClean="0">
                <a:hlinkClick r:id="rId7"/>
              </a:rPr>
            </a:br>
            <a:r>
              <a:rPr lang="en-US" sz="1200" dirty="0" smtClean="0">
                <a:hlinkClick r:id="rId7"/>
              </a:rPr>
              <a:t>https</a:t>
            </a:r>
            <a:r>
              <a:rPr lang="en-US" sz="1200" dirty="0">
                <a:hlinkClick r:id="rId7"/>
              </a:rPr>
              <a:t>://speeder.edm.uhasselt.be/www18</a:t>
            </a:r>
            <a:endParaRPr lang="en-US" sz="1200" dirty="0"/>
          </a:p>
        </p:txBody>
      </p:sp>
      <p:pic>
        <p:nvPicPr>
          <p:cNvPr id="22" name="Picture 2" descr="File:Microsoft Edge logo.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8834" y="2441021"/>
            <a:ext cx="376852" cy="40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478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3672" y="1238250"/>
            <a:ext cx="4651423" cy="4128417"/>
            <a:chOff x="113672" y="1238250"/>
            <a:chExt cx="5553703" cy="4929245"/>
          </a:xfrm>
        </p:grpSpPr>
        <p:grpSp>
          <p:nvGrpSpPr>
            <p:cNvPr id="36" name="Group 35"/>
            <p:cNvGrpSpPr/>
            <p:nvPr/>
          </p:nvGrpSpPr>
          <p:grpSpPr>
            <a:xfrm>
              <a:off x="192385" y="1238250"/>
              <a:ext cx="5474990" cy="4929245"/>
              <a:chOff x="192385" y="1238250"/>
              <a:chExt cx="5474990" cy="4929245"/>
            </a:xfrm>
          </p:grpSpPr>
          <p:grpSp>
            <p:nvGrpSpPr>
              <p:cNvPr id="39" name="Group 38"/>
              <p:cNvGrpSpPr/>
              <p:nvPr/>
            </p:nvGrpSpPr>
            <p:grpSpPr>
              <a:xfrm>
                <a:off x="192385" y="1238250"/>
                <a:ext cx="5474990" cy="4929245"/>
                <a:chOff x="363835" y="1238250"/>
                <a:chExt cx="5474990" cy="4929245"/>
              </a:xfrm>
            </p:grpSpPr>
            <p:pic>
              <p:nvPicPr>
                <p:cNvPr id="43" name="Picture 42"/>
                <p:cNvPicPr>
                  <a:picLocks noChangeAspect="1"/>
                </p:cNvPicPr>
                <p:nvPr/>
              </p:nvPicPr>
              <p:blipFill rotWithShape="1">
                <a:blip r:embed="rId3">
                  <a:extLst>
                    <a:ext uri="{28A0092B-C50C-407E-A947-70E740481C1C}">
                      <a14:useLocalDpi xmlns:a14="http://schemas.microsoft.com/office/drawing/2010/main" val="0"/>
                    </a:ext>
                  </a:extLst>
                </a:blip>
                <a:srcRect r="5069"/>
                <a:stretch/>
              </p:blipFill>
              <p:spPr>
                <a:xfrm>
                  <a:off x="1023242" y="1312370"/>
                  <a:ext cx="4815583" cy="4410518"/>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835" y="1238250"/>
                  <a:ext cx="776280" cy="3781425"/>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15" y="5805631"/>
                  <a:ext cx="1543243" cy="361864"/>
                </a:xfrm>
                <a:prstGeom prst="rect">
                  <a:avLst/>
                </a:prstGeom>
              </p:spPr>
            </p:pic>
          </p:grpSp>
          <p:sp>
            <p:nvSpPr>
              <p:cNvPr id="40" name="Rectangle 39"/>
              <p:cNvSpPr/>
              <p:nvPr/>
            </p:nvSpPr>
            <p:spPr>
              <a:xfrm rot="19930831">
                <a:off x="2314365" y="2173854"/>
                <a:ext cx="3155325" cy="383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rot="18567535">
                <a:off x="1530836" y="3442785"/>
                <a:ext cx="1597271" cy="383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rot="17847048">
                <a:off x="1667180" y="3982785"/>
                <a:ext cx="673380" cy="383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9" name="Straight Arrow Connector 8"/>
            <p:cNvCxnSpPr/>
            <p:nvPr/>
          </p:nvCxnSpPr>
          <p:spPr>
            <a:xfrm>
              <a:off x="4351538" y="3517629"/>
              <a:ext cx="915728" cy="1063896"/>
            </a:xfrm>
            <a:prstGeom prst="straightConnector1">
              <a:avLst/>
            </a:prstGeom>
            <a:ln w="152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595708" y="1794693"/>
              <a:ext cx="892581" cy="1003029"/>
            </a:xfrm>
            <a:prstGeom prst="straightConnector1">
              <a:avLst/>
            </a:prstGeom>
            <a:ln w="1524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3672" y="1381781"/>
              <a:ext cx="2964071" cy="400110"/>
            </a:xfrm>
            <a:prstGeom prst="rect">
              <a:avLst/>
            </a:prstGeom>
            <a:noFill/>
          </p:spPr>
          <p:txBody>
            <a:bodyPr wrap="square" rtlCol="0">
              <a:spAutoFit/>
            </a:bodyPr>
            <a:lstStyle/>
            <a:p>
              <a:pPr algn="ctr"/>
              <a:r>
                <a:rPr lang="en-US" sz="2000" b="1" dirty="0" smtClean="0">
                  <a:solidFill>
                    <a:schemeClr val="accent1"/>
                  </a:solidFill>
                </a:rPr>
                <a:t>FASTER</a:t>
              </a:r>
              <a:endParaRPr lang="en-US" sz="2400" b="1" dirty="0">
                <a:solidFill>
                  <a:schemeClr val="accent1"/>
                </a:solidFill>
              </a:endParaRPr>
            </a:p>
          </p:txBody>
        </p:sp>
        <p:sp>
          <p:nvSpPr>
            <p:cNvPr id="49" name="TextBox 48"/>
            <p:cNvSpPr txBox="1"/>
            <p:nvPr/>
          </p:nvSpPr>
          <p:spPr>
            <a:xfrm>
              <a:off x="2389177" y="1269265"/>
              <a:ext cx="1740811" cy="400110"/>
            </a:xfrm>
            <a:prstGeom prst="rect">
              <a:avLst/>
            </a:prstGeom>
            <a:noFill/>
          </p:spPr>
          <p:txBody>
            <a:bodyPr wrap="square" rtlCol="0">
              <a:spAutoFit/>
            </a:bodyPr>
            <a:lstStyle/>
            <a:p>
              <a:pPr algn="ctr"/>
              <a:r>
                <a:rPr lang="en-US" sz="2000" dirty="0" smtClean="0"/>
                <a:t>N = 40</a:t>
              </a:r>
              <a:endParaRPr lang="en-US" sz="2400" dirty="0"/>
            </a:p>
          </p:txBody>
        </p:sp>
      </p:grpSp>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Heuristics = on average</a:t>
            </a:r>
            <a:endParaRPr lang="fr-FR" sz="4000" dirty="0">
              <a:latin typeface="Segoe UI Semibold" panose="020B0702040204020203" pitchFamily="34" charset="0"/>
              <a:cs typeface="Segoe UI Semibold" panose="020B0702040204020203" pitchFamily="34" charset="0"/>
            </a:endParaRPr>
          </a:p>
        </p:txBody>
      </p:sp>
      <p:sp>
        <p:nvSpPr>
          <p:cNvPr id="15" name="TextBox 14"/>
          <p:cNvSpPr txBox="1"/>
          <p:nvPr/>
        </p:nvSpPr>
        <p:spPr>
          <a:xfrm>
            <a:off x="3477479" y="3958271"/>
            <a:ext cx="2964071" cy="400110"/>
          </a:xfrm>
          <a:prstGeom prst="rect">
            <a:avLst/>
          </a:prstGeom>
          <a:noFill/>
        </p:spPr>
        <p:txBody>
          <a:bodyPr wrap="square" rtlCol="0">
            <a:spAutoFit/>
          </a:bodyPr>
          <a:lstStyle/>
          <a:p>
            <a:pPr algn="ctr"/>
            <a:r>
              <a:rPr lang="en-US" sz="2000" b="1" dirty="0" smtClean="0">
                <a:solidFill>
                  <a:schemeClr val="accent1"/>
                </a:solidFill>
              </a:rPr>
              <a:t>SLOWER</a:t>
            </a:r>
            <a:endParaRPr lang="en-US" sz="2400" b="1" dirty="0">
              <a:solidFill>
                <a:schemeClr val="accent1"/>
              </a:solidFill>
            </a:endParaRPr>
          </a:p>
        </p:txBody>
      </p:sp>
      <p:cxnSp>
        <p:nvCxnSpPr>
          <p:cNvPr id="23" name="Straight Connector 22"/>
          <p:cNvCxnSpPr/>
          <p:nvPr/>
        </p:nvCxnSpPr>
        <p:spPr>
          <a:xfrm>
            <a:off x="9001125" y="6101083"/>
            <a:ext cx="25336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 descr="File:Microsoft Edge logo.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1564" y="5906279"/>
            <a:ext cx="376852" cy="4018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chrome 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422705" y="3457140"/>
            <a:ext cx="546687" cy="54668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safari"/>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9921711" y="4839003"/>
            <a:ext cx="602326" cy="60232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Image result for firefox logo new"/>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9330845" y="5429427"/>
            <a:ext cx="479600" cy="49558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p:cNvCxnSpPr/>
          <p:nvPr/>
        </p:nvCxnSpPr>
        <p:spPr>
          <a:xfrm>
            <a:off x="9002907" y="4319908"/>
            <a:ext cx="25336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936325" y="5839473"/>
            <a:ext cx="1740811" cy="523220"/>
          </a:xfrm>
          <a:prstGeom prst="rect">
            <a:avLst/>
          </a:prstGeom>
          <a:noFill/>
        </p:spPr>
        <p:txBody>
          <a:bodyPr wrap="square" rtlCol="0">
            <a:spAutoFit/>
          </a:bodyPr>
          <a:lstStyle/>
          <a:p>
            <a:pPr algn="ctr"/>
            <a:r>
              <a:rPr lang="en-US" sz="2800" dirty="0" smtClean="0"/>
              <a:t>x1</a:t>
            </a:r>
            <a:endParaRPr lang="en-US" sz="3200" dirty="0"/>
          </a:p>
        </p:txBody>
      </p:sp>
      <p:sp>
        <p:nvSpPr>
          <p:cNvPr id="30" name="TextBox 29"/>
          <p:cNvSpPr txBox="1"/>
          <p:nvPr/>
        </p:nvSpPr>
        <p:spPr>
          <a:xfrm>
            <a:off x="10936324" y="4003827"/>
            <a:ext cx="1740811" cy="523220"/>
          </a:xfrm>
          <a:prstGeom prst="rect">
            <a:avLst/>
          </a:prstGeom>
          <a:noFill/>
        </p:spPr>
        <p:txBody>
          <a:bodyPr wrap="square" rtlCol="0">
            <a:spAutoFit/>
          </a:bodyPr>
          <a:lstStyle/>
          <a:p>
            <a:pPr algn="ctr"/>
            <a:r>
              <a:rPr lang="en-US" sz="2800" dirty="0" smtClean="0"/>
              <a:t>x2</a:t>
            </a:r>
            <a:endParaRPr lang="en-US" sz="3200" dirty="0"/>
          </a:p>
        </p:txBody>
      </p:sp>
      <p:sp>
        <p:nvSpPr>
          <p:cNvPr id="31" name="TextBox 30"/>
          <p:cNvSpPr txBox="1"/>
          <p:nvPr/>
        </p:nvSpPr>
        <p:spPr>
          <a:xfrm>
            <a:off x="11037777" y="3496606"/>
            <a:ext cx="849131" cy="461665"/>
          </a:xfrm>
          <a:prstGeom prst="rect">
            <a:avLst/>
          </a:prstGeom>
          <a:noFill/>
        </p:spPr>
        <p:txBody>
          <a:bodyPr wrap="square" rtlCol="0">
            <a:spAutoFit/>
          </a:bodyPr>
          <a:lstStyle/>
          <a:p>
            <a:r>
              <a:rPr lang="en-US" sz="2400" dirty="0" smtClean="0"/>
              <a:t>x2.3</a:t>
            </a:r>
            <a:endParaRPr lang="en-US" sz="2800" dirty="0"/>
          </a:p>
        </p:txBody>
      </p:sp>
      <p:sp>
        <p:nvSpPr>
          <p:cNvPr id="32" name="TextBox 31"/>
          <p:cNvSpPr txBox="1"/>
          <p:nvPr/>
        </p:nvSpPr>
        <p:spPr>
          <a:xfrm>
            <a:off x="10511758" y="4882097"/>
            <a:ext cx="849131" cy="461665"/>
          </a:xfrm>
          <a:prstGeom prst="rect">
            <a:avLst/>
          </a:prstGeom>
          <a:noFill/>
        </p:spPr>
        <p:txBody>
          <a:bodyPr wrap="square" rtlCol="0">
            <a:spAutoFit/>
          </a:bodyPr>
          <a:lstStyle/>
          <a:p>
            <a:r>
              <a:rPr lang="en-US" sz="2400" dirty="0" smtClean="0"/>
              <a:t>x1.5</a:t>
            </a:r>
            <a:endParaRPr lang="en-US" sz="2800" dirty="0"/>
          </a:p>
        </p:txBody>
      </p:sp>
      <p:sp>
        <p:nvSpPr>
          <p:cNvPr id="33" name="TextBox 32"/>
          <p:cNvSpPr txBox="1"/>
          <p:nvPr/>
        </p:nvSpPr>
        <p:spPr>
          <a:xfrm>
            <a:off x="9810445" y="5456895"/>
            <a:ext cx="998590" cy="461665"/>
          </a:xfrm>
          <a:prstGeom prst="rect">
            <a:avLst/>
          </a:prstGeom>
          <a:noFill/>
        </p:spPr>
        <p:txBody>
          <a:bodyPr wrap="square" rtlCol="0">
            <a:spAutoFit/>
          </a:bodyPr>
          <a:lstStyle/>
          <a:p>
            <a:r>
              <a:rPr lang="en-US" sz="2400" dirty="0" smtClean="0"/>
              <a:t>x1.22</a:t>
            </a:r>
            <a:endParaRPr lang="en-US" sz="2800" dirty="0"/>
          </a:p>
        </p:txBody>
      </p:sp>
      <p:cxnSp>
        <p:nvCxnSpPr>
          <p:cNvPr id="34" name="Straight Arrow Connector 33"/>
          <p:cNvCxnSpPr/>
          <p:nvPr/>
        </p:nvCxnSpPr>
        <p:spPr>
          <a:xfrm flipH="1" flipV="1">
            <a:off x="9075835" y="2917105"/>
            <a:ext cx="1" cy="3157460"/>
          </a:xfrm>
          <a:prstGeom prst="straightConnector1">
            <a:avLst/>
          </a:prstGeom>
          <a:ln w="1524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93143" y="2565252"/>
            <a:ext cx="2964071" cy="400110"/>
          </a:xfrm>
          <a:prstGeom prst="rect">
            <a:avLst/>
          </a:prstGeom>
          <a:noFill/>
        </p:spPr>
        <p:txBody>
          <a:bodyPr wrap="square" rtlCol="0">
            <a:spAutoFit/>
          </a:bodyPr>
          <a:lstStyle/>
          <a:p>
            <a:pPr algn="ctr"/>
            <a:r>
              <a:rPr lang="en-US" sz="2000" b="1" dirty="0" smtClean="0">
                <a:solidFill>
                  <a:schemeClr val="accent1"/>
                </a:solidFill>
              </a:rPr>
              <a:t>BETTER</a:t>
            </a:r>
            <a:endParaRPr lang="en-US" sz="2400" b="1" dirty="0">
              <a:solidFill>
                <a:schemeClr val="accent1"/>
              </a:solidFill>
            </a:endParaRPr>
          </a:p>
        </p:txBody>
      </p:sp>
      <p:sp>
        <p:nvSpPr>
          <p:cNvPr id="38" name="Rectangle 37"/>
          <p:cNvSpPr/>
          <p:nvPr/>
        </p:nvSpPr>
        <p:spPr>
          <a:xfrm>
            <a:off x="2666163" y="6396335"/>
            <a:ext cx="9525837" cy="461665"/>
          </a:xfrm>
          <a:prstGeom prst="rect">
            <a:avLst/>
          </a:prstGeom>
        </p:spPr>
        <p:txBody>
          <a:bodyPr wrap="square">
            <a:spAutoFit/>
          </a:bodyPr>
          <a:lstStyle/>
          <a:p>
            <a:pPr algn="r"/>
            <a:r>
              <a:rPr lang="en-US" sz="1200" dirty="0">
                <a:hlinkClick r:id="rId10"/>
              </a:rPr>
              <a:t>https://h3.edm.uhasselt.be/</a:t>
            </a:r>
            <a:r>
              <a:rPr lang="en-US" sz="1200" dirty="0" smtClean="0">
                <a:hlinkClick r:id="rId11"/>
              </a:rPr>
              <a:t/>
            </a:r>
            <a:br>
              <a:rPr lang="en-US" sz="1200" dirty="0" smtClean="0">
                <a:hlinkClick r:id="rId11"/>
              </a:rPr>
            </a:br>
            <a:r>
              <a:rPr lang="en-US" sz="1200" dirty="0" smtClean="0">
                <a:hlinkClick r:id="rId11"/>
              </a:rPr>
              <a:t>https</a:t>
            </a:r>
            <a:r>
              <a:rPr lang="en-US" sz="1200" dirty="0">
                <a:hlinkClick r:id="rId11"/>
              </a:rPr>
              <a:t>://speeder.edm.uhasselt.be/www18</a:t>
            </a:r>
            <a:endParaRPr lang="en-US" sz="1200" dirty="0"/>
          </a:p>
        </p:txBody>
      </p:sp>
      <p:sp>
        <p:nvSpPr>
          <p:cNvPr id="35" name="TextBox 34"/>
          <p:cNvSpPr txBox="1"/>
          <p:nvPr/>
        </p:nvSpPr>
        <p:spPr>
          <a:xfrm>
            <a:off x="9017739" y="1572672"/>
            <a:ext cx="3054749" cy="1015663"/>
          </a:xfrm>
          <a:prstGeom prst="rect">
            <a:avLst/>
          </a:prstGeom>
          <a:noFill/>
        </p:spPr>
        <p:txBody>
          <a:bodyPr wrap="square" rtlCol="0">
            <a:spAutoFit/>
          </a:bodyPr>
          <a:lstStyle/>
          <a:p>
            <a:pPr algn="ctr"/>
            <a:r>
              <a:rPr lang="en-US" sz="2000" b="1" u="sng" dirty="0" smtClean="0"/>
              <a:t>Average speedup factor</a:t>
            </a:r>
            <a:br>
              <a:rPr lang="en-US" sz="2000" b="1" u="sng" dirty="0" smtClean="0"/>
            </a:br>
            <a:r>
              <a:rPr lang="en-US" sz="2000" b="1" u="sng" dirty="0" smtClean="0"/>
              <a:t>for Above-the-fold resources</a:t>
            </a:r>
            <a:endParaRPr lang="en-US" sz="2400" b="1" u="sng" dirty="0"/>
          </a:p>
        </p:txBody>
      </p:sp>
      <p:sp>
        <p:nvSpPr>
          <p:cNvPr id="50" name="TextBox 49"/>
          <p:cNvSpPr txBox="1"/>
          <p:nvPr/>
        </p:nvSpPr>
        <p:spPr>
          <a:xfrm>
            <a:off x="4765095" y="5825820"/>
            <a:ext cx="4482410" cy="523220"/>
          </a:xfrm>
          <a:prstGeom prst="rect">
            <a:avLst/>
          </a:prstGeom>
          <a:noFill/>
        </p:spPr>
        <p:txBody>
          <a:bodyPr wrap="square" rtlCol="0">
            <a:spAutoFit/>
          </a:bodyPr>
          <a:lstStyle/>
          <a:p>
            <a:pPr algn="ctr"/>
            <a:r>
              <a:rPr lang="en-US" sz="2800" b="1" dirty="0" smtClean="0"/>
              <a:t>Fair Round-Robin</a:t>
            </a:r>
            <a:endParaRPr lang="en-US" sz="3200" b="1" dirty="0"/>
          </a:p>
        </p:txBody>
      </p:sp>
    </p:spTree>
    <p:extLst>
      <p:ext uri="{BB962C8B-B14F-4D97-AF65-F5344CB8AC3E}">
        <p14:creationId xmlns:p14="http://schemas.microsoft.com/office/powerpoint/2010/main" val="1542432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Heuristics = on average</a:t>
            </a:r>
            <a:endParaRPr lang="fr-FR" sz="4000" dirty="0">
              <a:latin typeface="Segoe UI Semibold" panose="020B0702040204020203" pitchFamily="34" charset="0"/>
              <a:cs typeface="Segoe UI Semibold" panose="020B0702040204020203" pitchFamily="34" charset="0"/>
            </a:endParaRPr>
          </a:p>
        </p:txBody>
      </p:sp>
      <p:pic>
        <p:nvPicPr>
          <p:cNvPr id="1026" name="Picture 2" descr="Default Prioritization Sch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77" y="1173561"/>
            <a:ext cx="6334125" cy="51244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96000" y="6581001"/>
            <a:ext cx="6096000" cy="276999"/>
          </a:xfrm>
          <a:prstGeom prst="rect">
            <a:avLst/>
          </a:prstGeom>
        </p:spPr>
        <p:txBody>
          <a:bodyPr>
            <a:spAutoFit/>
          </a:bodyPr>
          <a:lstStyle/>
          <a:p>
            <a:pPr algn="r"/>
            <a:r>
              <a:rPr lang="en-US" sz="1200" dirty="0">
                <a:hlinkClick r:id="rId4"/>
              </a:rPr>
              <a:t>https://blog.cloudflare.com/better-http-2-prioritization-for-a-faster-web/</a:t>
            </a:r>
            <a:endParaRPr lang="en-US" sz="1200" dirty="0"/>
          </a:p>
        </p:txBody>
      </p:sp>
      <p:sp>
        <p:nvSpPr>
          <p:cNvPr id="9" name="TextBox 8"/>
          <p:cNvSpPr txBox="1"/>
          <p:nvPr/>
        </p:nvSpPr>
        <p:spPr>
          <a:xfrm>
            <a:off x="6698255" y="1550376"/>
            <a:ext cx="5210979" cy="1384995"/>
          </a:xfrm>
          <a:prstGeom prst="rect">
            <a:avLst/>
          </a:prstGeom>
          <a:noFill/>
        </p:spPr>
        <p:txBody>
          <a:bodyPr wrap="square" rtlCol="0">
            <a:spAutoFit/>
          </a:bodyPr>
          <a:lstStyle/>
          <a:p>
            <a:pPr algn="ctr"/>
            <a:r>
              <a:rPr lang="en-US" sz="2800" dirty="0" smtClean="0"/>
              <a:t>Sequential for CSS/Script</a:t>
            </a:r>
          </a:p>
          <a:p>
            <a:pPr algn="ctr"/>
            <a:r>
              <a:rPr lang="en-US" sz="2800" dirty="0"/>
              <a:t>+</a:t>
            </a:r>
            <a:r>
              <a:rPr lang="en-US" sz="2800" dirty="0" smtClean="0"/>
              <a:t/>
            </a:r>
            <a:br>
              <a:rPr lang="en-US" sz="2800" dirty="0" smtClean="0"/>
            </a:br>
            <a:r>
              <a:rPr lang="en-US" sz="2800" dirty="0" smtClean="0"/>
              <a:t>Complex Weighted RR for rest</a:t>
            </a:r>
            <a:endParaRPr lang="en-US" sz="3200" dirty="0"/>
          </a:p>
        </p:txBody>
      </p:sp>
      <p:pic>
        <p:nvPicPr>
          <p:cNvPr id="10" name="Picture 2" descr="Image result for chrome logo"/>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057501" y="949039"/>
            <a:ext cx="546687" cy="5466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firefox logo new"/>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091044" y="2971307"/>
            <a:ext cx="479600" cy="4955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loudflare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979" y="262742"/>
            <a:ext cx="2018520" cy="68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298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Heuristics = on average</a:t>
            </a:r>
            <a:endParaRPr lang="fr-FR" sz="4000" dirty="0">
              <a:latin typeface="Segoe UI Semibold" panose="020B0702040204020203" pitchFamily="34" charset="0"/>
              <a:cs typeface="Segoe UI Semibold" panose="020B0702040204020203" pitchFamily="34" charset="0"/>
            </a:endParaRPr>
          </a:p>
        </p:txBody>
      </p:sp>
      <p:pic>
        <p:nvPicPr>
          <p:cNvPr id="1026" name="Picture 2" descr="Default Prioritization Sch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77" y="1173561"/>
            <a:ext cx="6334125" cy="51244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96000" y="6581001"/>
            <a:ext cx="6096000" cy="276999"/>
          </a:xfrm>
          <a:prstGeom prst="rect">
            <a:avLst/>
          </a:prstGeom>
        </p:spPr>
        <p:txBody>
          <a:bodyPr>
            <a:spAutoFit/>
          </a:bodyPr>
          <a:lstStyle/>
          <a:p>
            <a:pPr algn="r"/>
            <a:r>
              <a:rPr lang="en-US" sz="1200" dirty="0">
                <a:hlinkClick r:id="rId4"/>
              </a:rPr>
              <a:t>https://blog.cloudflare.com/better-http-2-prioritization-for-a-faster-web/</a:t>
            </a:r>
            <a:endParaRPr lang="en-US" sz="1200" dirty="0"/>
          </a:p>
        </p:txBody>
      </p:sp>
      <p:sp>
        <p:nvSpPr>
          <p:cNvPr id="2" name="Rectangle 1"/>
          <p:cNvSpPr/>
          <p:nvPr/>
        </p:nvSpPr>
        <p:spPr>
          <a:xfrm>
            <a:off x="6698255" y="4141421"/>
            <a:ext cx="5210978" cy="1785104"/>
          </a:xfrm>
          <a:prstGeom prst="rect">
            <a:avLst/>
          </a:prstGeom>
        </p:spPr>
        <p:txBody>
          <a:bodyPr wrap="square">
            <a:spAutoFit/>
          </a:bodyPr>
          <a:lstStyle/>
          <a:p>
            <a:pPr algn="ctr"/>
            <a:r>
              <a:rPr lang="en-US" sz="5400" dirty="0" smtClean="0">
                <a:solidFill>
                  <a:srgbClr val="36393A"/>
                </a:solidFill>
                <a:latin typeface="-apple-system"/>
              </a:rPr>
              <a:t>“</a:t>
            </a:r>
            <a:r>
              <a:rPr lang="en-US" sz="3600" dirty="0" smtClean="0">
                <a:solidFill>
                  <a:srgbClr val="36393A"/>
                </a:solidFill>
                <a:latin typeface="-apple-system"/>
              </a:rPr>
              <a:t> </a:t>
            </a:r>
            <a:r>
              <a:rPr lang="en-US" sz="2800" dirty="0" smtClean="0">
                <a:solidFill>
                  <a:srgbClr val="36393A"/>
                </a:solidFill>
                <a:latin typeface="-apple-system"/>
              </a:rPr>
              <a:t>50</a:t>
            </a:r>
            <a:r>
              <a:rPr lang="en-US" sz="2800" dirty="0">
                <a:solidFill>
                  <a:srgbClr val="36393A"/>
                </a:solidFill>
                <a:latin typeface="-apple-system"/>
              </a:rPr>
              <a:t>% faster by default, </a:t>
            </a:r>
            <a:r>
              <a:rPr lang="en-US" sz="2800" dirty="0" smtClean="0">
                <a:solidFill>
                  <a:srgbClr val="36393A"/>
                </a:solidFill>
                <a:latin typeface="-apple-system"/>
              </a:rPr>
              <a:t/>
            </a:r>
            <a:br>
              <a:rPr lang="en-US" sz="2800" dirty="0" smtClean="0">
                <a:solidFill>
                  <a:srgbClr val="36393A"/>
                </a:solidFill>
                <a:latin typeface="-apple-system"/>
              </a:rPr>
            </a:br>
            <a:r>
              <a:rPr lang="en-US" sz="2800" dirty="0" smtClean="0">
                <a:solidFill>
                  <a:srgbClr val="36393A"/>
                </a:solidFill>
                <a:latin typeface="-apple-system"/>
              </a:rPr>
              <a:t>particularly </a:t>
            </a:r>
            <a:r>
              <a:rPr lang="en-US" sz="2800" dirty="0">
                <a:solidFill>
                  <a:srgbClr val="36393A"/>
                </a:solidFill>
                <a:latin typeface="-apple-system"/>
              </a:rPr>
              <a:t>for </a:t>
            </a:r>
            <a:r>
              <a:rPr lang="en-US" sz="2800" b="1" dirty="0">
                <a:solidFill>
                  <a:schemeClr val="accent1"/>
                </a:solidFill>
                <a:latin typeface="-apple-system"/>
              </a:rPr>
              <a:t>Edge</a:t>
            </a:r>
            <a:r>
              <a:rPr lang="en-US" sz="2800" dirty="0">
                <a:solidFill>
                  <a:srgbClr val="36393A"/>
                </a:solidFill>
                <a:latin typeface="-apple-system"/>
              </a:rPr>
              <a:t> and </a:t>
            </a:r>
            <a:r>
              <a:rPr lang="en-US" sz="2800" b="1" dirty="0">
                <a:solidFill>
                  <a:schemeClr val="accent1"/>
                </a:solidFill>
                <a:latin typeface="-apple-system"/>
              </a:rPr>
              <a:t>Safari</a:t>
            </a:r>
            <a:r>
              <a:rPr lang="en-US" sz="2800" dirty="0">
                <a:solidFill>
                  <a:srgbClr val="36393A"/>
                </a:solidFill>
                <a:latin typeface="-apple-system"/>
              </a:rPr>
              <a:t> </a:t>
            </a:r>
            <a:r>
              <a:rPr lang="en-US" sz="2800" dirty="0" smtClean="0">
                <a:solidFill>
                  <a:srgbClr val="36393A"/>
                </a:solidFill>
                <a:latin typeface="-apple-system"/>
              </a:rPr>
              <a:t/>
            </a:r>
            <a:br>
              <a:rPr lang="en-US" sz="2800" dirty="0" smtClean="0">
                <a:solidFill>
                  <a:srgbClr val="36393A"/>
                </a:solidFill>
                <a:latin typeface="-apple-system"/>
              </a:rPr>
            </a:br>
            <a:r>
              <a:rPr lang="en-US" sz="2800" dirty="0" smtClean="0">
                <a:solidFill>
                  <a:srgbClr val="36393A"/>
                </a:solidFill>
                <a:latin typeface="-apple-system"/>
              </a:rPr>
              <a:t>is </a:t>
            </a:r>
            <a:r>
              <a:rPr lang="en-US" sz="2800" dirty="0">
                <a:solidFill>
                  <a:srgbClr val="36393A"/>
                </a:solidFill>
                <a:latin typeface="-apple-system"/>
              </a:rPr>
              <a:t>not </a:t>
            </a:r>
            <a:r>
              <a:rPr lang="en-US" sz="2800" dirty="0" smtClean="0">
                <a:solidFill>
                  <a:srgbClr val="36393A"/>
                </a:solidFill>
                <a:latin typeface="-apple-system"/>
              </a:rPr>
              <a:t>unusual</a:t>
            </a:r>
            <a:endParaRPr lang="en-US" sz="2800" dirty="0"/>
          </a:p>
        </p:txBody>
      </p:sp>
      <p:sp>
        <p:nvSpPr>
          <p:cNvPr id="8" name="Rectangle 7"/>
          <p:cNvSpPr/>
          <p:nvPr/>
        </p:nvSpPr>
        <p:spPr>
          <a:xfrm>
            <a:off x="10354018" y="5286184"/>
            <a:ext cx="607765" cy="923330"/>
          </a:xfrm>
          <a:prstGeom prst="rect">
            <a:avLst/>
          </a:prstGeom>
        </p:spPr>
        <p:txBody>
          <a:bodyPr wrap="square">
            <a:spAutoFit/>
          </a:bodyPr>
          <a:lstStyle/>
          <a:p>
            <a:pPr algn="ctr"/>
            <a:r>
              <a:rPr lang="en-US" sz="5400" dirty="0" smtClean="0">
                <a:solidFill>
                  <a:srgbClr val="36393A"/>
                </a:solidFill>
                <a:latin typeface="-apple-system"/>
              </a:rPr>
              <a:t>”</a:t>
            </a:r>
            <a:endParaRPr lang="en-US" sz="3600" dirty="0"/>
          </a:p>
        </p:txBody>
      </p:sp>
      <p:sp>
        <p:nvSpPr>
          <p:cNvPr id="9" name="TextBox 8"/>
          <p:cNvSpPr txBox="1"/>
          <p:nvPr/>
        </p:nvSpPr>
        <p:spPr>
          <a:xfrm>
            <a:off x="6698255" y="1550376"/>
            <a:ext cx="5210979" cy="1384995"/>
          </a:xfrm>
          <a:prstGeom prst="rect">
            <a:avLst/>
          </a:prstGeom>
          <a:noFill/>
        </p:spPr>
        <p:txBody>
          <a:bodyPr wrap="square" rtlCol="0">
            <a:spAutoFit/>
          </a:bodyPr>
          <a:lstStyle/>
          <a:p>
            <a:pPr algn="ctr"/>
            <a:r>
              <a:rPr lang="en-US" sz="2800" dirty="0" smtClean="0"/>
              <a:t>Sequential for CSS/Script</a:t>
            </a:r>
          </a:p>
          <a:p>
            <a:pPr algn="ctr"/>
            <a:r>
              <a:rPr lang="en-US" sz="2800" dirty="0"/>
              <a:t>+</a:t>
            </a:r>
            <a:r>
              <a:rPr lang="en-US" sz="2800" dirty="0" smtClean="0"/>
              <a:t/>
            </a:r>
            <a:br>
              <a:rPr lang="en-US" sz="2800" dirty="0" smtClean="0"/>
            </a:br>
            <a:r>
              <a:rPr lang="en-US" sz="2800" dirty="0" smtClean="0"/>
              <a:t>Complex Weighted RR for rest</a:t>
            </a:r>
            <a:endParaRPr lang="en-US" sz="3200" dirty="0"/>
          </a:p>
        </p:txBody>
      </p:sp>
      <p:pic>
        <p:nvPicPr>
          <p:cNvPr id="10" name="Picture 2" descr="Image result for chrome logo"/>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057501" y="949039"/>
            <a:ext cx="546687" cy="5466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firefox logo new"/>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091044" y="2971307"/>
            <a:ext cx="479600" cy="4955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cloudflare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979" y="262742"/>
            <a:ext cx="2018520" cy="68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426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Heuristics = on average</a:t>
            </a:r>
            <a:endParaRPr lang="fr-FR" sz="4000"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4481258" y="6396335"/>
            <a:ext cx="7710742" cy="461665"/>
          </a:xfrm>
          <a:prstGeom prst="rect">
            <a:avLst/>
          </a:prstGeom>
        </p:spPr>
        <p:txBody>
          <a:bodyPr wrap="square">
            <a:spAutoFit/>
          </a:bodyPr>
          <a:lstStyle/>
          <a:p>
            <a:pPr algn="r"/>
            <a:r>
              <a:rPr lang="en-US" sz="1200" dirty="0">
                <a:hlinkClick r:id="rId3"/>
              </a:rPr>
              <a:t>https://datatracker.ietf.org/meeting/106/materials/slides-106-httpbis-sessa-priorities-00.pdf</a:t>
            </a:r>
            <a:r>
              <a:rPr lang="en-US" sz="1200" dirty="0" smtClean="0">
                <a:hlinkClick r:id="rId4"/>
              </a:rPr>
              <a:t/>
            </a:r>
            <a:br>
              <a:rPr lang="en-US" sz="1200" dirty="0" smtClean="0">
                <a:hlinkClick r:id="rId4"/>
              </a:rPr>
            </a:br>
            <a:r>
              <a:rPr lang="en-US" sz="1200" dirty="0" smtClean="0">
                <a:hlinkClick r:id="rId4"/>
              </a:rPr>
              <a:t>https://docs.google.com/document/d/1oLhNg1skaWD4_DtaoCxdSRN5erEXrH-KnLrMwEpOtFY</a:t>
            </a:r>
            <a:endParaRPr lang="en-US" sz="1200" dirty="0"/>
          </a:p>
        </p:txBody>
      </p:sp>
      <p:sp>
        <p:nvSpPr>
          <p:cNvPr id="14" name="Rectangle 13"/>
          <p:cNvSpPr/>
          <p:nvPr/>
        </p:nvSpPr>
        <p:spPr>
          <a:xfrm>
            <a:off x="6850655" y="4208244"/>
            <a:ext cx="5210978" cy="1354217"/>
          </a:xfrm>
          <a:prstGeom prst="rect">
            <a:avLst/>
          </a:prstGeom>
        </p:spPr>
        <p:txBody>
          <a:bodyPr wrap="square">
            <a:spAutoFit/>
          </a:bodyPr>
          <a:lstStyle/>
          <a:p>
            <a:pPr algn="ctr"/>
            <a:r>
              <a:rPr lang="en-US" sz="5400" dirty="0" smtClean="0">
                <a:solidFill>
                  <a:srgbClr val="36393A"/>
                </a:solidFill>
                <a:latin typeface="-apple-system"/>
              </a:rPr>
              <a:t>“</a:t>
            </a:r>
            <a:r>
              <a:rPr lang="en-US" sz="3600" dirty="0" smtClean="0">
                <a:solidFill>
                  <a:srgbClr val="36393A"/>
                </a:solidFill>
                <a:latin typeface="-apple-system"/>
              </a:rPr>
              <a:t> </a:t>
            </a:r>
            <a:r>
              <a:rPr lang="en-US" sz="2800" dirty="0" smtClean="0">
                <a:solidFill>
                  <a:srgbClr val="36393A"/>
                </a:solidFill>
                <a:latin typeface="-apple-system"/>
              </a:rPr>
              <a:t>Maximum benefit was </a:t>
            </a:r>
            <a:r>
              <a:rPr lang="en-US" sz="2800" dirty="0" smtClean="0">
                <a:solidFill>
                  <a:schemeClr val="accent1"/>
                </a:solidFill>
                <a:latin typeface="-apple-system"/>
              </a:rPr>
              <a:t>3.1%</a:t>
            </a:r>
            <a:r>
              <a:rPr lang="en-US" sz="2800" dirty="0" smtClean="0">
                <a:solidFill>
                  <a:srgbClr val="36393A"/>
                </a:solidFill>
                <a:latin typeface="-apple-system"/>
              </a:rPr>
              <a:t>, even compared to LIFO</a:t>
            </a:r>
            <a:endParaRPr lang="en-US" sz="2800" dirty="0"/>
          </a:p>
        </p:txBody>
      </p:sp>
      <p:sp>
        <p:nvSpPr>
          <p:cNvPr id="15" name="Rectangle 14"/>
          <p:cNvSpPr/>
          <p:nvPr/>
        </p:nvSpPr>
        <p:spPr>
          <a:xfrm>
            <a:off x="9739764" y="3496888"/>
            <a:ext cx="607765" cy="923330"/>
          </a:xfrm>
          <a:prstGeom prst="rect">
            <a:avLst/>
          </a:prstGeom>
        </p:spPr>
        <p:txBody>
          <a:bodyPr wrap="square">
            <a:spAutoFit/>
          </a:bodyPr>
          <a:lstStyle/>
          <a:p>
            <a:pPr algn="ctr"/>
            <a:r>
              <a:rPr lang="en-US" sz="5400" dirty="0" smtClean="0">
                <a:solidFill>
                  <a:srgbClr val="36393A"/>
                </a:solidFill>
                <a:latin typeface="-apple-system"/>
              </a:rPr>
              <a:t>”</a:t>
            </a:r>
            <a:endParaRPr lang="en-US" sz="3600" dirty="0"/>
          </a:p>
        </p:txBody>
      </p:sp>
      <p:sp>
        <p:nvSpPr>
          <p:cNvPr id="17" name="Rectangle 16"/>
          <p:cNvSpPr/>
          <p:nvPr/>
        </p:nvSpPr>
        <p:spPr>
          <a:xfrm>
            <a:off x="645299" y="1574695"/>
            <a:ext cx="5210978" cy="1785104"/>
          </a:xfrm>
          <a:prstGeom prst="rect">
            <a:avLst/>
          </a:prstGeom>
        </p:spPr>
        <p:txBody>
          <a:bodyPr wrap="square">
            <a:spAutoFit/>
          </a:bodyPr>
          <a:lstStyle/>
          <a:p>
            <a:pPr algn="ctr"/>
            <a:r>
              <a:rPr lang="en-US" sz="5400" dirty="0" smtClean="0">
                <a:solidFill>
                  <a:srgbClr val="36393A"/>
                </a:solidFill>
                <a:latin typeface="-apple-system"/>
              </a:rPr>
              <a:t>“</a:t>
            </a:r>
            <a:r>
              <a:rPr lang="en-US" sz="2800" dirty="0" smtClean="0">
                <a:solidFill>
                  <a:srgbClr val="000000"/>
                </a:solidFill>
                <a:latin typeface="Arial" panose="020B0604020202020204" pitchFamily="34" charset="0"/>
              </a:rPr>
              <a:t>The </a:t>
            </a:r>
            <a:r>
              <a:rPr lang="en-US" sz="2800" dirty="0">
                <a:solidFill>
                  <a:srgbClr val="000000"/>
                </a:solidFill>
                <a:latin typeface="Arial" panose="020B0604020202020204" pitchFamily="34" charset="0"/>
              </a:rPr>
              <a:t>prioritizing scheduler beat the </a:t>
            </a:r>
            <a:r>
              <a:rPr lang="en-US" sz="2800" u="sng" dirty="0">
                <a:solidFill>
                  <a:srgbClr val="000000"/>
                </a:solidFill>
                <a:latin typeface="Arial" panose="020B0604020202020204" pitchFamily="34" charset="0"/>
              </a:rPr>
              <a:t>random</a:t>
            </a:r>
            <a:r>
              <a:rPr lang="en-US" sz="2800" dirty="0">
                <a:solidFill>
                  <a:srgbClr val="000000"/>
                </a:solidFill>
                <a:latin typeface="Arial" panose="020B0604020202020204" pitchFamily="34" charset="0"/>
              </a:rPr>
              <a:t> scheduler on only </a:t>
            </a:r>
            <a:r>
              <a:rPr lang="en-US" sz="2800" dirty="0">
                <a:solidFill>
                  <a:schemeClr val="accent1"/>
                </a:solidFill>
                <a:latin typeface="Arial" panose="020B0604020202020204" pitchFamily="34" charset="0"/>
              </a:rPr>
              <a:t>31% </a:t>
            </a:r>
            <a:r>
              <a:rPr lang="en-US" sz="2800" dirty="0">
                <a:solidFill>
                  <a:srgbClr val="000000"/>
                </a:solidFill>
                <a:latin typeface="Arial" panose="020B0604020202020204" pitchFamily="34" charset="0"/>
              </a:rPr>
              <a:t>of pages </a:t>
            </a:r>
            <a:r>
              <a:rPr lang="en-US" sz="2800" dirty="0" smtClean="0">
                <a:solidFill>
                  <a:srgbClr val="000000"/>
                </a:solidFill>
                <a:latin typeface="Arial" panose="020B0604020202020204" pitchFamily="34" charset="0"/>
              </a:rPr>
              <a:t>tested</a:t>
            </a:r>
            <a:endParaRPr lang="en-US" sz="2800" dirty="0"/>
          </a:p>
        </p:txBody>
      </p:sp>
      <p:sp>
        <p:nvSpPr>
          <p:cNvPr id="18" name="Rectangle 17"/>
          <p:cNvSpPr/>
          <p:nvPr/>
        </p:nvSpPr>
        <p:spPr>
          <a:xfrm>
            <a:off x="4775712" y="2643005"/>
            <a:ext cx="607765" cy="923330"/>
          </a:xfrm>
          <a:prstGeom prst="rect">
            <a:avLst/>
          </a:prstGeom>
        </p:spPr>
        <p:txBody>
          <a:bodyPr wrap="square">
            <a:spAutoFit/>
          </a:bodyPr>
          <a:lstStyle/>
          <a:p>
            <a:pPr algn="ctr"/>
            <a:r>
              <a:rPr lang="en-US" sz="5400" dirty="0" smtClean="0">
                <a:solidFill>
                  <a:srgbClr val="36393A"/>
                </a:solidFill>
                <a:latin typeface="-apple-system"/>
              </a:rPr>
              <a:t>”</a:t>
            </a:r>
            <a:endParaRPr lang="en-US" sz="3600" dirty="0"/>
          </a:p>
        </p:txBody>
      </p:sp>
      <p:sp>
        <p:nvSpPr>
          <p:cNvPr id="19" name="TextBox 18"/>
          <p:cNvSpPr txBox="1"/>
          <p:nvPr/>
        </p:nvSpPr>
        <p:spPr>
          <a:xfrm>
            <a:off x="8524080" y="2132705"/>
            <a:ext cx="1740811" cy="400110"/>
          </a:xfrm>
          <a:prstGeom prst="rect">
            <a:avLst/>
          </a:prstGeom>
          <a:noFill/>
        </p:spPr>
        <p:txBody>
          <a:bodyPr wrap="square" rtlCol="0">
            <a:spAutoFit/>
          </a:bodyPr>
          <a:lstStyle/>
          <a:p>
            <a:pPr algn="ctr"/>
            <a:r>
              <a:rPr lang="en-US" sz="2000" dirty="0" smtClean="0"/>
              <a:t>N = </a:t>
            </a:r>
            <a:r>
              <a:rPr lang="en-US" sz="2000" dirty="0"/>
              <a:t>?</a:t>
            </a:r>
            <a:endParaRPr lang="en-US" sz="2400" dirty="0"/>
          </a:p>
        </p:txBody>
      </p:sp>
      <p:sp>
        <p:nvSpPr>
          <p:cNvPr id="20" name="TextBox 19"/>
          <p:cNvSpPr txBox="1"/>
          <p:nvPr/>
        </p:nvSpPr>
        <p:spPr>
          <a:xfrm>
            <a:off x="2559525" y="1412109"/>
            <a:ext cx="1740811" cy="400110"/>
          </a:xfrm>
          <a:prstGeom prst="rect">
            <a:avLst/>
          </a:prstGeom>
          <a:noFill/>
        </p:spPr>
        <p:txBody>
          <a:bodyPr wrap="square" rtlCol="0">
            <a:spAutoFit/>
          </a:bodyPr>
          <a:lstStyle/>
          <a:p>
            <a:pPr algn="ctr"/>
            <a:r>
              <a:rPr lang="en-US" sz="2000" dirty="0" smtClean="0"/>
              <a:t>N = 96</a:t>
            </a:r>
            <a:endParaRPr lang="en-US" sz="2400" dirty="0"/>
          </a:p>
        </p:txBody>
      </p:sp>
      <p:sp>
        <p:nvSpPr>
          <p:cNvPr id="21" name="Rectangle 20"/>
          <p:cNvSpPr/>
          <p:nvPr/>
        </p:nvSpPr>
        <p:spPr>
          <a:xfrm>
            <a:off x="6850655" y="2423140"/>
            <a:ext cx="5210978" cy="1785104"/>
          </a:xfrm>
          <a:prstGeom prst="rect">
            <a:avLst/>
          </a:prstGeom>
        </p:spPr>
        <p:txBody>
          <a:bodyPr wrap="square">
            <a:spAutoFit/>
          </a:bodyPr>
          <a:lstStyle/>
          <a:p>
            <a:pPr algn="ctr"/>
            <a:r>
              <a:rPr lang="en-US" sz="5400" dirty="0" smtClean="0">
                <a:solidFill>
                  <a:srgbClr val="36393A"/>
                </a:solidFill>
                <a:latin typeface="-apple-system"/>
              </a:rPr>
              <a:t>“</a:t>
            </a:r>
            <a:r>
              <a:rPr lang="en-US" sz="3600" dirty="0" smtClean="0">
                <a:solidFill>
                  <a:srgbClr val="36393A"/>
                </a:solidFill>
                <a:latin typeface="-apple-system"/>
              </a:rPr>
              <a:t> </a:t>
            </a:r>
            <a:r>
              <a:rPr lang="en-US" sz="2800" dirty="0" smtClean="0">
                <a:solidFill>
                  <a:srgbClr val="36393A"/>
                </a:solidFill>
                <a:latin typeface="-apple-system"/>
              </a:rPr>
              <a:t>Chrome’s approach is better than fair RR, but only up to </a:t>
            </a:r>
            <a:r>
              <a:rPr lang="en-US" sz="2800" dirty="0" smtClean="0">
                <a:solidFill>
                  <a:schemeClr val="accent1"/>
                </a:solidFill>
                <a:latin typeface="-apple-system"/>
              </a:rPr>
              <a:t>2.69% </a:t>
            </a:r>
            <a:endParaRPr lang="en-US" sz="2800" dirty="0">
              <a:solidFill>
                <a:schemeClr val="accent1"/>
              </a:solidFill>
            </a:endParaRPr>
          </a:p>
        </p:txBody>
      </p:sp>
      <p:sp>
        <p:nvSpPr>
          <p:cNvPr id="22" name="Rectangle 21"/>
          <p:cNvSpPr/>
          <p:nvPr/>
        </p:nvSpPr>
        <p:spPr>
          <a:xfrm>
            <a:off x="11252130" y="4839693"/>
            <a:ext cx="607765" cy="923330"/>
          </a:xfrm>
          <a:prstGeom prst="rect">
            <a:avLst/>
          </a:prstGeom>
        </p:spPr>
        <p:txBody>
          <a:bodyPr wrap="square">
            <a:spAutoFit/>
          </a:bodyPr>
          <a:lstStyle/>
          <a:p>
            <a:pPr algn="ctr"/>
            <a:r>
              <a:rPr lang="en-US" sz="5400" dirty="0" smtClean="0">
                <a:solidFill>
                  <a:srgbClr val="36393A"/>
                </a:solidFill>
                <a:latin typeface="-apple-system"/>
              </a:rPr>
              <a:t>”</a:t>
            </a:r>
            <a:endParaRPr lang="en-US" sz="3600" dirty="0"/>
          </a:p>
        </p:txBody>
      </p:sp>
      <p:pic>
        <p:nvPicPr>
          <p:cNvPr id="2056" name="Picture 8" descr="Goog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99" y="430912"/>
            <a:ext cx="1735227" cy="58691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559525" y="3621265"/>
            <a:ext cx="1740811" cy="400110"/>
          </a:xfrm>
          <a:prstGeom prst="rect">
            <a:avLst/>
          </a:prstGeom>
          <a:noFill/>
        </p:spPr>
        <p:txBody>
          <a:bodyPr wrap="square" rtlCol="0">
            <a:spAutoFit/>
          </a:bodyPr>
          <a:lstStyle/>
          <a:p>
            <a:pPr algn="ctr"/>
            <a:r>
              <a:rPr lang="en-US" sz="2000" dirty="0" smtClean="0"/>
              <a:t>2016</a:t>
            </a:r>
            <a:endParaRPr lang="en-US" sz="2400" dirty="0"/>
          </a:p>
        </p:txBody>
      </p:sp>
      <p:sp>
        <p:nvSpPr>
          <p:cNvPr id="28" name="TextBox 27"/>
          <p:cNvSpPr txBox="1"/>
          <p:nvPr/>
        </p:nvSpPr>
        <p:spPr>
          <a:xfrm>
            <a:off x="8679954" y="5664971"/>
            <a:ext cx="1740811" cy="400110"/>
          </a:xfrm>
          <a:prstGeom prst="rect">
            <a:avLst/>
          </a:prstGeom>
          <a:noFill/>
        </p:spPr>
        <p:txBody>
          <a:bodyPr wrap="square" rtlCol="0">
            <a:spAutoFit/>
          </a:bodyPr>
          <a:lstStyle/>
          <a:p>
            <a:pPr algn="ctr"/>
            <a:r>
              <a:rPr lang="en-US" sz="2000" dirty="0" smtClean="0"/>
              <a:t>2019</a:t>
            </a:r>
            <a:endParaRPr lang="en-US" sz="2400" dirty="0"/>
          </a:p>
        </p:txBody>
      </p:sp>
    </p:spTree>
    <p:extLst>
      <p:ext uri="{BB962C8B-B14F-4D97-AF65-F5344CB8AC3E}">
        <p14:creationId xmlns:p14="http://schemas.microsoft.com/office/powerpoint/2010/main" val="2530017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2" descr="Image result for who knows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436" y="0"/>
            <a:ext cx="9152781" cy="685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303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 descr="Image result for fries white backgroun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8099" y="201710"/>
            <a:ext cx="1692463" cy="13031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Image result for hamburger white background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786" y="211022"/>
            <a:ext cx="1557720" cy="11799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descr="Image result for peas and carrots"/>
          <p:cNvPicPr>
            <a:picLocks noChangeAspect="1" noChangeArrowheads="1"/>
          </p:cNvPicPr>
          <p:nvPr/>
        </p:nvPicPr>
        <p:blipFill rotWithShape="1">
          <a:blip r:embed="rId4">
            <a:extLst>
              <a:ext uri="{28A0092B-C50C-407E-A947-70E740481C1C}">
                <a14:useLocalDpi xmlns:a14="http://schemas.microsoft.com/office/drawing/2010/main" val="0"/>
              </a:ext>
            </a:extLst>
          </a:blip>
          <a:srcRect l="3529" t="22212" r="3885" b="15552"/>
          <a:stretch/>
        </p:blipFill>
        <p:spPr bwMode="auto">
          <a:xfrm>
            <a:off x="5076004" y="429655"/>
            <a:ext cx="1766178" cy="7971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Image result for broccol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980" y="281848"/>
            <a:ext cx="1446074" cy="1080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2945" y="429625"/>
            <a:ext cx="2393151" cy="830997"/>
          </a:xfrm>
          <a:prstGeom prst="rect">
            <a:avLst/>
          </a:prstGeom>
          <a:noFill/>
        </p:spPr>
        <p:txBody>
          <a:bodyPr wrap="square" rtlCol="0">
            <a:spAutoFit/>
          </a:bodyPr>
          <a:lstStyle/>
          <a:p>
            <a:pPr algn="ctr"/>
            <a:r>
              <a:rPr lang="en-US" sz="2400" dirty="0" smtClean="0">
                <a:solidFill>
                  <a:schemeClr val="tx1"/>
                </a:solidFill>
                <a:latin typeface="+mj-lt"/>
              </a:rPr>
              <a:t>A healthy, </a:t>
            </a:r>
            <a:r>
              <a:rPr lang="en-US" sz="2400" dirty="0" smtClean="0">
                <a:solidFill>
                  <a:srgbClr val="C00000"/>
                </a:solidFill>
                <a:latin typeface="+mj-lt"/>
              </a:rPr>
              <a:t>well-balanced</a:t>
            </a:r>
            <a:r>
              <a:rPr lang="en-US" sz="2400" dirty="0" smtClean="0">
                <a:solidFill>
                  <a:schemeClr val="tx1"/>
                </a:solidFill>
                <a:latin typeface="+mj-lt"/>
              </a:rPr>
              <a:t> meal</a:t>
            </a:r>
            <a:endParaRPr lang="en-US" sz="2400" dirty="0">
              <a:solidFill>
                <a:schemeClr val="tx1"/>
              </a:solidFill>
              <a:latin typeface="+mj-lt"/>
            </a:endParaRPr>
          </a:p>
        </p:txBody>
      </p:sp>
      <p:sp>
        <p:nvSpPr>
          <p:cNvPr id="17" name="Right Arrow 16"/>
          <p:cNvSpPr/>
          <p:nvPr/>
        </p:nvSpPr>
        <p:spPr>
          <a:xfrm>
            <a:off x="501244" y="1362541"/>
            <a:ext cx="11234985" cy="274385"/>
          </a:xfrm>
          <a:prstGeom prst="rightArrow">
            <a:avLst>
              <a:gd name="adj1" fmla="val 50000"/>
              <a:gd name="adj2" fmla="val 15627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p:cNvSpPr txBox="1"/>
          <p:nvPr/>
        </p:nvSpPr>
        <p:spPr>
          <a:xfrm>
            <a:off x="10441178" y="1017999"/>
            <a:ext cx="944040" cy="400110"/>
          </a:xfrm>
          <a:prstGeom prst="rect">
            <a:avLst/>
          </a:prstGeom>
          <a:noFill/>
        </p:spPr>
        <p:txBody>
          <a:bodyPr wrap="square" rtlCol="0">
            <a:spAutoFit/>
          </a:bodyPr>
          <a:lstStyle/>
          <a:p>
            <a:pPr algn="ctr"/>
            <a:r>
              <a:rPr lang="en-US" sz="2000" dirty="0" smtClean="0">
                <a:solidFill>
                  <a:schemeClr val="tx1"/>
                </a:solidFill>
              </a:rPr>
              <a:t>time</a:t>
            </a:r>
            <a:endParaRPr lang="en-US" sz="2400" dirty="0">
              <a:solidFill>
                <a:schemeClr val="tx1"/>
              </a:solidFill>
            </a:endParaRPr>
          </a:p>
        </p:txBody>
      </p:sp>
      <p:sp>
        <p:nvSpPr>
          <p:cNvPr id="19" name="TextBox 18"/>
          <p:cNvSpPr txBox="1"/>
          <p:nvPr/>
        </p:nvSpPr>
        <p:spPr>
          <a:xfrm>
            <a:off x="920558" y="2000094"/>
            <a:ext cx="1448694" cy="461665"/>
          </a:xfrm>
          <a:prstGeom prst="rect">
            <a:avLst/>
          </a:prstGeom>
          <a:noFill/>
        </p:spPr>
        <p:txBody>
          <a:bodyPr wrap="square" rtlCol="0">
            <a:spAutoFit/>
          </a:bodyPr>
          <a:lstStyle/>
          <a:p>
            <a:pPr algn="r"/>
            <a:r>
              <a:rPr lang="en-US" sz="2400" dirty="0" smtClean="0">
                <a:solidFill>
                  <a:schemeClr val="tx1"/>
                </a:solidFill>
              </a:rPr>
              <a:t>me</a:t>
            </a:r>
            <a:endParaRPr lang="en-US" sz="2400" dirty="0">
              <a:solidFill>
                <a:schemeClr val="tx1"/>
              </a:solidFill>
            </a:endParaRPr>
          </a:p>
        </p:txBody>
      </p:sp>
      <p:pic>
        <p:nvPicPr>
          <p:cNvPr id="20"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740" y="1871379"/>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6866" y="2089138"/>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5918441" y="1607358"/>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r="72222"/>
          <a:stretch/>
        </p:blipFill>
        <p:spPr bwMode="auto">
          <a:xfrm>
            <a:off x="5072111" y="1756092"/>
            <a:ext cx="402786" cy="10984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24171" r="53342"/>
          <a:stretch/>
        </p:blipFill>
        <p:spPr bwMode="auto">
          <a:xfrm>
            <a:off x="6344384" y="1756092"/>
            <a:ext cx="326074" cy="10984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46209" r="27706"/>
          <a:stretch/>
        </p:blipFill>
        <p:spPr bwMode="auto">
          <a:xfrm>
            <a:off x="7650215" y="1756092"/>
            <a:ext cx="378246" cy="10984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73300" r="3869"/>
          <a:stretch/>
        </p:blipFill>
        <p:spPr bwMode="auto">
          <a:xfrm>
            <a:off x="9023245" y="1756092"/>
            <a:ext cx="331055" cy="10984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9145" y="1871379"/>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4282" y="1871379"/>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8717" y="2089138"/>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7218554" y="1607358"/>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5778" y="2089138"/>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8524548" y="1607358"/>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9483088" y="1874120"/>
            <a:ext cx="297622" cy="876634"/>
          </a:xfrm>
          <a:prstGeom prst="rect">
            <a:avLst/>
          </a:prstGeom>
        </p:spPr>
      </p:pic>
      <p:pic>
        <p:nvPicPr>
          <p:cNvPr id="34" name="Picture 33"/>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9971968" y="1874120"/>
            <a:ext cx="297622" cy="876634"/>
          </a:xfrm>
          <a:prstGeom prst="rect">
            <a:avLst/>
          </a:prstGeom>
        </p:spPr>
      </p:pic>
      <p:pic>
        <p:nvPicPr>
          <p:cNvPr id="35" name="Picture 34"/>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0460848" y="1874120"/>
            <a:ext cx="297622" cy="876634"/>
          </a:xfrm>
          <a:prstGeom prst="rect">
            <a:avLst/>
          </a:prstGeom>
        </p:spPr>
      </p:pic>
      <p:pic>
        <p:nvPicPr>
          <p:cNvPr id="36" name="Picture 35"/>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0949728" y="1874120"/>
            <a:ext cx="297622" cy="876634"/>
          </a:xfrm>
          <a:prstGeom prst="rect">
            <a:avLst/>
          </a:prstGeom>
        </p:spPr>
      </p:pic>
      <p:pic>
        <p:nvPicPr>
          <p:cNvPr id="37" name="Picture 36"/>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1438607" y="1874120"/>
            <a:ext cx="297622" cy="876634"/>
          </a:xfrm>
          <a:prstGeom prst="rect">
            <a:avLst/>
          </a:prstGeom>
        </p:spPr>
      </p:pic>
    </p:spTree>
    <p:extLst>
      <p:ext uri="{BB962C8B-B14F-4D97-AF65-F5344CB8AC3E}">
        <p14:creationId xmlns:p14="http://schemas.microsoft.com/office/powerpoint/2010/main" val="2393176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0"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How can you find out if you have a problem?</a:t>
            </a:r>
          </a:p>
        </p:txBody>
      </p:sp>
      <p:sp>
        <p:nvSpPr>
          <p:cNvPr id="4" name="TextBox 3">
            <a:extLst>
              <a:ext uri="{FF2B5EF4-FFF2-40B4-BE49-F238E27FC236}">
                <a16:creationId xmlns:a16="http://schemas.microsoft.com/office/drawing/2014/main" id="{7E11740C-C5EC-4E44-B1CC-60FD90A4348A}"/>
              </a:ext>
            </a:extLst>
          </p:cNvPr>
          <p:cNvSpPr txBox="1"/>
          <p:nvPr/>
        </p:nvSpPr>
        <p:spPr>
          <a:xfrm>
            <a:off x="1004887" y="1255593"/>
            <a:ext cx="10182226" cy="2585323"/>
          </a:xfrm>
          <a:prstGeom prst="rect">
            <a:avLst/>
          </a:prstGeom>
          <a:noFill/>
        </p:spPr>
        <p:txBody>
          <a:bodyPr wrap="square" lIns="0" tIns="0" bIns="0" rtlCol="0" anchor="t">
            <a:spAutoFit/>
          </a:bodyPr>
          <a:lstStyle/>
          <a:p>
            <a:pPr>
              <a:lnSpc>
                <a:spcPct val="150000"/>
              </a:lnSpc>
            </a:pPr>
            <a:r>
              <a:rPr lang="en-US" sz="2400" b="1" dirty="0" smtClean="0">
                <a:latin typeface="Segoe UI" panose="020B0502040204020203" pitchFamily="34" charset="0"/>
                <a:cs typeface="Segoe UI" panose="020B0502040204020203" pitchFamily="34" charset="0"/>
              </a:rPr>
              <a:t>Test</a:t>
            </a:r>
            <a:r>
              <a:rPr lang="en-US" sz="2400" dirty="0" smtClean="0">
                <a:latin typeface="Segoe UI" panose="020B0502040204020203" pitchFamily="34" charset="0"/>
                <a:cs typeface="Segoe UI" panose="020B0502040204020203" pitchFamily="34" charset="0"/>
              </a:rPr>
              <a:t> your pages</a:t>
            </a:r>
            <a:br>
              <a:rPr lang="en-US" sz="2400" dirty="0" smtClean="0">
                <a:latin typeface="Segoe UI" panose="020B0502040204020203" pitchFamily="34" charset="0"/>
                <a:cs typeface="Segoe UI" panose="020B0502040204020203" pitchFamily="34" charset="0"/>
              </a:rPr>
            </a:br>
            <a:r>
              <a:rPr lang="en-US" sz="2400" dirty="0" smtClean="0">
                <a:solidFill>
                  <a:schemeClr val="accent1"/>
                </a:solidFill>
                <a:latin typeface="Segoe UI" panose="020B0502040204020203" pitchFamily="34" charset="0"/>
                <a:cs typeface="Segoe UI" panose="020B0502040204020203" pitchFamily="34" charset="0"/>
              </a:rPr>
              <a:t>webpagetest.org</a:t>
            </a:r>
          </a:p>
          <a:p>
            <a:pPr marL="285750" indent="-285750">
              <a:lnSpc>
                <a:spcPct val="150000"/>
              </a:lnSpc>
              <a:buFontTx/>
              <a:buChar char="-"/>
            </a:pPr>
            <a:endParaRPr lang="en-US" sz="2400" dirty="0">
              <a:latin typeface="Segoe UI" panose="020B0502040204020203" pitchFamily="34" charset="0"/>
              <a:cs typeface="Segoe UI" panose="020B0502040204020203" pitchFamily="34" charset="0"/>
            </a:endParaRPr>
          </a:p>
          <a:p>
            <a:pPr>
              <a:lnSpc>
                <a:spcPct val="150000"/>
              </a:lnSpc>
            </a:pPr>
            <a:endParaRPr lang="en-US" sz="4000" dirty="0" smtClean="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792" y="1366554"/>
            <a:ext cx="7535454" cy="2497403"/>
          </a:xfrm>
          <a:prstGeom prst="rect">
            <a:avLst/>
          </a:prstGeom>
        </p:spPr>
      </p:pic>
      <p:sp>
        <p:nvSpPr>
          <p:cNvPr id="6" name="Left Arrow 5"/>
          <p:cNvSpPr/>
          <p:nvPr/>
        </p:nvSpPr>
        <p:spPr>
          <a:xfrm rot="18149808">
            <a:off x="6553594" y="1500336"/>
            <a:ext cx="1506858" cy="457614"/>
          </a:xfrm>
          <a:prstGeom prst="leftArrow">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61549" y="4360173"/>
            <a:ext cx="10712547" cy="1931212"/>
            <a:chOff x="710874" y="4459203"/>
            <a:chExt cx="8983329" cy="161947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74" y="4459203"/>
              <a:ext cx="8983329" cy="1619476"/>
            </a:xfrm>
            <a:prstGeom prst="rect">
              <a:avLst/>
            </a:prstGeom>
          </p:spPr>
        </p:pic>
        <p:sp>
          <p:nvSpPr>
            <p:cNvPr id="3" name="Rectangle 2"/>
            <p:cNvSpPr/>
            <p:nvPr/>
          </p:nvSpPr>
          <p:spPr>
            <a:xfrm>
              <a:off x="1214547" y="5915473"/>
              <a:ext cx="1116825" cy="16320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 name="Left Arrow 7"/>
          <p:cNvSpPr/>
          <p:nvPr/>
        </p:nvSpPr>
        <p:spPr>
          <a:xfrm>
            <a:off x="10595334" y="5941822"/>
            <a:ext cx="1334240" cy="457614"/>
          </a:xfrm>
          <a:prstGeom prst="leftArrow">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215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67" y="1593513"/>
            <a:ext cx="8169649" cy="525578"/>
          </a:xfrm>
          <a:prstGeom prst="rect">
            <a:avLst/>
          </a:prstGeom>
        </p:spPr>
      </p:pic>
      <p:sp>
        <p:nvSpPr>
          <p:cNvPr id="8" name="TextBox 7"/>
          <p:cNvSpPr txBox="1"/>
          <p:nvPr/>
        </p:nvSpPr>
        <p:spPr>
          <a:xfrm>
            <a:off x="405201" y="1029715"/>
            <a:ext cx="1786567" cy="523220"/>
          </a:xfrm>
          <a:prstGeom prst="rect">
            <a:avLst/>
          </a:prstGeom>
          <a:noFill/>
        </p:spPr>
        <p:txBody>
          <a:bodyPr wrap="square" rtlCol="0">
            <a:spAutoFit/>
          </a:bodyPr>
          <a:lstStyle/>
          <a:p>
            <a:r>
              <a:rPr lang="en-US" sz="2800" dirty="0" smtClean="0"/>
              <a:t>2. Preload</a:t>
            </a:r>
            <a:endParaRPr lang="en-US" sz="3200" dirty="0"/>
          </a:p>
        </p:txBody>
      </p:sp>
      <p:sp>
        <p:nvSpPr>
          <p:cNvPr id="9" name="TextBox 8"/>
          <p:cNvSpPr txBox="1"/>
          <p:nvPr/>
        </p:nvSpPr>
        <p:spPr>
          <a:xfrm>
            <a:off x="1298485" y="2778103"/>
            <a:ext cx="843434" cy="523220"/>
          </a:xfrm>
          <a:prstGeom prst="rect">
            <a:avLst/>
          </a:prstGeom>
          <a:noFill/>
        </p:spPr>
        <p:txBody>
          <a:bodyPr wrap="square" rtlCol="0">
            <a:spAutoFit/>
          </a:bodyPr>
          <a:lstStyle/>
          <a:p>
            <a:r>
              <a:rPr lang="en-US" sz="2800" dirty="0" smtClean="0"/>
              <a:t>But: </a:t>
            </a:r>
            <a:endParaRPr lang="en-US" sz="3200" dirty="0"/>
          </a:p>
        </p:txBody>
      </p:sp>
      <p:sp>
        <p:nvSpPr>
          <p:cNvPr id="10" name="TextBox 9"/>
          <p:cNvSpPr txBox="1"/>
          <p:nvPr/>
        </p:nvSpPr>
        <p:spPr>
          <a:xfrm>
            <a:off x="2141918" y="2778103"/>
            <a:ext cx="5243083" cy="954107"/>
          </a:xfrm>
          <a:prstGeom prst="rect">
            <a:avLst/>
          </a:prstGeom>
          <a:noFill/>
        </p:spPr>
        <p:txBody>
          <a:bodyPr wrap="square" rtlCol="0">
            <a:spAutoFit/>
          </a:bodyPr>
          <a:lstStyle/>
          <a:p>
            <a:pPr marL="514350" indent="-514350">
              <a:buAutoNum type="arabicPeriod"/>
            </a:pPr>
            <a:r>
              <a:rPr lang="en-US" sz="2800" dirty="0" smtClean="0"/>
              <a:t>Bugs! </a:t>
            </a:r>
            <a:r>
              <a:rPr lang="en-US" sz="2000" dirty="0" smtClean="0"/>
              <a:t>(too aggressive)</a:t>
            </a:r>
          </a:p>
          <a:p>
            <a:pPr marL="514350" indent="-514350">
              <a:buAutoNum type="arabicPeriod"/>
            </a:pPr>
            <a:r>
              <a:rPr lang="en-US" sz="2800" dirty="0" smtClean="0"/>
              <a:t>Browser support</a:t>
            </a:r>
            <a:endParaRPr lang="en-US" sz="3200" dirty="0"/>
          </a:p>
        </p:txBody>
      </p:sp>
      <p:sp>
        <p:nvSpPr>
          <p:cNvPr id="6" name="Rectangle 5"/>
          <p:cNvSpPr/>
          <p:nvPr/>
        </p:nvSpPr>
        <p:spPr>
          <a:xfrm>
            <a:off x="6070850" y="5799090"/>
            <a:ext cx="6093783" cy="1200329"/>
          </a:xfrm>
          <a:prstGeom prst="rect">
            <a:avLst/>
          </a:prstGeom>
        </p:spPr>
        <p:txBody>
          <a:bodyPr wrap="none">
            <a:spAutoFit/>
          </a:bodyPr>
          <a:lstStyle/>
          <a:p>
            <a:pPr algn="r"/>
            <a:r>
              <a:rPr lang="en-US" sz="1200" dirty="0">
                <a:hlinkClick r:id="rId4"/>
              </a:rPr>
              <a:t>https://wicg.github.io/priority-hints</a:t>
            </a:r>
            <a:r>
              <a:rPr lang="en-US" sz="1200" dirty="0" smtClean="0">
                <a:hlinkClick r:id="rId4"/>
              </a:rPr>
              <a:t>/</a:t>
            </a:r>
            <a:r>
              <a:rPr lang="en-US" sz="1200" dirty="0" smtClean="0"/>
              <a:t/>
            </a:r>
            <a:br>
              <a:rPr lang="en-US" sz="1200" dirty="0" smtClean="0"/>
            </a:br>
            <a:r>
              <a:rPr lang="en-US" sz="1200" dirty="0">
                <a:hlinkClick r:id="rId5"/>
              </a:rPr>
              <a:t>https://web.dev/native-lazy-loading/</a:t>
            </a:r>
            <a:endParaRPr lang="en-US" sz="1200" dirty="0" smtClean="0">
              <a:hlinkClick r:id="rId6"/>
            </a:endParaRPr>
          </a:p>
          <a:p>
            <a:pPr algn="r"/>
            <a:r>
              <a:rPr lang="en-US" sz="1200" dirty="0" smtClean="0">
                <a:hlinkClick r:id="rId6"/>
              </a:rPr>
              <a:t>https</a:t>
            </a:r>
            <a:r>
              <a:rPr lang="en-US" sz="1200" dirty="0">
                <a:hlinkClick r:id="rId6"/>
              </a:rPr>
              <a:t>://</a:t>
            </a:r>
            <a:r>
              <a:rPr lang="en-US" sz="1200" dirty="0" smtClean="0">
                <a:hlinkClick r:id="rId6"/>
              </a:rPr>
              <a:t>bugzilla.mozilla.org/show_bug.cgi?id=1405761</a:t>
            </a:r>
            <a:r>
              <a:rPr lang="en-US" sz="1200" dirty="0" smtClean="0"/>
              <a:t/>
            </a:r>
            <a:br>
              <a:rPr lang="en-US" sz="1200" dirty="0" smtClean="0"/>
            </a:br>
            <a:r>
              <a:rPr lang="en-US" sz="1200" dirty="0">
                <a:hlinkClick r:id="rId7"/>
              </a:rPr>
              <a:t>https://twitter.com/domfarolino/status/1221803122638508032?s=20</a:t>
            </a:r>
            <a:r>
              <a:rPr lang="en-US" sz="1200" dirty="0" smtClean="0"/>
              <a:t/>
            </a:r>
            <a:br>
              <a:rPr lang="en-US" sz="1200" dirty="0" smtClean="0"/>
            </a:br>
            <a:r>
              <a:rPr lang="en-US" sz="1200" dirty="0">
                <a:hlinkClick r:id="rId8"/>
              </a:rPr>
              <a:t>https://andydavies.me/blog/2019/02/12/preloading-fonts-and-the-puzzle-of-priorities/</a:t>
            </a:r>
            <a:endParaRPr lang="en-US" sz="1200" dirty="0"/>
          </a:p>
          <a:p>
            <a:pPr algn="r"/>
            <a:endParaRPr lang="en-US" sz="1200" dirty="0"/>
          </a:p>
        </p:txBody>
      </p:sp>
      <p:pic>
        <p:nvPicPr>
          <p:cNvPr id="15" name="Picture 2" descr="Image result for chrome logo"/>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566936" y="3301323"/>
            <a:ext cx="351481" cy="3514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safari"/>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033981" y="3255244"/>
            <a:ext cx="443637" cy="4436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7367" y="2243825"/>
            <a:ext cx="11426092" cy="581115"/>
          </a:xfrm>
          <a:prstGeom prst="rect">
            <a:avLst/>
          </a:prstGeom>
        </p:spPr>
      </p:pic>
      <p:sp>
        <p:nvSpPr>
          <p:cNvPr id="13" name="TextBox 12">
            <a:extLst>
              <a:ext uri="{FF2B5EF4-FFF2-40B4-BE49-F238E27FC236}">
                <a16:creationId xmlns:a16="http://schemas.microsoft.com/office/drawing/2014/main" id="{EF8A0F5C-5C6B-47C2-96B1-DCDB923954D3}"/>
              </a:ext>
            </a:extLst>
          </p:cNvPr>
          <p:cNvSpPr txBox="1"/>
          <p:nvPr/>
        </p:nvSpPr>
        <p:spPr>
          <a:xfrm>
            <a:off x="0"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Some (imperfect) client-side options</a:t>
            </a:r>
            <a:endParaRPr lang="fr-FR" sz="4000" dirty="0">
              <a:latin typeface="Segoe UI Semibold" panose="020B0702040204020203" pitchFamily="34" charset="0"/>
              <a:cs typeface="Segoe UI Semibold" panose="020B0702040204020203" pitchFamily="34" charset="0"/>
            </a:endParaRPr>
          </a:p>
        </p:txBody>
      </p:sp>
      <p:sp>
        <p:nvSpPr>
          <p:cNvPr id="14" name="TextBox 13"/>
          <p:cNvSpPr txBox="1"/>
          <p:nvPr/>
        </p:nvSpPr>
        <p:spPr>
          <a:xfrm>
            <a:off x="405201" y="575083"/>
            <a:ext cx="3678188" cy="523220"/>
          </a:xfrm>
          <a:prstGeom prst="rect">
            <a:avLst/>
          </a:prstGeom>
          <a:noFill/>
        </p:spPr>
        <p:txBody>
          <a:bodyPr wrap="square" rtlCol="0">
            <a:spAutoFit/>
          </a:bodyPr>
          <a:lstStyle/>
          <a:p>
            <a:r>
              <a:rPr lang="en-US" sz="2800" dirty="0" smtClean="0"/>
              <a:t>1. </a:t>
            </a:r>
            <a:r>
              <a:rPr lang="en-US" sz="2800" dirty="0" err="1" smtClean="0"/>
              <a:t>Async</a:t>
            </a:r>
            <a:r>
              <a:rPr lang="en-US" sz="2800" dirty="0" smtClean="0"/>
              <a:t>, Defer</a:t>
            </a:r>
            <a:endParaRPr lang="en-US" sz="3200" dirty="0"/>
          </a:p>
        </p:txBody>
      </p:sp>
    </p:spTree>
    <p:extLst>
      <p:ext uri="{BB962C8B-B14F-4D97-AF65-F5344CB8AC3E}">
        <p14:creationId xmlns:p14="http://schemas.microsoft.com/office/powerpoint/2010/main" val="962771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0"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Some (imperfect) client-side options</a:t>
            </a:r>
            <a:endParaRPr lang="fr-FR" sz="4000" dirty="0">
              <a:latin typeface="Segoe UI Semibold" panose="020B0702040204020203" pitchFamily="34" charset="0"/>
              <a:cs typeface="Segoe UI Semibold" panose="020B0702040204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67" y="1593513"/>
            <a:ext cx="8169649" cy="525578"/>
          </a:xfrm>
          <a:prstGeom prst="rect">
            <a:avLst/>
          </a:prstGeom>
        </p:spPr>
      </p:pic>
      <p:sp>
        <p:nvSpPr>
          <p:cNvPr id="7" name="TextBox 6"/>
          <p:cNvSpPr txBox="1"/>
          <p:nvPr/>
        </p:nvSpPr>
        <p:spPr>
          <a:xfrm>
            <a:off x="405201" y="575083"/>
            <a:ext cx="3678188" cy="523220"/>
          </a:xfrm>
          <a:prstGeom prst="rect">
            <a:avLst/>
          </a:prstGeom>
          <a:noFill/>
        </p:spPr>
        <p:txBody>
          <a:bodyPr wrap="square" rtlCol="0">
            <a:spAutoFit/>
          </a:bodyPr>
          <a:lstStyle/>
          <a:p>
            <a:r>
              <a:rPr lang="en-US" sz="2800" dirty="0" smtClean="0"/>
              <a:t>1. </a:t>
            </a:r>
            <a:r>
              <a:rPr lang="en-US" sz="2800" dirty="0" err="1" smtClean="0"/>
              <a:t>Async</a:t>
            </a:r>
            <a:r>
              <a:rPr lang="en-US" sz="2800" dirty="0" smtClean="0"/>
              <a:t>, Defer</a:t>
            </a:r>
            <a:endParaRPr lang="en-US" sz="3200" dirty="0"/>
          </a:p>
        </p:txBody>
      </p:sp>
      <p:sp>
        <p:nvSpPr>
          <p:cNvPr id="8" name="TextBox 7"/>
          <p:cNvSpPr txBox="1"/>
          <p:nvPr/>
        </p:nvSpPr>
        <p:spPr>
          <a:xfrm>
            <a:off x="405201" y="1029715"/>
            <a:ext cx="1786567" cy="523220"/>
          </a:xfrm>
          <a:prstGeom prst="rect">
            <a:avLst/>
          </a:prstGeom>
          <a:noFill/>
        </p:spPr>
        <p:txBody>
          <a:bodyPr wrap="square" rtlCol="0">
            <a:spAutoFit/>
          </a:bodyPr>
          <a:lstStyle/>
          <a:p>
            <a:r>
              <a:rPr lang="en-US" sz="2800" dirty="0" smtClean="0"/>
              <a:t>2. Preload</a:t>
            </a:r>
            <a:endParaRPr lang="en-US" sz="3200" dirty="0"/>
          </a:p>
        </p:txBody>
      </p:sp>
      <p:sp>
        <p:nvSpPr>
          <p:cNvPr id="9" name="TextBox 8"/>
          <p:cNvSpPr txBox="1"/>
          <p:nvPr/>
        </p:nvSpPr>
        <p:spPr>
          <a:xfrm>
            <a:off x="1298485" y="2778103"/>
            <a:ext cx="843434" cy="523220"/>
          </a:xfrm>
          <a:prstGeom prst="rect">
            <a:avLst/>
          </a:prstGeom>
          <a:noFill/>
        </p:spPr>
        <p:txBody>
          <a:bodyPr wrap="square" rtlCol="0">
            <a:spAutoFit/>
          </a:bodyPr>
          <a:lstStyle/>
          <a:p>
            <a:r>
              <a:rPr lang="en-US" sz="2800" dirty="0" smtClean="0"/>
              <a:t>But: </a:t>
            </a:r>
            <a:endParaRPr lang="en-US" sz="3200" dirty="0"/>
          </a:p>
        </p:txBody>
      </p:sp>
      <p:sp>
        <p:nvSpPr>
          <p:cNvPr id="10" name="TextBox 9"/>
          <p:cNvSpPr txBox="1"/>
          <p:nvPr/>
        </p:nvSpPr>
        <p:spPr>
          <a:xfrm>
            <a:off x="2141918" y="2778103"/>
            <a:ext cx="5243083" cy="954107"/>
          </a:xfrm>
          <a:prstGeom prst="rect">
            <a:avLst/>
          </a:prstGeom>
          <a:noFill/>
        </p:spPr>
        <p:txBody>
          <a:bodyPr wrap="square" rtlCol="0">
            <a:spAutoFit/>
          </a:bodyPr>
          <a:lstStyle/>
          <a:p>
            <a:pPr marL="514350" indent="-514350">
              <a:buAutoNum type="arabicPeriod"/>
            </a:pPr>
            <a:r>
              <a:rPr lang="en-US" sz="2800" dirty="0" smtClean="0"/>
              <a:t>Bugs! </a:t>
            </a:r>
            <a:r>
              <a:rPr lang="en-US" sz="2000" dirty="0" smtClean="0"/>
              <a:t>(too aggressive)</a:t>
            </a:r>
          </a:p>
          <a:p>
            <a:pPr marL="514350" indent="-514350">
              <a:buAutoNum type="arabicPeriod"/>
            </a:pPr>
            <a:r>
              <a:rPr lang="en-US" sz="2800" dirty="0" smtClean="0"/>
              <a:t>Browser support</a:t>
            </a:r>
            <a:endParaRPr lang="en-US" sz="3200" dirty="0"/>
          </a:p>
        </p:txBody>
      </p:sp>
      <p:sp>
        <p:nvSpPr>
          <p:cNvPr id="6" name="Rectangle 5"/>
          <p:cNvSpPr/>
          <p:nvPr/>
        </p:nvSpPr>
        <p:spPr>
          <a:xfrm>
            <a:off x="6070850" y="5799090"/>
            <a:ext cx="6093783" cy="1200329"/>
          </a:xfrm>
          <a:prstGeom prst="rect">
            <a:avLst/>
          </a:prstGeom>
        </p:spPr>
        <p:txBody>
          <a:bodyPr wrap="none">
            <a:spAutoFit/>
          </a:bodyPr>
          <a:lstStyle/>
          <a:p>
            <a:pPr algn="r"/>
            <a:r>
              <a:rPr lang="en-US" sz="1200" dirty="0">
                <a:hlinkClick r:id="rId4"/>
              </a:rPr>
              <a:t>https://wicg.github.io/priority-hints</a:t>
            </a:r>
            <a:r>
              <a:rPr lang="en-US" sz="1200" dirty="0" smtClean="0">
                <a:hlinkClick r:id="rId4"/>
              </a:rPr>
              <a:t>/</a:t>
            </a:r>
            <a:r>
              <a:rPr lang="en-US" sz="1200" dirty="0" smtClean="0"/>
              <a:t/>
            </a:r>
            <a:br>
              <a:rPr lang="en-US" sz="1200" dirty="0" smtClean="0"/>
            </a:br>
            <a:r>
              <a:rPr lang="en-US" sz="1200" dirty="0">
                <a:hlinkClick r:id="rId5"/>
              </a:rPr>
              <a:t>https://web.dev/native-lazy-loading/</a:t>
            </a:r>
            <a:endParaRPr lang="en-US" sz="1200" dirty="0" smtClean="0">
              <a:hlinkClick r:id="rId6"/>
            </a:endParaRPr>
          </a:p>
          <a:p>
            <a:pPr algn="r"/>
            <a:r>
              <a:rPr lang="en-US" sz="1200" dirty="0" smtClean="0">
                <a:hlinkClick r:id="rId6"/>
              </a:rPr>
              <a:t>https</a:t>
            </a:r>
            <a:r>
              <a:rPr lang="en-US" sz="1200" dirty="0">
                <a:hlinkClick r:id="rId6"/>
              </a:rPr>
              <a:t>://</a:t>
            </a:r>
            <a:r>
              <a:rPr lang="en-US" sz="1200" dirty="0" smtClean="0">
                <a:hlinkClick r:id="rId6"/>
              </a:rPr>
              <a:t>bugzilla.mozilla.org/show_bug.cgi?id=1405761</a:t>
            </a:r>
            <a:r>
              <a:rPr lang="en-US" sz="1200" dirty="0" smtClean="0"/>
              <a:t/>
            </a:r>
            <a:br>
              <a:rPr lang="en-US" sz="1200" dirty="0" smtClean="0"/>
            </a:br>
            <a:r>
              <a:rPr lang="en-US" sz="1200" dirty="0">
                <a:hlinkClick r:id="rId7"/>
              </a:rPr>
              <a:t>https://twitter.com/domfarolino/status/1221803122638508032?s=20</a:t>
            </a:r>
            <a:r>
              <a:rPr lang="en-US" sz="1200" dirty="0" smtClean="0"/>
              <a:t/>
            </a:r>
            <a:br>
              <a:rPr lang="en-US" sz="1200" dirty="0" smtClean="0"/>
            </a:br>
            <a:r>
              <a:rPr lang="en-US" sz="1200" dirty="0">
                <a:hlinkClick r:id="rId8"/>
              </a:rPr>
              <a:t>https://andydavies.me/blog/2019/02/12/preloading-fonts-and-the-puzzle-of-priorities/</a:t>
            </a:r>
            <a:endParaRPr lang="en-US" sz="1200" dirty="0"/>
          </a:p>
          <a:p>
            <a:pPr algn="r"/>
            <a:endParaRPr lang="en-US" sz="1200" dirty="0"/>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7367" y="4917658"/>
            <a:ext cx="9052787" cy="582393"/>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7368" y="4322164"/>
            <a:ext cx="6688956" cy="539570"/>
          </a:xfrm>
          <a:prstGeom prst="rect">
            <a:avLst/>
          </a:prstGeom>
        </p:spPr>
      </p:pic>
      <p:sp>
        <p:nvSpPr>
          <p:cNvPr id="14" name="TextBox 13"/>
          <p:cNvSpPr txBox="1"/>
          <p:nvPr/>
        </p:nvSpPr>
        <p:spPr>
          <a:xfrm>
            <a:off x="405201" y="3796533"/>
            <a:ext cx="3268030" cy="523220"/>
          </a:xfrm>
          <a:prstGeom prst="rect">
            <a:avLst/>
          </a:prstGeom>
          <a:noFill/>
        </p:spPr>
        <p:txBody>
          <a:bodyPr wrap="square" rtlCol="0">
            <a:spAutoFit/>
          </a:bodyPr>
          <a:lstStyle/>
          <a:p>
            <a:r>
              <a:rPr lang="en-US" sz="2800" b="1" dirty="0" smtClean="0">
                <a:solidFill>
                  <a:schemeClr val="accent1"/>
                </a:solidFill>
              </a:rPr>
              <a:t>3. Priority hints</a:t>
            </a:r>
            <a:endParaRPr lang="en-US" sz="3200" b="1" dirty="0">
              <a:solidFill>
                <a:schemeClr val="accent1"/>
              </a:solidFill>
            </a:endParaRPr>
          </a:p>
        </p:txBody>
      </p:sp>
      <p:pic>
        <p:nvPicPr>
          <p:cNvPr id="15" name="Picture 2" descr="Image result for chrome logo"/>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566936" y="3301323"/>
            <a:ext cx="351481" cy="3514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safari"/>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033981" y="3255244"/>
            <a:ext cx="443637" cy="4436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298485" y="5652696"/>
            <a:ext cx="843434" cy="523220"/>
          </a:xfrm>
          <a:prstGeom prst="rect">
            <a:avLst/>
          </a:prstGeom>
          <a:noFill/>
        </p:spPr>
        <p:txBody>
          <a:bodyPr wrap="square" rtlCol="0">
            <a:spAutoFit/>
          </a:bodyPr>
          <a:lstStyle/>
          <a:p>
            <a:r>
              <a:rPr lang="en-US" sz="2800" dirty="0" smtClean="0"/>
              <a:t>But: </a:t>
            </a:r>
            <a:endParaRPr lang="en-US" sz="3200" dirty="0"/>
          </a:p>
        </p:txBody>
      </p:sp>
      <p:sp>
        <p:nvSpPr>
          <p:cNvPr id="18" name="TextBox 17"/>
          <p:cNvSpPr txBox="1"/>
          <p:nvPr/>
        </p:nvSpPr>
        <p:spPr>
          <a:xfrm>
            <a:off x="2077933" y="5652696"/>
            <a:ext cx="6033004" cy="954107"/>
          </a:xfrm>
          <a:prstGeom prst="rect">
            <a:avLst/>
          </a:prstGeom>
          <a:noFill/>
        </p:spPr>
        <p:txBody>
          <a:bodyPr wrap="square" rtlCol="0">
            <a:spAutoFit/>
          </a:bodyPr>
          <a:lstStyle/>
          <a:p>
            <a:pPr marL="514350" indent="-514350">
              <a:buAutoNum type="arabicPeriod"/>
            </a:pPr>
            <a:r>
              <a:rPr lang="en-US" sz="2800" dirty="0" smtClean="0"/>
              <a:t>Possibly not fine-grained enough</a:t>
            </a:r>
            <a:endParaRPr lang="en-US" sz="2000" dirty="0" smtClean="0"/>
          </a:p>
          <a:p>
            <a:pPr marL="514350" indent="-514350">
              <a:buAutoNum type="arabicPeriod"/>
            </a:pPr>
            <a:r>
              <a:rPr lang="en-US" sz="2800" dirty="0" smtClean="0"/>
              <a:t>Browser support</a:t>
            </a:r>
            <a:endParaRPr lang="en-US" sz="3200" dirty="0"/>
          </a:p>
        </p:txBody>
      </p:sp>
      <p:pic>
        <p:nvPicPr>
          <p:cNvPr id="19" name="Picture 2" descr="Image result for chrome logo"/>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454090" y="6175916"/>
            <a:ext cx="351481" cy="3514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7367" y="2243825"/>
            <a:ext cx="11426092" cy="581115"/>
          </a:xfrm>
          <a:prstGeom prst="rect">
            <a:avLst/>
          </a:prstGeom>
        </p:spPr>
      </p:pic>
    </p:spTree>
    <p:extLst>
      <p:ext uri="{BB962C8B-B14F-4D97-AF65-F5344CB8AC3E}">
        <p14:creationId xmlns:p14="http://schemas.microsoft.com/office/powerpoint/2010/main" val="1565419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0" y="183064"/>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Server-side overrides</a:t>
            </a:r>
            <a:endParaRPr lang="fr-FR" sz="4000" dirty="0">
              <a:latin typeface="Segoe UI Semibold" panose="020B0702040204020203" pitchFamily="34" charset="0"/>
              <a:cs typeface="Segoe UI Semibold" panose="020B0702040204020203" pitchFamily="34" charset="0"/>
            </a:endParaRPr>
          </a:p>
        </p:txBody>
      </p:sp>
      <p:sp>
        <p:nvSpPr>
          <p:cNvPr id="2" name="Rectangle 1"/>
          <p:cNvSpPr/>
          <p:nvPr/>
        </p:nvSpPr>
        <p:spPr>
          <a:xfrm>
            <a:off x="3048000" y="6027003"/>
            <a:ext cx="9144000" cy="830997"/>
          </a:xfrm>
          <a:prstGeom prst="rect">
            <a:avLst/>
          </a:prstGeom>
        </p:spPr>
        <p:txBody>
          <a:bodyPr wrap="square">
            <a:spAutoFit/>
          </a:bodyPr>
          <a:lstStyle/>
          <a:p>
            <a:pPr algn="r"/>
            <a:r>
              <a:rPr lang="en-US" sz="1200" dirty="0" smtClean="0">
                <a:hlinkClick r:id="rId2"/>
              </a:rPr>
              <a:t>https://www.shimmercat.com/blog/coordinated-image-loading.html</a:t>
            </a:r>
            <a:endParaRPr lang="en-US" sz="1200" dirty="0" smtClean="0"/>
          </a:p>
          <a:p>
            <a:pPr algn="r"/>
            <a:r>
              <a:rPr lang="en-US" sz="1200" dirty="0">
                <a:hlinkClick r:id="rId3"/>
              </a:rPr>
              <a:t>https://blog.cloudflare.com/parallel-streaming-of-progressive-images/</a:t>
            </a:r>
            <a:endParaRPr lang="en-US" sz="1200" dirty="0" smtClean="0"/>
          </a:p>
          <a:p>
            <a:pPr algn="r"/>
            <a:r>
              <a:rPr lang="en-US" sz="1200" dirty="0" smtClean="0">
                <a:hlinkClick r:id="rId4"/>
              </a:rPr>
              <a:t>https://blog.cloudflare.com/better-http-2-prioritization-for-a-faster-web/</a:t>
            </a:r>
            <a:endParaRPr lang="en-US" sz="1200" dirty="0" smtClean="0">
              <a:hlinkClick r:id="rId5"/>
            </a:endParaRPr>
          </a:p>
          <a:p>
            <a:pPr algn="r"/>
            <a:r>
              <a:rPr lang="en-US" sz="1200" dirty="0" smtClean="0">
                <a:hlinkClick r:id="rId5"/>
              </a:rPr>
              <a:t>https</a:t>
            </a:r>
            <a:r>
              <a:rPr lang="en-US" sz="1200" dirty="0">
                <a:hlinkClick r:id="rId5"/>
              </a:rPr>
              <a:t>://</a:t>
            </a:r>
            <a:r>
              <a:rPr lang="en-US" sz="1200" dirty="0" smtClean="0">
                <a:hlinkClick r:id="rId5"/>
              </a:rPr>
              <a:t>h2o.examp1e.net/configure/http2_directives.html#http2-reprioritize-blocking-assets</a:t>
            </a:r>
            <a:endParaRPr lang="en-US" sz="1200" dirty="0" smtClean="0"/>
          </a:p>
        </p:txBody>
      </p:sp>
      <p:pic>
        <p:nvPicPr>
          <p:cNvPr id="6146" name="Picture 2" descr="Image result for force feeding me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9936" y="1404865"/>
            <a:ext cx="5572125"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891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F8A0F5C-5C6B-47C2-96B1-DCDB923954D3}"/>
              </a:ext>
            </a:extLst>
          </p:cNvPr>
          <p:cNvSpPr txBox="1"/>
          <p:nvPr/>
        </p:nvSpPr>
        <p:spPr>
          <a:xfrm>
            <a:off x="0" y="1235878"/>
            <a:ext cx="12192000" cy="1708160"/>
          </a:xfrm>
          <a:prstGeom prst="rect">
            <a:avLst/>
          </a:prstGeom>
          <a:noFill/>
        </p:spPr>
        <p:txBody>
          <a:bodyPr wrap="square" lIns="0" rIns="0" bIns="0" rtlCol="0" anchor="t">
            <a:spAutoFit/>
          </a:bodyPr>
          <a:lstStyle/>
          <a:p>
            <a:pPr algn="ctr">
              <a:lnSpc>
                <a:spcPct val="90000"/>
              </a:lnSpc>
            </a:pPr>
            <a:r>
              <a:rPr lang="en-US" sz="4000" dirty="0" smtClean="0">
                <a:solidFill>
                  <a:schemeClr val="accent1"/>
                </a:solidFill>
                <a:latin typeface="Segoe UI Semibold" panose="020B0702040204020203" pitchFamily="34" charset="0"/>
                <a:cs typeface="Segoe UI Semibold" panose="020B0702040204020203" pitchFamily="34" charset="0"/>
              </a:rPr>
              <a:t>Problem</a:t>
            </a:r>
            <a:r>
              <a:rPr lang="en-US" sz="4000" dirty="0" smtClean="0">
                <a:solidFill>
                  <a:schemeClr val="bg1"/>
                </a:solidFill>
                <a:latin typeface="Segoe UI Semibold" panose="020B0702040204020203" pitchFamily="34" charset="0"/>
                <a:cs typeface="Segoe UI Semibold" panose="020B0702040204020203" pitchFamily="34" charset="0"/>
              </a:rPr>
              <a:t> 2:</a:t>
            </a:r>
            <a:br>
              <a:rPr lang="en-US" sz="4000" dirty="0" smtClean="0">
                <a:solidFill>
                  <a:schemeClr val="bg1"/>
                </a:solidFill>
                <a:latin typeface="Segoe UI Semibold" panose="020B0702040204020203" pitchFamily="34" charset="0"/>
                <a:cs typeface="Segoe UI Semibold" panose="020B0702040204020203" pitchFamily="34" charset="0"/>
              </a:rPr>
            </a:br>
            <a:r>
              <a:rPr lang="en-US" sz="4000" dirty="0" smtClean="0">
                <a:solidFill>
                  <a:schemeClr val="bg1"/>
                </a:solidFill>
                <a:latin typeface="Segoe UI Semibold" panose="020B0702040204020203" pitchFamily="34" charset="0"/>
                <a:cs typeface="Segoe UI Semibold" panose="020B0702040204020203" pitchFamily="34" charset="0"/>
              </a:rPr>
              <a:t/>
            </a:r>
            <a:br>
              <a:rPr lang="en-US" sz="4000" dirty="0" smtClean="0">
                <a:solidFill>
                  <a:schemeClr val="bg1"/>
                </a:solidFill>
                <a:latin typeface="Segoe UI Semibold" panose="020B0702040204020203" pitchFamily="34" charset="0"/>
                <a:cs typeface="Segoe UI Semibold" panose="020B0702040204020203" pitchFamily="34" charset="0"/>
              </a:rPr>
            </a:br>
            <a:r>
              <a:rPr lang="en-US" sz="4000" dirty="0" smtClean="0">
                <a:solidFill>
                  <a:schemeClr val="bg1"/>
                </a:solidFill>
                <a:latin typeface="Segoe UI Semibold" panose="020B0702040204020203" pitchFamily="34" charset="0"/>
                <a:cs typeface="Segoe UI Semibold" panose="020B0702040204020203" pitchFamily="34" charset="0"/>
              </a:rPr>
              <a:t>How to communicate this to the server?</a:t>
            </a:r>
            <a:endParaRPr lang="fr-FR" sz="4000" dirty="0">
              <a:solidFill>
                <a:schemeClr val="bg1"/>
              </a:solidFill>
              <a:latin typeface="Segoe UI Semibold" panose="020B0702040204020203" pitchFamily="34" charset="0"/>
              <a:cs typeface="Segoe UI Semibold" panose="020B0702040204020203" pitchFamily="34" charset="0"/>
            </a:endParaRPr>
          </a:p>
        </p:txBody>
      </p:sp>
      <p:pic>
        <p:nvPicPr>
          <p:cNvPr id="50180" name="Picture 4" descr="Image result for alphabet soup 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425" y="3287712"/>
            <a:ext cx="339090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8936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chrome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6356" y="4946675"/>
            <a:ext cx="619199" cy="6191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safari"/>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4005" y="5642301"/>
            <a:ext cx="781550" cy="78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firefox logo new"/>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30138" y="4773228"/>
            <a:ext cx="687090" cy="7099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ile:Microsoft Edge logo.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5555" y="5565874"/>
            <a:ext cx="583053" cy="621772"/>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Arrow 15"/>
          <p:cNvSpPr/>
          <p:nvPr/>
        </p:nvSpPr>
        <p:spPr>
          <a:xfrm>
            <a:off x="2550157" y="4909173"/>
            <a:ext cx="5629275" cy="54985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2253850" y="5436131"/>
            <a:ext cx="5777895" cy="1323439"/>
          </a:xfrm>
          <a:prstGeom prst="rect">
            <a:avLst/>
          </a:prstGeom>
          <a:noFill/>
        </p:spPr>
        <p:txBody>
          <a:bodyPr wrap="square" rtlCol="0">
            <a:spAutoFit/>
          </a:bodyPr>
          <a:lstStyle/>
          <a:p>
            <a:pPr algn="r"/>
            <a:r>
              <a:rPr lang="en-US" sz="4000" dirty="0" smtClean="0">
                <a:latin typeface="+mj-lt"/>
              </a:rPr>
              <a:t>Please serve resources</a:t>
            </a:r>
          </a:p>
          <a:p>
            <a:pPr algn="ctr"/>
            <a:r>
              <a:rPr lang="en-US" sz="4000" dirty="0" smtClean="0">
                <a:latin typeface="+mj-lt"/>
              </a:rPr>
              <a:t>in this order</a:t>
            </a:r>
            <a:endParaRPr lang="en-US" sz="4000" dirty="0">
              <a:latin typeface="+mj-lt"/>
            </a:endParaRPr>
          </a:p>
        </p:txBody>
      </p:sp>
      <p:pic>
        <p:nvPicPr>
          <p:cNvPr id="9218" name="Picture 2" descr="Image result for food ser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033152" y="3988332"/>
            <a:ext cx="4177898" cy="286966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E11740C-C5EC-4E44-B1CC-60FD90A4348A}"/>
              </a:ext>
            </a:extLst>
          </p:cNvPr>
          <p:cNvSpPr txBox="1"/>
          <p:nvPr/>
        </p:nvSpPr>
        <p:spPr>
          <a:xfrm>
            <a:off x="8362460" y="4698540"/>
            <a:ext cx="1228796" cy="430887"/>
          </a:xfrm>
          <a:prstGeom prst="rect">
            <a:avLst/>
          </a:prstGeom>
          <a:noFill/>
        </p:spPr>
        <p:txBody>
          <a:bodyPr wrap="square" lIns="0" tIns="0" bIns="0" rtlCol="0" anchor="t">
            <a:spAutoFit/>
          </a:bodyPr>
          <a:lstStyle/>
          <a:p>
            <a:pPr algn="ctr"/>
            <a:r>
              <a:rPr lang="en-US" sz="2800" b="1" dirty="0" smtClean="0"/>
              <a:t>origin</a:t>
            </a:r>
            <a:endParaRPr lang="en-US" sz="2400" b="1" dirty="0"/>
          </a:p>
        </p:txBody>
      </p:sp>
    </p:spTree>
    <p:extLst>
      <p:ext uri="{BB962C8B-B14F-4D97-AF65-F5344CB8AC3E}">
        <p14:creationId xmlns:p14="http://schemas.microsoft.com/office/powerpoint/2010/main" val="2248222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chrome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6356" y="4946675"/>
            <a:ext cx="619199" cy="6191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safari"/>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4005" y="5642301"/>
            <a:ext cx="781550" cy="78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firefox logo new"/>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30138" y="4773228"/>
            <a:ext cx="687090" cy="7099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ile:Microsoft Edge logo.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5555" y="5565874"/>
            <a:ext cx="583053" cy="621772"/>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Arrow 15"/>
          <p:cNvSpPr/>
          <p:nvPr/>
        </p:nvSpPr>
        <p:spPr>
          <a:xfrm>
            <a:off x="2550157" y="4909173"/>
            <a:ext cx="5629275" cy="54985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2253850" y="5436131"/>
            <a:ext cx="5777895" cy="1323439"/>
          </a:xfrm>
          <a:prstGeom prst="rect">
            <a:avLst/>
          </a:prstGeom>
          <a:noFill/>
        </p:spPr>
        <p:txBody>
          <a:bodyPr wrap="square" rtlCol="0">
            <a:spAutoFit/>
          </a:bodyPr>
          <a:lstStyle/>
          <a:p>
            <a:pPr algn="r"/>
            <a:r>
              <a:rPr lang="en-US" sz="4000" dirty="0" smtClean="0">
                <a:latin typeface="+mj-lt"/>
              </a:rPr>
              <a:t>Please serve resources</a:t>
            </a:r>
          </a:p>
          <a:p>
            <a:pPr algn="ctr"/>
            <a:r>
              <a:rPr lang="en-US" sz="4000" dirty="0" smtClean="0">
                <a:latin typeface="+mj-lt"/>
              </a:rPr>
              <a:t>in this order</a:t>
            </a:r>
            <a:endParaRPr lang="en-US" sz="4000" dirty="0">
              <a:latin typeface="+mj-lt"/>
            </a:endParaRPr>
          </a:p>
        </p:txBody>
      </p:sp>
      <p:sp>
        <p:nvSpPr>
          <p:cNvPr id="21" name="TextBox 20">
            <a:extLst>
              <a:ext uri="{FF2B5EF4-FFF2-40B4-BE49-F238E27FC236}">
                <a16:creationId xmlns:a16="http://schemas.microsoft.com/office/drawing/2014/main" id="{7E11740C-C5EC-4E44-B1CC-60FD90A4348A}"/>
              </a:ext>
            </a:extLst>
          </p:cNvPr>
          <p:cNvSpPr txBox="1"/>
          <p:nvPr/>
        </p:nvSpPr>
        <p:spPr>
          <a:xfrm>
            <a:off x="2253851" y="844686"/>
            <a:ext cx="1699433" cy="430887"/>
          </a:xfrm>
          <a:prstGeom prst="rect">
            <a:avLst/>
          </a:prstGeom>
          <a:noFill/>
        </p:spPr>
        <p:txBody>
          <a:bodyPr wrap="square" lIns="0" tIns="0" bIns="0" rtlCol="0" anchor="t">
            <a:spAutoFit/>
          </a:bodyPr>
          <a:lstStyle/>
          <a:p>
            <a:pPr algn="r"/>
            <a:r>
              <a:rPr lang="en-US" sz="2800" b="1" dirty="0" smtClean="0"/>
              <a:t>highest</a:t>
            </a:r>
            <a:endParaRPr lang="en-US" sz="2800" b="1" dirty="0"/>
          </a:p>
        </p:txBody>
      </p:sp>
      <p:sp>
        <p:nvSpPr>
          <p:cNvPr id="22" name="TextBox 21">
            <a:extLst>
              <a:ext uri="{FF2B5EF4-FFF2-40B4-BE49-F238E27FC236}">
                <a16:creationId xmlns:a16="http://schemas.microsoft.com/office/drawing/2014/main" id="{7E11740C-C5EC-4E44-B1CC-60FD90A4348A}"/>
              </a:ext>
            </a:extLst>
          </p:cNvPr>
          <p:cNvSpPr txBox="1"/>
          <p:nvPr/>
        </p:nvSpPr>
        <p:spPr>
          <a:xfrm>
            <a:off x="2253850" y="3822797"/>
            <a:ext cx="1699433" cy="430887"/>
          </a:xfrm>
          <a:prstGeom prst="rect">
            <a:avLst/>
          </a:prstGeom>
          <a:noFill/>
        </p:spPr>
        <p:txBody>
          <a:bodyPr wrap="square" lIns="0" tIns="0" bIns="0" rtlCol="0" anchor="t">
            <a:spAutoFit/>
          </a:bodyPr>
          <a:lstStyle/>
          <a:p>
            <a:pPr algn="r"/>
            <a:r>
              <a:rPr lang="en-US" sz="2800" b="1" dirty="0" smtClean="0"/>
              <a:t>lowest</a:t>
            </a:r>
            <a:endParaRPr lang="en-US" sz="2800" b="1" dirty="0"/>
          </a:p>
        </p:txBody>
      </p:sp>
      <p:pic>
        <p:nvPicPr>
          <p:cNvPr id="9218" name="Picture 2" descr="Image result for food ser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033152" y="3988332"/>
            <a:ext cx="4177898" cy="286966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spdy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2460" y="1884278"/>
            <a:ext cx="2381250" cy="1333501"/>
          </a:xfrm>
          <a:prstGeom prst="rect">
            <a:avLst/>
          </a:prstGeom>
          <a:noFill/>
          <a:extLst>
            <a:ext uri="{909E8E84-426E-40DD-AFC4-6F175D3DCCD1}">
              <a14:hiddenFill xmlns:a14="http://schemas.microsoft.com/office/drawing/2010/main">
                <a:solidFill>
                  <a:srgbClr val="FFFFFF"/>
                </a:solidFill>
              </a14:hiddenFill>
            </a:ext>
          </a:extLst>
        </p:spPr>
      </p:pic>
      <p:sp>
        <p:nvSpPr>
          <p:cNvPr id="30" name="Down Arrow 29"/>
          <p:cNvSpPr/>
          <p:nvPr/>
        </p:nvSpPr>
        <p:spPr>
          <a:xfrm>
            <a:off x="3587557" y="1361914"/>
            <a:ext cx="355527" cy="2378230"/>
          </a:xfrm>
          <a:prstGeom prst="downArrow">
            <a:avLst>
              <a:gd name="adj1" fmla="val 50000"/>
              <a:gd name="adj2" fmla="val 79029"/>
            </a:avLst>
          </a:prstGeom>
          <a:solidFill>
            <a:schemeClr val="tx2">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Bent-Up Arrow 3"/>
          <p:cNvSpPr/>
          <p:nvPr/>
        </p:nvSpPr>
        <p:spPr>
          <a:xfrm rot="10800000" flipH="1">
            <a:off x="3993148" y="285473"/>
            <a:ext cx="679402" cy="422653"/>
          </a:xfrm>
          <a:prstGeom prst="bentUpArrow">
            <a:avLst>
              <a:gd name="adj1" fmla="val 25000"/>
              <a:gd name="adj2" fmla="val 36649"/>
              <a:gd name="adj3" fmla="val 366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a:extLst>
              <a:ext uri="{FF2B5EF4-FFF2-40B4-BE49-F238E27FC236}">
                <a16:creationId xmlns:a16="http://schemas.microsoft.com/office/drawing/2014/main" id="{7E11740C-C5EC-4E44-B1CC-60FD90A4348A}"/>
              </a:ext>
            </a:extLst>
          </p:cNvPr>
          <p:cNvSpPr txBox="1"/>
          <p:nvPr/>
        </p:nvSpPr>
        <p:spPr>
          <a:xfrm>
            <a:off x="642938" y="150320"/>
            <a:ext cx="3350210" cy="430887"/>
          </a:xfrm>
          <a:prstGeom prst="rect">
            <a:avLst/>
          </a:prstGeom>
          <a:noFill/>
        </p:spPr>
        <p:txBody>
          <a:bodyPr wrap="square" lIns="0" tIns="0" bIns="0" rtlCol="0" anchor="t">
            <a:spAutoFit/>
          </a:bodyPr>
          <a:lstStyle/>
          <a:p>
            <a:pPr algn="ctr"/>
            <a:r>
              <a:rPr lang="en-US" sz="2800" b="1" dirty="0" smtClean="0">
                <a:solidFill>
                  <a:schemeClr val="accent1"/>
                </a:solidFill>
              </a:rPr>
              <a:t>8 PRIORITY LEVELS</a:t>
            </a:r>
            <a:endParaRPr lang="en-US" sz="2400" b="1" dirty="0">
              <a:solidFill>
                <a:schemeClr val="accent1"/>
              </a:solidFill>
            </a:endParaRPr>
          </a:p>
        </p:txBody>
      </p:sp>
      <p:sp>
        <p:nvSpPr>
          <p:cNvPr id="18" name="TextBox 17">
            <a:extLst>
              <a:ext uri="{FF2B5EF4-FFF2-40B4-BE49-F238E27FC236}">
                <a16:creationId xmlns:a16="http://schemas.microsoft.com/office/drawing/2014/main" id="{7E11740C-C5EC-4E44-B1CC-60FD90A4348A}"/>
              </a:ext>
            </a:extLst>
          </p:cNvPr>
          <p:cNvSpPr txBox="1"/>
          <p:nvPr/>
        </p:nvSpPr>
        <p:spPr>
          <a:xfrm>
            <a:off x="8362460" y="4698540"/>
            <a:ext cx="1228796" cy="430887"/>
          </a:xfrm>
          <a:prstGeom prst="rect">
            <a:avLst/>
          </a:prstGeom>
          <a:noFill/>
        </p:spPr>
        <p:txBody>
          <a:bodyPr wrap="square" lIns="0" tIns="0" bIns="0" rtlCol="0" anchor="t">
            <a:spAutoFit/>
          </a:bodyPr>
          <a:lstStyle/>
          <a:p>
            <a:pPr algn="ctr"/>
            <a:r>
              <a:rPr lang="en-US" sz="2800" b="1" dirty="0" smtClean="0"/>
              <a:t>origin</a:t>
            </a:r>
            <a:endParaRPr lang="en-US" sz="2400" b="1" dirty="0"/>
          </a:p>
        </p:txBody>
      </p:sp>
      <p:graphicFrame>
        <p:nvGraphicFramePr>
          <p:cNvPr id="19" name="Table 18"/>
          <p:cNvGraphicFramePr>
            <a:graphicFrameLocks noGrp="1"/>
          </p:cNvGraphicFramePr>
          <p:nvPr>
            <p:extLst>
              <p:ext uri="{D42A27DB-BD31-4B8C-83A1-F6EECF244321}">
                <p14:modId xmlns:p14="http://schemas.microsoft.com/office/powerpoint/2010/main" val="3766531202"/>
              </p:ext>
            </p:extLst>
          </p:nvPr>
        </p:nvGraphicFramePr>
        <p:xfrm>
          <a:off x="4332849" y="943078"/>
          <a:ext cx="3423137" cy="3702616"/>
        </p:xfrm>
        <a:graphic>
          <a:graphicData uri="http://schemas.openxmlformats.org/drawingml/2006/table">
            <a:tbl>
              <a:tblPr bandRow="1">
                <a:tableStyleId>{8EC20E35-A176-4012-BC5E-935CFFF8708E}</a:tableStyleId>
              </a:tblPr>
              <a:tblGrid>
                <a:gridCol w="586851">
                  <a:extLst>
                    <a:ext uri="{9D8B030D-6E8A-4147-A177-3AD203B41FA5}">
                      <a16:colId xmlns:a16="http://schemas.microsoft.com/office/drawing/2014/main" val="3338212840"/>
                    </a:ext>
                  </a:extLst>
                </a:gridCol>
                <a:gridCol w="2836286">
                  <a:extLst>
                    <a:ext uri="{9D8B030D-6E8A-4147-A177-3AD203B41FA5}">
                      <a16:colId xmlns:a16="http://schemas.microsoft.com/office/drawing/2014/main" val="3974611331"/>
                    </a:ext>
                  </a:extLst>
                </a:gridCol>
              </a:tblGrid>
              <a:tr h="462827">
                <a:tc>
                  <a:txBody>
                    <a:bodyPr/>
                    <a:lstStyle/>
                    <a:p>
                      <a:pPr algn="r"/>
                      <a:r>
                        <a:rPr lang="en-US" sz="2000" b="1" dirty="0" smtClean="0"/>
                        <a:t>0</a:t>
                      </a:r>
                      <a:endParaRPr lang="en-US" sz="2000" b="1" dirty="0">
                        <a:solidFill>
                          <a:schemeClr val="accent2"/>
                        </a:solidFill>
                      </a:endParaRPr>
                    </a:p>
                  </a:txBody>
                  <a:tcPr/>
                </a:tc>
                <a:tc>
                  <a:txBody>
                    <a:bodyPr/>
                    <a:lstStyle/>
                    <a:p>
                      <a:r>
                        <a:rPr lang="en-US" dirty="0" smtClean="0"/>
                        <a:t>HTML</a:t>
                      </a:r>
                      <a:endParaRPr lang="en-US" dirty="0"/>
                    </a:p>
                  </a:txBody>
                  <a:tcPr/>
                </a:tc>
                <a:extLst>
                  <a:ext uri="{0D108BD9-81ED-4DB2-BD59-A6C34878D82A}">
                    <a16:rowId xmlns:a16="http://schemas.microsoft.com/office/drawing/2014/main" val="1307071354"/>
                  </a:ext>
                </a:extLst>
              </a:tr>
              <a:tr h="462827">
                <a:tc>
                  <a:txBody>
                    <a:bodyPr/>
                    <a:lstStyle/>
                    <a:p>
                      <a:pPr algn="r"/>
                      <a:r>
                        <a:rPr lang="en-US" sz="2000" b="1" dirty="0" smtClean="0"/>
                        <a:t>1</a:t>
                      </a:r>
                      <a:endParaRPr lang="en-US" sz="2000" b="1" dirty="0">
                        <a:solidFill>
                          <a:schemeClr val="accent4"/>
                        </a:solidFill>
                      </a:endParaRPr>
                    </a:p>
                  </a:txBody>
                  <a:tcPr/>
                </a:tc>
                <a:tc>
                  <a:txBody>
                    <a:bodyPr/>
                    <a:lstStyle/>
                    <a:p>
                      <a:r>
                        <a:rPr lang="en-US" dirty="0" smtClean="0"/>
                        <a:t>CSS</a:t>
                      </a:r>
                      <a:endParaRPr lang="en-US" dirty="0"/>
                    </a:p>
                  </a:txBody>
                  <a:tcPr/>
                </a:tc>
                <a:extLst>
                  <a:ext uri="{0D108BD9-81ED-4DB2-BD59-A6C34878D82A}">
                    <a16:rowId xmlns:a16="http://schemas.microsoft.com/office/drawing/2014/main" val="1533848301"/>
                  </a:ext>
                </a:extLst>
              </a:tr>
              <a:tr h="462827">
                <a:tc>
                  <a:txBody>
                    <a:bodyPr/>
                    <a:lstStyle/>
                    <a:p>
                      <a:pPr algn="r"/>
                      <a:r>
                        <a:rPr lang="en-US" sz="2000" b="1" dirty="0" smtClean="0"/>
                        <a:t>2</a:t>
                      </a:r>
                      <a:endParaRPr lang="en-US" sz="2000" b="1" dirty="0"/>
                    </a:p>
                  </a:txBody>
                  <a:tcPr/>
                </a:tc>
                <a:tc>
                  <a:txBody>
                    <a:bodyPr/>
                    <a:lstStyle/>
                    <a:p>
                      <a:r>
                        <a:rPr lang="en-US" b="0" dirty="0" smtClean="0">
                          <a:solidFill>
                            <a:schemeClr val="tx1"/>
                          </a:solidFill>
                        </a:rPr>
                        <a:t>JavaScript</a:t>
                      </a:r>
                      <a:endParaRPr lang="en-US" b="1" dirty="0">
                        <a:solidFill>
                          <a:schemeClr val="tx1"/>
                        </a:solidFill>
                      </a:endParaRPr>
                    </a:p>
                  </a:txBody>
                  <a:tcPr/>
                </a:tc>
                <a:extLst>
                  <a:ext uri="{0D108BD9-81ED-4DB2-BD59-A6C34878D82A}">
                    <a16:rowId xmlns:a16="http://schemas.microsoft.com/office/drawing/2014/main" val="3210409400"/>
                  </a:ext>
                </a:extLst>
              </a:tr>
              <a:tr h="462827">
                <a:tc>
                  <a:txBody>
                    <a:bodyPr/>
                    <a:lstStyle/>
                    <a:p>
                      <a:pPr algn="r"/>
                      <a:r>
                        <a:rPr lang="en-US" sz="2000" b="1" dirty="0" smtClean="0"/>
                        <a:t>3</a:t>
                      </a:r>
                      <a:endParaRPr lang="en-US" sz="2000" b="1" dirty="0"/>
                    </a:p>
                  </a:txBody>
                  <a:tcPr/>
                </a:tc>
                <a:tc>
                  <a:txBody>
                    <a:bodyPr/>
                    <a:lstStyle/>
                    <a:p>
                      <a:r>
                        <a:rPr lang="en-US" dirty="0" smtClean="0"/>
                        <a:t>fonts</a:t>
                      </a:r>
                      <a:endParaRPr lang="en-US" dirty="0"/>
                    </a:p>
                  </a:txBody>
                  <a:tcPr/>
                </a:tc>
                <a:extLst>
                  <a:ext uri="{0D108BD9-81ED-4DB2-BD59-A6C34878D82A}">
                    <a16:rowId xmlns:a16="http://schemas.microsoft.com/office/drawing/2014/main" val="3075790612"/>
                  </a:ext>
                </a:extLst>
              </a:tr>
              <a:tr h="462827">
                <a:tc>
                  <a:txBody>
                    <a:bodyPr/>
                    <a:lstStyle/>
                    <a:p>
                      <a:pPr algn="r"/>
                      <a:r>
                        <a:rPr lang="en-US" sz="2000" b="1" dirty="0" smtClean="0"/>
                        <a:t>4</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fetch</a:t>
                      </a:r>
                    </a:p>
                  </a:txBody>
                  <a:tcPr/>
                </a:tc>
                <a:extLst>
                  <a:ext uri="{0D108BD9-81ED-4DB2-BD59-A6C34878D82A}">
                    <a16:rowId xmlns:a16="http://schemas.microsoft.com/office/drawing/2014/main" val="3129623169"/>
                  </a:ext>
                </a:extLst>
              </a:tr>
              <a:tr h="462827">
                <a:tc>
                  <a:txBody>
                    <a:bodyPr/>
                    <a:lstStyle/>
                    <a:p>
                      <a:pPr algn="r"/>
                      <a:r>
                        <a:rPr lang="en-US" sz="2000" b="1" dirty="0" smtClean="0"/>
                        <a:t>5</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images</a:t>
                      </a:r>
                    </a:p>
                  </a:txBody>
                  <a:tcPr/>
                </a:tc>
                <a:extLst>
                  <a:ext uri="{0D108BD9-81ED-4DB2-BD59-A6C34878D82A}">
                    <a16:rowId xmlns:a16="http://schemas.microsoft.com/office/drawing/2014/main" val="282518301"/>
                  </a:ext>
                </a:extLst>
              </a:tr>
              <a:tr h="462827">
                <a:tc>
                  <a:txBody>
                    <a:bodyPr/>
                    <a:lstStyle/>
                    <a:p>
                      <a:pPr algn="r"/>
                      <a:r>
                        <a:rPr lang="en-US" sz="2000" b="1" dirty="0" smtClean="0"/>
                        <a:t>6</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smtClean="0">
                          <a:solidFill>
                            <a:schemeClr val="tx1"/>
                          </a:solidFill>
                        </a:rPr>
                        <a:t>async</a:t>
                      </a:r>
                      <a:r>
                        <a:rPr lang="en-US" b="0" dirty="0" smtClean="0">
                          <a:solidFill>
                            <a:schemeClr val="tx1"/>
                          </a:solidFill>
                        </a:rPr>
                        <a:t> and defer JS</a:t>
                      </a:r>
                      <a:endParaRPr lang="en-US" b="1" dirty="0" smtClean="0">
                        <a:solidFill>
                          <a:schemeClr val="tx1"/>
                        </a:solidFill>
                      </a:endParaRPr>
                    </a:p>
                  </a:txBody>
                  <a:tcPr/>
                </a:tc>
                <a:extLst>
                  <a:ext uri="{0D108BD9-81ED-4DB2-BD59-A6C34878D82A}">
                    <a16:rowId xmlns:a16="http://schemas.microsoft.com/office/drawing/2014/main" val="2931572522"/>
                  </a:ext>
                </a:extLst>
              </a:tr>
              <a:tr h="462827">
                <a:tc>
                  <a:txBody>
                    <a:bodyPr/>
                    <a:lstStyle/>
                    <a:p>
                      <a:pPr algn="r"/>
                      <a:r>
                        <a:rPr lang="en-US" sz="2000" b="1" dirty="0" smtClean="0"/>
                        <a:t>7</a:t>
                      </a:r>
                      <a:endParaRPr lang="en-US" sz="2000" b="1" dirty="0"/>
                    </a:p>
                  </a:txBody>
                  <a:tcPr/>
                </a:tc>
                <a:tc>
                  <a:txBody>
                    <a:bodyPr/>
                    <a:lstStyle/>
                    <a:p>
                      <a:r>
                        <a:rPr lang="en-US" dirty="0" smtClean="0"/>
                        <a:t>video</a:t>
                      </a:r>
                      <a:endParaRPr lang="en-US" dirty="0"/>
                    </a:p>
                  </a:txBody>
                  <a:tcPr/>
                </a:tc>
                <a:extLst>
                  <a:ext uri="{0D108BD9-81ED-4DB2-BD59-A6C34878D82A}">
                    <a16:rowId xmlns:a16="http://schemas.microsoft.com/office/drawing/2014/main" val="2267287926"/>
                  </a:ext>
                </a:extLst>
              </a:tr>
            </a:tbl>
          </a:graphicData>
        </a:graphic>
      </p:graphicFrame>
      <p:sp>
        <p:nvSpPr>
          <p:cNvPr id="23" name="TextBox 22">
            <a:extLst>
              <a:ext uri="{FF2B5EF4-FFF2-40B4-BE49-F238E27FC236}">
                <a16:creationId xmlns:a16="http://schemas.microsoft.com/office/drawing/2014/main" id="{7E11740C-C5EC-4E44-B1CC-60FD90A4348A}"/>
              </a:ext>
            </a:extLst>
          </p:cNvPr>
          <p:cNvSpPr txBox="1"/>
          <p:nvPr/>
        </p:nvSpPr>
        <p:spPr>
          <a:xfrm>
            <a:off x="4672550" y="535503"/>
            <a:ext cx="3423136" cy="307777"/>
          </a:xfrm>
          <a:prstGeom prst="rect">
            <a:avLst/>
          </a:prstGeom>
          <a:noFill/>
        </p:spPr>
        <p:txBody>
          <a:bodyPr wrap="square" lIns="0" tIns="0" bIns="0" rtlCol="0" anchor="t">
            <a:spAutoFit/>
          </a:bodyPr>
          <a:lstStyle/>
          <a:p>
            <a:pPr algn="ctr"/>
            <a:r>
              <a:rPr lang="en-US" sz="2000" dirty="0" smtClean="0"/>
              <a:t>Possible mapping</a:t>
            </a:r>
            <a:endParaRPr lang="en-US" sz="2000" dirty="0"/>
          </a:p>
        </p:txBody>
      </p:sp>
    </p:spTree>
    <p:extLst>
      <p:ext uri="{BB962C8B-B14F-4D97-AF65-F5344CB8AC3E}">
        <p14:creationId xmlns:p14="http://schemas.microsoft.com/office/powerpoint/2010/main" val="779642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Image result for food server transparent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282" y="2503699"/>
            <a:ext cx="2380129"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food 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357193" y="2876550"/>
            <a:ext cx="2634782"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chrome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6356" y="269118"/>
            <a:ext cx="619199" cy="6191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safari"/>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59692" y="2544241"/>
            <a:ext cx="661179" cy="6611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Image result for firefox logo new"/>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37605" y="3234552"/>
            <a:ext cx="687090" cy="709993"/>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9"/>
          <p:cNvSpPr/>
          <p:nvPr/>
        </p:nvSpPr>
        <p:spPr>
          <a:xfrm rot="2352184">
            <a:off x="889237" y="1726815"/>
            <a:ext cx="3521170" cy="342900"/>
          </a:xfrm>
          <a:prstGeom prst="rightArrow">
            <a:avLst>
              <a:gd name="adj1" fmla="val 50000"/>
              <a:gd name="adj2" fmla="val 1004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ight Arrow 20"/>
          <p:cNvSpPr/>
          <p:nvPr/>
        </p:nvSpPr>
        <p:spPr>
          <a:xfrm rot="19345241">
            <a:off x="991411" y="4971528"/>
            <a:ext cx="3316821" cy="342900"/>
          </a:xfrm>
          <a:prstGeom prst="rightArrow">
            <a:avLst>
              <a:gd name="adj1" fmla="val 50000"/>
              <a:gd name="adj2" fmla="val 9234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ight Arrow 21"/>
          <p:cNvSpPr/>
          <p:nvPr/>
        </p:nvSpPr>
        <p:spPr>
          <a:xfrm>
            <a:off x="1263678" y="3418098"/>
            <a:ext cx="2695620" cy="342900"/>
          </a:xfrm>
          <a:prstGeom prst="rightArrow">
            <a:avLst>
              <a:gd name="adj1" fmla="val 50000"/>
              <a:gd name="adj2" fmla="val 972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ight Arrow 22"/>
          <p:cNvSpPr/>
          <p:nvPr/>
        </p:nvSpPr>
        <p:spPr>
          <a:xfrm flipH="1">
            <a:off x="6439081" y="3311948"/>
            <a:ext cx="4053378" cy="342900"/>
          </a:xfrm>
          <a:prstGeom prst="rightArrow">
            <a:avLst>
              <a:gd name="adj1" fmla="val 50000"/>
              <a:gd name="adj2" fmla="val 97222"/>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4" name="Picture 2" descr="Image result for chrome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8411" y="2623800"/>
            <a:ext cx="505500" cy="5055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Image result for firefox logo new"/>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13039" y="2609162"/>
            <a:ext cx="517525" cy="5347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safari"/>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831280" y="2559445"/>
            <a:ext cx="661179" cy="6611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chrome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549999" y="2639004"/>
            <a:ext cx="505500" cy="5055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Image result for firefox logo new"/>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184627" y="2624366"/>
            <a:ext cx="517525" cy="53477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safari"/>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5802" y="5899476"/>
            <a:ext cx="781550" cy="78155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E11740C-C5EC-4E44-B1CC-60FD90A4348A}"/>
              </a:ext>
            </a:extLst>
          </p:cNvPr>
          <p:cNvSpPr txBox="1"/>
          <p:nvPr/>
        </p:nvSpPr>
        <p:spPr>
          <a:xfrm>
            <a:off x="10575347" y="4787961"/>
            <a:ext cx="1228796" cy="430887"/>
          </a:xfrm>
          <a:prstGeom prst="rect">
            <a:avLst/>
          </a:prstGeom>
          <a:noFill/>
        </p:spPr>
        <p:txBody>
          <a:bodyPr wrap="square" lIns="0" tIns="0" bIns="0" rtlCol="0" anchor="t">
            <a:spAutoFit/>
          </a:bodyPr>
          <a:lstStyle/>
          <a:p>
            <a:pPr algn="ctr"/>
            <a:r>
              <a:rPr lang="en-US" sz="2800" b="1" dirty="0" smtClean="0"/>
              <a:t>origin</a:t>
            </a:r>
            <a:endParaRPr lang="en-US" sz="2400" b="1" dirty="0"/>
          </a:p>
        </p:txBody>
      </p:sp>
      <p:sp>
        <p:nvSpPr>
          <p:cNvPr id="33" name="TextBox 32"/>
          <p:cNvSpPr txBox="1"/>
          <p:nvPr/>
        </p:nvSpPr>
        <p:spPr>
          <a:xfrm>
            <a:off x="6407984" y="1847113"/>
            <a:ext cx="538587" cy="707886"/>
          </a:xfrm>
          <a:prstGeom prst="rect">
            <a:avLst/>
          </a:prstGeom>
          <a:noFill/>
        </p:spPr>
        <p:txBody>
          <a:bodyPr wrap="square" rtlCol="0">
            <a:spAutoFit/>
          </a:bodyPr>
          <a:lstStyle/>
          <a:p>
            <a:pPr algn="r"/>
            <a:r>
              <a:rPr lang="en-US" sz="4000" dirty="0" smtClean="0">
                <a:latin typeface="+mj-lt"/>
              </a:rPr>
              <a:t>0</a:t>
            </a:r>
            <a:endParaRPr lang="en-US" sz="4000" dirty="0">
              <a:latin typeface="+mj-lt"/>
            </a:endParaRPr>
          </a:p>
        </p:txBody>
      </p:sp>
      <p:sp>
        <p:nvSpPr>
          <p:cNvPr id="34" name="TextBox 33"/>
          <p:cNvSpPr txBox="1"/>
          <p:nvPr/>
        </p:nvSpPr>
        <p:spPr>
          <a:xfrm>
            <a:off x="7791504" y="1847113"/>
            <a:ext cx="538587" cy="707886"/>
          </a:xfrm>
          <a:prstGeom prst="rect">
            <a:avLst/>
          </a:prstGeom>
          <a:noFill/>
        </p:spPr>
        <p:txBody>
          <a:bodyPr wrap="square" rtlCol="0">
            <a:spAutoFit/>
          </a:bodyPr>
          <a:lstStyle/>
          <a:p>
            <a:pPr algn="r"/>
            <a:r>
              <a:rPr lang="en-US" sz="4000" dirty="0" smtClean="0">
                <a:latin typeface="+mj-lt"/>
              </a:rPr>
              <a:t>1</a:t>
            </a:r>
            <a:endParaRPr lang="en-US" sz="4000" dirty="0">
              <a:latin typeface="+mj-lt"/>
            </a:endParaRPr>
          </a:p>
        </p:txBody>
      </p:sp>
      <p:sp>
        <p:nvSpPr>
          <p:cNvPr id="35" name="TextBox 34"/>
          <p:cNvSpPr txBox="1"/>
          <p:nvPr/>
        </p:nvSpPr>
        <p:spPr>
          <a:xfrm>
            <a:off x="7099744" y="1847113"/>
            <a:ext cx="538587" cy="707886"/>
          </a:xfrm>
          <a:prstGeom prst="rect">
            <a:avLst/>
          </a:prstGeom>
          <a:noFill/>
        </p:spPr>
        <p:txBody>
          <a:bodyPr wrap="square" rtlCol="0">
            <a:spAutoFit/>
          </a:bodyPr>
          <a:lstStyle/>
          <a:p>
            <a:pPr algn="r"/>
            <a:r>
              <a:rPr lang="en-US" sz="4000" dirty="0" smtClean="0">
                <a:latin typeface="+mj-lt"/>
              </a:rPr>
              <a:t>1</a:t>
            </a:r>
            <a:endParaRPr lang="en-US" sz="4000" dirty="0">
              <a:latin typeface="+mj-lt"/>
            </a:endParaRPr>
          </a:p>
        </p:txBody>
      </p:sp>
      <p:sp>
        <p:nvSpPr>
          <p:cNvPr id="36" name="TextBox 35"/>
          <p:cNvSpPr txBox="1"/>
          <p:nvPr/>
        </p:nvSpPr>
        <p:spPr>
          <a:xfrm>
            <a:off x="8483264" y="1847113"/>
            <a:ext cx="538587" cy="707886"/>
          </a:xfrm>
          <a:prstGeom prst="rect">
            <a:avLst/>
          </a:prstGeom>
          <a:noFill/>
        </p:spPr>
        <p:txBody>
          <a:bodyPr wrap="square" rtlCol="0">
            <a:spAutoFit/>
          </a:bodyPr>
          <a:lstStyle/>
          <a:p>
            <a:pPr algn="r"/>
            <a:r>
              <a:rPr lang="en-US" sz="4000" dirty="0" smtClean="0">
                <a:latin typeface="+mj-lt"/>
              </a:rPr>
              <a:t>2</a:t>
            </a:r>
            <a:endParaRPr lang="en-US" sz="4000" dirty="0">
              <a:latin typeface="+mj-lt"/>
            </a:endParaRPr>
          </a:p>
        </p:txBody>
      </p:sp>
      <p:sp>
        <p:nvSpPr>
          <p:cNvPr id="37" name="TextBox 36"/>
          <p:cNvSpPr txBox="1"/>
          <p:nvPr/>
        </p:nvSpPr>
        <p:spPr>
          <a:xfrm>
            <a:off x="9866785" y="1847113"/>
            <a:ext cx="538587" cy="707886"/>
          </a:xfrm>
          <a:prstGeom prst="rect">
            <a:avLst/>
          </a:prstGeom>
          <a:noFill/>
        </p:spPr>
        <p:txBody>
          <a:bodyPr wrap="square" rtlCol="0">
            <a:spAutoFit/>
          </a:bodyPr>
          <a:lstStyle/>
          <a:p>
            <a:pPr algn="r"/>
            <a:r>
              <a:rPr lang="en-US" sz="4000" dirty="0" smtClean="0">
                <a:latin typeface="+mj-lt"/>
              </a:rPr>
              <a:t>6</a:t>
            </a:r>
            <a:endParaRPr lang="en-US" sz="4000" dirty="0">
              <a:latin typeface="+mj-lt"/>
            </a:endParaRPr>
          </a:p>
        </p:txBody>
      </p:sp>
      <p:sp>
        <p:nvSpPr>
          <p:cNvPr id="38" name="TextBox 37"/>
          <p:cNvSpPr txBox="1"/>
          <p:nvPr/>
        </p:nvSpPr>
        <p:spPr>
          <a:xfrm>
            <a:off x="9175024" y="1847113"/>
            <a:ext cx="538587" cy="707886"/>
          </a:xfrm>
          <a:prstGeom prst="rect">
            <a:avLst/>
          </a:prstGeom>
          <a:noFill/>
        </p:spPr>
        <p:txBody>
          <a:bodyPr wrap="square" rtlCol="0">
            <a:spAutoFit/>
          </a:bodyPr>
          <a:lstStyle/>
          <a:p>
            <a:pPr algn="r"/>
            <a:r>
              <a:rPr lang="en-US" sz="4000" dirty="0" smtClean="0">
                <a:latin typeface="+mj-lt"/>
              </a:rPr>
              <a:t>4</a:t>
            </a:r>
            <a:endParaRPr lang="en-US" sz="4000" dirty="0">
              <a:latin typeface="+mj-lt"/>
            </a:endParaRPr>
          </a:p>
        </p:txBody>
      </p:sp>
      <p:sp>
        <p:nvSpPr>
          <p:cNvPr id="39" name="TextBox 38"/>
          <p:cNvSpPr txBox="1"/>
          <p:nvPr/>
        </p:nvSpPr>
        <p:spPr>
          <a:xfrm>
            <a:off x="5661051" y="624509"/>
            <a:ext cx="5777895" cy="707886"/>
          </a:xfrm>
          <a:prstGeom prst="rect">
            <a:avLst/>
          </a:prstGeom>
          <a:noFill/>
        </p:spPr>
        <p:txBody>
          <a:bodyPr wrap="square" rtlCol="0">
            <a:spAutoFit/>
          </a:bodyPr>
          <a:lstStyle/>
          <a:p>
            <a:pPr algn="ctr"/>
            <a:r>
              <a:rPr lang="en-US" sz="4000" dirty="0" smtClean="0">
                <a:solidFill>
                  <a:schemeClr val="accent1"/>
                </a:solidFill>
                <a:latin typeface="+mj-lt"/>
              </a:rPr>
              <a:t>fair</a:t>
            </a:r>
            <a:endParaRPr lang="en-US" sz="4000" dirty="0">
              <a:solidFill>
                <a:schemeClr val="accent1"/>
              </a:solidFill>
              <a:latin typeface="+mj-lt"/>
            </a:endParaRPr>
          </a:p>
        </p:txBody>
      </p:sp>
      <p:sp>
        <p:nvSpPr>
          <p:cNvPr id="40" name="TextBox 39">
            <a:extLst>
              <a:ext uri="{FF2B5EF4-FFF2-40B4-BE49-F238E27FC236}">
                <a16:creationId xmlns:a16="http://schemas.microsoft.com/office/drawing/2014/main" id="{7E11740C-C5EC-4E44-B1CC-60FD90A4348A}"/>
              </a:ext>
            </a:extLst>
          </p:cNvPr>
          <p:cNvSpPr txBox="1"/>
          <p:nvPr/>
        </p:nvSpPr>
        <p:spPr>
          <a:xfrm>
            <a:off x="4042807" y="4868453"/>
            <a:ext cx="1228796" cy="430887"/>
          </a:xfrm>
          <a:prstGeom prst="rect">
            <a:avLst/>
          </a:prstGeom>
          <a:noFill/>
        </p:spPr>
        <p:txBody>
          <a:bodyPr wrap="square" lIns="0" tIns="0" bIns="0" rtlCol="0" anchor="t">
            <a:spAutoFit/>
          </a:bodyPr>
          <a:lstStyle/>
          <a:p>
            <a:pPr algn="ctr"/>
            <a:r>
              <a:rPr lang="en-US" sz="2800" b="1" dirty="0" smtClean="0"/>
              <a:t>CDN</a:t>
            </a:r>
            <a:endParaRPr lang="en-US" sz="2400" b="1" dirty="0"/>
          </a:p>
        </p:txBody>
      </p:sp>
      <p:sp>
        <p:nvSpPr>
          <p:cNvPr id="41" name="Rectangle 40"/>
          <p:cNvSpPr/>
          <p:nvPr/>
        </p:nvSpPr>
        <p:spPr>
          <a:xfrm>
            <a:off x="0" y="6027003"/>
            <a:ext cx="12192000" cy="830997"/>
          </a:xfrm>
          <a:prstGeom prst="rect">
            <a:avLst/>
          </a:prstGeom>
        </p:spPr>
        <p:txBody>
          <a:bodyPr wrap="square">
            <a:spAutoFit/>
          </a:bodyPr>
          <a:lstStyle/>
          <a:p>
            <a:pPr algn="r"/>
            <a:r>
              <a:rPr lang="en-US" sz="1200" dirty="0">
                <a:hlinkClick r:id="rId7"/>
              </a:rPr>
              <a:t>https://</a:t>
            </a:r>
            <a:r>
              <a:rPr lang="en-US" sz="1200" dirty="0" smtClean="0">
                <a:hlinkClick r:id="rId7"/>
              </a:rPr>
              <a:t>tools.ietf.org/html/draft-chan-http2-stream-dependencies-00</a:t>
            </a:r>
            <a:endParaRPr lang="en-US" sz="1200" dirty="0" smtClean="0"/>
          </a:p>
          <a:p>
            <a:pPr algn="r"/>
            <a:r>
              <a:rPr lang="en-US" sz="1200" dirty="0">
                <a:hlinkClick r:id="rId8"/>
              </a:rPr>
              <a:t>https://lists.w3.org/Archives/Public/ietf-http-wg/2013JanMar/0554.html</a:t>
            </a:r>
            <a:endParaRPr lang="en-US" sz="1200" dirty="0"/>
          </a:p>
          <a:p>
            <a:pPr algn="r"/>
            <a:r>
              <a:rPr lang="en-US" sz="1200" dirty="0">
                <a:hlinkClick r:id="rId9"/>
              </a:rPr>
              <a:t>https://</a:t>
            </a:r>
            <a:r>
              <a:rPr lang="en-US" sz="1200" dirty="0" smtClean="0">
                <a:hlinkClick r:id="rId9"/>
              </a:rPr>
              <a:t>lists.w3.org/Archives/Public/ietf-http-wg/2013JanMar/0560.html</a:t>
            </a:r>
            <a:endParaRPr lang="en-US" sz="1200" dirty="0" smtClean="0"/>
          </a:p>
          <a:p>
            <a:pPr algn="r"/>
            <a:r>
              <a:rPr lang="en-US" sz="1200" dirty="0">
                <a:hlinkClick r:id="rId10"/>
              </a:rPr>
              <a:t>https://lists.w3.org/Archives/Public/ietf-http-wg/2019AprJun/0113.html</a:t>
            </a:r>
            <a:endParaRPr lang="en-US" sz="1200" dirty="0"/>
          </a:p>
        </p:txBody>
      </p:sp>
    </p:spTree>
    <p:extLst>
      <p:ext uri="{BB962C8B-B14F-4D97-AF65-F5344CB8AC3E}">
        <p14:creationId xmlns:p14="http://schemas.microsoft.com/office/powerpoint/2010/main" val="2025388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Image result for food server transparent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282" y="2503699"/>
            <a:ext cx="2380129"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food 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357193" y="2876550"/>
            <a:ext cx="2634782"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chrome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6356" y="269118"/>
            <a:ext cx="619199" cy="6191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safari"/>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114963" y="2565904"/>
            <a:ext cx="661179" cy="6611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Image result for firefox logo new"/>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37605" y="3234552"/>
            <a:ext cx="687090" cy="709993"/>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9"/>
          <p:cNvSpPr/>
          <p:nvPr/>
        </p:nvSpPr>
        <p:spPr>
          <a:xfrm rot="2352184">
            <a:off x="889237" y="1726815"/>
            <a:ext cx="3521170" cy="342900"/>
          </a:xfrm>
          <a:prstGeom prst="rightArrow">
            <a:avLst>
              <a:gd name="adj1" fmla="val 50000"/>
              <a:gd name="adj2" fmla="val 1004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ight Arrow 20"/>
          <p:cNvSpPr/>
          <p:nvPr/>
        </p:nvSpPr>
        <p:spPr>
          <a:xfrm rot="19345241">
            <a:off x="991411" y="4971528"/>
            <a:ext cx="3316821" cy="342900"/>
          </a:xfrm>
          <a:prstGeom prst="rightArrow">
            <a:avLst>
              <a:gd name="adj1" fmla="val 50000"/>
              <a:gd name="adj2" fmla="val 9234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ight Arrow 21"/>
          <p:cNvSpPr/>
          <p:nvPr/>
        </p:nvSpPr>
        <p:spPr>
          <a:xfrm>
            <a:off x="1263678" y="3418098"/>
            <a:ext cx="2695620" cy="342900"/>
          </a:xfrm>
          <a:prstGeom prst="rightArrow">
            <a:avLst>
              <a:gd name="adj1" fmla="val 50000"/>
              <a:gd name="adj2" fmla="val 972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ight Arrow 22"/>
          <p:cNvSpPr/>
          <p:nvPr/>
        </p:nvSpPr>
        <p:spPr>
          <a:xfrm flipH="1">
            <a:off x="6439081" y="3311948"/>
            <a:ext cx="4053378" cy="342900"/>
          </a:xfrm>
          <a:prstGeom prst="rightArrow">
            <a:avLst>
              <a:gd name="adj1" fmla="val 50000"/>
              <a:gd name="adj2" fmla="val 97222"/>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5" name="Picture 6" descr="Image result for firefox logo new"/>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515244" y="2607442"/>
            <a:ext cx="517525" cy="5347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chrome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474052" y="2636718"/>
            <a:ext cx="505500" cy="5055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Image result for firefox logo new"/>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68180" y="2622646"/>
            <a:ext cx="517525" cy="53477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safari"/>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5802" y="5899476"/>
            <a:ext cx="781550" cy="78155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E11740C-C5EC-4E44-B1CC-60FD90A4348A}"/>
              </a:ext>
            </a:extLst>
          </p:cNvPr>
          <p:cNvSpPr txBox="1"/>
          <p:nvPr/>
        </p:nvSpPr>
        <p:spPr>
          <a:xfrm>
            <a:off x="53442" y="2715121"/>
            <a:ext cx="3414819" cy="738664"/>
          </a:xfrm>
          <a:prstGeom prst="rect">
            <a:avLst/>
          </a:prstGeom>
          <a:noFill/>
        </p:spPr>
        <p:txBody>
          <a:bodyPr wrap="square" lIns="0" tIns="0" bIns="0" rtlCol="0" anchor="t">
            <a:spAutoFit/>
          </a:bodyPr>
          <a:lstStyle/>
          <a:p>
            <a:pPr algn="r"/>
            <a:r>
              <a:rPr lang="en-US" sz="2400" b="1" dirty="0" smtClean="0"/>
              <a:t>“everything is of highest priority”</a:t>
            </a:r>
            <a:endParaRPr lang="en-US" sz="2400" b="1" dirty="0"/>
          </a:p>
        </p:txBody>
      </p:sp>
      <p:sp>
        <p:nvSpPr>
          <p:cNvPr id="31" name="TextBox 30">
            <a:extLst>
              <a:ext uri="{FF2B5EF4-FFF2-40B4-BE49-F238E27FC236}">
                <a16:creationId xmlns:a16="http://schemas.microsoft.com/office/drawing/2014/main" id="{7E11740C-C5EC-4E44-B1CC-60FD90A4348A}"/>
              </a:ext>
            </a:extLst>
          </p:cNvPr>
          <p:cNvSpPr txBox="1"/>
          <p:nvPr/>
        </p:nvSpPr>
        <p:spPr>
          <a:xfrm>
            <a:off x="4042807" y="4868453"/>
            <a:ext cx="1228796" cy="430887"/>
          </a:xfrm>
          <a:prstGeom prst="rect">
            <a:avLst/>
          </a:prstGeom>
          <a:noFill/>
        </p:spPr>
        <p:txBody>
          <a:bodyPr wrap="square" lIns="0" tIns="0" bIns="0" rtlCol="0" anchor="t">
            <a:spAutoFit/>
          </a:bodyPr>
          <a:lstStyle/>
          <a:p>
            <a:pPr algn="ctr"/>
            <a:r>
              <a:rPr lang="en-US" sz="2800" b="1" dirty="0" smtClean="0"/>
              <a:t>CDN</a:t>
            </a:r>
            <a:endParaRPr lang="en-US" sz="2400" b="1" dirty="0"/>
          </a:p>
        </p:txBody>
      </p:sp>
      <p:sp>
        <p:nvSpPr>
          <p:cNvPr id="32" name="TextBox 31">
            <a:extLst>
              <a:ext uri="{FF2B5EF4-FFF2-40B4-BE49-F238E27FC236}">
                <a16:creationId xmlns:a16="http://schemas.microsoft.com/office/drawing/2014/main" id="{7E11740C-C5EC-4E44-B1CC-60FD90A4348A}"/>
              </a:ext>
            </a:extLst>
          </p:cNvPr>
          <p:cNvSpPr txBox="1"/>
          <p:nvPr/>
        </p:nvSpPr>
        <p:spPr>
          <a:xfrm>
            <a:off x="10575347" y="4787961"/>
            <a:ext cx="1228796" cy="430887"/>
          </a:xfrm>
          <a:prstGeom prst="rect">
            <a:avLst/>
          </a:prstGeom>
          <a:noFill/>
        </p:spPr>
        <p:txBody>
          <a:bodyPr wrap="square" lIns="0" tIns="0" bIns="0" rtlCol="0" anchor="t">
            <a:spAutoFit/>
          </a:bodyPr>
          <a:lstStyle/>
          <a:p>
            <a:pPr algn="ctr"/>
            <a:r>
              <a:rPr lang="en-US" sz="2800" b="1" dirty="0" smtClean="0"/>
              <a:t>origin</a:t>
            </a:r>
            <a:endParaRPr lang="en-US" sz="2400" b="1" dirty="0"/>
          </a:p>
        </p:txBody>
      </p:sp>
      <p:pic>
        <p:nvPicPr>
          <p:cNvPr id="33" name="Picture 6" descr="Image result for firefox logo new"/>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821116" y="2622646"/>
            <a:ext cx="517525" cy="53477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6407984" y="1847113"/>
            <a:ext cx="538587" cy="707886"/>
          </a:xfrm>
          <a:prstGeom prst="rect">
            <a:avLst/>
          </a:prstGeom>
          <a:noFill/>
        </p:spPr>
        <p:txBody>
          <a:bodyPr wrap="square" rtlCol="0">
            <a:spAutoFit/>
          </a:bodyPr>
          <a:lstStyle/>
          <a:p>
            <a:pPr algn="r"/>
            <a:r>
              <a:rPr lang="en-US" sz="4000" dirty="0" smtClean="0">
                <a:latin typeface="+mj-lt"/>
              </a:rPr>
              <a:t>0</a:t>
            </a:r>
            <a:endParaRPr lang="en-US" sz="4000" dirty="0">
              <a:latin typeface="+mj-lt"/>
            </a:endParaRPr>
          </a:p>
        </p:txBody>
      </p:sp>
      <p:sp>
        <p:nvSpPr>
          <p:cNvPr id="36" name="TextBox 35"/>
          <p:cNvSpPr txBox="1"/>
          <p:nvPr/>
        </p:nvSpPr>
        <p:spPr>
          <a:xfrm>
            <a:off x="7791504" y="1847113"/>
            <a:ext cx="538587" cy="707886"/>
          </a:xfrm>
          <a:prstGeom prst="rect">
            <a:avLst/>
          </a:prstGeom>
          <a:noFill/>
        </p:spPr>
        <p:txBody>
          <a:bodyPr wrap="square" rtlCol="0">
            <a:spAutoFit/>
          </a:bodyPr>
          <a:lstStyle/>
          <a:p>
            <a:pPr algn="r"/>
            <a:r>
              <a:rPr lang="en-US" sz="4000" dirty="0" smtClean="0">
                <a:latin typeface="+mj-lt"/>
              </a:rPr>
              <a:t>0</a:t>
            </a:r>
            <a:endParaRPr lang="en-US" sz="4000" dirty="0">
              <a:latin typeface="+mj-lt"/>
            </a:endParaRPr>
          </a:p>
        </p:txBody>
      </p:sp>
      <p:sp>
        <p:nvSpPr>
          <p:cNvPr id="37" name="TextBox 36"/>
          <p:cNvSpPr txBox="1"/>
          <p:nvPr/>
        </p:nvSpPr>
        <p:spPr>
          <a:xfrm>
            <a:off x="7099744" y="1847113"/>
            <a:ext cx="538587" cy="707886"/>
          </a:xfrm>
          <a:prstGeom prst="rect">
            <a:avLst/>
          </a:prstGeom>
          <a:noFill/>
        </p:spPr>
        <p:txBody>
          <a:bodyPr wrap="square" rtlCol="0">
            <a:spAutoFit/>
          </a:bodyPr>
          <a:lstStyle/>
          <a:p>
            <a:pPr algn="r"/>
            <a:r>
              <a:rPr lang="en-US" sz="4000" dirty="0" smtClean="0">
                <a:latin typeface="+mj-lt"/>
              </a:rPr>
              <a:t>0</a:t>
            </a:r>
            <a:endParaRPr lang="en-US" sz="4000" dirty="0">
              <a:latin typeface="+mj-lt"/>
            </a:endParaRPr>
          </a:p>
        </p:txBody>
      </p:sp>
      <p:sp>
        <p:nvSpPr>
          <p:cNvPr id="38" name="TextBox 37"/>
          <p:cNvSpPr txBox="1"/>
          <p:nvPr/>
        </p:nvSpPr>
        <p:spPr>
          <a:xfrm>
            <a:off x="8483264" y="1847113"/>
            <a:ext cx="538587" cy="707886"/>
          </a:xfrm>
          <a:prstGeom prst="rect">
            <a:avLst/>
          </a:prstGeom>
          <a:noFill/>
        </p:spPr>
        <p:txBody>
          <a:bodyPr wrap="square" rtlCol="0">
            <a:spAutoFit/>
          </a:bodyPr>
          <a:lstStyle/>
          <a:p>
            <a:pPr algn="r"/>
            <a:r>
              <a:rPr lang="en-US" sz="4000" dirty="0" smtClean="0">
                <a:latin typeface="+mj-lt"/>
              </a:rPr>
              <a:t>0</a:t>
            </a:r>
            <a:endParaRPr lang="en-US" sz="4000" dirty="0">
              <a:latin typeface="+mj-lt"/>
            </a:endParaRPr>
          </a:p>
        </p:txBody>
      </p:sp>
      <p:sp>
        <p:nvSpPr>
          <p:cNvPr id="39" name="TextBox 38"/>
          <p:cNvSpPr txBox="1"/>
          <p:nvPr/>
        </p:nvSpPr>
        <p:spPr>
          <a:xfrm>
            <a:off x="9866785" y="1847113"/>
            <a:ext cx="538587" cy="707886"/>
          </a:xfrm>
          <a:prstGeom prst="rect">
            <a:avLst/>
          </a:prstGeom>
          <a:noFill/>
        </p:spPr>
        <p:txBody>
          <a:bodyPr wrap="square" rtlCol="0">
            <a:spAutoFit/>
          </a:bodyPr>
          <a:lstStyle/>
          <a:p>
            <a:pPr algn="r"/>
            <a:r>
              <a:rPr lang="en-US" sz="4000" dirty="0" smtClean="0">
                <a:latin typeface="+mj-lt"/>
              </a:rPr>
              <a:t>2</a:t>
            </a:r>
            <a:endParaRPr lang="en-US" sz="4000" dirty="0">
              <a:latin typeface="+mj-lt"/>
            </a:endParaRPr>
          </a:p>
        </p:txBody>
      </p:sp>
      <p:sp>
        <p:nvSpPr>
          <p:cNvPr id="40" name="TextBox 39"/>
          <p:cNvSpPr txBox="1"/>
          <p:nvPr/>
        </p:nvSpPr>
        <p:spPr>
          <a:xfrm>
            <a:off x="9175024" y="1847113"/>
            <a:ext cx="538587" cy="707886"/>
          </a:xfrm>
          <a:prstGeom prst="rect">
            <a:avLst/>
          </a:prstGeom>
          <a:noFill/>
        </p:spPr>
        <p:txBody>
          <a:bodyPr wrap="square" rtlCol="0">
            <a:spAutoFit/>
          </a:bodyPr>
          <a:lstStyle/>
          <a:p>
            <a:pPr algn="r"/>
            <a:r>
              <a:rPr lang="en-US" sz="4000" dirty="0" smtClean="0">
                <a:latin typeface="+mj-lt"/>
              </a:rPr>
              <a:t>1</a:t>
            </a:r>
            <a:endParaRPr lang="en-US" sz="4000" dirty="0">
              <a:latin typeface="+mj-lt"/>
            </a:endParaRPr>
          </a:p>
        </p:txBody>
      </p:sp>
      <p:pic>
        <p:nvPicPr>
          <p:cNvPr id="41" name="Picture 2" descr="Image result for chrome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911551" y="2636718"/>
            <a:ext cx="505500" cy="5055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5661051" y="624509"/>
            <a:ext cx="5777895" cy="707886"/>
          </a:xfrm>
          <a:prstGeom prst="rect">
            <a:avLst/>
          </a:prstGeom>
          <a:noFill/>
        </p:spPr>
        <p:txBody>
          <a:bodyPr wrap="square" rtlCol="0">
            <a:spAutoFit/>
          </a:bodyPr>
          <a:lstStyle/>
          <a:p>
            <a:pPr algn="ctr"/>
            <a:r>
              <a:rPr lang="en-US" sz="4000" dirty="0" smtClean="0">
                <a:solidFill>
                  <a:schemeClr val="accent1"/>
                </a:solidFill>
                <a:latin typeface="+mj-lt"/>
              </a:rPr>
              <a:t>unfair</a:t>
            </a:r>
            <a:endParaRPr lang="en-US" sz="4000" dirty="0">
              <a:solidFill>
                <a:schemeClr val="accent1"/>
              </a:solidFill>
              <a:latin typeface="+mj-lt"/>
            </a:endParaRPr>
          </a:p>
        </p:txBody>
      </p:sp>
      <p:pic>
        <p:nvPicPr>
          <p:cNvPr id="43" name="Picture 2" descr="Image result for food server"/>
          <p:cNvPicPr>
            <a:picLocks noChangeAspect="1" noChangeArrowheads="1"/>
          </p:cNvPicPr>
          <p:nvPr/>
        </p:nvPicPr>
        <p:blipFill rotWithShape="1">
          <a:blip r:embed="rId3">
            <a:extLst>
              <a:ext uri="{28A0092B-C50C-407E-A947-70E740481C1C}">
                <a14:useLocalDpi xmlns:a14="http://schemas.microsoft.com/office/drawing/2010/main" val="0"/>
              </a:ext>
            </a:extLst>
          </a:blip>
          <a:srcRect l="28951" t="27864" r="62915" b="66741"/>
          <a:stretch/>
        </p:blipFill>
        <p:spPr bwMode="auto">
          <a:xfrm flipH="1" flipV="1">
            <a:off x="11027905" y="3385767"/>
            <a:ext cx="214312" cy="97631"/>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0" y="6027003"/>
            <a:ext cx="12192000" cy="830997"/>
          </a:xfrm>
          <a:prstGeom prst="rect">
            <a:avLst/>
          </a:prstGeom>
        </p:spPr>
        <p:txBody>
          <a:bodyPr wrap="square">
            <a:spAutoFit/>
          </a:bodyPr>
          <a:lstStyle/>
          <a:p>
            <a:pPr algn="r"/>
            <a:r>
              <a:rPr lang="en-US" sz="1200" dirty="0">
                <a:hlinkClick r:id="rId7"/>
              </a:rPr>
              <a:t>https://</a:t>
            </a:r>
            <a:r>
              <a:rPr lang="en-US" sz="1200" dirty="0" smtClean="0">
                <a:hlinkClick r:id="rId7"/>
              </a:rPr>
              <a:t>tools.ietf.org/html/draft-chan-http2-stream-dependencies-00</a:t>
            </a:r>
            <a:endParaRPr lang="en-US" sz="1200" dirty="0" smtClean="0"/>
          </a:p>
          <a:p>
            <a:pPr algn="r"/>
            <a:r>
              <a:rPr lang="en-US" sz="1200" dirty="0">
                <a:hlinkClick r:id="rId8"/>
              </a:rPr>
              <a:t>https://lists.w3.org/Archives/Public/ietf-http-wg/2013JanMar/0554.html</a:t>
            </a:r>
            <a:endParaRPr lang="en-US" sz="1200" dirty="0"/>
          </a:p>
          <a:p>
            <a:pPr algn="r"/>
            <a:r>
              <a:rPr lang="en-US" sz="1200" dirty="0">
                <a:hlinkClick r:id="rId9"/>
              </a:rPr>
              <a:t>https://</a:t>
            </a:r>
            <a:r>
              <a:rPr lang="en-US" sz="1200" dirty="0" smtClean="0">
                <a:hlinkClick r:id="rId9"/>
              </a:rPr>
              <a:t>lists.w3.org/Archives/Public/ietf-http-wg/2013JanMar/0560.html</a:t>
            </a:r>
            <a:endParaRPr lang="en-US" sz="1200" dirty="0" smtClean="0"/>
          </a:p>
          <a:p>
            <a:pPr algn="r"/>
            <a:r>
              <a:rPr lang="en-US" sz="1200" dirty="0">
                <a:hlinkClick r:id="rId10"/>
              </a:rPr>
              <a:t>https://lists.w3.org/Archives/Public/ietf-http-wg/2019AprJun/0113.html</a:t>
            </a:r>
            <a:endParaRPr lang="en-US" sz="1200" dirty="0"/>
          </a:p>
        </p:txBody>
      </p:sp>
    </p:spTree>
    <p:extLst>
      <p:ext uri="{BB962C8B-B14F-4D97-AF65-F5344CB8AC3E}">
        <p14:creationId xmlns:p14="http://schemas.microsoft.com/office/powerpoint/2010/main" val="817046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Image result for food server transparent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282" y="2503699"/>
            <a:ext cx="2380129"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food 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357193" y="2876550"/>
            <a:ext cx="2634782"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chrome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6356" y="269118"/>
            <a:ext cx="619199" cy="6191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Image result for firefox logo new"/>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7605" y="3234552"/>
            <a:ext cx="687090" cy="709993"/>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9"/>
          <p:cNvSpPr/>
          <p:nvPr/>
        </p:nvSpPr>
        <p:spPr>
          <a:xfrm rot="2352184">
            <a:off x="889237" y="1726815"/>
            <a:ext cx="3521170" cy="342900"/>
          </a:xfrm>
          <a:prstGeom prst="rightArrow">
            <a:avLst>
              <a:gd name="adj1" fmla="val 50000"/>
              <a:gd name="adj2" fmla="val 1004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ight Arrow 20"/>
          <p:cNvSpPr/>
          <p:nvPr/>
        </p:nvSpPr>
        <p:spPr>
          <a:xfrm rot="19345241">
            <a:off x="991411" y="4971528"/>
            <a:ext cx="3316821" cy="342900"/>
          </a:xfrm>
          <a:prstGeom prst="rightArrow">
            <a:avLst>
              <a:gd name="adj1" fmla="val 50000"/>
              <a:gd name="adj2" fmla="val 9234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ight Arrow 21"/>
          <p:cNvSpPr/>
          <p:nvPr/>
        </p:nvSpPr>
        <p:spPr>
          <a:xfrm>
            <a:off x="1263678" y="3418098"/>
            <a:ext cx="2695620" cy="342900"/>
          </a:xfrm>
          <a:prstGeom prst="rightArrow">
            <a:avLst>
              <a:gd name="adj1" fmla="val 50000"/>
              <a:gd name="adj2" fmla="val 972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ight Arrow 22"/>
          <p:cNvSpPr/>
          <p:nvPr/>
        </p:nvSpPr>
        <p:spPr>
          <a:xfrm flipH="1">
            <a:off x="6439081" y="3311948"/>
            <a:ext cx="4053378" cy="342900"/>
          </a:xfrm>
          <a:prstGeom prst="rightArrow">
            <a:avLst>
              <a:gd name="adj1" fmla="val 50000"/>
              <a:gd name="adj2" fmla="val 97222"/>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9" name="Picture 4" descr="Image result for safari"/>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05802" y="5899476"/>
            <a:ext cx="781550" cy="78155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E11740C-C5EC-4E44-B1CC-60FD90A4348A}"/>
              </a:ext>
            </a:extLst>
          </p:cNvPr>
          <p:cNvSpPr txBox="1"/>
          <p:nvPr/>
        </p:nvSpPr>
        <p:spPr>
          <a:xfrm>
            <a:off x="53442" y="2715121"/>
            <a:ext cx="3414819" cy="738664"/>
          </a:xfrm>
          <a:prstGeom prst="rect">
            <a:avLst/>
          </a:prstGeom>
          <a:noFill/>
        </p:spPr>
        <p:txBody>
          <a:bodyPr wrap="square" lIns="0" tIns="0" bIns="0" rtlCol="0" anchor="t">
            <a:spAutoFit/>
          </a:bodyPr>
          <a:lstStyle/>
          <a:p>
            <a:pPr algn="r"/>
            <a:r>
              <a:rPr lang="en-US" sz="2400" b="1" dirty="0" smtClean="0"/>
              <a:t>“everything is of highest priority”</a:t>
            </a:r>
            <a:endParaRPr lang="en-US" sz="2400" b="1" dirty="0"/>
          </a:p>
        </p:txBody>
      </p:sp>
      <p:sp>
        <p:nvSpPr>
          <p:cNvPr id="31" name="TextBox 30">
            <a:extLst>
              <a:ext uri="{FF2B5EF4-FFF2-40B4-BE49-F238E27FC236}">
                <a16:creationId xmlns:a16="http://schemas.microsoft.com/office/drawing/2014/main" id="{7E11740C-C5EC-4E44-B1CC-60FD90A4348A}"/>
              </a:ext>
            </a:extLst>
          </p:cNvPr>
          <p:cNvSpPr txBox="1"/>
          <p:nvPr/>
        </p:nvSpPr>
        <p:spPr>
          <a:xfrm>
            <a:off x="4042807" y="4868453"/>
            <a:ext cx="1228796" cy="430887"/>
          </a:xfrm>
          <a:prstGeom prst="rect">
            <a:avLst/>
          </a:prstGeom>
          <a:noFill/>
        </p:spPr>
        <p:txBody>
          <a:bodyPr wrap="square" lIns="0" tIns="0" bIns="0" rtlCol="0" anchor="t">
            <a:spAutoFit/>
          </a:bodyPr>
          <a:lstStyle/>
          <a:p>
            <a:pPr algn="ctr"/>
            <a:r>
              <a:rPr lang="en-US" sz="2800" b="1" dirty="0" smtClean="0"/>
              <a:t>CDN</a:t>
            </a:r>
            <a:endParaRPr lang="en-US" sz="2400" b="1" dirty="0"/>
          </a:p>
        </p:txBody>
      </p:sp>
      <p:sp>
        <p:nvSpPr>
          <p:cNvPr id="32" name="TextBox 31">
            <a:extLst>
              <a:ext uri="{FF2B5EF4-FFF2-40B4-BE49-F238E27FC236}">
                <a16:creationId xmlns:a16="http://schemas.microsoft.com/office/drawing/2014/main" id="{7E11740C-C5EC-4E44-B1CC-60FD90A4348A}"/>
              </a:ext>
            </a:extLst>
          </p:cNvPr>
          <p:cNvSpPr txBox="1"/>
          <p:nvPr/>
        </p:nvSpPr>
        <p:spPr>
          <a:xfrm>
            <a:off x="10575347" y="4787961"/>
            <a:ext cx="1228796" cy="430887"/>
          </a:xfrm>
          <a:prstGeom prst="rect">
            <a:avLst/>
          </a:prstGeom>
          <a:noFill/>
        </p:spPr>
        <p:txBody>
          <a:bodyPr wrap="square" lIns="0" tIns="0" bIns="0" rtlCol="0" anchor="t">
            <a:spAutoFit/>
          </a:bodyPr>
          <a:lstStyle/>
          <a:p>
            <a:pPr algn="ctr"/>
            <a:r>
              <a:rPr lang="en-US" sz="2800" b="1" dirty="0" smtClean="0"/>
              <a:t>origin</a:t>
            </a:r>
            <a:endParaRPr lang="en-US" sz="2400" b="1" dirty="0"/>
          </a:p>
        </p:txBody>
      </p:sp>
      <p:sp>
        <p:nvSpPr>
          <p:cNvPr id="26" name="TextBox 25">
            <a:extLst>
              <a:ext uri="{FF2B5EF4-FFF2-40B4-BE49-F238E27FC236}">
                <a16:creationId xmlns:a16="http://schemas.microsoft.com/office/drawing/2014/main" id="{7E11740C-C5EC-4E44-B1CC-60FD90A4348A}"/>
              </a:ext>
            </a:extLst>
          </p:cNvPr>
          <p:cNvSpPr txBox="1"/>
          <p:nvPr/>
        </p:nvSpPr>
        <p:spPr>
          <a:xfrm rot="2391155">
            <a:off x="1123026" y="871595"/>
            <a:ext cx="3414819" cy="738664"/>
          </a:xfrm>
          <a:prstGeom prst="rect">
            <a:avLst/>
          </a:prstGeom>
          <a:noFill/>
        </p:spPr>
        <p:txBody>
          <a:bodyPr wrap="square" lIns="0" tIns="0" bIns="0" rtlCol="0" anchor="t">
            <a:spAutoFit/>
          </a:bodyPr>
          <a:lstStyle/>
          <a:p>
            <a:pPr algn="r"/>
            <a:r>
              <a:rPr lang="en-US" sz="2400" b="1" dirty="0" smtClean="0"/>
              <a:t>“everything is of highest priority”</a:t>
            </a:r>
            <a:endParaRPr lang="en-US" sz="2400" b="1" dirty="0"/>
          </a:p>
        </p:txBody>
      </p:sp>
      <p:sp>
        <p:nvSpPr>
          <p:cNvPr id="34" name="TextBox 33">
            <a:extLst>
              <a:ext uri="{FF2B5EF4-FFF2-40B4-BE49-F238E27FC236}">
                <a16:creationId xmlns:a16="http://schemas.microsoft.com/office/drawing/2014/main" id="{7E11740C-C5EC-4E44-B1CC-60FD90A4348A}"/>
              </a:ext>
            </a:extLst>
          </p:cNvPr>
          <p:cNvSpPr txBox="1"/>
          <p:nvPr/>
        </p:nvSpPr>
        <p:spPr>
          <a:xfrm rot="19501637">
            <a:off x="256448" y="4694954"/>
            <a:ext cx="3414819" cy="738664"/>
          </a:xfrm>
          <a:prstGeom prst="rect">
            <a:avLst/>
          </a:prstGeom>
          <a:noFill/>
        </p:spPr>
        <p:txBody>
          <a:bodyPr wrap="square" lIns="0" tIns="0" bIns="0" rtlCol="0" anchor="t">
            <a:spAutoFit/>
          </a:bodyPr>
          <a:lstStyle/>
          <a:p>
            <a:pPr algn="r"/>
            <a:r>
              <a:rPr lang="en-US" sz="2400" b="1" dirty="0" smtClean="0"/>
              <a:t>“everything is of highest priority”</a:t>
            </a:r>
            <a:endParaRPr lang="en-US" sz="2400" b="1" dirty="0"/>
          </a:p>
        </p:txBody>
      </p:sp>
      <p:pic>
        <p:nvPicPr>
          <p:cNvPr id="42" name="Picture 4" descr="Image result for safari"/>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759692" y="2544241"/>
            <a:ext cx="661179" cy="66117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chrome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8411" y="2623800"/>
            <a:ext cx="505500" cy="5055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Image result for firefox logo new"/>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13039" y="2609162"/>
            <a:ext cx="517525" cy="53477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Image result for safari"/>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831280" y="2559445"/>
            <a:ext cx="661179" cy="66117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Image result for chrome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549999" y="2639004"/>
            <a:ext cx="505500" cy="5055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Image result for firefox logo new"/>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184627" y="2624366"/>
            <a:ext cx="517525" cy="534776"/>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6407984" y="1847113"/>
            <a:ext cx="538587" cy="707886"/>
          </a:xfrm>
          <a:prstGeom prst="rect">
            <a:avLst/>
          </a:prstGeom>
          <a:noFill/>
        </p:spPr>
        <p:txBody>
          <a:bodyPr wrap="square" rtlCol="0">
            <a:spAutoFit/>
          </a:bodyPr>
          <a:lstStyle/>
          <a:p>
            <a:pPr algn="r"/>
            <a:r>
              <a:rPr lang="en-US" sz="4000" dirty="0" smtClean="0">
                <a:latin typeface="+mj-lt"/>
              </a:rPr>
              <a:t>0</a:t>
            </a:r>
            <a:endParaRPr lang="en-US" sz="4000" dirty="0">
              <a:latin typeface="+mj-lt"/>
            </a:endParaRPr>
          </a:p>
        </p:txBody>
      </p:sp>
      <p:sp>
        <p:nvSpPr>
          <p:cNvPr id="49" name="TextBox 48"/>
          <p:cNvSpPr txBox="1"/>
          <p:nvPr/>
        </p:nvSpPr>
        <p:spPr>
          <a:xfrm>
            <a:off x="7791504" y="1847113"/>
            <a:ext cx="538587" cy="707886"/>
          </a:xfrm>
          <a:prstGeom prst="rect">
            <a:avLst/>
          </a:prstGeom>
          <a:noFill/>
        </p:spPr>
        <p:txBody>
          <a:bodyPr wrap="square" rtlCol="0">
            <a:spAutoFit/>
          </a:bodyPr>
          <a:lstStyle/>
          <a:p>
            <a:pPr algn="r"/>
            <a:r>
              <a:rPr lang="en-US" sz="4000" dirty="0" smtClean="0">
                <a:latin typeface="+mj-lt"/>
              </a:rPr>
              <a:t>0</a:t>
            </a:r>
            <a:endParaRPr lang="en-US" sz="4000" dirty="0">
              <a:latin typeface="+mj-lt"/>
            </a:endParaRPr>
          </a:p>
        </p:txBody>
      </p:sp>
      <p:sp>
        <p:nvSpPr>
          <p:cNvPr id="50" name="TextBox 49"/>
          <p:cNvSpPr txBox="1"/>
          <p:nvPr/>
        </p:nvSpPr>
        <p:spPr>
          <a:xfrm>
            <a:off x="7099744" y="1847113"/>
            <a:ext cx="538587" cy="707886"/>
          </a:xfrm>
          <a:prstGeom prst="rect">
            <a:avLst/>
          </a:prstGeom>
          <a:noFill/>
        </p:spPr>
        <p:txBody>
          <a:bodyPr wrap="square" rtlCol="0">
            <a:spAutoFit/>
          </a:bodyPr>
          <a:lstStyle/>
          <a:p>
            <a:pPr algn="r"/>
            <a:r>
              <a:rPr lang="en-US" sz="4000" dirty="0" smtClean="0">
                <a:latin typeface="+mj-lt"/>
              </a:rPr>
              <a:t>0</a:t>
            </a:r>
            <a:endParaRPr lang="en-US" sz="4000" dirty="0">
              <a:latin typeface="+mj-lt"/>
            </a:endParaRPr>
          </a:p>
        </p:txBody>
      </p:sp>
      <p:sp>
        <p:nvSpPr>
          <p:cNvPr id="51" name="TextBox 50"/>
          <p:cNvSpPr txBox="1"/>
          <p:nvPr/>
        </p:nvSpPr>
        <p:spPr>
          <a:xfrm>
            <a:off x="8483264" y="1847113"/>
            <a:ext cx="538587" cy="707886"/>
          </a:xfrm>
          <a:prstGeom prst="rect">
            <a:avLst/>
          </a:prstGeom>
          <a:noFill/>
        </p:spPr>
        <p:txBody>
          <a:bodyPr wrap="square" rtlCol="0">
            <a:spAutoFit/>
          </a:bodyPr>
          <a:lstStyle/>
          <a:p>
            <a:pPr algn="r"/>
            <a:r>
              <a:rPr lang="en-US" sz="4000" dirty="0" smtClean="0">
                <a:latin typeface="+mj-lt"/>
              </a:rPr>
              <a:t>0</a:t>
            </a:r>
            <a:endParaRPr lang="en-US" sz="4000" dirty="0">
              <a:latin typeface="+mj-lt"/>
            </a:endParaRPr>
          </a:p>
        </p:txBody>
      </p:sp>
      <p:sp>
        <p:nvSpPr>
          <p:cNvPr id="52" name="TextBox 51"/>
          <p:cNvSpPr txBox="1"/>
          <p:nvPr/>
        </p:nvSpPr>
        <p:spPr>
          <a:xfrm>
            <a:off x="9866785" y="1847113"/>
            <a:ext cx="538587" cy="707886"/>
          </a:xfrm>
          <a:prstGeom prst="rect">
            <a:avLst/>
          </a:prstGeom>
          <a:noFill/>
        </p:spPr>
        <p:txBody>
          <a:bodyPr wrap="square" rtlCol="0">
            <a:spAutoFit/>
          </a:bodyPr>
          <a:lstStyle/>
          <a:p>
            <a:pPr algn="r"/>
            <a:r>
              <a:rPr lang="en-US" sz="4000" dirty="0" smtClean="0">
                <a:latin typeface="+mj-lt"/>
              </a:rPr>
              <a:t>0</a:t>
            </a:r>
            <a:endParaRPr lang="en-US" sz="4000" dirty="0">
              <a:latin typeface="+mj-lt"/>
            </a:endParaRPr>
          </a:p>
        </p:txBody>
      </p:sp>
      <p:sp>
        <p:nvSpPr>
          <p:cNvPr id="53" name="TextBox 52"/>
          <p:cNvSpPr txBox="1"/>
          <p:nvPr/>
        </p:nvSpPr>
        <p:spPr>
          <a:xfrm>
            <a:off x="9175024" y="1847113"/>
            <a:ext cx="538587" cy="707886"/>
          </a:xfrm>
          <a:prstGeom prst="rect">
            <a:avLst/>
          </a:prstGeom>
          <a:noFill/>
        </p:spPr>
        <p:txBody>
          <a:bodyPr wrap="square" rtlCol="0">
            <a:spAutoFit/>
          </a:bodyPr>
          <a:lstStyle/>
          <a:p>
            <a:pPr algn="r"/>
            <a:r>
              <a:rPr lang="en-US" sz="4000" dirty="0" smtClean="0">
                <a:latin typeface="+mj-lt"/>
              </a:rPr>
              <a:t>0</a:t>
            </a:r>
            <a:endParaRPr lang="en-US" sz="4000" dirty="0">
              <a:latin typeface="+mj-lt"/>
            </a:endParaRPr>
          </a:p>
        </p:txBody>
      </p:sp>
      <p:sp>
        <p:nvSpPr>
          <p:cNvPr id="54" name="TextBox 53"/>
          <p:cNvSpPr txBox="1"/>
          <p:nvPr/>
        </p:nvSpPr>
        <p:spPr>
          <a:xfrm>
            <a:off x="5661051" y="624509"/>
            <a:ext cx="5777895" cy="707886"/>
          </a:xfrm>
          <a:prstGeom prst="rect">
            <a:avLst/>
          </a:prstGeom>
          <a:noFill/>
        </p:spPr>
        <p:txBody>
          <a:bodyPr wrap="square" rtlCol="0">
            <a:spAutoFit/>
          </a:bodyPr>
          <a:lstStyle/>
          <a:p>
            <a:pPr algn="ctr"/>
            <a:r>
              <a:rPr lang="en-US" sz="4000" dirty="0" smtClean="0">
                <a:solidFill>
                  <a:schemeClr val="accent1"/>
                </a:solidFill>
                <a:latin typeface="+mj-lt"/>
              </a:rPr>
              <a:t>fair but useless</a:t>
            </a:r>
            <a:endParaRPr lang="en-US" sz="4000" dirty="0">
              <a:solidFill>
                <a:schemeClr val="accent1"/>
              </a:solidFill>
              <a:latin typeface="+mj-lt"/>
            </a:endParaRPr>
          </a:p>
        </p:txBody>
      </p:sp>
      <p:pic>
        <p:nvPicPr>
          <p:cNvPr id="55" name="Picture 2" descr="Image result for food server"/>
          <p:cNvPicPr>
            <a:picLocks noChangeAspect="1" noChangeArrowheads="1"/>
          </p:cNvPicPr>
          <p:nvPr/>
        </p:nvPicPr>
        <p:blipFill rotWithShape="1">
          <a:blip r:embed="rId3">
            <a:extLst>
              <a:ext uri="{28A0092B-C50C-407E-A947-70E740481C1C}">
                <a14:useLocalDpi xmlns:a14="http://schemas.microsoft.com/office/drawing/2010/main" val="0"/>
              </a:ext>
            </a:extLst>
          </a:blip>
          <a:srcRect l="28951" t="27864" r="62915" b="66741"/>
          <a:stretch/>
        </p:blipFill>
        <p:spPr bwMode="auto">
          <a:xfrm flipH="1" flipV="1">
            <a:off x="11027905" y="3385767"/>
            <a:ext cx="214312" cy="97631"/>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p:cNvSpPr/>
          <p:nvPr/>
        </p:nvSpPr>
        <p:spPr>
          <a:xfrm>
            <a:off x="0" y="6027003"/>
            <a:ext cx="12192000" cy="830997"/>
          </a:xfrm>
          <a:prstGeom prst="rect">
            <a:avLst/>
          </a:prstGeom>
        </p:spPr>
        <p:txBody>
          <a:bodyPr wrap="square">
            <a:spAutoFit/>
          </a:bodyPr>
          <a:lstStyle/>
          <a:p>
            <a:pPr algn="r"/>
            <a:r>
              <a:rPr lang="en-US" sz="1200" dirty="0">
                <a:hlinkClick r:id="rId7"/>
              </a:rPr>
              <a:t>https://</a:t>
            </a:r>
            <a:r>
              <a:rPr lang="en-US" sz="1200" dirty="0" smtClean="0">
                <a:hlinkClick r:id="rId7"/>
              </a:rPr>
              <a:t>tools.ietf.org/html/draft-chan-http2-stream-dependencies-00</a:t>
            </a:r>
            <a:endParaRPr lang="en-US" sz="1200" dirty="0" smtClean="0"/>
          </a:p>
          <a:p>
            <a:pPr algn="r"/>
            <a:r>
              <a:rPr lang="en-US" sz="1200" dirty="0">
                <a:hlinkClick r:id="rId8"/>
              </a:rPr>
              <a:t>https://lists.w3.org/Archives/Public/ietf-http-wg/2013JanMar/0554.html</a:t>
            </a:r>
            <a:endParaRPr lang="en-US" sz="1200" dirty="0"/>
          </a:p>
          <a:p>
            <a:pPr algn="r"/>
            <a:r>
              <a:rPr lang="en-US" sz="1200" dirty="0">
                <a:hlinkClick r:id="rId9"/>
              </a:rPr>
              <a:t>https://</a:t>
            </a:r>
            <a:r>
              <a:rPr lang="en-US" sz="1200" dirty="0" smtClean="0">
                <a:hlinkClick r:id="rId9"/>
              </a:rPr>
              <a:t>lists.w3.org/Archives/Public/ietf-http-wg/2013JanMar/0560.html</a:t>
            </a:r>
            <a:endParaRPr lang="en-US" sz="1200" dirty="0" smtClean="0"/>
          </a:p>
          <a:p>
            <a:pPr algn="r"/>
            <a:r>
              <a:rPr lang="en-US" sz="1200" dirty="0">
                <a:hlinkClick r:id="rId10"/>
              </a:rPr>
              <a:t>https://lists.w3.org/Archives/Public/ietf-http-wg/2019AprJun/0113.html</a:t>
            </a:r>
            <a:endParaRPr lang="en-US" sz="1200" dirty="0"/>
          </a:p>
        </p:txBody>
      </p:sp>
    </p:spTree>
    <p:extLst>
      <p:ext uri="{BB962C8B-B14F-4D97-AF65-F5344CB8AC3E}">
        <p14:creationId xmlns:p14="http://schemas.microsoft.com/office/powerpoint/2010/main" val="3706923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 descr="Image result for fries white backgroun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8099" y="201710"/>
            <a:ext cx="1692463" cy="13031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Image result for hamburger white background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786" y="211022"/>
            <a:ext cx="1557720" cy="11799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descr="Image result for peas and carrots"/>
          <p:cNvPicPr>
            <a:picLocks noChangeAspect="1" noChangeArrowheads="1"/>
          </p:cNvPicPr>
          <p:nvPr/>
        </p:nvPicPr>
        <p:blipFill rotWithShape="1">
          <a:blip r:embed="rId4">
            <a:extLst>
              <a:ext uri="{28A0092B-C50C-407E-A947-70E740481C1C}">
                <a14:useLocalDpi xmlns:a14="http://schemas.microsoft.com/office/drawing/2010/main" val="0"/>
              </a:ext>
            </a:extLst>
          </a:blip>
          <a:srcRect l="3529" t="22212" r="3885" b="15552"/>
          <a:stretch/>
        </p:blipFill>
        <p:spPr bwMode="auto">
          <a:xfrm>
            <a:off x="5076004" y="429655"/>
            <a:ext cx="1766178" cy="7971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Image result for broccol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980" y="281848"/>
            <a:ext cx="1446074" cy="1080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2945" y="429625"/>
            <a:ext cx="2393151" cy="830997"/>
          </a:xfrm>
          <a:prstGeom prst="rect">
            <a:avLst/>
          </a:prstGeom>
          <a:noFill/>
        </p:spPr>
        <p:txBody>
          <a:bodyPr wrap="square" rtlCol="0">
            <a:spAutoFit/>
          </a:bodyPr>
          <a:lstStyle/>
          <a:p>
            <a:pPr algn="ctr"/>
            <a:r>
              <a:rPr lang="en-US" sz="2400" dirty="0" smtClean="0">
                <a:solidFill>
                  <a:schemeClr val="tx1"/>
                </a:solidFill>
                <a:latin typeface="+mj-lt"/>
              </a:rPr>
              <a:t>A healthy, </a:t>
            </a:r>
            <a:r>
              <a:rPr lang="en-US" sz="2400" dirty="0" smtClean="0">
                <a:solidFill>
                  <a:srgbClr val="C00000"/>
                </a:solidFill>
                <a:latin typeface="+mj-lt"/>
              </a:rPr>
              <a:t>well-balanced</a:t>
            </a:r>
            <a:r>
              <a:rPr lang="en-US" sz="2400" dirty="0" smtClean="0">
                <a:solidFill>
                  <a:schemeClr val="tx1"/>
                </a:solidFill>
                <a:latin typeface="+mj-lt"/>
              </a:rPr>
              <a:t> meal</a:t>
            </a:r>
            <a:endParaRPr lang="en-US" sz="2400" dirty="0">
              <a:solidFill>
                <a:schemeClr val="tx1"/>
              </a:solidFill>
              <a:latin typeface="+mj-lt"/>
            </a:endParaRPr>
          </a:p>
        </p:txBody>
      </p:sp>
      <p:sp>
        <p:nvSpPr>
          <p:cNvPr id="17" name="Right Arrow 16"/>
          <p:cNvSpPr/>
          <p:nvPr/>
        </p:nvSpPr>
        <p:spPr>
          <a:xfrm>
            <a:off x="501244" y="1362541"/>
            <a:ext cx="11234985" cy="274385"/>
          </a:xfrm>
          <a:prstGeom prst="rightArrow">
            <a:avLst>
              <a:gd name="adj1" fmla="val 50000"/>
              <a:gd name="adj2" fmla="val 15627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p:cNvSpPr txBox="1"/>
          <p:nvPr/>
        </p:nvSpPr>
        <p:spPr>
          <a:xfrm>
            <a:off x="10441178" y="1017999"/>
            <a:ext cx="944040" cy="400110"/>
          </a:xfrm>
          <a:prstGeom prst="rect">
            <a:avLst/>
          </a:prstGeom>
          <a:noFill/>
        </p:spPr>
        <p:txBody>
          <a:bodyPr wrap="square" rtlCol="0">
            <a:spAutoFit/>
          </a:bodyPr>
          <a:lstStyle/>
          <a:p>
            <a:pPr algn="ctr"/>
            <a:r>
              <a:rPr lang="en-US" sz="2000" dirty="0" smtClean="0">
                <a:solidFill>
                  <a:schemeClr val="tx1"/>
                </a:solidFill>
              </a:rPr>
              <a:t>time</a:t>
            </a:r>
            <a:endParaRPr lang="en-US" sz="2400" dirty="0">
              <a:solidFill>
                <a:schemeClr val="tx1"/>
              </a:solidFill>
            </a:endParaRPr>
          </a:p>
        </p:txBody>
      </p:sp>
      <p:sp>
        <p:nvSpPr>
          <p:cNvPr id="19" name="TextBox 18"/>
          <p:cNvSpPr txBox="1"/>
          <p:nvPr/>
        </p:nvSpPr>
        <p:spPr>
          <a:xfrm>
            <a:off x="920558" y="2000094"/>
            <a:ext cx="1448694" cy="461665"/>
          </a:xfrm>
          <a:prstGeom prst="rect">
            <a:avLst/>
          </a:prstGeom>
          <a:noFill/>
        </p:spPr>
        <p:txBody>
          <a:bodyPr wrap="square" rtlCol="0">
            <a:spAutoFit/>
          </a:bodyPr>
          <a:lstStyle/>
          <a:p>
            <a:pPr algn="r"/>
            <a:r>
              <a:rPr lang="en-US" sz="2400" dirty="0" smtClean="0">
                <a:solidFill>
                  <a:schemeClr val="tx1"/>
                </a:solidFill>
              </a:rPr>
              <a:t>me</a:t>
            </a:r>
            <a:endParaRPr lang="en-US" sz="2400" dirty="0">
              <a:solidFill>
                <a:schemeClr val="tx1"/>
              </a:solidFill>
            </a:endParaRPr>
          </a:p>
        </p:txBody>
      </p:sp>
      <p:pic>
        <p:nvPicPr>
          <p:cNvPr id="20"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740" y="1871379"/>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6866" y="2089138"/>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5918441" y="1607358"/>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r="72222"/>
          <a:stretch/>
        </p:blipFill>
        <p:spPr bwMode="auto">
          <a:xfrm>
            <a:off x="5072111" y="1756092"/>
            <a:ext cx="402786" cy="10984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24171" r="53342"/>
          <a:stretch/>
        </p:blipFill>
        <p:spPr bwMode="auto">
          <a:xfrm>
            <a:off x="6344384" y="1756092"/>
            <a:ext cx="326074" cy="10984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46209" r="27706"/>
          <a:stretch/>
        </p:blipFill>
        <p:spPr bwMode="auto">
          <a:xfrm>
            <a:off x="7650215" y="1756092"/>
            <a:ext cx="378246" cy="10984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73300" r="3869"/>
          <a:stretch/>
        </p:blipFill>
        <p:spPr bwMode="auto">
          <a:xfrm>
            <a:off x="9023245" y="1756092"/>
            <a:ext cx="331055" cy="10984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9145" y="1871379"/>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4282" y="1871379"/>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8717" y="2089138"/>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7218554" y="1607358"/>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5778" y="2089138"/>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8524548" y="1607358"/>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9483088" y="1874120"/>
            <a:ext cx="297622" cy="876634"/>
          </a:xfrm>
          <a:prstGeom prst="rect">
            <a:avLst/>
          </a:prstGeom>
        </p:spPr>
      </p:pic>
      <p:pic>
        <p:nvPicPr>
          <p:cNvPr id="34" name="Picture 33"/>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9971968" y="1874120"/>
            <a:ext cx="297622" cy="876634"/>
          </a:xfrm>
          <a:prstGeom prst="rect">
            <a:avLst/>
          </a:prstGeom>
        </p:spPr>
      </p:pic>
      <p:pic>
        <p:nvPicPr>
          <p:cNvPr id="35" name="Picture 34"/>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0460848" y="1874120"/>
            <a:ext cx="297622" cy="876634"/>
          </a:xfrm>
          <a:prstGeom prst="rect">
            <a:avLst/>
          </a:prstGeom>
        </p:spPr>
      </p:pic>
      <p:pic>
        <p:nvPicPr>
          <p:cNvPr id="36" name="Picture 35"/>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0949728" y="1874120"/>
            <a:ext cx="297622" cy="876634"/>
          </a:xfrm>
          <a:prstGeom prst="rect">
            <a:avLst/>
          </a:prstGeom>
        </p:spPr>
      </p:pic>
      <p:pic>
        <p:nvPicPr>
          <p:cNvPr id="37" name="Picture 36"/>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1438607" y="1874120"/>
            <a:ext cx="297622" cy="876634"/>
          </a:xfrm>
          <a:prstGeom prst="rect">
            <a:avLst/>
          </a:prstGeom>
        </p:spPr>
      </p:pic>
      <p:sp>
        <p:nvSpPr>
          <p:cNvPr id="38" name="TextBox 37"/>
          <p:cNvSpPr txBox="1"/>
          <p:nvPr/>
        </p:nvSpPr>
        <p:spPr>
          <a:xfrm>
            <a:off x="920558" y="3282688"/>
            <a:ext cx="1448694" cy="461665"/>
          </a:xfrm>
          <a:prstGeom prst="rect">
            <a:avLst/>
          </a:prstGeom>
          <a:noFill/>
        </p:spPr>
        <p:txBody>
          <a:bodyPr wrap="square" rtlCol="0">
            <a:spAutoFit/>
          </a:bodyPr>
          <a:lstStyle/>
          <a:p>
            <a:pPr algn="r"/>
            <a:r>
              <a:rPr lang="en-US" sz="2400" dirty="0" smtClean="0">
                <a:solidFill>
                  <a:schemeClr val="tx1"/>
                </a:solidFill>
              </a:rPr>
              <a:t>girlfriend</a:t>
            </a:r>
            <a:endParaRPr lang="en-US" sz="2400" dirty="0">
              <a:solidFill>
                <a:schemeClr val="tx1"/>
              </a:solidFill>
            </a:endParaRPr>
          </a:p>
        </p:txBody>
      </p:sp>
      <p:pic>
        <p:nvPicPr>
          <p:cNvPr id="41"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4401" y="3106318"/>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6866" y="3371731"/>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5918441" y="2889951"/>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r="72222"/>
          <a:stretch/>
        </p:blipFill>
        <p:spPr bwMode="auto">
          <a:xfrm>
            <a:off x="5072111" y="3038685"/>
            <a:ext cx="402786" cy="109840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24171" r="53342"/>
          <a:stretch/>
        </p:blipFill>
        <p:spPr bwMode="auto">
          <a:xfrm>
            <a:off x="6344384" y="3038685"/>
            <a:ext cx="326074" cy="109840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46209" r="27706"/>
          <a:stretch/>
        </p:blipFill>
        <p:spPr bwMode="auto">
          <a:xfrm>
            <a:off x="7650215" y="3038685"/>
            <a:ext cx="378246" cy="109840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73300" r="3869"/>
          <a:stretch/>
        </p:blipFill>
        <p:spPr bwMode="auto">
          <a:xfrm>
            <a:off x="9023245" y="3038685"/>
            <a:ext cx="331055" cy="109840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0806" y="3106318"/>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75943" y="3106318"/>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8717" y="3371731"/>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7218554" y="2889951"/>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5778" y="3371731"/>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8524548" y="2889951"/>
            <a:ext cx="373766" cy="1247137"/>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Connector 81"/>
          <p:cNvCxnSpPr/>
          <p:nvPr/>
        </p:nvCxnSpPr>
        <p:spPr>
          <a:xfrm>
            <a:off x="139148" y="2889951"/>
            <a:ext cx="11917017" cy="0"/>
          </a:xfrm>
          <a:prstGeom prst="line">
            <a:avLst/>
          </a:prstGeom>
        </p:spPr>
        <p:style>
          <a:lnRef idx="1">
            <a:schemeClr val="accent1"/>
          </a:lnRef>
          <a:fillRef idx="0">
            <a:schemeClr val="accent1"/>
          </a:fillRef>
          <a:effectRef idx="0">
            <a:schemeClr val="accent1"/>
          </a:effectRef>
          <a:fontRef idx="minor">
            <a:schemeClr val="tx1"/>
          </a:fontRef>
        </p:style>
      </p:cxnSp>
      <p:pic>
        <p:nvPicPr>
          <p:cNvPr id="85" name="Picture 84"/>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2578011" y="3038685"/>
            <a:ext cx="297622" cy="876634"/>
          </a:xfrm>
          <a:prstGeom prst="rect">
            <a:avLst/>
          </a:prstGeom>
        </p:spPr>
      </p:pic>
      <p:pic>
        <p:nvPicPr>
          <p:cNvPr id="86" name="Picture 85"/>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3066891" y="3038685"/>
            <a:ext cx="297622" cy="876634"/>
          </a:xfrm>
          <a:prstGeom prst="rect">
            <a:avLst/>
          </a:prstGeom>
        </p:spPr>
      </p:pic>
      <p:pic>
        <p:nvPicPr>
          <p:cNvPr id="87" name="Picture 86"/>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3555771" y="3038685"/>
            <a:ext cx="297622" cy="876634"/>
          </a:xfrm>
          <a:prstGeom prst="rect">
            <a:avLst/>
          </a:prstGeom>
        </p:spPr>
      </p:pic>
      <p:pic>
        <p:nvPicPr>
          <p:cNvPr id="88" name="Picture 87"/>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4044651" y="3038685"/>
            <a:ext cx="297622" cy="876634"/>
          </a:xfrm>
          <a:prstGeom prst="rect">
            <a:avLst/>
          </a:prstGeom>
        </p:spPr>
      </p:pic>
      <p:pic>
        <p:nvPicPr>
          <p:cNvPr id="89" name="Picture 88"/>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4533530" y="3038685"/>
            <a:ext cx="297622" cy="876634"/>
          </a:xfrm>
          <a:prstGeom prst="rect">
            <a:avLst/>
          </a:prstGeom>
        </p:spPr>
      </p:pic>
    </p:spTree>
    <p:extLst>
      <p:ext uri="{BB962C8B-B14F-4D97-AF65-F5344CB8AC3E}">
        <p14:creationId xmlns:p14="http://schemas.microsoft.com/office/powerpoint/2010/main" val="37853602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p:nvPr/>
        </p:nvCxnSpPr>
        <p:spPr>
          <a:xfrm flipV="1">
            <a:off x="2040510" y="2505095"/>
            <a:ext cx="0" cy="45899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105805" y="3960887"/>
            <a:ext cx="934705" cy="74008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040510" y="3960887"/>
            <a:ext cx="1011026" cy="74008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2095" y="3949651"/>
            <a:ext cx="919380" cy="584775"/>
          </a:xfrm>
          <a:prstGeom prst="rect">
            <a:avLst/>
          </a:prstGeom>
          <a:noFill/>
        </p:spPr>
        <p:txBody>
          <a:bodyPr wrap="square" rtlCol="0">
            <a:spAutoFit/>
          </a:bodyPr>
          <a:lstStyle/>
          <a:p>
            <a:pPr algn="r"/>
            <a:r>
              <a:rPr lang="en-US" sz="3200" b="1" dirty="0" smtClean="0">
                <a:solidFill>
                  <a:schemeClr val="tx1"/>
                </a:solidFill>
              </a:rPr>
              <a:t>200</a:t>
            </a:r>
          </a:p>
        </p:txBody>
      </p:sp>
      <p:sp>
        <p:nvSpPr>
          <p:cNvPr id="35" name="TextBox 34"/>
          <p:cNvSpPr txBox="1"/>
          <p:nvPr/>
        </p:nvSpPr>
        <p:spPr>
          <a:xfrm>
            <a:off x="2701350" y="3960887"/>
            <a:ext cx="919380" cy="584775"/>
          </a:xfrm>
          <a:prstGeom prst="rect">
            <a:avLst/>
          </a:prstGeom>
          <a:noFill/>
        </p:spPr>
        <p:txBody>
          <a:bodyPr wrap="square" rtlCol="0">
            <a:spAutoFit/>
          </a:bodyPr>
          <a:lstStyle/>
          <a:p>
            <a:pPr algn="r"/>
            <a:r>
              <a:rPr lang="en-US" sz="3200" b="1" dirty="0" smtClean="0">
                <a:solidFill>
                  <a:schemeClr val="tx1"/>
                </a:solidFill>
              </a:rPr>
              <a:t>100</a:t>
            </a:r>
          </a:p>
        </p:txBody>
      </p:sp>
      <p:sp>
        <p:nvSpPr>
          <p:cNvPr id="36" name="TextBox 35">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HTTP/2 : The Dependency Tree Awakens</a:t>
            </a:r>
            <a:endParaRPr lang="fr-FR" sz="4000" dirty="0">
              <a:latin typeface="Segoe UI Semibold" panose="020B0702040204020203" pitchFamily="34" charset="0"/>
              <a:cs typeface="Segoe UI Semibold" panose="020B0702040204020203" pitchFamily="34" charset="0"/>
            </a:endParaRPr>
          </a:p>
        </p:txBody>
      </p:sp>
      <p:sp>
        <p:nvSpPr>
          <p:cNvPr id="37" name="Rectangle 36"/>
          <p:cNvSpPr/>
          <p:nvPr/>
        </p:nvSpPr>
        <p:spPr>
          <a:xfrm>
            <a:off x="1414344" y="1655107"/>
            <a:ext cx="1252331" cy="795130"/>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38" name="Rectangle 37"/>
          <p:cNvSpPr/>
          <p:nvPr/>
        </p:nvSpPr>
        <p:spPr>
          <a:xfrm>
            <a:off x="2447431" y="4824954"/>
            <a:ext cx="1252331" cy="79513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JavaScript</a:t>
            </a:r>
            <a:endParaRPr lang="en-US" dirty="0">
              <a:solidFill>
                <a:schemeClr val="tx1"/>
              </a:solidFill>
            </a:endParaRPr>
          </a:p>
        </p:txBody>
      </p:sp>
      <p:sp>
        <p:nvSpPr>
          <p:cNvPr id="40" name="Rectangle 39"/>
          <p:cNvSpPr/>
          <p:nvPr/>
        </p:nvSpPr>
        <p:spPr>
          <a:xfrm>
            <a:off x="401086" y="4813844"/>
            <a:ext cx="1409437" cy="795130"/>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Hero Image</a:t>
            </a:r>
            <a:endParaRPr lang="en-US" dirty="0"/>
          </a:p>
        </p:txBody>
      </p:sp>
      <p:sp>
        <p:nvSpPr>
          <p:cNvPr id="42" name="Rectangle 41"/>
          <p:cNvSpPr/>
          <p:nvPr/>
        </p:nvSpPr>
        <p:spPr>
          <a:xfrm flipH="1">
            <a:off x="3620730" y="3278230"/>
            <a:ext cx="322126"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flipH="1">
            <a:off x="5859105" y="3445680"/>
            <a:ext cx="323377"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flipH="1">
            <a:off x="8413813" y="3447232"/>
            <a:ext cx="32337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flipH="1">
            <a:off x="4068405" y="3278230"/>
            <a:ext cx="322126"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Rectangle 83"/>
          <p:cNvSpPr/>
          <p:nvPr/>
        </p:nvSpPr>
        <p:spPr>
          <a:xfrm flipH="1">
            <a:off x="4516080" y="3278230"/>
            <a:ext cx="322126"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p:cNvSpPr/>
          <p:nvPr/>
        </p:nvSpPr>
        <p:spPr>
          <a:xfrm flipH="1">
            <a:off x="4963755" y="3278230"/>
            <a:ext cx="322126"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flipH="1">
            <a:off x="5411430" y="3278230"/>
            <a:ext cx="322126"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Rectangle 86"/>
          <p:cNvSpPr/>
          <p:nvPr/>
        </p:nvSpPr>
        <p:spPr>
          <a:xfrm>
            <a:off x="1414343" y="3053687"/>
            <a:ext cx="1252331" cy="795130"/>
          </a:xfrm>
          <a:prstGeom prst="rect">
            <a:avLst/>
          </a:prstGeom>
          <a:solidFill>
            <a:srgbClr val="0096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CSS</a:t>
            </a:r>
            <a:endParaRPr lang="en-US" dirty="0"/>
          </a:p>
        </p:txBody>
      </p:sp>
      <p:sp>
        <p:nvSpPr>
          <p:cNvPr id="88" name="Rectangle 87"/>
          <p:cNvSpPr/>
          <p:nvPr/>
        </p:nvSpPr>
        <p:spPr>
          <a:xfrm flipH="1">
            <a:off x="6284797" y="3445680"/>
            <a:ext cx="323377"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Rectangle 88"/>
          <p:cNvSpPr/>
          <p:nvPr/>
        </p:nvSpPr>
        <p:spPr>
          <a:xfrm flipH="1">
            <a:off x="6710489" y="3445680"/>
            <a:ext cx="323377"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Rectangle 89"/>
          <p:cNvSpPr/>
          <p:nvPr/>
        </p:nvSpPr>
        <p:spPr>
          <a:xfrm flipH="1">
            <a:off x="7136181" y="3445680"/>
            <a:ext cx="323377"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flipH="1">
            <a:off x="7585246" y="3278230"/>
            <a:ext cx="312643"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91"/>
          <p:cNvSpPr/>
          <p:nvPr/>
        </p:nvSpPr>
        <p:spPr>
          <a:xfrm flipH="1">
            <a:off x="8000749" y="3278230"/>
            <a:ext cx="312643"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Rectangle 96"/>
          <p:cNvSpPr/>
          <p:nvPr/>
        </p:nvSpPr>
        <p:spPr>
          <a:xfrm flipH="1">
            <a:off x="9639202" y="3452640"/>
            <a:ext cx="32337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ectangle 97"/>
          <p:cNvSpPr/>
          <p:nvPr/>
        </p:nvSpPr>
        <p:spPr>
          <a:xfrm flipH="1">
            <a:off x="8810635" y="3277680"/>
            <a:ext cx="312643"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flipH="1">
            <a:off x="9226138" y="3277680"/>
            <a:ext cx="312643"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ectangle 99"/>
          <p:cNvSpPr/>
          <p:nvPr/>
        </p:nvSpPr>
        <p:spPr>
          <a:xfrm flipH="1">
            <a:off x="10864591" y="3452090"/>
            <a:ext cx="32337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flipH="1">
            <a:off x="10036024" y="3277130"/>
            <a:ext cx="312643"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flipH="1">
            <a:off x="10451527" y="3277130"/>
            <a:ext cx="312643"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TextBox 102"/>
          <p:cNvSpPr txBox="1"/>
          <p:nvPr/>
        </p:nvSpPr>
        <p:spPr>
          <a:xfrm>
            <a:off x="8157070" y="3949650"/>
            <a:ext cx="2525527" cy="584775"/>
          </a:xfrm>
          <a:prstGeom prst="rect">
            <a:avLst/>
          </a:prstGeom>
          <a:noFill/>
        </p:spPr>
        <p:txBody>
          <a:bodyPr wrap="square" rtlCol="0">
            <a:spAutoFit/>
          </a:bodyPr>
          <a:lstStyle/>
          <a:p>
            <a:pPr algn="r"/>
            <a:r>
              <a:rPr lang="en-US" sz="3200" b="1" dirty="0" smtClean="0">
                <a:solidFill>
                  <a:schemeClr val="tx1"/>
                </a:solidFill>
              </a:rPr>
              <a:t>2:1 RR ratio</a:t>
            </a:r>
          </a:p>
        </p:txBody>
      </p:sp>
      <p:sp>
        <p:nvSpPr>
          <p:cNvPr id="105" name="Rectangle 104"/>
          <p:cNvSpPr/>
          <p:nvPr/>
        </p:nvSpPr>
        <p:spPr>
          <a:xfrm>
            <a:off x="1" y="6530036"/>
            <a:ext cx="12192000" cy="276999"/>
          </a:xfrm>
          <a:prstGeom prst="rect">
            <a:avLst/>
          </a:prstGeom>
        </p:spPr>
        <p:txBody>
          <a:bodyPr wrap="square">
            <a:spAutoFit/>
          </a:bodyPr>
          <a:lstStyle/>
          <a:p>
            <a:pPr algn="r"/>
            <a:r>
              <a:rPr lang="en-US" sz="1200" dirty="0" smtClean="0">
                <a:hlinkClick r:id="rId2"/>
              </a:rPr>
              <a:t>https</a:t>
            </a:r>
            <a:r>
              <a:rPr lang="en-US" sz="1200" dirty="0">
                <a:hlinkClick r:id="rId2"/>
              </a:rPr>
              <a:t>://</a:t>
            </a:r>
            <a:r>
              <a:rPr lang="en-US" sz="1200" dirty="0" smtClean="0">
                <a:hlinkClick r:id="rId2"/>
              </a:rPr>
              <a:t>tools.ietf.org/html/draft-chan-http2-stream-dependencies-00</a:t>
            </a:r>
            <a:endParaRPr lang="en-US" sz="1200" dirty="0" smtClean="0"/>
          </a:p>
        </p:txBody>
      </p:sp>
    </p:spTree>
    <p:extLst>
      <p:ext uri="{BB962C8B-B14F-4D97-AF65-F5344CB8AC3E}">
        <p14:creationId xmlns:p14="http://schemas.microsoft.com/office/powerpoint/2010/main" val="15699015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chrome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6356" y="4946675"/>
            <a:ext cx="619199" cy="6191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safari"/>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4005" y="5642301"/>
            <a:ext cx="781550" cy="78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firefox logo new"/>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30138" y="4773228"/>
            <a:ext cx="687090" cy="7099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ile:Microsoft Edge logo.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5555" y="5565874"/>
            <a:ext cx="583053" cy="621772"/>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Arrow 15"/>
          <p:cNvSpPr/>
          <p:nvPr/>
        </p:nvSpPr>
        <p:spPr>
          <a:xfrm>
            <a:off x="2550157" y="4909173"/>
            <a:ext cx="5629275" cy="54985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2253850" y="5436131"/>
            <a:ext cx="5777895" cy="1323439"/>
          </a:xfrm>
          <a:prstGeom prst="rect">
            <a:avLst/>
          </a:prstGeom>
          <a:noFill/>
        </p:spPr>
        <p:txBody>
          <a:bodyPr wrap="square" rtlCol="0">
            <a:spAutoFit/>
          </a:bodyPr>
          <a:lstStyle/>
          <a:p>
            <a:pPr algn="r"/>
            <a:r>
              <a:rPr lang="en-US" sz="4000" dirty="0" smtClean="0">
                <a:latin typeface="+mj-lt"/>
              </a:rPr>
              <a:t>Please serve resources</a:t>
            </a:r>
          </a:p>
          <a:p>
            <a:pPr algn="ctr"/>
            <a:r>
              <a:rPr lang="en-US" sz="4000" dirty="0" smtClean="0">
                <a:latin typeface="+mj-lt"/>
              </a:rPr>
              <a:t>in this order</a:t>
            </a:r>
            <a:endParaRPr lang="en-US" sz="4000" dirty="0">
              <a:latin typeface="+mj-lt"/>
            </a:endParaRPr>
          </a:p>
        </p:txBody>
      </p:sp>
      <p:pic>
        <p:nvPicPr>
          <p:cNvPr id="9218" name="Picture 2" descr="Image result for food ser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033152" y="3988332"/>
            <a:ext cx="4177898" cy="286966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E11740C-C5EC-4E44-B1CC-60FD90A4348A}"/>
              </a:ext>
            </a:extLst>
          </p:cNvPr>
          <p:cNvSpPr txBox="1"/>
          <p:nvPr/>
        </p:nvSpPr>
        <p:spPr>
          <a:xfrm>
            <a:off x="8454518" y="4673941"/>
            <a:ext cx="1228796" cy="430887"/>
          </a:xfrm>
          <a:prstGeom prst="rect">
            <a:avLst/>
          </a:prstGeom>
          <a:noFill/>
        </p:spPr>
        <p:txBody>
          <a:bodyPr wrap="square" lIns="0" tIns="0" bIns="0" rtlCol="0" anchor="t">
            <a:spAutoFit/>
          </a:bodyPr>
          <a:lstStyle/>
          <a:p>
            <a:pPr algn="ctr"/>
            <a:r>
              <a:rPr lang="en-US" sz="2800" b="1" dirty="0" smtClean="0"/>
              <a:t>origin</a:t>
            </a:r>
            <a:endParaRPr lang="en-US" sz="2400" b="1" dirty="0"/>
          </a:p>
        </p:txBody>
      </p:sp>
      <p:sp>
        <p:nvSpPr>
          <p:cNvPr id="64" name="Rectangle 63"/>
          <p:cNvSpPr/>
          <p:nvPr/>
        </p:nvSpPr>
        <p:spPr>
          <a:xfrm>
            <a:off x="5030455" y="1906083"/>
            <a:ext cx="901028" cy="57208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JavaScript</a:t>
            </a:r>
            <a:endParaRPr lang="en-US" sz="1200" dirty="0">
              <a:solidFill>
                <a:schemeClr val="tx1"/>
              </a:solidFill>
            </a:endParaRPr>
          </a:p>
        </p:txBody>
      </p:sp>
      <p:sp>
        <p:nvSpPr>
          <p:cNvPr id="65" name="TextBox 64"/>
          <p:cNvSpPr txBox="1"/>
          <p:nvPr/>
        </p:nvSpPr>
        <p:spPr>
          <a:xfrm>
            <a:off x="4109936" y="2717677"/>
            <a:ext cx="2621424" cy="1015663"/>
          </a:xfrm>
          <a:prstGeom prst="rect">
            <a:avLst/>
          </a:prstGeom>
          <a:noFill/>
        </p:spPr>
        <p:txBody>
          <a:bodyPr wrap="square" rtlCol="0">
            <a:spAutoFit/>
          </a:bodyPr>
          <a:lstStyle/>
          <a:p>
            <a:pPr algn="ctr"/>
            <a:r>
              <a:rPr lang="en-US" sz="2000" b="1" dirty="0" smtClean="0"/>
              <a:t>GET this file and</a:t>
            </a:r>
            <a:endParaRPr lang="en-US" sz="2000" b="1" dirty="0"/>
          </a:p>
          <a:p>
            <a:pPr algn="ctr"/>
            <a:r>
              <a:rPr lang="en-US" sz="2000" b="1" dirty="0" smtClean="0">
                <a:solidFill>
                  <a:schemeClr val="tx1"/>
                </a:solidFill>
              </a:rPr>
              <a:t>add as child of </a:t>
            </a:r>
            <a:r>
              <a:rPr lang="en-US" sz="2000" b="1" dirty="0" smtClean="0">
                <a:solidFill>
                  <a:srgbClr val="009688"/>
                </a:solidFill>
              </a:rPr>
              <a:t>CSS</a:t>
            </a:r>
            <a:r>
              <a:rPr lang="en-US" sz="2000" b="1" dirty="0" smtClean="0">
                <a:solidFill>
                  <a:schemeClr val="tx1"/>
                </a:solidFill>
              </a:rPr>
              <a:t>, with weight </a:t>
            </a:r>
            <a:r>
              <a:rPr lang="en-US" sz="2000" b="1" u="sng" dirty="0" smtClean="0">
                <a:solidFill>
                  <a:schemeClr val="tx1"/>
                </a:solidFill>
              </a:rPr>
              <a:t>100</a:t>
            </a:r>
          </a:p>
        </p:txBody>
      </p:sp>
      <p:cxnSp>
        <p:nvCxnSpPr>
          <p:cNvPr id="55" name="Straight Arrow Connector 54"/>
          <p:cNvCxnSpPr/>
          <p:nvPr/>
        </p:nvCxnSpPr>
        <p:spPr>
          <a:xfrm flipV="1">
            <a:off x="10635235" y="1794836"/>
            <a:ext cx="0" cy="33023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9962733" y="2842250"/>
            <a:ext cx="672502" cy="53247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585933" y="2834166"/>
            <a:ext cx="661476" cy="400110"/>
          </a:xfrm>
          <a:prstGeom prst="rect">
            <a:avLst/>
          </a:prstGeom>
          <a:noFill/>
        </p:spPr>
        <p:txBody>
          <a:bodyPr wrap="square" rtlCol="0">
            <a:spAutoFit/>
          </a:bodyPr>
          <a:lstStyle/>
          <a:p>
            <a:pPr algn="r"/>
            <a:r>
              <a:rPr lang="en-US" sz="2000" b="1" dirty="0" smtClean="0">
                <a:solidFill>
                  <a:schemeClr val="tx1"/>
                </a:solidFill>
              </a:rPr>
              <a:t>200</a:t>
            </a:r>
          </a:p>
        </p:txBody>
      </p:sp>
      <p:sp>
        <p:nvSpPr>
          <p:cNvPr id="60" name="Rectangle 59"/>
          <p:cNvSpPr/>
          <p:nvPr/>
        </p:nvSpPr>
        <p:spPr>
          <a:xfrm>
            <a:off x="10184720" y="1183286"/>
            <a:ext cx="901028" cy="572081"/>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HTML</a:t>
            </a:r>
            <a:endParaRPr lang="en-US" sz="1200" dirty="0"/>
          </a:p>
        </p:txBody>
      </p:sp>
      <p:sp>
        <p:nvSpPr>
          <p:cNvPr id="62" name="Rectangle 61"/>
          <p:cNvSpPr/>
          <p:nvPr/>
        </p:nvSpPr>
        <p:spPr>
          <a:xfrm>
            <a:off x="9455701" y="3455936"/>
            <a:ext cx="1014062" cy="572081"/>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Hero Image</a:t>
            </a:r>
            <a:endParaRPr lang="en-US" sz="1200" dirty="0"/>
          </a:p>
        </p:txBody>
      </p:sp>
      <p:sp>
        <p:nvSpPr>
          <p:cNvPr id="63" name="Rectangle 62"/>
          <p:cNvSpPr/>
          <p:nvPr/>
        </p:nvSpPr>
        <p:spPr>
          <a:xfrm>
            <a:off x="10184720" y="2189537"/>
            <a:ext cx="901028" cy="572081"/>
          </a:xfrm>
          <a:prstGeom prst="rect">
            <a:avLst/>
          </a:prstGeom>
          <a:solidFill>
            <a:srgbClr val="0096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CSS</a:t>
            </a:r>
            <a:endParaRPr lang="en-US" sz="1200" dirty="0"/>
          </a:p>
        </p:txBody>
      </p:sp>
      <p:sp>
        <p:nvSpPr>
          <p:cNvPr id="4" name="Rectangle 3"/>
          <p:cNvSpPr/>
          <p:nvPr/>
        </p:nvSpPr>
        <p:spPr>
          <a:xfrm>
            <a:off x="3762120" y="1524000"/>
            <a:ext cx="3321538" cy="23582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725685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a:stCxn id="87" idx="0"/>
          </p:cNvCxnSpPr>
          <p:nvPr/>
        </p:nvCxnSpPr>
        <p:spPr>
          <a:xfrm flipV="1">
            <a:off x="1778045" y="4289940"/>
            <a:ext cx="273" cy="5245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8" idx="0"/>
            <a:endCxn id="87" idx="2"/>
          </p:cNvCxnSpPr>
          <p:nvPr/>
        </p:nvCxnSpPr>
        <p:spPr>
          <a:xfrm flipH="1" flipV="1">
            <a:off x="1778045" y="5500917"/>
            <a:ext cx="273" cy="58122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237742" y="3571875"/>
            <a:ext cx="1081151" cy="686444"/>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38" name="Rectangle 37"/>
          <p:cNvSpPr/>
          <p:nvPr/>
        </p:nvSpPr>
        <p:spPr>
          <a:xfrm>
            <a:off x="1237742" y="6082142"/>
            <a:ext cx="1081151" cy="68644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JavaScript</a:t>
            </a:r>
            <a:endParaRPr lang="en-US" sz="1600" dirty="0">
              <a:solidFill>
                <a:schemeClr val="tx1"/>
              </a:solidFill>
            </a:endParaRPr>
          </a:p>
        </p:txBody>
      </p:sp>
      <p:sp>
        <p:nvSpPr>
          <p:cNvPr id="87" name="Rectangle 86"/>
          <p:cNvSpPr/>
          <p:nvPr/>
        </p:nvSpPr>
        <p:spPr>
          <a:xfrm>
            <a:off x="1237469" y="4814473"/>
            <a:ext cx="1081151" cy="686444"/>
          </a:xfrm>
          <a:prstGeom prst="rect">
            <a:avLst/>
          </a:prstGeom>
          <a:solidFill>
            <a:srgbClr val="0096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CSS</a:t>
            </a:r>
            <a:endParaRPr lang="en-US" dirty="0"/>
          </a:p>
        </p:txBody>
      </p:sp>
      <p:pic>
        <p:nvPicPr>
          <p:cNvPr id="57" name="Picture 2" descr="Image result for chrome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06147" y="3615734"/>
            <a:ext cx="619199" cy="61919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Image result for food server transparent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692" y="53249"/>
            <a:ext cx="2380129" cy="217170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7E11740C-C5EC-4E44-B1CC-60FD90A4348A}"/>
              </a:ext>
            </a:extLst>
          </p:cNvPr>
          <p:cNvSpPr txBox="1"/>
          <p:nvPr/>
        </p:nvSpPr>
        <p:spPr>
          <a:xfrm>
            <a:off x="4889000" y="176683"/>
            <a:ext cx="1228796" cy="430887"/>
          </a:xfrm>
          <a:prstGeom prst="rect">
            <a:avLst/>
          </a:prstGeom>
          <a:noFill/>
        </p:spPr>
        <p:txBody>
          <a:bodyPr wrap="square" lIns="0" tIns="0" bIns="0" rtlCol="0" anchor="t">
            <a:spAutoFit/>
          </a:bodyPr>
          <a:lstStyle/>
          <a:p>
            <a:pPr algn="ctr"/>
            <a:r>
              <a:rPr lang="en-US" sz="2800" b="1" dirty="0" smtClean="0"/>
              <a:t>CDN</a:t>
            </a:r>
            <a:endParaRPr lang="en-US" sz="2400" b="1" dirty="0"/>
          </a:p>
        </p:txBody>
      </p:sp>
      <p:cxnSp>
        <p:nvCxnSpPr>
          <p:cNvPr id="81" name="Straight Arrow Connector 80"/>
          <p:cNvCxnSpPr/>
          <p:nvPr/>
        </p:nvCxnSpPr>
        <p:spPr>
          <a:xfrm flipV="1">
            <a:off x="1778318" y="2047875"/>
            <a:ext cx="3584257" cy="139099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flipV="1">
            <a:off x="6991352" y="2047875"/>
            <a:ext cx="3332104" cy="139099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flipV="1">
            <a:off x="6084857" y="2362200"/>
            <a:ext cx="14618" cy="107666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099475" y="4280348"/>
            <a:ext cx="0" cy="27292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5292534" y="5370204"/>
            <a:ext cx="624612" cy="49455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flipV="1">
            <a:off x="6265580" y="5347430"/>
            <a:ext cx="706725" cy="51733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558899" y="3562283"/>
            <a:ext cx="1081151" cy="686444"/>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107" name="Rectangle 106"/>
          <p:cNvSpPr/>
          <p:nvPr/>
        </p:nvSpPr>
        <p:spPr>
          <a:xfrm>
            <a:off x="6450774" y="5971798"/>
            <a:ext cx="1081151" cy="68644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JavaScript</a:t>
            </a:r>
            <a:endParaRPr lang="en-US" sz="1600" dirty="0">
              <a:solidFill>
                <a:schemeClr val="tx1"/>
              </a:solidFill>
            </a:endParaRPr>
          </a:p>
        </p:txBody>
      </p:sp>
      <p:sp>
        <p:nvSpPr>
          <p:cNvPr id="108" name="Rectangle 107"/>
          <p:cNvSpPr/>
          <p:nvPr/>
        </p:nvSpPr>
        <p:spPr>
          <a:xfrm>
            <a:off x="4684143" y="5962206"/>
            <a:ext cx="1216782" cy="686444"/>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Hero Image</a:t>
            </a:r>
            <a:endParaRPr lang="en-US" dirty="0"/>
          </a:p>
        </p:txBody>
      </p:sp>
      <p:sp>
        <p:nvSpPr>
          <p:cNvPr id="109" name="Rectangle 108"/>
          <p:cNvSpPr/>
          <p:nvPr/>
        </p:nvSpPr>
        <p:spPr>
          <a:xfrm>
            <a:off x="5558899" y="4630625"/>
            <a:ext cx="1081151" cy="686444"/>
          </a:xfrm>
          <a:prstGeom prst="rect">
            <a:avLst/>
          </a:prstGeom>
          <a:solidFill>
            <a:srgbClr val="0096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CSS</a:t>
            </a:r>
            <a:endParaRPr lang="en-US" dirty="0"/>
          </a:p>
        </p:txBody>
      </p:sp>
      <p:cxnSp>
        <p:nvCxnSpPr>
          <p:cNvPr id="111" name="Straight Arrow Connector 110"/>
          <p:cNvCxnSpPr>
            <a:stCxn id="117" idx="0"/>
          </p:cNvCxnSpPr>
          <p:nvPr/>
        </p:nvCxnSpPr>
        <p:spPr>
          <a:xfrm flipV="1">
            <a:off x="9059296" y="4286741"/>
            <a:ext cx="1069810" cy="6804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16" idx="0"/>
          </p:cNvCxnSpPr>
          <p:nvPr/>
        </p:nvCxnSpPr>
        <p:spPr>
          <a:xfrm flipH="1" flipV="1">
            <a:off x="10323456" y="4289940"/>
            <a:ext cx="1" cy="67081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9750813" y="3552105"/>
            <a:ext cx="1081151" cy="686444"/>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116" name="Rectangle 115"/>
          <p:cNvSpPr/>
          <p:nvPr/>
        </p:nvSpPr>
        <p:spPr>
          <a:xfrm>
            <a:off x="9782881" y="4960750"/>
            <a:ext cx="1081151" cy="68644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JavaScript</a:t>
            </a:r>
            <a:endParaRPr lang="en-US" sz="1600" dirty="0">
              <a:solidFill>
                <a:schemeClr val="tx1"/>
              </a:solidFill>
            </a:endParaRPr>
          </a:p>
        </p:txBody>
      </p:sp>
      <p:sp>
        <p:nvSpPr>
          <p:cNvPr id="117" name="Rectangle 116"/>
          <p:cNvSpPr/>
          <p:nvPr/>
        </p:nvSpPr>
        <p:spPr>
          <a:xfrm>
            <a:off x="8450905" y="4967148"/>
            <a:ext cx="1216782" cy="686444"/>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Hero Image</a:t>
            </a:r>
            <a:endParaRPr lang="en-US" dirty="0"/>
          </a:p>
        </p:txBody>
      </p:sp>
      <p:sp>
        <p:nvSpPr>
          <p:cNvPr id="118" name="Rectangle 117"/>
          <p:cNvSpPr/>
          <p:nvPr/>
        </p:nvSpPr>
        <p:spPr>
          <a:xfrm>
            <a:off x="10961207" y="4967148"/>
            <a:ext cx="1081151" cy="686444"/>
          </a:xfrm>
          <a:prstGeom prst="rect">
            <a:avLst/>
          </a:prstGeom>
          <a:solidFill>
            <a:srgbClr val="0096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CSS</a:t>
            </a:r>
            <a:endParaRPr lang="en-US" dirty="0"/>
          </a:p>
        </p:txBody>
      </p:sp>
      <p:sp>
        <p:nvSpPr>
          <p:cNvPr id="119" name="TextBox 118"/>
          <p:cNvSpPr txBox="1"/>
          <p:nvPr/>
        </p:nvSpPr>
        <p:spPr>
          <a:xfrm>
            <a:off x="2617942" y="1871006"/>
            <a:ext cx="1350908" cy="707886"/>
          </a:xfrm>
          <a:prstGeom prst="rect">
            <a:avLst/>
          </a:prstGeom>
          <a:noFill/>
        </p:spPr>
        <p:txBody>
          <a:bodyPr wrap="square" rtlCol="0">
            <a:spAutoFit/>
          </a:bodyPr>
          <a:lstStyle/>
          <a:p>
            <a:pPr algn="r"/>
            <a:r>
              <a:rPr lang="en-US" sz="4000" b="1" dirty="0" smtClean="0">
                <a:solidFill>
                  <a:schemeClr val="accent1"/>
                </a:solidFill>
              </a:rPr>
              <a:t>100</a:t>
            </a:r>
          </a:p>
        </p:txBody>
      </p:sp>
      <p:sp>
        <p:nvSpPr>
          <p:cNvPr id="120" name="TextBox 119"/>
          <p:cNvSpPr txBox="1"/>
          <p:nvPr/>
        </p:nvSpPr>
        <p:spPr>
          <a:xfrm>
            <a:off x="8137826" y="1905635"/>
            <a:ext cx="1350908" cy="707886"/>
          </a:xfrm>
          <a:prstGeom prst="rect">
            <a:avLst/>
          </a:prstGeom>
          <a:noFill/>
        </p:spPr>
        <p:txBody>
          <a:bodyPr wrap="square" rtlCol="0">
            <a:spAutoFit/>
          </a:bodyPr>
          <a:lstStyle/>
          <a:p>
            <a:pPr algn="r"/>
            <a:r>
              <a:rPr lang="en-US" sz="4000" b="1" dirty="0" smtClean="0">
                <a:solidFill>
                  <a:schemeClr val="accent1"/>
                </a:solidFill>
              </a:rPr>
              <a:t>100</a:t>
            </a:r>
          </a:p>
        </p:txBody>
      </p:sp>
      <p:sp>
        <p:nvSpPr>
          <p:cNvPr id="121" name="TextBox 120"/>
          <p:cNvSpPr txBox="1"/>
          <p:nvPr/>
        </p:nvSpPr>
        <p:spPr>
          <a:xfrm>
            <a:off x="5900925" y="2546589"/>
            <a:ext cx="1350908" cy="707886"/>
          </a:xfrm>
          <a:prstGeom prst="rect">
            <a:avLst/>
          </a:prstGeom>
          <a:noFill/>
        </p:spPr>
        <p:txBody>
          <a:bodyPr wrap="square" rtlCol="0">
            <a:spAutoFit/>
          </a:bodyPr>
          <a:lstStyle/>
          <a:p>
            <a:pPr algn="r"/>
            <a:r>
              <a:rPr lang="en-US" sz="4000" b="1" dirty="0" smtClean="0">
                <a:solidFill>
                  <a:schemeClr val="accent1"/>
                </a:solidFill>
              </a:rPr>
              <a:t>100</a:t>
            </a:r>
          </a:p>
        </p:txBody>
      </p:sp>
      <p:pic>
        <p:nvPicPr>
          <p:cNvPr id="58" name="Picture 6" descr="Image result for firefox logo new"/>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54097" y="3548326"/>
            <a:ext cx="687090" cy="70999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Image result for safari"/>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986327" y="3492810"/>
            <a:ext cx="781550" cy="781550"/>
          </a:xfrm>
          <a:prstGeom prst="rect">
            <a:avLst/>
          </a:prstGeom>
          <a:noFill/>
          <a:extLst>
            <a:ext uri="{909E8E84-426E-40DD-AFC4-6F175D3DCCD1}">
              <a14:hiddenFill xmlns:a14="http://schemas.microsoft.com/office/drawing/2010/main">
                <a:solidFill>
                  <a:srgbClr val="FFFFFF"/>
                </a:solidFill>
              </a14:hiddenFill>
            </a:ext>
          </a:extLst>
        </p:spPr>
      </p:pic>
      <p:sp>
        <p:nvSpPr>
          <p:cNvPr id="122" name="TextBox 121"/>
          <p:cNvSpPr txBox="1"/>
          <p:nvPr/>
        </p:nvSpPr>
        <p:spPr>
          <a:xfrm>
            <a:off x="7743825" y="491178"/>
            <a:ext cx="4448176" cy="707886"/>
          </a:xfrm>
          <a:prstGeom prst="rect">
            <a:avLst/>
          </a:prstGeom>
          <a:noFill/>
        </p:spPr>
        <p:txBody>
          <a:bodyPr wrap="square" rtlCol="0">
            <a:spAutoFit/>
          </a:bodyPr>
          <a:lstStyle/>
          <a:p>
            <a:pPr algn="ctr"/>
            <a:r>
              <a:rPr lang="en-US" sz="4000" dirty="0" smtClean="0">
                <a:solidFill>
                  <a:schemeClr val="accent1"/>
                </a:solidFill>
                <a:latin typeface="+mj-lt"/>
              </a:rPr>
              <a:t>fair and useful</a:t>
            </a:r>
            <a:endParaRPr lang="en-US" sz="4000" dirty="0">
              <a:solidFill>
                <a:schemeClr val="accent1"/>
              </a:solidFill>
              <a:latin typeface="+mj-lt"/>
            </a:endParaRPr>
          </a:p>
        </p:txBody>
      </p:sp>
      <p:cxnSp>
        <p:nvCxnSpPr>
          <p:cNvPr id="123" name="Straight Arrow Connector 122"/>
          <p:cNvCxnSpPr>
            <a:stCxn id="118" idx="0"/>
          </p:cNvCxnSpPr>
          <p:nvPr/>
        </p:nvCxnSpPr>
        <p:spPr>
          <a:xfrm flipH="1" flipV="1">
            <a:off x="10517807" y="4289940"/>
            <a:ext cx="983976" cy="67720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990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BUT: isn’t actually used that way</a:t>
            </a:r>
            <a:endParaRPr lang="fr-FR" sz="4000" dirty="0">
              <a:latin typeface="Segoe UI Semibold" panose="020B0702040204020203" pitchFamily="34" charset="0"/>
              <a:cs typeface="Segoe UI Semibold" panose="020B0702040204020203" pitchFamily="34" charset="0"/>
            </a:endParaRPr>
          </a:p>
        </p:txBody>
      </p:sp>
      <p:pic>
        <p:nvPicPr>
          <p:cNvPr id="1026" name="Picture 2" descr="Image result for but mem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682" y="1126515"/>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277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BUT: only </a:t>
            </a:r>
            <a:r>
              <a:rPr lang="en-US" sz="4000" dirty="0" err="1" smtClean="0">
                <a:latin typeface="Segoe UI Semibold" panose="020B0702040204020203" pitchFamily="34" charset="0"/>
                <a:cs typeface="Segoe UI Semibold" panose="020B0702040204020203" pitchFamily="34" charset="0"/>
              </a:rPr>
              <a:t>firefox</a:t>
            </a:r>
            <a:r>
              <a:rPr lang="en-US" sz="4000" dirty="0" smtClean="0">
                <a:latin typeface="Segoe UI Semibold" panose="020B0702040204020203" pitchFamily="34" charset="0"/>
                <a:cs typeface="Segoe UI Semibold" panose="020B0702040204020203" pitchFamily="34" charset="0"/>
              </a:rPr>
              <a:t> uses a real tree</a:t>
            </a:r>
            <a:endParaRPr lang="fr-FR" sz="4000" dirty="0">
              <a:latin typeface="Segoe UI Semibold" panose="020B0702040204020203" pitchFamily="34" charset="0"/>
              <a:cs typeface="Segoe UI Semibold" panose="020B07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522" y="1298588"/>
            <a:ext cx="5677612" cy="3329609"/>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7110"/>
          <a:stretch/>
        </p:blipFill>
        <p:spPr>
          <a:xfrm>
            <a:off x="2038679" y="4035315"/>
            <a:ext cx="5700973" cy="25077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60" y="1467553"/>
            <a:ext cx="1356493" cy="4615193"/>
          </a:xfrm>
          <a:prstGeom prst="rect">
            <a:avLst/>
          </a:prstGeom>
        </p:spPr>
      </p:pic>
      <p:pic>
        <p:nvPicPr>
          <p:cNvPr id="6" name="Picture 2" descr="Image result for chrome logo"/>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0312" y="1467553"/>
            <a:ext cx="506587" cy="5065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afari"/>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119296" y="3888074"/>
            <a:ext cx="781550" cy="781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firefox logo new"/>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828783" y="1112556"/>
            <a:ext cx="687090" cy="7099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Microsoft Edge logo.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2546" y="3987841"/>
            <a:ext cx="583053" cy="6217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73026" y="1005293"/>
            <a:ext cx="2714088" cy="584775"/>
          </a:xfrm>
          <a:prstGeom prst="rect">
            <a:avLst/>
          </a:prstGeom>
          <a:noFill/>
        </p:spPr>
        <p:txBody>
          <a:bodyPr wrap="square" rtlCol="0">
            <a:spAutoFit/>
          </a:bodyPr>
          <a:lstStyle/>
          <a:p>
            <a:pPr algn="ctr"/>
            <a:r>
              <a:rPr lang="en-US" sz="3200" dirty="0" smtClean="0"/>
              <a:t>No siblings</a:t>
            </a:r>
            <a:endParaRPr lang="en-US" sz="3200" dirty="0"/>
          </a:p>
        </p:txBody>
      </p:sp>
      <p:sp>
        <p:nvSpPr>
          <p:cNvPr id="11" name="TextBox 10"/>
          <p:cNvSpPr txBox="1"/>
          <p:nvPr/>
        </p:nvSpPr>
        <p:spPr>
          <a:xfrm>
            <a:off x="9000389" y="4750589"/>
            <a:ext cx="3304224" cy="1077218"/>
          </a:xfrm>
          <a:prstGeom prst="rect">
            <a:avLst/>
          </a:prstGeom>
          <a:noFill/>
        </p:spPr>
        <p:txBody>
          <a:bodyPr wrap="square" rtlCol="0">
            <a:spAutoFit/>
          </a:bodyPr>
          <a:lstStyle/>
          <a:p>
            <a:pPr algn="ctr"/>
            <a:r>
              <a:rPr lang="en-US" sz="3200" dirty="0" smtClean="0"/>
              <a:t>Siblings with ``placeholders’’</a:t>
            </a:r>
            <a:endParaRPr lang="en-US" sz="3200" dirty="0"/>
          </a:p>
        </p:txBody>
      </p:sp>
      <p:sp>
        <p:nvSpPr>
          <p:cNvPr id="13" name="TextBox 12"/>
          <p:cNvSpPr txBox="1"/>
          <p:nvPr/>
        </p:nvSpPr>
        <p:spPr>
          <a:xfrm>
            <a:off x="3029298" y="3251631"/>
            <a:ext cx="3304224" cy="584775"/>
          </a:xfrm>
          <a:prstGeom prst="rect">
            <a:avLst/>
          </a:prstGeom>
          <a:noFill/>
        </p:spPr>
        <p:txBody>
          <a:bodyPr wrap="square" rtlCol="0">
            <a:spAutoFit/>
          </a:bodyPr>
          <a:lstStyle/>
          <a:p>
            <a:pPr algn="ctr"/>
            <a:r>
              <a:rPr lang="en-US" sz="3200" dirty="0" smtClean="0"/>
              <a:t>Only siblings</a:t>
            </a:r>
            <a:endParaRPr lang="en-US" sz="3200" dirty="0"/>
          </a:p>
        </p:txBody>
      </p:sp>
      <p:sp>
        <p:nvSpPr>
          <p:cNvPr id="2" name="Rectangle 1"/>
          <p:cNvSpPr/>
          <p:nvPr/>
        </p:nvSpPr>
        <p:spPr>
          <a:xfrm>
            <a:off x="6124328" y="6396335"/>
            <a:ext cx="6096000" cy="461665"/>
          </a:xfrm>
          <a:prstGeom prst="rect">
            <a:avLst/>
          </a:prstGeom>
        </p:spPr>
        <p:txBody>
          <a:bodyPr>
            <a:spAutoFit/>
          </a:bodyPr>
          <a:lstStyle/>
          <a:p>
            <a:pPr algn="r"/>
            <a:r>
              <a:rPr lang="en-US" sz="1200" dirty="0">
                <a:hlinkClick r:id="rId9"/>
              </a:rPr>
              <a:t>https://speeder.edm.uhasselt.be/www18</a:t>
            </a:r>
            <a:endParaRPr lang="en-US" sz="1200" dirty="0" smtClean="0">
              <a:hlinkClick r:id="rId10"/>
            </a:endParaRPr>
          </a:p>
          <a:p>
            <a:pPr algn="r"/>
            <a:r>
              <a:rPr lang="en-US" sz="1200" dirty="0" smtClean="0">
                <a:hlinkClick r:id="rId10"/>
              </a:rPr>
              <a:t>http</a:t>
            </a:r>
            <a:r>
              <a:rPr lang="en-US" sz="1200" dirty="0">
                <a:hlinkClick r:id="rId10"/>
              </a:rPr>
              <a:t>://bitsup.blogspot.com/2015/01/http2-dependency-priorities-in-firefox.html</a:t>
            </a:r>
            <a:endParaRPr lang="en-US" sz="1200" dirty="0"/>
          </a:p>
        </p:txBody>
      </p:sp>
    </p:spTree>
    <p:extLst>
      <p:ext uri="{BB962C8B-B14F-4D97-AF65-F5344CB8AC3E}">
        <p14:creationId xmlns:p14="http://schemas.microsoft.com/office/powerpoint/2010/main" val="40229855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BUT: servers implement badly or not at all</a:t>
            </a:r>
            <a:endParaRPr lang="fr-FR" sz="4000" dirty="0">
              <a:latin typeface="Segoe UI Semibold" panose="020B0702040204020203" pitchFamily="34" charset="0"/>
              <a:cs typeface="Segoe UI Semibold" panose="020B0702040204020203" pitchFamily="34" charset="0"/>
            </a:endParaRPr>
          </a:p>
        </p:txBody>
      </p:sp>
      <p:sp>
        <p:nvSpPr>
          <p:cNvPr id="4" name="Rectangle 3"/>
          <p:cNvSpPr/>
          <p:nvPr/>
        </p:nvSpPr>
        <p:spPr>
          <a:xfrm>
            <a:off x="0" y="5657671"/>
            <a:ext cx="12192000" cy="1200329"/>
          </a:xfrm>
          <a:prstGeom prst="rect">
            <a:avLst/>
          </a:prstGeom>
        </p:spPr>
        <p:txBody>
          <a:bodyPr wrap="square">
            <a:spAutoFit/>
          </a:bodyPr>
          <a:lstStyle/>
          <a:p>
            <a:pPr algn="r"/>
            <a:r>
              <a:rPr lang="en-US" sz="1200" dirty="0">
                <a:hlinkClick r:id="rId3"/>
              </a:rPr>
              <a:t>https://</a:t>
            </a:r>
            <a:r>
              <a:rPr lang="en-US" sz="1200" dirty="0" smtClean="0">
                <a:hlinkClick r:id="rId3"/>
              </a:rPr>
              <a:t>www.youtube.com/watch?v=ct5MvtmL1NM</a:t>
            </a:r>
            <a:endParaRPr lang="en-US" sz="1200" dirty="0" smtClean="0">
              <a:hlinkClick r:id="rId4"/>
            </a:endParaRPr>
          </a:p>
          <a:p>
            <a:pPr algn="r"/>
            <a:r>
              <a:rPr lang="en-US" sz="1200" dirty="0" smtClean="0">
                <a:hlinkClick r:id="rId4"/>
              </a:rPr>
              <a:t>https</a:t>
            </a:r>
            <a:r>
              <a:rPr lang="en-US" sz="1200" dirty="0">
                <a:hlinkClick r:id="rId4"/>
              </a:rPr>
              <a:t>://</a:t>
            </a:r>
            <a:r>
              <a:rPr lang="en-US" sz="1200" dirty="0" smtClean="0">
                <a:hlinkClick r:id="rId4"/>
              </a:rPr>
              <a:t>github.com/andydavies/http2-prioritization-issues</a:t>
            </a:r>
            <a:endParaRPr lang="en-US" sz="1200" dirty="0" smtClean="0"/>
          </a:p>
          <a:p>
            <a:pPr algn="r"/>
            <a:r>
              <a:rPr lang="en-US" sz="1200" dirty="0">
                <a:hlinkClick r:id="rId5"/>
              </a:rPr>
              <a:t>https://</a:t>
            </a:r>
            <a:r>
              <a:rPr lang="en-US" sz="1200" dirty="0" smtClean="0">
                <a:hlinkClick r:id="rId5"/>
              </a:rPr>
              <a:t>www.slideshare.net/patrickmeenan/http2-in-practice</a:t>
            </a:r>
            <a:r>
              <a:rPr lang="en-US" sz="1200" dirty="0" smtClean="0"/>
              <a:t> </a:t>
            </a:r>
            <a:endParaRPr lang="en-US" sz="1200" dirty="0" smtClean="0">
              <a:solidFill>
                <a:srgbClr val="000000"/>
              </a:solidFill>
              <a:hlinkClick r:id="rId6"/>
            </a:endParaRPr>
          </a:p>
          <a:p>
            <a:pPr algn="r"/>
            <a:r>
              <a:rPr lang="en-US" sz="1200" dirty="0" smtClean="0">
                <a:solidFill>
                  <a:srgbClr val="000000"/>
                </a:solidFill>
                <a:hlinkClick r:id="rId6"/>
              </a:rPr>
              <a:t>https</a:t>
            </a:r>
            <a:r>
              <a:rPr lang="en-US" sz="1200" dirty="0">
                <a:solidFill>
                  <a:srgbClr val="000000"/>
                </a:solidFill>
                <a:hlinkClick r:id="rId6"/>
              </a:rPr>
              <a:t>://discourse.haproxy.org/t/http-2-prioritization/4578/3</a:t>
            </a:r>
            <a:br>
              <a:rPr lang="en-US" sz="1200" dirty="0">
                <a:solidFill>
                  <a:srgbClr val="000000"/>
                </a:solidFill>
                <a:hlinkClick r:id="rId6"/>
              </a:rPr>
            </a:br>
            <a:r>
              <a:rPr lang="en-US" sz="1200" dirty="0">
                <a:solidFill>
                  <a:srgbClr val="000000"/>
                </a:solidFill>
                <a:hlinkClick r:id="rId6"/>
              </a:rPr>
              <a:t>https://</a:t>
            </a:r>
            <a:r>
              <a:rPr lang="en-US" sz="1200" dirty="0" smtClean="0">
                <a:solidFill>
                  <a:srgbClr val="000000"/>
                </a:solidFill>
                <a:hlinkClick r:id="rId6"/>
              </a:rPr>
              <a:t>twitter.com/bagder/status/1222143040577589248?s=20</a:t>
            </a:r>
            <a:r>
              <a:rPr lang="en-US" sz="1200" dirty="0" smtClean="0">
                <a:solidFill>
                  <a:srgbClr val="000000"/>
                </a:solidFill>
              </a:rPr>
              <a:t/>
            </a:r>
            <a:br>
              <a:rPr lang="en-US" sz="1200" dirty="0" smtClean="0">
                <a:solidFill>
                  <a:srgbClr val="000000"/>
                </a:solidFill>
              </a:rPr>
            </a:br>
            <a:r>
              <a:rPr lang="en-US" sz="1200" dirty="0">
                <a:hlinkClick r:id="rId7"/>
              </a:rPr>
              <a:t>https://medium.baqend.com/chromes-service-workers-break-http-2-priorities-649c4e0fa930</a:t>
            </a:r>
            <a:r>
              <a:rPr lang="en-US" sz="1200" dirty="0" smtClean="0">
                <a:solidFill>
                  <a:srgbClr val="000000"/>
                </a:solidFill>
              </a:rPr>
              <a:t> </a:t>
            </a:r>
            <a:endParaRPr lang="en-US" sz="1200" dirty="0"/>
          </a:p>
        </p:txBody>
      </p:sp>
      <p:grpSp>
        <p:nvGrpSpPr>
          <p:cNvPr id="5" name="Group 4"/>
          <p:cNvGrpSpPr/>
          <p:nvPr/>
        </p:nvGrpSpPr>
        <p:grpSpPr>
          <a:xfrm>
            <a:off x="5646785" y="974440"/>
            <a:ext cx="6296529" cy="1715736"/>
            <a:chOff x="599571" y="1552284"/>
            <a:chExt cx="7201906" cy="1962441"/>
          </a:xfrm>
        </p:grpSpPr>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b="60957"/>
            <a:stretch/>
          </p:blipFill>
          <p:spPr>
            <a:xfrm>
              <a:off x="599572" y="1552284"/>
              <a:ext cx="7201905" cy="1629066"/>
            </a:xfrm>
            <a:prstGeom prst="rect">
              <a:avLst/>
            </a:prstGeom>
          </p:spPr>
        </p:pic>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t="92689" b="-679"/>
            <a:stretch/>
          </p:blipFill>
          <p:spPr>
            <a:xfrm>
              <a:off x="599571" y="3181350"/>
              <a:ext cx="7201905" cy="333375"/>
            </a:xfrm>
            <a:prstGeom prst="rect">
              <a:avLst/>
            </a:prstGeom>
          </p:spPr>
        </p:pic>
      </p:grpSp>
      <p:grpSp>
        <p:nvGrpSpPr>
          <p:cNvPr id="2" name="Group 1"/>
          <p:cNvGrpSpPr/>
          <p:nvPr/>
        </p:nvGrpSpPr>
        <p:grpSpPr>
          <a:xfrm>
            <a:off x="248202" y="1497103"/>
            <a:ext cx="4540183" cy="4413456"/>
            <a:chOff x="248202" y="1052600"/>
            <a:chExt cx="5149897" cy="5006152"/>
          </a:xfrm>
        </p:grpSpPr>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24024" y="1602444"/>
              <a:ext cx="3474075" cy="4456308"/>
            </a:xfrm>
            <a:prstGeom prst="rect">
              <a:avLst/>
            </a:prstGeom>
            <a:ln>
              <a:solidFill>
                <a:schemeClr val="tx1"/>
              </a:solidFill>
            </a:ln>
          </p:spPr>
        </p:pic>
        <p:pic>
          <p:nvPicPr>
            <p:cNvPr id="10" name="Picture 9"/>
            <p:cNvPicPr>
              <a:picLocks noChangeAspect="1"/>
            </p:cNvPicPr>
            <p:nvPr/>
          </p:nvPicPr>
          <p:blipFill rotWithShape="1">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rcRect l="2725" t="8355" r="62458" b="1424"/>
            <a:stretch/>
          </p:blipFill>
          <p:spPr>
            <a:xfrm>
              <a:off x="1984417" y="2155404"/>
              <a:ext cx="1836742" cy="3806456"/>
            </a:xfrm>
            <a:prstGeom prst="rect">
              <a:avLst/>
            </a:prstGeom>
            <a:ln>
              <a:noFill/>
            </a:ln>
          </p:spPr>
        </p:pic>
        <p:pic>
          <p:nvPicPr>
            <p:cNvPr id="11" name="Picture 10"/>
            <p:cNvPicPr>
              <a:picLocks noChangeAspect="1"/>
            </p:cNvPicPr>
            <p:nvPr/>
          </p:nvPicPr>
          <p:blipFill>
            <a:blip r:embed="rId12">
              <a:extLst>
                <a:ext uri="{BEBA8EAE-BF5A-486C-A8C5-ECC9F3942E4B}">
                  <a14:imgProps xmlns:a14="http://schemas.microsoft.com/office/drawing/2010/main">
                    <a14:imgLayer r:embed="rId11">
                      <a14:imgEffect>
                        <a14:sharpenSoften amount="5000"/>
                      </a14:imgEffect>
                    </a14:imgLayer>
                  </a14:imgProps>
                </a:ext>
                <a:ext uri="{28A0092B-C50C-407E-A947-70E740481C1C}">
                  <a14:useLocalDpi xmlns:a14="http://schemas.microsoft.com/office/drawing/2010/main" val="0"/>
                </a:ext>
              </a:extLst>
            </a:blip>
            <a:stretch>
              <a:fillRect/>
            </a:stretch>
          </p:blipFill>
          <p:spPr>
            <a:xfrm>
              <a:off x="248202" y="1052600"/>
              <a:ext cx="3572957" cy="4218990"/>
            </a:xfrm>
            <a:prstGeom prst="rect">
              <a:avLst/>
            </a:prstGeom>
            <a:ln>
              <a:solidFill>
                <a:schemeClr val="tx1"/>
              </a:solidFill>
            </a:ln>
          </p:spPr>
        </p:pic>
        <p:pic>
          <p:nvPicPr>
            <p:cNvPr id="13" name="Picture 12"/>
            <p:cNvPicPr>
              <a:picLocks noChangeAspect="1"/>
            </p:cNvPicPr>
            <p:nvPr/>
          </p:nvPicPr>
          <p:blipFill rotWithShape="1">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rcRect l="2725" t="8355" r="62458" b="1424"/>
            <a:stretch/>
          </p:blipFill>
          <p:spPr>
            <a:xfrm>
              <a:off x="345565" y="1405091"/>
              <a:ext cx="1244009" cy="3806456"/>
            </a:xfrm>
            <a:prstGeom prst="rect">
              <a:avLst/>
            </a:prstGeom>
            <a:ln>
              <a:noFill/>
            </a:ln>
          </p:spPr>
        </p:pic>
      </p:grpSp>
      <p:sp>
        <p:nvSpPr>
          <p:cNvPr id="14" name="TextBox 13"/>
          <p:cNvSpPr txBox="1"/>
          <p:nvPr/>
        </p:nvSpPr>
        <p:spPr>
          <a:xfrm>
            <a:off x="4841628" y="3544773"/>
            <a:ext cx="5607146" cy="646331"/>
          </a:xfrm>
          <a:prstGeom prst="rect">
            <a:avLst/>
          </a:prstGeom>
          <a:noFill/>
        </p:spPr>
        <p:txBody>
          <a:bodyPr wrap="square" rtlCol="0">
            <a:spAutoFit/>
          </a:bodyPr>
          <a:lstStyle/>
          <a:p>
            <a:pPr algn="ctr"/>
            <a:r>
              <a:rPr lang="en-US" sz="3600" dirty="0" smtClean="0">
                <a:solidFill>
                  <a:schemeClr val="accent1"/>
                </a:solidFill>
              </a:rPr>
              <a:t>9 / 34 </a:t>
            </a:r>
            <a:r>
              <a:rPr lang="en-US" sz="3600" dirty="0" smtClean="0"/>
              <a:t>deployments pass</a:t>
            </a:r>
            <a:endParaRPr lang="en-US" sz="3600" dirty="0"/>
          </a:p>
        </p:txBody>
      </p:sp>
    </p:spTree>
    <p:extLst>
      <p:ext uri="{BB962C8B-B14F-4D97-AF65-F5344CB8AC3E}">
        <p14:creationId xmlns:p14="http://schemas.microsoft.com/office/powerpoint/2010/main" val="769387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544765"/>
          </a:xfrm>
          <a:prstGeom prst="rect">
            <a:avLst/>
          </a:prstGeom>
          <a:noFill/>
        </p:spPr>
        <p:txBody>
          <a:bodyPr wrap="square" lIns="0" rIns="0" bIns="0" rtlCol="0" anchor="t">
            <a:spAutoFit/>
          </a:bodyPr>
          <a:lstStyle/>
          <a:p>
            <a:pPr algn="ctr">
              <a:lnSpc>
                <a:spcPct val="90000"/>
              </a:lnSpc>
            </a:pPr>
            <a:r>
              <a:rPr lang="en-US" sz="3600" dirty="0" smtClean="0">
                <a:latin typeface="Segoe UI Semibold" panose="020B0702040204020203" pitchFamily="34" charset="0"/>
                <a:cs typeface="Segoe UI Semibold" panose="020B0702040204020203" pitchFamily="34" charset="0"/>
              </a:rPr>
              <a:t>BUT: difficult to do a server-side override</a:t>
            </a:r>
            <a:endParaRPr lang="fr-FR" sz="3600" dirty="0">
              <a:latin typeface="Segoe UI Semibold" panose="020B0702040204020203" pitchFamily="34" charset="0"/>
              <a:cs typeface="Segoe UI Semibold" panose="020B0702040204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522" y="1298588"/>
            <a:ext cx="5677612" cy="3329609"/>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7110"/>
          <a:stretch/>
        </p:blipFill>
        <p:spPr>
          <a:xfrm>
            <a:off x="2038679" y="4114230"/>
            <a:ext cx="5700973" cy="250776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360" y="1467553"/>
            <a:ext cx="1356493" cy="4615193"/>
          </a:xfrm>
          <a:prstGeom prst="rect">
            <a:avLst/>
          </a:prstGeom>
        </p:spPr>
      </p:pic>
      <p:pic>
        <p:nvPicPr>
          <p:cNvPr id="6" name="Picture 2" descr="Image result for chrome 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60312" y="1467553"/>
            <a:ext cx="506587" cy="5065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afari"/>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119296" y="3966989"/>
            <a:ext cx="781550" cy="781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firefox logo new"/>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828783" y="1112556"/>
            <a:ext cx="687090" cy="7099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Microsoft Edge logo.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2546" y="4066756"/>
            <a:ext cx="583053" cy="6217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73026" y="1040537"/>
            <a:ext cx="2714088" cy="1077218"/>
          </a:xfrm>
          <a:prstGeom prst="rect">
            <a:avLst/>
          </a:prstGeom>
          <a:noFill/>
        </p:spPr>
        <p:txBody>
          <a:bodyPr wrap="square" rtlCol="0">
            <a:spAutoFit/>
          </a:bodyPr>
          <a:lstStyle/>
          <a:p>
            <a:pPr algn="ctr"/>
            <a:r>
              <a:rPr lang="en-US" sz="3200" dirty="0" smtClean="0"/>
              <a:t>Find best parent</a:t>
            </a:r>
            <a:endParaRPr lang="en-US" sz="3200" dirty="0"/>
          </a:p>
        </p:txBody>
      </p:sp>
      <p:sp>
        <p:nvSpPr>
          <p:cNvPr id="11" name="TextBox 10"/>
          <p:cNvSpPr txBox="1"/>
          <p:nvPr/>
        </p:nvSpPr>
        <p:spPr>
          <a:xfrm>
            <a:off x="8706910" y="4688528"/>
            <a:ext cx="3304224" cy="2062103"/>
          </a:xfrm>
          <a:prstGeom prst="rect">
            <a:avLst/>
          </a:prstGeom>
          <a:noFill/>
        </p:spPr>
        <p:txBody>
          <a:bodyPr wrap="square" rtlCol="0">
            <a:spAutoFit/>
          </a:bodyPr>
          <a:lstStyle/>
          <a:p>
            <a:pPr algn="ctr"/>
            <a:r>
              <a:rPr lang="en-US" sz="3200" dirty="0" smtClean="0"/>
              <a:t>As sibling under correct placeholder with some weight</a:t>
            </a:r>
            <a:endParaRPr lang="en-US" sz="3200" dirty="0"/>
          </a:p>
        </p:txBody>
      </p:sp>
      <p:sp>
        <p:nvSpPr>
          <p:cNvPr id="13" name="TextBox 12"/>
          <p:cNvSpPr txBox="1"/>
          <p:nvPr/>
        </p:nvSpPr>
        <p:spPr>
          <a:xfrm>
            <a:off x="2145426" y="2889771"/>
            <a:ext cx="3304224" cy="1077218"/>
          </a:xfrm>
          <a:prstGeom prst="rect">
            <a:avLst/>
          </a:prstGeom>
          <a:noFill/>
        </p:spPr>
        <p:txBody>
          <a:bodyPr wrap="square" rtlCol="0">
            <a:spAutoFit/>
          </a:bodyPr>
          <a:lstStyle/>
          <a:p>
            <a:pPr algn="ctr"/>
            <a:r>
              <a:rPr lang="en-US" sz="3200" dirty="0" smtClean="0"/>
              <a:t>As sibling with high weight</a:t>
            </a:r>
            <a:endParaRPr lang="en-US" sz="3200" dirty="0"/>
          </a:p>
        </p:txBody>
      </p:sp>
    </p:spTree>
    <p:extLst>
      <p:ext uri="{BB962C8B-B14F-4D97-AF65-F5344CB8AC3E}">
        <p14:creationId xmlns:p14="http://schemas.microsoft.com/office/powerpoint/2010/main" val="2644919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544765"/>
          </a:xfrm>
          <a:prstGeom prst="rect">
            <a:avLst/>
          </a:prstGeom>
          <a:noFill/>
        </p:spPr>
        <p:txBody>
          <a:bodyPr wrap="square" lIns="0" rIns="0" bIns="0" rtlCol="0" anchor="t">
            <a:spAutoFit/>
          </a:bodyPr>
          <a:lstStyle/>
          <a:p>
            <a:pPr algn="ctr">
              <a:lnSpc>
                <a:spcPct val="90000"/>
              </a:lnSpc>
            </a:pPr>
            <a:r>
              <a:rPr lang="en-US" sz="3600" dirty="0" smtClean="0">
                <a:latin typeface="Segoe UI Semibold" panose="020B0702040204020203" pitchFamily="34" charset="0"/>
                <a:cs typeface="Segoe UI Semibold" panose="020B0702040204020203" pitchFamily="34" charset="0"/>
              </a:rPr>
              <a:t>Server-overrides ~= redo the whole thing</a:t>
            </a:r>
            <a:endParaRPr lang="fr-FR" sz="3600" dirty="0">
              <a:latin typeface="Segoe UI Semibold" panose="020B0702040204020203" pitchFamily="34" charset="0"/>
              <a:cs typeface="Segoe UI Semibold" panose="020B0702040204020203" pitchFamily="34" charset="0"/>
            </a:endParaRPr>
          </a:p>
        </p:txBody>
      </p:sp>
      <p:pic>
        <p:nvPicPr>
          <p:cNvPr id="13" name="Picture 2" descr="Default Prioritization 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69" y="1322053"/>
            <a:ext cx="5624231" cy="455013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096000" y="6581001"/>
            <a:ext cx="6096000" cy="276999"/>
          </a:xfrm>
          <a:prstGeom prst="rect">
            <a:avLst/>
          </a:prstGeom>
        </p:spPr>
        <p:txBody>
          <a:bodyPr>
            <a:spAutoFit/>
          </a:bodyPr>
          <a:lstStyle/>
          <a:p>
            <a:pPr algn="r"/>
            <a:r>
              <a:rPr lang="en-US" sz="1200" dirty="0">
                <a:solidFill>
                  <a:schemeClr val="accent1"/>
                </a:solidFill>
              </a:rPr>
              <a:t>https://twitter.com/programmingart/status/1222550479168733186?s=20</a:t>
            </a:r>
          </a:p>
        </p:txBody>
      </p:sp>
      <p:sp>
        <p:nvSpPr>
          <p:cNvPr id="15" name="Left Arrow 14"/>
          <p:cNvSpPr/>
          <p:nvPr/>
        </p:nvSpPr>
        <p:spPr>
          <a:xfrm rot="994898" flipH="1">
            <a:off x="2904996" y="5705900"/>
            <a:ext cx="1334240" cy="457614"/>
          </a:xfrm>
          <a:prstGeom prst="leftArrow">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File:Microsoft Edge 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348" y="5789851"/>
            <a:ext cx="583053" cy="6217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276791" y="5797398"/>
            <a:ext cx="5992624" cy="584775"/>
          </a:xfrm>
          <a:prstGeom prst="rect">
            <a:avLst/>
          </a:prstGeom>
          <a:noFill/>
        </p:spPr>
        <p:txBody>
          <a:bodyPr wrap="square" rtlCol="0">
            <a:spAutoFit/>
          </a:bodyPr>
          <a:lstStyle/>
          <a:p>
            <a:pPr algn="ctr"/>
            <a:r>
              <a:rPr lang="en-US" sz="3200" dirty="0" smtClean="0"/>
              <a:t>not on       , revert to mime-type</a:t>
            </a:r>
            <a:endParaRPr lang="en-US" sz="2400" dirty="0" smtClean="0"/>
          </a:p>
        </p:txBody>
      </p:sp>
      <p:sp>
        <p:nvSpPr>
          <p:cNvPr id="18" name="TextBox 17"/>
          <p:cNvSpPr txBox="1"/>
          <p:nvPr/>
        </p:nvSpPr>
        <p:spPr>
          <a:xfrm>
            <a:off x="6774872" y="1557552"/>
            <a:ext cx="4738256" cy="3046988"/>
          </a:xfrm>
          <a:prstGeom prst="rect">
            <a:avLst/>
          </a:prstGeom>
          <a:noFill/>
        </p:spPr>
        <p:txBody>
          <a:bodyPr wrap="square" rtlCol="0">
            <a:spAutoFit/>
          </a:bodyPr>
          <a:lstStyle/>
          <a:p>
            <a:r>
              <a:rPr lang="en-US" sz="3200" dirty="0" smtClean="0"/>
              <a:t>Look at browser’s PRIORITY messages</a:t>
            </a:r>
          </a:p>
          <a:p>
            <a:pPr marL="457200" indent="-457200">
              <a:buFont typeface="Arial" panose="020B0604020202020204" pitchFamily="34" charset="0"/>
              <a:buChar char="•"/>
            </a:pPr>
            <a:r>
              <a:rPr lang="en-US" sz="3200" dirty="0" smtClean="0"/>
              <a:t>Guess which browser</a:t>
            </a:r>
          </a:p>
          <a:p>
            <a:pPr marL="457200" indent="-457200">
              <a:buFont typeface="Arial" panose="020B0604020202020204" pitchFamily="34" charset="0"/>
              <a:buChar char="•"/>
            </a:pPr>
            <a:r>
              <a:rPr lang="en-US" sz="3200" dirty="0" smtClean="0"/>
              <a:t>Put resources into fully new server-side scheme</a:t>
            </a:r>
            <a:endParaRPr lang="en-US" sz="2400" dirty="0" smtClean="0"/>
          </a:p>
        </p:txBody>
      </p:sp>
    </p:spTree>
    <p:extLst>
      <p:ext uri="{BB962C8B-B14F-4D97-AF65-F5344CB8AC3E}">
        <p14:creationId xmlns:p14="http://schemas.microsoft.com/office/powerpoint/2010/main" val="28227153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this is fine meme orig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405" y="132862"/>
            <a:ext cx="9879379" cy="658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0756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261218"/>
            <a:ext cx="12191999" cy="1154162"/>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Current HTTP/3 proposal under consideration:</a:t>
            </a:r>
            <a:br>
              <a:rPr lang="en-US" sz="4000" dirty="0" smtClean="0">
                <a:latin typeface="Segoe UI Semibold" panose="020B0702040204020203" pitchFamily="34" charset="0"/>
                <a:cs typeface="Segoe UI Semibold" panose="020B0702040204020203" pitchFamily="34" charset="0"/>
              </a:rPr>
            </a:br>
            <a:r>
              <a:rPr lang="en-US" sz="4000" dirty="0" smtClean="0">
                <a:latin typeface="Segoe UI Semibold" panose="020B0702040204020203" pitchFamily="34" charset="0"/>
                <a:cs typeface="Segoe UI Semibold" panose="020B0702040204020203" pitchFamily="34" charset="0"/>
              </a:rPr>
              <a:t>Back to SPDY basics</a:t>
            </a:r>
            <a:endParaRPr lang="fr-FR" sz="4000" dirty="0">
              <a:latin typeface="Segoe UI Semibold" panose="020B0702040204020203" pitchFamily="34" charset="0"/>
              <a:cs typeface="Segoe UI Semibold" panose="020B0702040204020203" pitchFamily="34" charset="0"/>
            </a:endParaRPr>
          </a:p>
        </p:txBody>
      </p:sp>
      <p:sp>
        <p:nvSpPr>
          <p:cNvPr id="2" name="Rectangle 1"/>
          <p:cNvSpPr/>
          <p:nvPr/>
        </p:nvSpPr>
        <p:spPr>
          <a:xfrm>
            <a:off x="6096000" y="6505527"/>
            <a:ext cx="6096000" cy="276999"/>
          </a:xfrm>
          <a:prstGeom prst="rect">
            <a:avLst/>
          </a:prstGeom>
        </p:spPr>
        <p:txBody>
          <a:bodyPr>
            <a:spAutoFit/>
          </a:bodyPr>
          <a:lstStyle/>
          <a:p>
            <a:pPr algn="r"/>
            <a:r>
              <a:rPr lang="en-US" sz="1200" dirty="0">
                <a:hlinkClick r:id="rId2"/>
              </a:rPr>
              <a:t>https://github.com/httpwg/http-extensions/blob/master/draft-ietf-httpbis-priority.md</a:t>
            </a: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3244887055"/>
              </p:ext>
            </p:extLst>
          </p:nvPr>
        </p:nvGraphicFramePr>
        <p:xfrm>
          <a:off x="2743200" y="2381112"/>
          <a:ext cx="3423137" cy="3702616"/>
        </p:xfrm>
        <a:graphic>
          <a:graphicData uri="http://schemas.openxmlformats.org/drawingml/2006/table">
            <a:tbl>
              <a:tblPr bandRow="1">
                <a:tableStyleId>{8EC20E35-A176-4012-BC5E-935CFFF8708E}</a:tableStyleId>
              </a:tblPr>
              <a:tblGrid>
                <a:gridCol w="586851">
                  <a:extLst>
                    <a:ext uri="{9D8B030D-6E8A-4147-A177-3AD203B41FA5}">
                      <a16:colId xmlns:a16="http://schemas.microsoft.com/office/drawing/2014/main" val="3338212840"/>
                    </a:ext>
                  </a:extLst>
                </a:gridCol>
                <a:gridCol w="2836286">
                  <a:extLst>
                    <a:ext uri="{9D8B030D-6E8A-4147-A177-3AD203B41FA5}">
                      <a16:colId xmlns:a16="http://schemas.microsoft.com/office/drawing/2014/main" val="3974611331"/>
                    </a:ext>
                  </a:extLst>
                </a:gridCol>
              </a:tblGrid>
              <a:tr h="462827">
                <a:tc>
                  <a:txBody>
                    <a:bodyPr/>
                    <a:lstStyle/>
                    <a:p>
                      <a:pPr algn="r"/>
                      <a:r>
                        <a:rPr lang="en-US" dirty="0" smtClean="0"/>
                        <a:t>0</a:t>
                      </a:r>
                      <a:endParaRPr lang="en-US" b="1" dirty="0">
                        <a:solidFill>
                          <a:schemeClr val="accent2"/>
                        </a:solidFill>
                      </a:endParaRPr>
                    </a:p>
                  </a:txBody>
                  <a:tcPr/>
                </a:tc>
                <a:tc>
                  <a:txBody>
                    <a:bodyPr/>
                    <a:lstStyle/>
                    <a:p>
                      <a:r>
                        <a:rPr lang="en-US" dirty="0" smtClean="0"/>
                        <a:t>Prerequisite</a:t>
                      </a:r>
                      <a:endParaRPr lang="en-US" dirty="0"/>
                    </a:p>
                  </a:txBody>
                  <a:tcPr/>
                </a:tc>
                <a:extLst>
                  <a:ext uri="{0D108BD9-81ED-4DB2-BD59-A6C34878D82A}">
                    <a16:rowId xmlns:a16="http://schemas.microsoft.com/office/drawing/2014/main" val="1307071354"/>
                  </a:ext>
                </a:extLst>
              </a:tr>
              <a:tr h="462827">
                <a:tc>
                  <a:txBody>
                    <a:bodyPr/>
                    <a:lstStyle/>
                    <a:p>
                      <a:pPr algn="r"/>
                      <a:r>
                        <a:rPr lang="en-US" dirty="0" smtClean="0"/>
                        <a:t>1</a:t>
                      </a:r>
                      <a:endParaRPr lang="en-US" b="1" dirty="0">
                        <a:solidFill>
                          <a:schemeClr val="accent4"/>
                        </a:solidFill>
                      </a:endParaRPr>
                    </a:p>
                  </a:txBody>
                  <a:tcPr/>
                </a:tc>
                <a:tc>
                  <a:txBody>
                    <a:bodyPr/>
                    <a:lstStyle/>
                    <a:p>
                      <a:r>
                        <a:rPr lang="en-US" dirty="0" smtClean="0"/>
                        <a:t>Default</a:t>
                      </a:r>
                      <a:endParaRPr lang="en-US" dirty="0"/>
                    </a:p>
                  </a:txBody>
                  <a:tcPr/>
                </a:tc>
                <a:extLst>
                  <a:ext uri="{0D108BD9-81ED-4DB2-BD59-A6C34878D82A}">
                    <a16:rowId xmlns:a16="http://schemas.microsoft.com/office/drawing/2014/main" val="1533848301"/>
                  </a:ext>
                </a:extLst>
              </a:tr>
              <a:tr h="462827">
                <a:tc>
                  <a:txBody>
                    <a:bodyPr/>
                    <a:lstStyle/>
                    <a:p>
                      <a:pPr algn="r"/>
                      <a:r>
                        <a:rPr lang="en-US" dirty="0" smtClean="0"/>
                        <a:t>2</a:t>
                      </a:r>
                      <a:endParaRPr lang="en-US" dirty="0"/>
                    </a:p>
                  </a:txBody>
                  <a:tcPr/>
                </a:tc>
                <a:tc>
                  <a:txBody>
                    <a:bodyPr/>
                    <a:lstStyle/>
                    <a:p>
                      <a:r>
                        <a:rPr lang="en-US" b="0" dirty="0" smtClean="0">
                          <a:solidFill>
                            <a:schemeClr val="tx1"/>
                          </a:solidFill>
                        </a:rPr>
                        <a:t>Supplementary</a:t>
                      </a:r>
                      <a:r>
                        <a:rPr lang="en-US" b="0" baseline="0" dirty="0" smtClean="0">
                          <a:solidFill>
                            <a:schemeClr val="tx1"/>
                          </a:solidFill>
                        </a:rPr>
                        <a:t> </a:t>
                      </a:r>
                      <a:r>
                        <a:rPr lang="en-US" b="1" baseline="0" dirty="0" smtClean="0">
                          <a:solidFill>
                            <a:schemeClr val="tx1"/>
                          </a:solidFill>
                        </a:rPr>
                        <a:t>SERVER</a:t>
                      </a:r>
                      <a:endParaRPr lang="en-US" b="1" dirty="0">
                        <a:solidFill>
                          <a:schemeClr val="tx1"/>
                        </a:solidFill>
                      </a:endParaRPr>
                    </a:p>
                  </a:txBody>
                  <a:tcPr/>
                </a:tc>
                <a:extLst>
                  <a:ext uri="{0D108BD9-81ED-4DB2-BD59-A6C34878D82A}">
                    <a16:rowId xmlns:a16="http://schemas.microsoft.com/office/drawing/2014/main" val="3210409400"/>
                  </a:ext>
                </a:extLst>
              </a:tr>
              <a:tr h="462827">
                <a:tc>
                  <a:txBody>
                    <a:bodyPr/>
                    <a:lstStyle/>
                    <a:p>
                      <a:pPr algn="r"/>
                      <a:r>
                        <a:rPr lang="en-US" dirty="0" smtClean="0"/>
                        <a:t>3</a:t>
                      </a:r>
                      <a:endParaRPr lang="en-US" dirty="0"/>
                    </a:p>
                  </a:txBody>
                  <a:tcPr/>
                </a:tc>
                <a:tc>
                  <a:txBody>
                    <a:bodyPr/>
                    <a:lstStyle/>
                    <a:p>
                      <a:r>
                        <a:rPr lang="en-US" dirty="0" smtClean="0"/>
                        <a:t>Supplementary CLIENT</a:t>
                      </a:r>
                      <a:endParaRPr lang="en-US" dirty="0"/>
                    </a:p>
                  </a:txBody>
                  <a:tcPr/>
                </a:tc>
                <a:extLst>
                  <a:ext uri="{0D108BD9-81ED-4DB2-BD59-A6C34878D82A}">
                    <a16:rowId xmlns:a16="http://schemas.microsoft.com/office/drawing/2014/main" val="3075790612"/>
                  </a:ext>
                </a:extLst>
              </a:tr>
              <a:tr h="462827">
                <a:tc>
                  <a:txBody>
                    <a:bodyPr/>
                    <a:lstStyle/>
                    <a:p>
                      <a:pPr algn="r"/>
                      <a:r>
                        <a:rPr lang="en-US" dirty="0" smtClean="0"/>
                        <a:t>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Supplementary CLIENT</a:t>
                      </a:r>
                    </a:p>
                  </a:txBody>
                  <a:tcPr/>
                </a:tc>
                <a:extLst>
                  <a:ext uri="{0D108BD9-81ED-4DB2-BD59-A6C34878D82A}">
                    <a16:rowId xmlns:a16="http://schemas.microsoft.com/office/drawing/2014/main" val="3129623169"/>
                  </a:ext>
                </a:extLst>
              </a:tr>
              <a:tr h="462827">
                <a:tc>
                  <a:txBody>
                    <a:bodyPr/>
                    <a:lstStyle/>
                    <a:p>
                      <a:pPr algn="r"/>
                      <a:r>
                        <a:rPr lang="en-US" dirty="0" smtClean="0"/>
                        <a:t>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Supplementary CLIENT</a:t>
                      </a:r>
                    </a:p>
                  </a:txBody>
                  <a:tcPr/>
                </a:tc>
                <a:extLst>
                  <a:ext uri="{0D108BD9-81ED-4DB2-BD59-A6C34878D82A}">
                    <a16:rowId xmlns:a16="http://schemas.microsoft.com/office/drawing/2014/main" val="282518301"/>
                  </a:ext>
                </a:extLst>
              </a:tr>
              <a:tr h="462827">
                <a:tc>
                  <a:txBody>
                    <a:bodyPr/>
                    <a:lstStyle/>
                    <a:p>
                      <a:pPr algn="r"/>
                      <a:r>
                        <a:rPr lang="en-US" dirty="0" smtClean="0"/>
                        <a:t>6</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Supplementary</a:t>
                      </a:r>
                      <a:r>
                        <a:rPr lang="en-US" b="0" baseline="0" dirty="0" smtClean="0">
                          <a:solidFill>
                            <a:schemeClr val="tx1"/>
                          </a:solidFill>
                        </a:rPr>
                        <a:t> </a:t>
                      </a:r>
                      <a:r>
                        <a:rPr lang="en-US" b="1" baseline="0" dirty="0" smtClean="0">
                          <a:solidFill>
                            <a:schemeClr val="tx1"/>
                          </a:solidFill>
                        </a:rPr>
                        <a:t>SERVER</a:t>
                      </a:r>
                      <a:endParaRPr lang="en-US" b="1" dirty="0" smtClean="0">
                        <a:solidFill>
                          <a:schemeClr val="tx1"/>
                        </a:solidFill>
                      </a:endParaRPr>
                    </a:p>
                  </a:txBody>
                  <a:tcPr/>
                </a:tc>
                <a:extLst>
                  <a:ext uri="{0D108BD9-81ED-4DB2-BD59-A6C34878D82A}">
                    <a16:rowId xmlns:a16="http://schemas.microsoft.com/office/drawing/2014/main" val="2931572522"/>
                  </a:ext>
                </a:extLst>
              </a:tr>
              <a:tr h="462827">
                <a:tc>
                  <a:txBody>
                    <a:bodyPr/>
                    <a:lstStyle/>
                    <a:p>
                      <a:pPr algn="r"/>
                      <a:r>
                        <a:rPr lang="en-US" dirty="0" smtClean="0"/>
                        <a:t>7</a:t>
                      </a:r>
                      <a:endParaRPr lang="en-US" dirty="0"/>
                    </a:p>
                  </a:txBody>
                  <a:tcPr/>
                </a:tc>
                <a:tc>
                  <a:txBody>
                    <a:bodyPr/>
                    <a:lstStyle/>
                    <a:p>
                      <a:r>
                        <a:rPr lang="en-US" dirty="0" smtClean="0"/>
                        <a:t>Background</a:t>
                      </a:r>
                      <a:endParaRPr lang="en-US" dirty="0"/>
                    </a:p>
                  </a:txBody>
                  <a:tcPr/>
                </a:tc>
                <a:extLst>
                  <a:ext uri="{0D108BD9-81ED-4DB2-BD59-A6C34878D82A}">
                    <a16:rowId xmlns:a16="http://schemas.microsoft.com/office/drawing/2014/main" val="2267287926"/>
                  </a:ext>
                </a:extLst>
              </a:tr>
            </a:tbl>
          </a:graphicData>
        </a:graphic>
      </p:graphicFrame>
      <p:sp>
        <p:nvSpPr>
          <p:cNvPr id="6" name="TextBox 5">
            <a:extLst>
              <a:ext uri="{FF2B5EF4-FFF2-40B4-BE49-F238E27FC236}">
                <a16:creationId xmlns:a16="http://schemas.microsoft.com/office/drawing/2014/main" id="{7E11740C-C5EC-4E44-B1CC-60FD90A4348A}"/>
              </a:ext>
            </a:extLst>
          </p:cNvPr>
          <p:cNvSpPr txBox="1"/>
          <p:nvPr/>
        </p:nvSpPr>
        <p:spPr>
          <a:xfrm>
            <a:off x="862713" y="2341326"/>
            <a:ext cx="1699433" cy="430887"/>
          </a:xfrm>
          <a:prstGeom prst="rect">
            <a:avLst/>
          </a:prstGeom>
          <a:noFill/>
        </p:spPr>
        <p:txBody>
          <a:bodyPr wrap="square" lIns="0" tIns="0" bIns="0" rtlCol="0" anchor="t">
            <a:spAutoFit/>
          </a:bodyPr>
          <a:lstStyle/>
          <a:p>
            <a:pPr algn="r"/>
            <a:r>
              <a:rPr lang="en-US" sz="2800" b="1" dirty="0" smtClean="0"/>
              <a:t>highest</a:t>
            </a:r>
            <a:endParaRPr lang="en-US" sz="2800" b="1" dirty="0"/>
          </a:p>
        </p:txBody>
      </p:sp>
      <p:sp>
        <p:nvSpPr>
          <p:cNvPr id="7" name="TextBox 6">
            <a:extLst>
              <a:ext uri="{FF2B5EF4-FFF2-40B4-BE49-F238E27FC236}">
                <a16:creationId xmlns:a16="http://schemas.microsoft.com/office/drawing/2014/main" id="{7E11740C-C5EC-4E44-B1CC-60FD90A4348A}"/>
              </a:ext>
            </a:extLst>
          </p:cNvPr>
          <p:cNvSpPr txBox="1"/>
          <p:nvPr/>
        </p:nvSpPr>
        <p:spPr>
          <a:xfrm>
            <a:off x="862713" y="5534880"/>
            <a:ext cx="1699433" cy="430887"/>
          </a:xfrm>
          <a:prstGeom prst="rect">
            <a:avLst/>
          </a:prstGeom>
          <a:noFill/>
        </p:spPr>
        <p:txBody>
          <a:bodyPr wrap="square" lIns="0" tIns="0" bIns="0" rtlCol="0" anchor="t">
            <a:spAutoFit/>
          </a:bodyPr>
          <a:lstStyle/>
          <a:p>
            <a:pPr algn="r"/>
            <a:r>
              <a:rPr lang="en-US" sz="2800" b="1" dirty="0" smtClean="0"/>
              <a:t>lowest</a:t>
            </a:r>
            <a:endParaRPr lang="en-US" sz="2800" b="1" dirty="0"/>
          </a:p>
        </p:txBody>
      </p:sp>
      <p:sp>
        <p:nvSpPr>
          <p:cNvPr id="8" name="Down Arrow 7"/>
          <p:cNvSpPr/>
          <p:nvPr/>
        </p:nvSpPr>
        <p:spPr>
          <a:xfrm>
            <a:off x="2119383" y="2858554"/>
            <a:ext cx="355527" cy="2676326"/>
          </a:xfrm>
          <a:prstGeom prst="downArrow">
            <a:avLst>
              <a:gd name="adj1" fmla="val 50000"/>
              <a:gd name="adj2" fmla="val 79029"/>
            </a:avLst>
          </a:prstGeom>
          <a:solidFill>
            <a:schemeClr val="tx2">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7E11740C-C5EC-4E44-B1CC-60FD90A4348A}"/>
              </a:ext>
            </a:extLst>
          </p:cNvPr>
          <p:cNvSpPr txBox="1"/>
          <p:nvPr/>
        </p:nvSpPr>
        <p:spPr>
          <a:xfrm>
            <a:off x="2743201" y="1814479"/>
            <a:ext cx="3423136" cy="430887"/>
          </a:xfrm>
          <a:prstGeom prst="rect">
            <a:avLst/>
          </a:prstGeom>
          <a:noFill/>
        </p:spPr>
        <p:txBody>
          <a:bodyPr wrap="square" lIns="0" tIns="0" bIns="0" rtlCol="0" anchor="t">
            <a:spAutoFit/>
          </a:bodyPr>
          <a:lstStyle/>
          <a:p>
            <a:pPr algn="ctr"/>
            <a:r>
              <a:rPr lang="en-US" sz="2800" b="1" dirty="0" smtClean="0">
                <a:solidFill>
                  <a:schemeClr val="accent1"/>
                </a:solidFill>
              </a:rPr>
              <a:t>urgency</a:t>
            </a:r>
            <a:endParaRPr lang="en-US" sz="2800" b="1" dirty="0">
              <a:solidFill>
                <a:schemeClr val="accent1"/>
              </a:solidFill>
            </a:endParaRPr>
          </a:p>
        </p:txBody>
      </p:sp>
    </p:spTree>
    <p:extLst>
      <p:ext uri="{BB962C8B-B14F-4D97-AF65-F5344CB8AC3E}">
        <p14:creationId xmlns:p14="http://schemas.microsoft.com/office/powerpoint/2010/main" val="429759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 descr="Image result for fries white backgroun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8099" y="201710"/>
            <a:ext cx="1692463" cy="13031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Image result for hamburger white background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786" y="211022"/>
            <a:ext cx="1557720" cy="11799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descr="Image result for peas and carrots"/>
          <p:cNvPicPr>
            <a:picLocks noChangeAspect="1" noChangeArrowheads="1"/>
          </p:cNvPicPr>
          <p:nvPr/>
        </p:nvPicPr>
        <p:blipFill rotWithShape="1">
          <a:blip r:embed="rId4">
            <a:extLst>
              <a:ext uri="{28A0092B-C50C-407E-A947-70E740481C1C}">
                <a14:useLocalDpi xmlns:a14="http://schemas.microsoft.com/office/drawing/2010/main" val="0"/>
              </a:ext>
            </a:extLst>
          </a:blip>
          <a:srcRect l="3529" t="22212" r="3885" b="15552"/>
          <a:stretch/>
        </p:blipFill>
        <p:spPr bwMode="auto">
          <a:xfrm>
            <a:off x="5076004" y="429655"/>
            <a:ext cx="1766178" cy="7971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Image result for broccol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980" y="281848"/>
            <a:ext cx="1446074" cy="1080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2945" y="429625"/>
            <a:ext cx="2393151" cy="830997"/>
          </a:xfrm>
          <a:prstGeom prst="rect">
            <a:avLst/>
          </a:prstGeom>
          <a:noFill/>
        </p:spPr>
        <p:txBody>
          <a:bodyPr wrap="square" rtlCol="0">
            <a:spAutoFit/>
          </a:bodyPr>
          <a:lstStyle/>
          <a:p>
            <a:pPr algn="ctr"/>
            <a:r>
              <a:rPr lang="en-US" sz="2400" dirty="0" smtClean="0">
                <a:solidFill>
                  <a:schemeClr val="tx1"/>
                </a:solidFill>
                <a:latin typeface="+mj-lt"/>
              </a:rPr>
              <a:t>A healthy, </a:t>
            </a:r>
            <a:r>
              <a:rPr lang="en-US" sz="2400" dirty="0" smtClean="0">
                <a:solidFill>
                  <a:srgbClr val="C00000"/>
                </a:solidFill>
                <a:latin typeface="+mj-lt"/>
              </a:rPr>
              <a:t>well-balanced</a:t>
            </a:r>
            <a:r>
              <a:rPr lang="en-US" sz="2400" dirty="0" smtClean="0">
                <a:solidFill>
                  <a:schemeClr val="tx1"/>
                </a:solidFill>
                <a:latin typeface="+mj-lt"/>
              </a:rPr>
              <a:t> meal</a:t>
            </a:r>
            <a:endParaRPr lang="en-US" sz="2400" dirty="0">
              <a:solidFill>
                <a:schemeClr val="tx1"/>
              </a:solidFill>
              <a:latin typeface="+mj-lt"/>
            </a:endParaRPr>
          </a:p>
        </p:txBody>
      </p:sp>
      <p:sp>
        <p:nvSpPr>
          <p:cNvPr id="17" name="Right Arrow 16"/>
          <p:cNvSpPr/>
          <p:nvPr/>
        </p:nvSpPr>
        <p:spPr>
          <a:xfrm>
            <a:off x="501244" y="1362541"/>
            <a:ext cx="11234985" cy="274385"/>
          </a:xfrm>
          <a:prstGeom prst="rightArrow">
            <a:avLst>
              <a:gd name="adj1" fmla="val 50000"/>
              <a:gd name="adj2" fmla="val 15627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p:cNvSpPr txBox="1"/>
          <p:nvPr/>
        </p:nvSpPr>
        <p:spPr>
          <a:xfrm>
            <a:off x="10441178" y="1017999"/>
            <a:ext cx="944040" cy="400110"/>
          </a:xfrm>
          <a:prstGeom prst="rect">
            <a:avLst/>
          </a:prstGeom>
          <a:noFill/>
        </p:spPr>
        <p:txBody>
          <a:bodyPr wrap="square" rtlCol="0">
            <a:spAutoFit/>
          </a:bodyPr>
          <a:lstStyle/>
          <a:p>
            <a:pPr algn="ctr"/>
            <a:r>
              <a:rPr lang="en-US" sz="2000" dirty="0" smtClean="0">
                <a:solidFill>
                  <a:schemeClr val="tx1"/>
                </a:solidFill>
              </a:rPr>
              <a:t>time</a:t>
            </a:r>
            <a:endParaRPr lang="en-US" sz="2400" dirty="0">
              <a:solidFill>
                <a:schemeClr val="tx1"/>
              </a:solidFill>
            </a:endParaRPr>
          </a:p>
        </p:txBody>
      </p:sp>
      <p:sp>
        <p:nvSpPr>
          <p:cNvPr id="19" name="TextBox 18"/>
          <p:cNvSpPr txBox="1"/>
          <p:nvPr/>
        </p:nvSpPr>
        <p:spPr>
          <a:xfrm>
            <a:off x="920558" y="2000094"/>
            <a:ext cx="1448694" cy="461665"/>
          </a:xfrm>
          <a:prstGeom prst="rect">
            <a:avLst/>
          </a:prstGeom>
          <a:noFill/>
        </p:spPr>
        <p:txBody>
          <a:bodyPr wrap="square" rtlCol="0">
            <a:spAutoFit/>
          </a:bodyPr>
          <a:lstStyle/>
          <a:p>
            <a:pPr algn="r"/>
            <a:r>
              <a:rPr lang="en-US" sz="2400" dirty="0" smtClean="0">
                <a:solidFill>
                  <a:schemeClr val="tx1"/>
                </a:solidFill>
              </a:rPr>
              <a:t>me</a:t>
            </a:r>
            <a:endParaRPr lang="en-US" sz="2400" dirty="0">
              <a:solidFill>
                <a:schemeClr val="tx1"/>
              </a:solidFill>
            </a:endParaRPr>
          </a:p>
        </p:txBody>
      </p:sp>
      <p:pic>
        <p:nvPicPr>
          <p:cNvPr id="20"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740" y="1871379"/>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6866" y="2089138"/>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5918441" y="1607358"/>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r="72222"/>
          <a:stretch/>
        </p:blipFill>
        <p:spPr bwMode="auto">
          <a:xfrm>
            <a:off x="5072111" y="1756092"/>
            <a:ext cx="402786" cy="10984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24171" r="53342"/>
          <a:stretch/>
        </p:blipFill>
        <p:spPr bwMode="auto">
          <a:xfrm>
            <a:off x="6344384" y="1756092"/>
            <a:ext cx="326074" cy="10984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46209" r="27706"/>
          <a:stretch/>
        </p:blipFill>
        <p:spPr bwMode="auto">
          <a:xfrm>
            <a:off x="7650215" y="1756092"/>
            <a:ext cx="378246" cy="10984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73300" r="3869"/>
          <a:stretch/>
        </p:blipFill>
        <p:spPr bwMode="auto">
          <a:xfrm>
            <a:off x="9023245" y="1756092"/>
            <a:ext cx="331055" cy="10984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9145" y="1871379"/>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4282" y="1871379"/>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8717" y="2089138"/>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7218554" y="1607358"/>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5778" y="2089138"/>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8524548" y="1607358"/>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9483088" y="1874120"/>
            <a:ext cx="297622" cy="876634"/>
          </a:xfrm>
          <a:prstGeom prst="rect">
            <a:avLst/>
          </a:prstGeom>
        </p:spPr>
      </p:pic>
      <p:pic>
        <p:nvPicPr>
          <p:cNvPr id="34" name="Picture 33"/>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9971968" y="1874120"/>
            <a:ext cx="297622" cy="876634"/>
          </a:xfrm>
          <a:prstGeom prst="rect">
            <a:avLst/>
          </a:prstGeom>
        </p:spPr>
      </p:pic>
      <p:pic>
        <p:nvPicPr>
          <p:cNvPr id="35" name="Picture 34"/>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0460848" y="1874120"/>
            <a:ext cx="297622" cy="876634"/>
          </a:xfrm>
          <a:prstGeom prst="rect">
            <a:avLst/>
          </a:prstGeom>
        </p:spPr>
      </p:pic>
      <p:pic>
        <p:nvPicPr>
          <p:cNvPr id="36" name="Picture 35"/>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0949728" y="1874120"/>
            <a:ext cx="297622" cy="876634"/>
          </a:xfrm>
          <a:prstGeom prst="rect">
            <a:avLst/>
          </a:prstGeom>
        </p:spPr>
      </p:pic>
      <p:pic>
        <p:nvPicPr>
          <p:cNvPr id="37" name="Picture 36"/>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1438607" y="1874120"/>
            <a:ext cx="297622" cy="876634"/>
          </a:xfrm>
          <a:prstGeom prst="rect">
            <a:avLst/>
          </a:prstGeom>
        </p:spPr>
      </p:pic>
      <p:sp>
        <p:nvSpPr>
          <p:cNvPr id="38" name="TextBox 37"/>
          <p:cNvSpPr txBox="1"/>
          <p:nvPr/>
        </p:nvSpPr>
        <p:spPr>
          <a:xfrm>
            <a:off x="920558" y="3282688"/>
            <a:ext cx="1448694" cy="461665"/>
          </a:xfrm>
          <a:prstGeom prst="rect">
            <a:avLst/>
          </a:prstGeom>
          <a:noFill/>
        </p:spPr>
        <p:txBody>
          <a:bodyPr wrap="square" rtlCol="0">
            <a:spAutoFit/>
          </a:bodyPr>
          <a:lstStyle/>
          <a:p>
            <a:pPr algn="r"/>
            <a:r>
              <a:rPr lang="en-US" sz="2400" dirty="0" smtClean="0">
                <a:solidFill>
                  <a:schemeClr val="tx1"/>
                </a:solidFill>
              </a:rPr>
              <a:t>girlfriend</a:t>
            </a:r>
            <a:endParaRPr lang="en-US" sz="2400" dirty="0">
              <a:solidFill>
                <a:schemeClr val="tx1"/>
              </a:solidFill>
            </a:endParaRPr>
          </a:p>
        </p:txBody>
      </p:sp>
      <p:sp>
        <p:nvSpPr>
          <p:cNvPr id="39" name="TextBox 38"/>
          <p:cNvSpPr txBox="1"/>
          <p:nvPr/>
        </p:nvSpPr>
        <p:spPr>
          <a:xfrm>
            <a:off x="920558" y="4551404"/>
            <a:ext cx="1448694" cy="461665"/>
          </a:xfrm>
          <a:prstGeom prst="rect">
            <a:avLst/>
          </a:prstGeom>
          <a:noFill/>
        </p:spPr>
        <p:txBody>
          <a:bodyPr wrap="square" rtlCol="0">
            <a:spAutoFit/>
          </a:bodyPr>
          <a:lstStyle/>
          <a:p>
            <a:pPr algn="r"/>
            <a:r>
              <a:rPr lang="en-US" sz="2400" dirty="0" smtClean="0">
                <a:solidFill>
                  <a:schemeClr val="tx1"/>
                </a:solidFill>
              </a:rPr>
              <a:t>sister</a:t>
            </a:r>
            <a:endParaRPr lang="en-US" sz="2400" dirty="0">
              <a:solidFill>
                <a:schemeClr val="tx1"/>
              </a:solidFill>
            </a:endParaRPr>
          </a:p>
        </p:txBody>
      </p:sp>
      <p:pic>
        <p:nvPicPr>
          <p:cNvPr id="41"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4401" y="3106318"/>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6866" y="3371731"/>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5918441" y="2889951"/>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r="72222"/>
          <a:stretch/>
        </p:blipFill>
        <p:spPr bwMode="auto">
          <a:xfrm>
            <a:off x="5072111" y="3038685"/>
            <a:ext cx="402786" cy="109840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24171" r="53342"/>
          <a:stretch/>
        </p:blipFill>
        <p:spPr bwMode="auto">
          <a:xfrm>
            <a:off x="6344384" y="3038685"/>
            <a:ext cx="326074" cy="109840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46209" r="27706"/>
          <a:stretch/>
        </p:blipFill>
        <p:spPr bwMode="auto">
          <a:xfrm>
            <a:off x="7650215" y="3038685"/>
            <a:ext cx="378246" cy="109840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73300" r="3869"/>
          <a:stretch/>
        </p:blipFill>
        <p:spPr bwMode="auto">
          <a:xfrm>
            <a:off x="9023245" y="3038685"/>
            <a:ext cx="331055" cy="109840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0806" y="3106318"/>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75943" y="3106318"/>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8717" y="3371731"/>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7218554" y="2889951"/>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5778" y="3371731"/>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8524548" y="2889951"/>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392" y="4397964"/>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5689" y="4654324"/>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6505951" y="4159776"/>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797" y="4397964"/>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5934" y="4397964"/>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1983" y="4654324"/>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6844788" y="4159776"/>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4136" y="4654324"/>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7205376" y="4161237"/>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Image result for hamburger white background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234" y="4321278"/>
            <a:ext cx="1557720" cy="1179973"/>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Connector 81"/>
          <p:cNvCxnSpPr/>
          <p:nvPr/>
        </p:nvCxnSpPr>
        <p:spPr>
          <a:xfrm>
            <a:off x="139148" y="2889951"/>
            <a:ext cx="119170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39148" y="4159776"/>
            <a:ext cx="11917017" cy="0"/>
          </a:xfrm>
          <a:prstGeom prst="line">
            <a:avLst/>
          </a:prstGeom>
        </p:spPr>
        <p:style>
          <a:lnRef idx="1">
            <a:schemeClr val="accent1"/>
          </a:lnRef>
          <a:fillRef idx="0">
            <a:schemeClr val="accent1"/>
          </a:fillRef>
          <a:effectRef idx="0">
            <a:schemeClr val="accent1"/>
          </a:effectRef>
          <a:fontRef idx="minor">
            <a:schemeClr val="tx1"/>
          </a:fontRef>
        </p:style>
      </p:cxnSp>
      <p:pic>
        <p:nvPicPr>
          <p:cNvPr id="85" name="Picture 84"/>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2578011" y="3038685"/>
            <a:ext cx="297622" cy="876634"/>
          </a:xfrm>
          <a:prstGeom prst="rect">
            <a:avLst/>
          </a:prstGeom>
        </p:spPr>
      </p:pic>
      <p:pic>
        <p:nvPicPr>
          <p:cNvPr id="86" name="Picture 85"/>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3066891" y="3038685"/>
            <a:ext cx="297622" cy="876634"/>
          </a:xfrm>
          <a:prstGeom prst="rect">
            <a:avLst/>
          </a:prstGeom>
        </p:spPr>
      </p:pic>
      <p:pic>
        <p:nvPicPr>
          <p:cNvPr id="87" name="Picture 86"/>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3555771" y="3038685"/>
            <a:ext cx="297622" cy="876634"/>
          </a:xfrm>
          <a:prstGeom prst="rect">
            <a:avLst/>
          </a:prstGeom>
        </p:spPr>
      </p:pic>
      <p:pic>
        <p:nvPicPr>
          <p:cNvPr id="88" name="Picture 87"/>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4044651" y="3038685"/>
            <a:ext cx="297622" cy="876634"/>
          </a:xfrm>
          <a:prstGeom prst="rect">
            <a:avLst/>
          </a:prstGeom>
        </p:spPr>
      </p:pic>
      <p:pic>
        <p:nvPicPr>
          <p:cNvPr id="89" name="Picture 88"/>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4533530" y="3038685"/>
            <a:ext cx="297622" cy="876634"/>
          </a:xfrm>
          <a:prstGeom prst="rect">
            <a:avLst/>
          </a:prstGeom>
        </p:spPr>
      </p:pic>
      <p:pic>
        <p:nvPicPr>
          <p:cNvPr id="90" name="Picture 89"/>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9483088" y="4411358"/>
            <a:ext cx="297622" cy="876634"/>
          </a:xfrm>
          <a:prstGeom prst="rect">
            <a:avLst/>
          </a:prstGeom>
        </p:spPr>
      </p:pic>
      <p:pic>
        <p:nvPicPr>
          <p:cNvPr id="91" name="Picture 90"/>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9971968" y="4411358"/>
            <a:ext cx="297622" cy="876634"/>
          </a:xfrm>
          <a:prstGeom prst="rect">
            <a:avLst/>
          </a:prstGeom>
        </p:spPr>
      </p:pic>
      <p:pic>
        <p:nvPicPr>
          <p:cNvPr id="92" name="Picture 91"/>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0460848" y="4411358"/>
            <a:ext cx="297622" cy="876634"/>
          </a:xfrm>
          <a:prstGeom prst="rect">
            <a:avLst/>
          </a:prstGeom>
        </p:spPr>
      </p:pic>
      <p:pic>
        <p:nvPicPr>
          <p:cNvPr id="93" name="Picture 92"/>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0949728" y="4411358"/>
            <a:ext cx="297622" cy="876634"/>
          </a:xfrm>
          <a:prstGeom prst="rect">
            <a:avLst/>
          </a:prstGeom>
        </p:spPr>
      </p:pic>
      <p:pic>
        <p:nvPicPr>
          <p:cNvPr id="94" name="Picture 93"/>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1438607" y="4411358"/>
            <a:ext cx="297622" cy="876634"/>
          </a:xfrm>
          <a:prstGeom prst="rect">
            <a:avLst/>
          </a:prstGeom>
        </p:spPr>
      </p:pic>
    </p:spTree>
    <p:extLst>
      <p:ext uri="{BB962C8B-B14F-4D97-AF65-F5344CB8AC3E}">
        <p14:creationId xmlns:p14="http://schemas.microsoft.com/office/powerpoint/2010/main" val="1008036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261218"/>
            <a:ext cx="12191999" cy="1154162"/>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Current HTTP/3 proposal under consideration:</a:t>
            </a:r>
            <a:br>
              <a:rPr lang="en-US" sz="4000" dirty="0" smtClean="0">
                <a:latin typeface="Segoe UI Semibold" panose="020B0702040204020203" pitchFamily="34" charset="0"/>
                <a:cs typeface="Segoe UI Semibold" panose="020B0702040204020203" pitchFamily="34" charset="0"/>
              </a:rPr>
            </a:br>
            <a:r>
              <a:rPr lang="en-US" sz="4000" dirty="0" smtClean="0">
                <a:latin typeface="Segoe UI Semibold" panose="020B0702040204020203" pitchFamily="34" charset="0"/>
                <a:cs typeface="Segoe UI Semibold" panose="020B0702040204020203" pitchFamily="34" charset="0"/>
              </a:rPr>
              <a:t>Back to SPDY basics</a:t>
            </a:r>
            <a:endParaRPr lang="fr-FR" sz="4000" dirty="0">
              <a:latin typeface="Segoe UI Semibold" panose="020B0702040204020203" pitchFamily="34" charset="0"/>
              <a:cs typeface="Segoe UI Semibold" panose="020B0702040204020203" pitchFamily="34" charset="0"/>
            </a:endParaRPr>
          </a:p>
        </p:txBody>
      </p:sp>
      <p:sp>
        <p:nvSpPr>
          <p:cNvPr id="2" name="Rectangle 1"/>
          <p:cNvSpPr/>
          <p:nvPr/>
        </p:nvSpPr>
        <p:spPr>
          <a:xfrm>
            <a:off x="6096000" y="6505527"/>
            <a:ext cx="6096000" cy="276999"/>
          </a:xfrm>
          <a:prstGeom prst="rect">
            <a:avLst/>
          </a:prstGeom>
        </p:spPr>
        <p:txBody>
          <a:bodyPr>
            <a:spAutoFit/>
          </a:bodyPr>
          <a:lstStyle/>
          <a:p>
            <a:pPr algn="r"/>
            <a:r>
              <a:rPr lang="en-US" sz="1200" dirty="0">
                <a:hlinkClick r:id="rId2"/>
              </a:rPr>
              <a:t>https://github.com/httpwg/http-extensions/blob/master/draft-ietf-httpbis-priority.md</a:t>
            </a: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3244887055"/>
              </p:ext>
            </p:extLst>
          </p:nvPr>
        </p:nvGraphicFramePr>
        <p:xfrm>
          <a:off x="2743200" y="2381112"/>
          <a:ext cx="3423137" cy="3702616"/>
        </p:xfrm>
        <a:graphic>
          <a:graphicData uri="http://schemas.openxmlformats.org/drawingml/2006/table">
            <a:tbl>
              <a:tblPr bandRow="1">
                <a:tableStyleId>{8EC20E35-A176-4012-BC5E-935CFFF8708E}</a:tableStyleId>
              </a:tblPr>
              <a:tblGrid>
                <a:gridCol w="586851">
                  <a:extLst>
                    <a:ext uri="{9D8B030D-6E8A-4147-A177-3AD203B41FA5}">
                      <a16:colId xmlns:a16="http://schemas.microsoft.com/office/drawing/2014/main" val="3338212840"/>
                    </a:ext>
                  </a:extLst>
                </a:gridCol>
                <a:gridCol w="2836286">
                  <a:extLst>
                    <a:ext uri="{9D8B030D-6E8A-4147-A177-3AD203B41FA5}">
                      <a16:colId xmlns:a16="http://schemas.microsoft.com/office/drawing/2014/main" val="3974611331"/>
                    </a:ext>
                  </a:extLst>
                </a:gridCol>
              </a:tblGrid>
              <a:tr h="462827">
                <a:tc>
                  <a:txBody>
                    <a:bodyPr/>
                    <a:lstStyle/>
                    <a:p>
                      <a:pPr algn="r"/>
                      <a:r>
                        <a:rPr lang="en-US" dirty="0" smtClean="0"/>
                        <a:t>0</a:t>
                      </a:r>
                      <a:endParaRPr lang="en-US" b="1" dirty="0">
                        <a:solidFill>
                          <a:schemeClr val="accent2"/>
                        </a:solidFill>
                      </a:endParaRPr>
                    </a:p>
                  </a:txBody>
                  <a:tcPr/>
                </a:tc>
                <a:tc>
                  <a:txBody>
                    <a:bodyPr/>
                    <a:lstStyle/>
                    <a:p>
                      <a:r>
                        <a:rPr lang="en-US" dirty="0" smtClean="0"/>
                        <a:t>Prerequisite</a:t>
                      </a:r>
                      <a:endParaRPr lang="en-US" dirty="0"/>
                    </a:p>
                  </a:txBody>
                  <a:tcPr/>
                </a:tc>
                <a:extLst>
                  <a:ext uri="{0D108BD9-81ED-4DB2-BD59-A6C34878D82A}">
                    <a16:rowId xmlns:a16="http://schemas.microsoft.com/office/drawing/2014/main" val="1307071354"/>
                  </a:ext>
                </a:extLst>
              </a:tr>
              <a:tr h="462827">
                <a:tc>
                  <a:txBody>
                    <a:bodyPr/>
                    <a:lstStyle/>
                    <a:p>
                      <a:pPr algn="r"/>
                      <a:r>
                        <a:rPr lang="en-US" dirty="0" smtClean="0"/>
                        <a:t>1</a:t>
                      </a:r>
                      <a:endParaRPr lang="en-US" b="1" dirty="0">
                        <a:solidFill>
                          <a:schemeClr val="accent4"/>
                        </a:solidFill>
                      </a:endParaRPr>
                    </a:p>
                  </a:txBody>
                  <a:tcPr/>
                </a:tc>
                <a:tc>
                  <a:txBody>
                    <a:bodyPr/>
                    <a:lstStyle/>
                    <a:p>
                      <a:r>
                        <a:rPr lang="en-US" dirty="0" smtClean="0"/>
                        <a:t>Default</a:t>
                      </a:r>
                      <a:endParaRPr lang="en-US" dirty="0"/>
                    </a:p>
                  </a:txBody>
                  <a:tcPr/>
                </a:tc>
                <a:extLst>
                  <a:ext uri="{0D108BD9-81ED-4DB2-BD59-A6C34878D82A}">
                    <a16:rowId xmlns:a16="http://schemas.microsoft.com/office/drawing/2014/main" val="1533848301"/>
                  </a:ext>
                </a:extLst>
              </a:tr>
              <a:tr h="462827">
                <a:tc>
                  <a:txBody>
                    <a:bodyPr/>
                    <a:lstStyle/>
                    <a:p>
                      <a:pPr algn="r"/>
                      <a:r>
                        <a:rPr lang="en-US" dirty="0" smtClean="0"/>
                        <a:t>2</a:t>
                      </a:r>
                      <a:endParaRPr lang="en-US" dirty="0"/>
                    </a:p>
                  </a:txBody>
                  <a:tcPr/>
                </a:tc>
                <a:tc>
                  <a:txBody>
                    <a:bodyPr/>
                    <a:lstStyle/>
                    <a:p>
                      <a:r>
                        <a:rPr lang="en-US" b="0" dirty="0" smtClean="0">
                          <a:solidFill>
                            <a:schemeClr val="tx1"/>
                          </a:solidFill>
                        </a:rPr>
                        <a:t>Supplementary</a:t>
                      </a:r>
                      <a:r>
                        <a:rPr lang="en-US" b="0" baseline="0" dirty="0" smtClean="0">
                          <a:solidFill>
                            <a:schemeClr val="tx1"/>
                          </a:solidFill>
                        </a:rPr>
                        <a:t> </a:t>
                      </a:r>
                      <a:r>
                        <a:rPr lang="en-US" b="1" baseline="0" dirty="0" smtClean="0">
                          <a:solidFill>
                            <a:schemeClr val="tx1"/>
                          </a:solidFill>
                        </a:rPr>
                        <a:t>SERVER</a:t>
                      </a:r>
                      <a:endParaRPr lang="en-US" b="1" dirty="0">
                        <a:solidFill>
                          <a:schemeClr val="tx1"/>
                        </a:solidFill>
                      </a:endParaRPr>
                    </a:p>
                  </a:txBody>
                  <a:tcPr/>
                </a:tc>
                <a:extLst>
                  <a:ext uri="{0D108BD9-81ED-4DB2-BD59-A6C34878D82A}">
                    <a16:rowId xmlns:a16="http://schemas.microsoft.com/office/drawing/2014/main" val="3210409400"/>
                  </a:ext>
                </a:extLst>
              </a:tr>
              <a:tr h="462827">
                <a:tc>
                  <a:txBody>
                    <a:bodyPr/>
                    <a:lstStyle/>
                    <a:p>
                      <a:pPr algn="r"/>
                      <a:r>
                        <a:rPr lang="en-US" dirty="0" smtClean="0"/>
                        <a:t>3</a:t>
                      </a:r>
                      <a:endParaRPr lang="en-US" dirty="0"/>
                    </a:p>
                  </a:txBody>
                  <a:tcPr/>
                </a:tc>
                <a:tc>
                  <a:txBody>
                    <a:bodyPr/>
                    <a:lstStyle/>
                    <a:p>
                      <a:r>
                        <a:rPr lang="en-US" dirty="0" smtClean="0"/>
                        <a:t>Supplementary CLIENT</a:t>
                      </a:r>
                      <a:endParaRPr lang="en-US" dirty="0"/>
                    </a:p>
                  </a:txBody>
                  <a:tcPr/>
                </a:tc>
                <a:extLst>
                  <a:ext uri="{0D108BD9-81ED-4DB2-BD59-A6C34878D82A}">
                    <a16:rowId xmlns:a16="http://schemas.microsoft.com/office/drawing/2014/main" val="3075790612"/>
                  </a:ext>
                </a:extLst>
              </a:tr>
              <a:tr h="462827">
                <a:tc>
                  <a:txBody>
                    <a:bodyPr/>
                    <a:lstStyle/>
                    <a:p>
                      <a:pPr algn="r"/>
                      <a:r>
                        <a:rPr lang="en-US" dirty="0" smtClean="0"/>
                        <a:t>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Supplementary CLIENT</a:t>
                      </a:r>
                    </a:p>
                  </a:txBody>
                  <a:tcPr/>
                </a:tc>
                <a:extLst>
                  <a:ext uri="{0D108BD9-81ED-4DB2-BD59-A6C34878D82A}">
                    <a16:rowId xmlns:a16="http://schemas.microsoft.com/office/drawing/2014/main" val="3129623169"/>
                  </a:ext>
                </a:extLst>
              </a:tr>
              <a:tr h="462827">
                <a:tc>
                  <a:txBody>
                    <a:bodyPr/>
                    <a:lstStyle/>
                    <a:p>
                      <a:pPr algn="r"/>
                      <a:r>
                        <a:rPr lang="en-US" dirty="0" smtClean="0"/>
                        <a:t>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Supplementary CLIENT</a:t>
                      </a:r>
                    </a:p>
                  </a:txBody>
                  <a:tcPr/>
                </a:tc>
                <a:extLst>
                  <a:ext uri="{0D108BD9-81ED-4DB2-BD59-A6C34878D82A}">
                    <a16:rowId xmlns:a16="http://schemas.microsoft.com/office/drawing/2014/main" val="282518301"/>
                  </a:ext>
                </a:extLst>
              </a:tr>
              <a:tr h="462827">
                <a:tc>
                  <a:txBody>
                    <a:bodyPr/>
                    <a:lstStyle/>
                    <a:p>
                      <a:pPr algn="r"/>
                      <a:r>
                        <a:rPr lang="en-US" dirty="0" smtClean="0"/>
                        <a:t>6</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Supplementary</a:t>
                      </a:r>
                      <a:r>
                        <a:rPr lang="en-US" b="0" baseline="0" dirty="0" smtClean="0">
                          <a:solidFill>
                            <a:schemeClr val="tx1"/>
                          </a:solidFill>
                        </a:rPr>
                        <a:t> </a:t>
                      </a:r>
                      <a:r>
                        <a:rPr lang="en-US" b="1" baseline="0" dirty="0" smtClean="0">
                          <a:solidFill>
                            <a:schemeClr val="tx1"/>
                          </a:solidFill>
                        </a:rPr>
                        <a:t>SERVER</a:t>
                      </a:r>
                      <a:endParaRPr lang="en-US" b="1" dirty="0" smtClean="0">
                        <a:solidFill>
                          <a:schemeClr val="tx1"/>
                        </a:solidFill>
                      </a:endParaRPr>
                    </a:p>
                  </a:txBody>
                  <a:tcPr/>
                </a:tc>
                <a:extLst>
                  <a:ext uri="{0D108BD9-81ED-4DB2-BD59-A6C34878D82A}">
                    <a16:rowId xmlns:a16="http://schemas.microsoft.com/office/drawing/2014/main" val="2931572522"/>
                  </a:ext>
                </a:extLst>
              </a:tr>
              <a:tr h="462827">
                <a:tc>
                  <a:txBody>
                    <a:bodyPr/>
                    <a:lstStyle/>
                    <a:p>
                      <a:pPr algn="r"/>
                      <a:r>
                        <a:rPr lang="en-US" dirty="0" smtClean="0"/>
                        <a:t>7</a:t>
                      </a:r>
                      <a:endParaRPr lang="en-US" dirty="0"/>
                    </a:p>
                  </a:txBody>
                  <a:tcPr/>
                </a:tc>
                <a:tc>
                  <a:txBody>
                    <a:bodyPr/>
                    <a:lstStyle/>
                    <a:p>
                      <a:r>
                        <a:rPr lang="en-US" dirty="0" smtClean="0"/>
                        <a:t>Background</a:t>
                      </a:r>
                      <a:endParaRPr lang="en-US" dirty="0"/>
                    </a:p>
                  </a:txBody>
                  <a:tcPr/>
                </a:tc>
                <a:extLst>
                  <a:ext uri="{0D108BD9-81ED-4DB2-BD59-A6C34878D82A}">
                    <a16:rowId xmlns:a16="http://schemas.microsoft.com/office/drawing/2014/main" val="2267287926"/>
                  </a:ext>
                </a:extLst>
              </a:tr>
            </a:tbl>
          </a:graphicData>
        </a:graphic>
      </p:graphicFrame>
      <p:sp>
        <p:nvSpPr>
          <p:cNvPr id="6" name="TextBox 5">
            <a:extLst>
              <a:ext uri="{FF2B5EF4-FFF2-40B4-BE49-F238E27FC236}">
                <a16:creationId xmlns:a16="http://schemas.microsoft.com/office/drawing/2014/main" id="{7E11740C-C5EC-4E44-B1CC-60FD90A4348A}"/>
              </a:ext>
            </a:extLst>
          </p:cNvPr>
          <p:cNvSpPr txBox="1"/>
          <p:nvPr/>
        </p:nvSpPr>
        <p:spPr>
          <a:xfrm>
            <a:off x="862713" y="2341326"/>
            <a:ext cx="1699433" cy="430887"/>
          </a:xfrm>
          <a:prstGeom prst="rect">
            <a:avLst/>
          </a:prstGeom>
          <a:noFill/>
        </p:spPr>
        <p:txBody>
          <a:bodyPr wrap="square" lIns="0" tIns="0" bIns="0" rtlCol="0" anchor="t">
            <a:spAutoFit/>
          </a:bodyPr>
          <a:lstStyle/>
          <a:p>
            <a:pPr algn="r"/>
            <a:r>
              <a:rPr lang="en-US" sz="2800" b="1" dirty="0" smtClean="0"/>
              <a:t>highest</a:t>
            </a:r>
            <a:endParaRPr lang="en-US" sz="2800" b="1" dirty="0"/>
          </a:p>
        </p:txBody>
      </p:sp>
      <p:sp>
        <p:nvSpPr>
          <p:cNvPr id="7" name="TextBox 6">
            <a:extLst>
              <a:ext uri="{FF2B5EF4-FFF2-40B4-BE49-F238E27FC236}">
                <a16:creationId xmlns:a16="http://schemas.microsoft.com/office/drawing/2014/main" id="{7E11740C-C5EC-4E44-B1CC-60FD90A4348A}"/>
              </a:ext>
            </a:extLst>
          </p:cNvPr>
          <p:cNvSpPr txBox="1"/>
          <p:nvPr/>
        </p:nvSpPr>
        <p:spPr>
          <a:xfrm>
            <a:off x="862713" y="5534880"/>
            <a:ext cx="1699433" cy="430887"/>
          </a:xfrm>
          <a:prstGeom prst="rect">
            <a:avLst/>
          </a:prstGeom>
          <a:noFill/>
        </p:spPr>
        <p:txBody>
          <a:bodyPr wrap="square" lIns="0" tIns="0" bIns="0" rtlCol="0" anchor="t">
            <a:spAutoFit/>
          </a:bodyPr>
          <a:lstStyle/>
          <a:p>
            <a:pPr algn="r"/>
            <a:r>
              <a:rPr lang="en-US" sz="2800" b="1" dirty="0" smtClean="0"/>
              <a:t>lowest</a:t>
            </a:r>
            <a:endParaRPr lang="en-US" sz="2800" b="1" dirty="0"/>
          </a:p>
        </p:txBody>
      </p:sp>
      <p:sp>
        <p:nvSpPr>
          <p:cNvPr id="8" name="Down Arrow 7"/>
          <p:cNvSpPr/>
          <p:nvPr/>
        </p:nvSpPr>
        <p:spPr>
          <a:xfrm>
            <a:off x="2119383" y="2858554"/>
            <a:ext cx="355527" cy="2676326"/>
          </a:xfrm>
          <a:prstGeom prst="downArrow">
            <a:avLst>
              <a:gd name="adj1" fmla="val 50000"/>
              <a:gd name="adj2" fmla="val 79029"/>
            </a:avLst>
          </a:prstGeom>
          <a:solidFill>
            <a:schemeClr val="tx2">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7E11740C-C5EC-4E44-B1CC-60FD90A4348A}"/>
              </a:ext>
            </a:extLst>
          </p:cNvPr>
          <p:cNvSpPr txBox="1"/>
          <p:nvPr/>
        </p:nvSpPr>
        <p:spPr>
          <a:xfrm>
            <a:off x="2743201" y="1814479"/>
            <a:ext cx="3423136" cy="430887"/>
          </a:xfrm>
          <a:prstGeom prst="rect">
            <a:avLst/>
          </a:prstGeom>
          <a:noFill/>
        </p:spPr>
        <p:txBody>
          <a:bodyPr wrap="square" lIns="0" tIns="0" bIns="0" rtlCol="0" anchor="t">
            <a:spAutoFit/>
          </a:bodyPr>
          <a:lstStyle/>
          <a:p>
            <a:pPr algn="ctr"/>
            <a:r>
              <a:rPr lang="en-US" sz="2800" b="1" dirty="0" smtClean="0">
                <a:solidFill>
                  <a:schemeClr val="accent1"/>
                </a:solidFill>
              </a:rPr>
              <a:t>urgency</a:t>
            </a:r>
            <a:endParaRPr lang="en-US" sz="2800" b="1" dirty="0">
              <a:solidFill>
                <a:schemeClr val="accent1"/>
              </a:solidFill>
            </a:endParaRPr>
          </a:p>
        </p:txBody>
      </p:sp>
      <p:sp>
        <p:nvSpPr>
          <p:cNvPr id="13" name="Left Arrow 12"/>
          <p:cNvSpPr/>
          <p:nvPr/>
        </p:nvSpPr>
        <p:spPr>
          <a:xfrm rot="1691517" flipH="1">
            <a:off x="6010394" y="3615939"/>
            <a:ext cx="1334240" cy="457614"/>
          </a:xfrm>
          <a:prstGeom prst="leftArrow">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rot="19872652" flipH="1">
            <a:off x="6010394" y="4804018"/>
            <a:ext cx="1334240" cy="457614"/>
          </a:xfrm>
          <a:prstGeom prst="leftArrow">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11740C-C5EC-4E44-B1CC-60FD90A4348A}"/>
              </a:ext>
            </a:extLst>
          </p:cNvPr>
          <p:cNvSpPr txBox="1"/>
          <p:nvPr/>
        </p:nvSpPr>
        <p:spPr>
          <a:xfrm>
            <a:off x="7244864" y="4171051"/>
            <a:ext cx="3423136" cy="861774"/>
          </a:xfrm>
          <a:prstGeom prst="rect">
            <a:avLst/>
          </a:prstGeom>
          <a:noFill/>
        </p:spPr>
        <p:txBody>
          <a:bodyPr wrap="square" lIns="0" tIns="0" bIns="0" rtlCol="0" anchor="t">
            <a:spAutoFit/>
          </a:bodyPr>
          <a:lstStyle/>
          <a:p>
            <a:pPr algn="ctr"/>
            <a:r>
              <a:rPr lang="en-US" sz="2800" b="1" dirty="0" smtClean="0">
                <a:solidFill>
                  <a:schemeClr val="accent1"/>
                </a:solidFill>
              </a:rPr>
              <a:t>Easy server-side overrides</a:t>
            </a:r>
            <a:endParaRPr lang="en-US" sz="2800" b="1" dirty="0">
              <a:solidFill>
                <a:schemeClr val="accent1"/>
              </a:solidFill>
            </a:endParaRPr>
          </a:p>
        </p:txBody>
      </p:sp>
    </p:spTree>
    <p:extLst>
      <p:ext uri="{BB962C8B-B14F-4D97-AF65-F5344CB8AC3E}">
        <p14:creationId xmlns:p14="http://schemas.microsoft.com/office/powerpoint/2010/main" val="6664615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261218"/>
            <a:ext cx="12191999" cy="1154162"/>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Current HTTP/3 proposal under consideration:</a:t>
            </a:r>
            <a:br>
              <a:rPr lang="en-US" sz="4000" dirty="0" smtClean="0">
                <a:latin typeface="Segoe UI Semibold" panose="020B0702040204020203" pitchFamily="34" charset="0"/>
                <a:cs typeface="Segoe UI Semibold" panose="020B0702040204020203" pitchFamily="34" charset="0"/>
              </a:rPr>
            </a:br>
            <a:r>
              <a:rPr lang="en-US" sz="4000" dirty="0" smtClean="0">
                <a:latin typeface="Segoe UI Semibold" panose="020B0702040204020203" pitchFamily="34" charset="0"/>
                <a:cs typeface="Segoe UI Semibold" panose="020B0702040204020203" pitchFamily="34" charset="0"/>
              </a:rPr>
              <a:t>Back to SPDY basics</a:t>
            </a:r>
            <a:endParaRPr lang="fr-FR" sz="4000" dirty="0">
              <a:latin typeface="Segoe UI Semibold" panose="020B0702040204020203" pitchFamily="34" charset="0"/>
              <a:cs typeface="Segoe UI Semibold" panose="020B0702040204020203" pitchFamily="34" charset="0"/>
            </a:endParaRPr>
          </a:p>
        </p:txBody>
      </p:sp>
      <p:sp>
        <p:nvSpPr>
          <p:cNvPr id="2" name="Rectangle 1"/>
          <p:cNvSpPr/>
          <p:nvPr/>
        </p:nvSpPr>
        <p:spPr>
          <a:xfrm>
            <a:off x="6096000" y="6505527"/>
            <a:ext cx="6096000" cy="276999"/>
          </a:xfrm>
          <a:prstGeom prst="rect">
            <a:avLst/>
          </a:prstGeom>
        </p:spPr>
        <p:txBody>
          <a:bodyPr>
            <a:spAutoFit/>
          </a:bodyPr>
          <a:lstStyle/>
          <a:p>
            <a:pPr algn="r"/>
            <a:r>
              <a:rPr lang="en-US" sz="1200" dirty="0">
                <a:hlinkClick r:id="rId2"/>
              </a:rPr>
              <a:t>https://github.com/httpwg/http-extensions/blob/master/draft-ietf-httpbis-priority.md</a:t>
            </a: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3244887055"/>
              </p:ext>
            </p:extLst>
          </p:nvPr>
        </p:nvGraphicFramePr>
        <p:xfrm>
          <a:off x="2743200" y="2381112"/>
          <a:ext cx="3423137" cy="3702616"/>
        </p:xfrm>
        <a:graphic>
          <a:graphicData uri="http://schemas.openxmlformats.org/drawingml/2006/table">
            <a:tbl>
              <a:tblPr bandRow="1">
                <a:tableStyleId>{8EC20E35-A176-4012-BC5E-935CFFF8708E}</a:tableStyleId>
              </a:tblPr>
              <a:tblGrid>
                <a:gridCol w="586851">
                  <a:extLst>
                    <a:ext uri="{9D8B030D-6E8A-4147-A177-3AD203B41FA5}">
                      <a16:colId xmlns:a16="http://schemas.microsoft.com/office/drawing/2014/main" val="3338212840"/>
                    </a:ext>
                  </a:extLst>
                </a:gridCol>
                <a:gridCol w="2836286">
                  <a:extLst>
                    <a:ext uri="{9D8B030D-6E8A-4147-A177-3AD203B41FA5}">
                      <a16:colId xmlns:a16="http://schemas.microsoft.com/office/drawing/2014/main" val="3974611331"/>
                    </a:ext>
                  </a:extLst>
                </a:gridCol>
              </a:tblGrid>
              <a:tr h="462827">
                <a:tc>
                  <a:txBody>
                    <a:bodyPr/>
                    <a:lstStyle/>
                    <a:p>
                      <a:pPr algn="r"/>
                      <a:r>
                        <a:rPr lang="en-US" dirty="0" smtClean="0"/>
                        <a:t>0</a:t>
                      </a:r>
                      <a:endParaRPr lang="en-US" b="1" dirty="0">
                        <a:solidFill>
                          <a:schemeClr val="accent2"/>
                        </a:solidFill>
                      </a:endParaRPr>
                    </a:p>
                  </a:txBody>
                  <a:tcPr/>
                </a:tc>
                <a:tc>
                  <a:txBody>
                    <a:bodyPr/>
                    <a:lstStyle/>
                    <a:p>
                      <a:r>
                        <a:rPr lang="en-US" dirty="0" smtClean="0"/>
                        <a:t>Prerequisite</a:t>
                      </a:r>
                      <a:endParaRPr lang="en-US" dirty="0"/>
                    </a:p>
                  </a:txBody>
                  <a:tcPr/>
                </a:tc>
                <a:extLst>
                  <a:ext uri="{0D108BD9-81ED-4DB2-BD59-A6C34878D82A}">
                    <a16:rowId xmlns:a16="http://schemas.microsoft.com/office/drawing/2014/main" val="1307071354"/>
                  </a:ext>
                </a:extLst>
              </a:tr>
              <a:tr h="462827">
                <a:tc>
                  <a:txBody>
                    <a:bodyPr/>
                    <a:lstStyle/>
                    <a:p>
                      <a:pPr algn="r"/>
                      <a:r>
                        <a:rPr lang="en-US" dirty="0" smtClean="0"/>
                        <a:t>1</a:t>
                      </a:r>
                      <a:endParaRPr lang="en-US" b="1" dirty="0">
                        <a:solidFill>
                          <a:schemeClr val="accent4"/>
                        </a:solidFill>
                      </a:endParaRPr>
                    </a:p>
                  </a:txBody>
                  <a:tcPr/>
                </a:tc>
                <a:tc>
                  <a:txBody>
                    <a:bodyPr/>
                    <a:lstStyle/>
                    <a:p>
                      <a:r>
                        <a:rPr lang="en-US" dirty="0" smtClean="0"/>
                        <a:t>Default</a:t>
                      </a:r>
                      <a:endParaRPr lang="en-US" dirty="0"/>
                    </a:p>
                  </a:txBody>
                  <a:tcPr/>
                </a:tc>
                <a:extLst>
                  <a:ext uri="{0D108BD9-81ED-4DB2-BD59-A6C34878D82A}">
                    <a16:rowId xmlns:a16="http://schemas.microsoft.com/office/drawing/2014/main" val="1533848301"/>
                  </a:ext>
                </a:extLst>
              </a:tr>
              <a:tr h="462827">
                <a:tc>
                  <a:txBody>
                    <a:bodyPr/>
                    <a:lstStyle/>
                    <a:p>
                      <a:pPr algn="r"/>
                      <a:r>
                        <a:rPr lang="en-US" dirty="0" smtClean="0"/>
                        <a:t>2</a:t>
                      </a:r>
                      <a:endParaRPr lang="en-US" dirty="0"/>
                    </a:p>
                  </a:txBody>
                  <a:tcPr/>
                </a:tc>
                <a:tc>
                  <a:txBody>
                    <a:bodyPr/>
                    <a:lstStyle/>
                    <a:p>
                      <a:r>
                        <a:rPr lang="en-US" b="0" dirty="0" smtClean="0">
                          <a:solidFill>
                            <a:schemeClr val="tx1"/>
                          </a:solidFill>
                        </a:rPr>
                        <a:t>Supplementary</a:t>
                      </a:r>
                      <a:r>
                        <a:rPr lang="en-US" b="0" baseline="0" dirty="0" smtClean="0">
                          <a:solidFill>
                            <a:schemeClr val="tx1"/>
                          </a:solidFill>
                        </a:rPr>
                        <a:t> </a:t>
                      </a:r>
                      <a:r>
                        <a:rPr lang="en-US" b="1" baseline="0" dirty="0" smtClean="0">
                          <a:solidFill>
                            <a:schemeClr val="tx1"/>
                          </a:solidFill>
                        </a:rPr>
                        <a:t>SERVER</a:t>
                      </a:r>
                      <a:endParaRPr lang="en-US" b="1" dirty="0">
                        <a:solidFill>
                          <a:schemeClr val="tx1"/>
                        </a:solidFill>
                      </a:endParaRPr>
                    </a:p>
                  </a:txBody>
                  <a:tcPr/>
                </a:tc>
                <a:extLst>
                  <a:ext uri="{0D108BD9-81ED-4DB2-BD59-A6C34878D82A}">
                    <a16:rowId xmlns:a16="http://schemas.microsoft.com/office/drawing/2014/main" val="3210409400"/>
                  </a:ext>
                </a:extLst>
              </a:tr>
              <a:tr h="462827">
                <a:tc>
                  <a:txBody>
                    <a:bodyPr/>
                    <a:lstStyle/>
                    <a:p>
                      <a:pPr algn="r"/>
                      <a:r>
                        <a:rPr lang="en-US" dirty="0" smtClean="0"/>
                        <a:t>3</a:t>
                      </a:r>
                      <a:endParaRPr lang="en-US" dirty="0"/>
                    </a:p>
                  </a:txBody>
                  <a:tcPr/>
                </a:tc>
                <a:tc>
                  <a:txBody>
                    <a:bodyPr/>
                    <a:lstStyle/>
                    <a:p>
                      <a:r>
                        <a:rPr lang="en-US" dirty="0" smtClean="0"/>
                        <a:t>Supplementary CLIENT</a:t>
                      </a:r>
                      <a:endParaRPr lang="en-US" dirty="0"/>
                    </a:p>
                  </a:txBody>
                  <a:tcPr/>
                </a:tc>
                <a:extLst>
                  <a:ext uri="{0D108BD9-81ED-4DB2-BD59-A6C34878D82A}">
                    <a16:rowId xmlns:a16="http://schemas.microsoft.com/office/drawing/2014/main" val="3075790612"/>
                  </a:ext>
                </a:extLst>
              </a:tr>
              <a:tr h="462827">
                <a:tc>
                  <a:txBody>
                    <a:bodyPr/>
                    <a:lstStyle/>
                    <a:p>
                      <a:pPr algn="r"/>
                      <a:r>
                        <a:rPr lang="en-US" dirty="0" smtClean="0"/>
                        <a:t>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Supplementary CLIENT</a:t>
                      </a:r>
                    </a:p>
                  </a:txBody>
                  <a:tcPr/>
                </a:tc>
                <a:extLst>
                  <a:ext uri="{0D108BD9-81ED-4DB2-BD59-A6C34878D82A}">
                    <a16:rowId xmlns:a16="http://schemas.microsoft.com/office/drawing/2014/main" val="3129623169"/>
                  </a:ext>
                </a:extLst>
              </a:tr>
              <a:tr h="462827">
                <a:tc>
                  <a:txBody>
                    <a:bodyPr/>
                    <a:lstStyle/>
                    <a:p>
                      <a:pPr algn="r"/>
                      <a:r>
                        <a:rPr lang="en-US" dirty="0" smtClean="0"/>
                        <a:t>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Supplementary CLIENT</a:t>
                      </a:r>
                    </a:p>
                  </a:txBody>
                  <a:tcPr/>
                </a:tc>
                <a:extLst>
                  <a:ext uri="{0D108BD9-81ED-4DB2-BD59-A6C34878D82A}">
                    <a16:rowId xmlns:a16="http://schemas.microsoft.com/office/drawing/2014/main" val="282518301"/>
                  </a:ext>
                </a:extLst>
              </a:tr>
              <a:tr h="462827">
                <a:tc>
                  <a:txBody>
                    <a:bodyPr/>
                    <a:lstStyle/>
                    <a:p>
                      <a:pPr algn="r"/>
                      <a:r>
                        <a:rPr lang="en-US" dirty="0" smtClean="0"/>
                        <a:t>6</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Supplementary</a:t>
                      </a:r>
                      <a:r>
                        <a:rPr lang="en-US" b="0" baseline="0" dirty="0" smtClean="0">
                          <a:solidFill>
                            <a:schemeClr val="tx1"/>
                          </a:solidFill>
                        </a:rPr>
                        <a:t> </a:t>
                      </a:r>
                      <a:r>
                        <a:rPr lang="en-US" b="1" baseline="0" dirty="0" smtClean="0">
                          <a:solidFill>
                            <a:schemeClr val="tx1"/>
                          </a:solidFill>
                        </a:rPr>
                        <a:t>SERVER</a:t>
                      </a:r>
                      <a:endParaRPr lang="en-US" b="1" dirty="0" smtClean="0">
                        <a:solidFill>
                          <a:schemeClr val="tx1"/>
                        </a:solidFill>
                      </a:endParaRPr>
                    </a:p>
                  </a:txBody>
                  <a:tcPr/>
                </a:tc>
                <a:extLst>
                  <a:ext uri="{0D108BD9-81ED-4DB2-BD59-A6C34878D82A}">
                    <a16:rowId xmlns:a16="http://schemas.microsoft.com/office/drawing/2014/main" val="2931572522"/>
                  </a:ext>
                </a:extLst>
              </a:tr>
              <a:tr h="462827">
                <a:tc>
                  <a:txBody>
                    <a:bodyPr/>
                    <a:lstStyle/>
                    <a:p>
                      <a:pPr algn="r"/>
                      <a:r>
                        <a:rPr lang="en-US" dirty="0" smtClean="0"/>
                        <a:t>7</a:t>
                      </a:r>
                      <a:endParaRPr lang="en-US" dirty="0"/>
                    </a:p>
                  </a:txBody>
                  <a:tcPr/>
                </a:tc>
                <a:tc>
                  <a:txBody>
                    <a:bodyPr/>
                    <a:lstStyle/>
                    <a:p>
                      <a:r>
                        <a:rPr lang="en-US" dirty="0" smtClean="0"/>
                        <a:t>Background</a:t>
                      </a:r>
                      <a:endParaRPr lang="en-US" dirty="0"/>
                    </a:p>
                  </a:txBody>
                  <a:tcPr/>
                </a:tc>
                <a:extLst>
                  <a:ext uri="{0D108BD9-81ED-4DB2-BD59-A6C34878D82A}">
                    <a16:rowId xmlns:a16="http://schemas.microsoft.com/office/drawing/2014/main" val="2267287926"/>
                  </a:ext>
                </a:extLst>
              </a:tr>
            </a:tbl>
          </a:graphicData>
        </a:graphic>
      </p:graphicFrame>
      <p:sp>
        <p:nvSpPr>
          <p:cNvPr id="6" name="TextBox 5">
            <a:extLst>
              <a:ext uri="{FF2B5EF4-FFF2-40B4-BE49-F238E27FC236}">
                <a16:creationId xmlns:a16="http://schemas.microsoft.com/office/drawing/2014/main" id="{7E11740C-C5EC-4E44-B1CC-60FD90A4348A}"/>
              </a:ext>
            </a:extLst>
          </p:cNvPr>
          <p:cNvSpPr txBox="1"/>
          <p:nvPr/>
        </p:nvSpPr>
        <p:spPr>
          <a:xfrm>
            <a:off x="862713" y="2341326"/>
            <a:ext cx="1699433" cy="430887"/>
          </a:xfrm>
          <a:prstGeom prst="rect">
            <a:avLst/>
          </a:prstGeom>
          <a:noFill/>
        </p:spPr>
        <p:txBody>
          <a:bodyPr wrap="square" lIns="0" tIns="0" bIns="0" rtlCol="0" anchor="t">
            <a:spAutoFit/>
          </a:bodyPr>
          <a:lstStyle/>
          <a:p>
            <a:pPr algn="r"/>
            <a:r>
              <a:rPr lang="en-US" sz="2800" b="1" dirty="0" smtClean="0"/>
              <a:t>highest</a:t>
            </a:r>
            <a:endParaRPr lang="en-US" sz="2800" b="1" dirty="0"/>
          </a:p>
        </p:txBody>
      </p:sp>
      <p:sp>
        <p:nvSpPr>
          <p:cNvPr id="7" name="TextBox 6">
            <a:extLst>
              <a:ext uri="{FF2B5EF4-FFF2-40B4-BE49-F238E27FC236}">
                <a16:creationId xmlns:a16="http://schemas.microsoft.com/office/drawing/2014/main" id="{7E11740C-C5EC-4E44-B1CC-60FD90A4348A}"/>
              </a:ext>
            </a:extLst>
          </p:cNvPr>
          <p:cNvSpPr txBox="1"/>
          <p:nvPr/>
        </p:nvSpPr>
        <p:spPr>
          <a:xfrm>
            <a:off x="862713" y="5534880"/>
            <a:ext cx="1699433" cy="430887"/>
          </a:xfrm>
          <a:prstGeom prst="rect">
            <a:avLst/>
          </a:prstGeom>
          <a:noFill/>
        </p:spPr>
        <p:txBody>
          <a:bodyPr wrap="square" lIns="0" tIns="0" bIns="0" rtlCol="0" anchor="t">
            <a:spAutoFit/>
          </a:bodyPr>
          <a:lstStyle/>
          <a:p>
            <a:pPr algn="r"/>
            <a:r>
              <a:rPr lang="en-US" sz="2800" b="1" dirty="0" smtClean="0"/>
              <a:t>lowest</a:t>
            </a:r>
            <a:endParaRPr lang="en-US" sz="2800" b="1" dirty="0"/>
          </a:p>
        </p:txBody>
      </p:sp>
      <p:sp>
        <p:nvSpPr>
          <p:cNvPr id="8" name="Down Arrow 7"/>
          <p:cNvSpPr/>
          <p:nvPr/>
        </p:nvSpPr>
        <p:spPr>
          <a:xfrm>
            <a:off x="2119383" y="2858554"/>
            <a:ext cx="355527" cy="2676326"/>
          </a:xfrm>
          <a:prstGeom prst="downArrow">
            <a:avLst>
              <a:gd name="adj1" fmla="val 50000"/>
              <a:gd name="adj2" fmla="val 79029"/>
            </a:avLst>
          </a:prstGeom>
          <a:solidFill>
            <a:schemeClr val="tx2">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7E11740C-C5EC-4E44-B1CC-60FD90A4348A}"/>
              </a:ext>
            </a:extLst>
          </p:cNvPr>
          <p:cNvSpPr txBox="1"/>
          <p:nvPr/>
        </p:nvSpPr>
        <p:spPr>
          <a:xfrm>
            <a:off x="2743201" y="1814479"/>
            <a:ext cx="3423136" cy="430887"/>
          </a:xfrm>
          <a:prstGeom prst="rect">
            <a:avLst/>
          </a:prstGeom>
          <a:noFill/>
        </p:spPr>
        <p:txBody>
          <a:bodyPr wrap="square" lIns="0" tIns="0" bIns="0" rtlCol="0" anchor="t">
            <a:spAutoFit/>
          </a:bodyPr>
          <a:lstStyle/>
          <a:p>
            <a:pPr algn="ctr"/>
            <a:r>
              <a:rPr lang="en-US" sz="2800" b="1" dirty="0" smtClean="0">
                <a:solidFill>
                  <a:schemeClr val="accent1"/>
                </a:solidFill>
              </a:rPr>
              <a:t>urgency</a:t>
            </a:r>
            <a:endParaRPr lang="en-US" sz="2800" b="1" dirty="0">
              <a:solidFill>
                <a:schemeClr val="accent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233086129"/>
              </p:ext>
            </p:extLst>
          </p:nvPr>
        </p:nvGraphicFramePr>
        <p:xfrm>
          <a:off x="7186247" y="2381112"/>
          <a:ext cx="3423137" cy="925654"/>
        </p:xfrm>
        <a:graphic>
          <a:graphicData uri="http://schemas.openxmlformats.org/drawingml/2006/table">
            <a:tbl>
              <a:tblPr bandRow="1">
                <a:tableStyleId>{8EC20E35-A176-4012-BC5E-935CFFF8708E}</a:tableStyleId>
              </a:tblPr>
              <a:tblGrid>
                <a:gridCol w="586851">
                  <a:extLst>
                    <a:ext uri="{9D8B030D-6E8A-4147-A177-3AD203B41FA5}">
                      <a16:colId xmlns:a16="http://schemas.microsoft.com/office/drawing/2014/main" val="3338212840"/>
                    </a:ext>
                  </a:extLst>
                </a:gridCol>
                <a:gridCol w="2836286">
                  <a:extLst>
                    <a:ext uri="{9D8B030D-6E8A-4147-A177-3AD203B41FA5}">
                      <a16:colId xmlns:a16="http://schemas.microsoft.com/office/drawing/2014/main" val="3974611331"/>
                    </a:ext>
                  </a:extLst>
                </a:gridCol>
              </a:tblGrid>
              <a:tr h="462827">
                <a:tc>
                  <a:txBody>
                    <a:bodyPr/>
                    <a:lstStyle/>
                    <a:p>
                      <a:pPr algn="r"/>
                      <a:r>
                        <a:rPr lang="en-US" dirty="0" smtClean="0"/>
                        <a:t>0</a:t>
                      </a:r>
                      <a:endParaRPr lang="en-US" b="1" dirty="0">
                        <a:solidFill>
                          <a:schemeClr val="accent2"/>
                        </a:solidFill>
                      </a:endParaRPr>
                    </a:p>
                  </a:txBody>
                  <a:tcPr/>
                </a:tc>
                <a:tc>
                  <a:txBody>
                    <a:bodyPr/>
                    <a:lstStyle/>
                    <a:p>
                      <a:r>
                        <a:rPr lang="en-US" dirty="0" smtClean="0"/>
                        <a:t>Sequential</a:t>
                      </a:r>
                      <a:endParaRPr lang="en-US" dirty="0"/>
                    </a:p>
                  </a:txBody>
                  <a:tcPr/>
                </a:tc>
                <a:extLst>
                  <a:ext uri="{0D108BD9-81ED-4DB2-BD59-A6C34878D82A}">
                    <a16:rowId xmlns:a16="http://schemas.microsoft.com/office/drawing/2014/main" val="1307071354"/>
                  </a:ext>
                </a:extLst>
              </a:tr>
              <a:tr h="462827">
                <a:tc>
                  <a:txBody>
                    <a:bodyPr/>
                    <a:lstStyle/>
                    <a:p>
                      <a:pPr algn="r"/>
                      <a:r>
                        <a:rPr lang="en-US" dirty="0" smtClean="0"/>
                        <a:t>1</a:t>
                      </a:r>
                      <a:endParaRPr lang="en-US" b="1" dirty="0">
                        <a:solidFill>
                          <a:schemeClr val="accent4"/>
                        </a:solidFill>
                      </a:endParaRPr>
                    </a:p>
                  </a:txBody>
                  <a:tcPr/>
                </a:tc>
                <a:tc>
                  <a:txBody>
                    <a:bodyPr/>
                    <a:lstStyle/>
                    <a:p>
                      <a:r>
                        <a:rPr lang="en-US" dirty="0" smtClean="0"/>
                        <a:t>Can</a:t>
                      </a:r>
                      <a:r>
                        <a:rPr lang="en-US" baseline="0" dirty="0" smtClean="0"/>
                        <a:t> be Round-</a:t>
                      </a:r>
                      <a:r>
                        <a:rPr lang="en-US" baseline="0" dirty="0" err="1" smtClean="0"/>
                        <a:t>Robined</a:t>
                      </a:r>
                      <a:endParaRPr lang="en-US" dirty="0"/>
                    </a:p>
                  </a:txBody>
                  <a:tcPr/>
                </a:tc>
                <a:extLst>
                  <a:ext uri="{0D108BD9-81ED-4DB2-BD59-A6C34878D82A}">
                    <a16:rowId xmlns:a16="http://schemas.microsoft.com/office/drawing/2014/main" val="1533848301"/>
                  </a:ext>
                </a:extLst>
              </a:tr>
            </a:tbl>
          </a:graphicData>
        </a:graphic>
      </p:graphicFrame>
      <p:sp>
        <p:nvSpPr>
          <p:cNvPr id="11" name="TextBox 10">
            <a:extLst>
              <a:ext uri="{FF2B5EF4-FFF2-40B4-BE49-F238E27FC236}">
                <a16:creationId xmlns:a16="http://schemas.microsoft.com/office/drawing/2014/main" id="{7E11740C-C5EC-4E44-B1CC-60FD90A4348A}"/>
              </a:ext>
            </a:extLst>
          </p:cNvPr>
          <p:cNvSpPr txBox="1"/>
          <p:nvPr/>
        </p:nvSpPr>
        <p:spPr>
          <a:xfrm>
            <a:off x="7186248" y="1814479"/>
            <a:ext cx="3423136" cy="430887"/>
          </a:xfrm>
          <a:prstGeom prst="rect">
            <a:avLst/>
          </a:prstGeom>
          <a:noFill/>
        </p:spPr>
        <p:txBody>
          <a:bodyPr wrap="square" lIns="0" tIns="0" bIns="0" rtlCol="0" anchor="t">
            <a:spAutoFit/>
          </a:bodyPr>
          <a:lstStyle/>
          <a:p>
            <a:pPr algn="ctr"/>
            <a:r>
              <a:rPr lang="en-US" sz="2800" b="1" dirty="0" smtClean="0">
                <a:solidFill>
                  <a:schemeClr val="accent1"/>
                </a:solidFill>
              </a:rPr>
              <a:t>incremental</a:t>
            </a:r>
            <a:endParaRPr lang="en-US" sz="2800" b="1" dirty="0">
              <a:solidFill>
                <a:schemeClr val="accent1"/>
              </a:solidFill>
            </a:endParaRPr>
          </a:p>
        </p:txBody>
      </p:sp>
      <p:sp>
        <p:nvSpPr>
          <p:cNvPr id="13" name="Left Arrow 12"/>
          <p:cNvSpPr/>
          <p:nvPr/>
        </p:nvSpPr>
        <p:spPr>
          <a:xfrm rot="1691517" flipH="1">
            <a:off x="6010394" y="3615939"/>
            <a:ext cx="1334240" cy="457614"/>
          </a:xfrm>
          <a:prstGeom prst="leftArrow">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rot="19872652" flipH="1">
            <a:off x="6010394" y="4804018"/>
            <a:ext cx="1334240" cy="457614"/>
          </a:xfrm>
          <a:prstGeom prst="leftArrow">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11740C-C5EC-4E44-B1CC-60FD90A4348A}"/>
              </a:ext>
            </a:extLst>
          </p:cNvPr>
          <p:cNvSpPr txBox="1"/>
          <p:nvPr/>
        </p:nvSpPr>
        <p:spPr>
          <a:xfrm>
            <a:off x="7244864" y="4171051"/>
            <a:ext cx="3423136" cy="861774"/>
          </a:xfrm>
          <a:prstGeom prst="rect">
            <a:avLst/>
          </a:prstGeom>
          <a:noFill/>
        </p:spPr>
        <p:txBody>
          <a:bodyPr wrap="square" lIns="0" tIns="0" bIns="0" rtlCol="0" anchor="t">
            <a:spAutoFit/>
          </a:bodyPr>
          <a:lstStyle/>
          <a:p>
            <a:pPr algn="ctr"/>
            <a:r>
              <a:rPr lang="en-US" sz="2800" b="1" dirty="0" smtClean="0">
                <a:solidFill>
                  <a:schemeClr val="accent1"/>
                </a:solidFill>
              </a:rPr>
              <a:t>Easy server-side overrides</a:t>
            </a:r>
            <a:endParaRPr lang="en-US" sz="2800" b="1" dirty="0">
              <a:solidFill>
                <a:schemeClr val="accent1"/>
              </a:solidFill>
            </a:endParaRPr>
          </a:p>
        </p:txBody>
      </p:sp>
    </p:spTree>
    <p:extLst>
      <p:ext uri="{BB962C8B-B14F-4D97-AF65-F5344CB8AC3E}">
        <p14:creationId xmlns:p14="http://schemas.microsoft.com/office/powerpoint/2010/main" val="15951887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261218"/>
            <a:ext cx="12191999" cy="1154162"/>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Current HTTP/3 proposal under consideration:</a:t>
            </a:r>
            <a:br>
              <a:rPr lang="en-US" sz="4000" dirty="0" smtClean="0">
                <a:latin typeface="Segoe UI Semibold" panose="020B0702040204020203" pitchFamily="34" charset="0"/>
                <a:cs typeface="Segoe UI Semibold" panose="020B0702040204020203" pitchFamily="34" charset="0"/>
              </a:rPr>
            </a:br>
            <a:r>
              <a:rPr lang="en-US" sz="4000" dirty="0" smtClean="0">
                <a:latin typeface="Segoe UI Semibold" panose="020B0702040204020203" pitchFamily="34" charset="0"/>
                <a:cs typeface="Segoe UI Semibold" panose="020B0702040204020203" pitchFamily="34" charset="0"/>
              </a:rPr>
              <a:t>Back to SPDY basics</a:t>
            </a:r>
            <a:endParaRPr lang="fr-FR" sz="4000" dirty="0">
              <a:latin typeface="Segoe UI Semibold" panose="020B0702040204020203" pitchFamily="34" charset="0"/>
              <a:cs typeface="Segoe UI Semibold" panose="020B0702040204020203" pitchFamily="34" charset="0"/>
            </a:endParaRPr>
          </a:p>
        </p:txBody>
      </p:sp>
      <p:sp>
        <p:nvSpPr>
          <p:cNvPr id="2" name="Rectangle 1"/>
          <p:cNvSpPr/>
          <p:nvPr/>
        </p:nvSpPr>
        <p:spPr>
          <a:xfrm>
            <a:off x="6096000" y="6505527"/>
            <a:ext cx="6096000" cy="276999"/>
          </a:xfrm>
          <a:prstGeom prst="rect">
            <a:avLst/>
          </a:prstGeom>
        </p:spPr>
        <p:txBody>
          <a:bodyPr>
            <a:spAutoFit/>
          </a:bodyPr>
          <a:lstStyle/>
          <a:p>
            <a:pPr algn="r"/>
            <a:r>
              <a:rPr lang="en-US" sz="1200" dirty="0">
                <a:hlinkClick r:id="rId2"/>
              </a:rPr>
              <a:t>https://github.com/httpwg/http-extensions/blob/master/draft-ietf-httpbis-priority.md</a:t>
            </a:r>
            <a:endParaRPr lang="en-US" sz="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80" y="1471288"/>
            <a:ext cx="4022306" cy="2607682"/>
          </a:xfrm>
          <a:prstGeom prst="rect">
            <a:avLst/>
          </a:prstGeom>
        </p:spPr>
      </p:pic>
      <p:sp>
        <p:nvSpPr>
          <p:cNvPr id="17" name="Left Arrow 16"/>
          <p:cNvSpPr/>
          <p:nvPr/>
        </p:nvSpPr>
        <p:spPr>
          <a:xfrm>
            <a:off x="4206189" y="3574190"/>
            <a:ext cx="1506858" cy="457614"/>
          </a:xfrm>
          <a:prstGeom prst="leftArrow">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956" y="4107475"/>
            <a:ext cx="5524044" cy="2536551"/>
          </a:xfrm>
          <a:prstGeom prst="rect">
            <a:avLst/>
          </a:prstGeom>
        </p:spPr>
      </p:pic>
      <p:sp>
        <p:nvSpPr>
          <p:cNvPr id="18" name="Left Arrow 17"/>
          <p:cNvSpPr/>
          <p:nvPr/>
        </p:nvSpPr>
        <p:spPr>
          <a:xfrm>
            <a:off x="6096000" y="5266221"/>
            <a:ext cx="1506858" cy="457614"/>
          </a:xfrm>
          <a:prstGeom prst="leftArrow">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774872" y="2309749"/>
            <a:ext cx="4738256" cy="2062103"/>
          </a:xfrm>
          <a:prstGeom prst="rect">
            <a:avLst/>
          </a:prstGeom>
          <a:noFill/>
        </p:spPr>
        <p:txBody>
          <a:bodyPr wrap="square" rtlCol="0">
            <a:spAutoFit/>
          </a:bodyPr>
          <a:lstStyle/>
          <a:p>
            <a:r>
              <a:rPr lang="en-US" sz="3200" dirty="0" smtClean="0"/>
              <a:t>Using an HTTP </a:t>
            </a:r>
            <a:r>
              <a:rPr lang="en-US" sz="3200" dirty="0" smtClean="0">
                <a:solidFill>
                  <a:schemeClr val="accent1"/>
                </a:solidFill>
              </a:rPr>
              <a:t>header</a:t>
            </a:r>
            <a:r>
              <a:rPr lang="en-US" sz="3200" dirty="0" smtClean="0"/>
              <a:t>:</a:t>
            </a:r>
          </a:p>
          <a:p>
            <a:pPr marL="457200" indent="-457200">
              <a:buFont typeface="Arial" panose="020B0604020202020204" pitchFamily="34" charset="0"/>
              <a:buChar char="•"/>
            </a:pPr>
            <a:r>
              <a:rPr lang="en-US" sz="3200" dirty="0" smtClean="0"/>
              <a:t>Easy to debug</a:t>
            </a:r>
          </a:p>
          <a:p>
            <a:pPr marL="457200" indent="-457200">
              <a:buFont typeface="Arial" panose="020B0604020202020204" pitchFamily="34" charset="0"/>
              <a:buChar char="•"/>
            </a:pPr>
            <a:r>
              <a:rPr lang="en-US" sz="3200" dirty="0" smtClean="0"/>
              <a:t>Easy to track</a:t>
            </a:r>
          </a:p>
          <a:p>
            <a:pPr marL="457200" indent="-457200">
              <a:buFont typeface="Arial" panose="020B0604020202020204" pitchFamily="34" charset="0"/>
              <a:buChar char="•"/>
            </a:pPr>
            <a:r>
              <a:rPr lang="en-US" sz="3200" dirty="0" smtClean="0"/>
              <a:t>Easy to reason about</a:t>
            </a:r>
            <a:endParaRPr lang="en-US" sz="2400" dirty="0" smtClean="0"/>
          </a:p>
        </p:txBody>
      </p:sp>
    </p:spTree>
    <p:extLst>
      <p:ext uri="{BB962C8B-B14F-4D97-AF65-F5344CB8AC3E}">
        <p14:creationId xmlns:p14="http://schemas.microsoft.com/office/powerpoint/2010/main" val="34379892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261218"/>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Many open questions…</a:t>
            </a:r>
            <a:endParaRPr lang="fr-FR" sz="4000" dirty="0">
              <a:latin typeface="Segoe UI Semibold" panose="020B0702040204020203" pitchFamily="34" charset="0"/>
              <a:cs typeface="Segoe UI Semibold" panose="020B0702040204020203" pitchFamily="34" charset="0"/>
            </a:endParaRPr>
          </a:p>
        </p:txBody>
      </p:sp>
      <p:sp>
        <p:nvSpPr>
          <p:cNvPr id="2" name="Rectangle 1"/>
          <p:cNvSpPr/>
          <p:nvPr/>
        </p:nvSpPr>
        <p:spPr>
          <a:xfrm>
            <a:off x="4572000" y="6188594"/>
            <a:ext cx="7620000" cy="646331"/>
          </a:xfrm>
          <a:prstGeom prst="rect">
            <a:avLst/>
          </a:prstGeom>
        </p:spPr>
        <p:txBody>
          <a:bodyPr wrap="square">
            <a:spAutoFit/>
          </a:bodyPr>
          <a:lstStyle/>
          <a:p>
            <a:pPr algn="r"/>
            <a:r>
              <a:rPr lang="en-US" sz="1200" dirty="0">
                <a:hlinkClick r:id="rId2"/>
              </a:rPr>
              <a:t>https://github.com/kazuho/draft-kazuho-httpbis-priority/issues/94</a:t>
            </a:r>
            <a:endParaRPr lang="en-US" sz="1200" dirty="0" smtClean="0">
              <a:hlinkClick r:id="rId3"/>
            </a:endParaRPr>
          </a:p>
          <a:p>
            <a:pPr algn="r"/>
            <a:r>
              <a:rPr lang="en-US" sz="1200" dirty="0" smtClean="0">
                <a:hlinkClick r:id="rId3"/>
              </a:rPr>
              <a:t>https</a:t>
            </a:r>
            <a:r>
              <a:rPr lang="en-US" sz="1200" dirty="0">
                <a:hlinkClick r:id="rId3"/>
              </a:rPr>
              <a:t>://</a:t>
            </a:r>
            <a:r>
              <a:rPr lang="en-US" sz="1200" dirty="0" smtClean="0">
                <a:hlinkClick r:id="rId3"/>
              </a:rPr>
              <a:t>github.com/httpwg/http-extensions/blob/master/draft-ietf-httpbis-priority.md</a:t>
            </a:r>
            <a:r>
              <a:rPr lang="en-US" sz="1200" dirty="0" smtClean="0"/>
              <a:t/>
            </a:r>
            <a:br>
              <a:rPr lang="en-US" sz="1200" dirty="0" smtClean="0"/>
            </a:br>
            <a:r>
              <a:rPr lang="en-US" sz="1200" dirty="0">
                <a:hlinkClick r:id="rId4"/>
              </a:rPr>
              <a:t>https://github.com/httpwg/http-extensions/issues?q=is%3Aissue+is%3Aopen+label%3Apriorities</a:t>
            </a:r>
            <a:endParaRPr lang="en-US" sz="1200" dirty="0"/>
          </a:p>
        </p:txBody>
      </p:sp>
      <p:sp>
        <p:nvSpPr>
          <p:cNvPr id="9" name="TextBox 8"/>
          <p:cNvSpPr txBox="1"/>
          <p:nvPr/>
        </p:nvSpPr>
        <p:spPr>
          <a:xfrm>
            <a:off x="772657" y="1074918"/>
            <a:ext cx="7449128" cy="584775"/>
          </a:xfrm>
          <a:prstGeom prst="rect">
            <a:avLst/>
          </a:prstGeom>
          <a:noFill/>
        </p:spPr>
        <p:txBody>
          <a:bodyPr wrap="square" rtlCol="0">
            <a:spAutoFit/>
          </a:bodyPr>
          <a:lstStyle/>
          <a:p>
            <a:r>
              <a:rPr lang="en-US" sz="3200" dirty="0" smtClean="0"/>
              <a:t>How to handle round-robin in practice?</a:t>
            </a:r>
            <a:endParaRPr lang="en-US" sz="2400" dirty="0" smtClean="0"/>
          </a:p>
        </p:txBody>
      </p:sp>
      <p:sp>
        <p:nvSpPr>
          <p:cNvPr id="11" name="TextBox 10"/>
          <p:cNvSpPr txBox="1"/>
          <p:nvPr/>
        </p:nvSpPr>
        <p:spPr>
          <a:xfrm>
            <a:off x="4983527" y="2624894"/>
            <a:ext cx="2931835" cy="584775"/>
          </a:xfrm>
          <a:prstGeom prst="rect">
            <a:avLst/>
          </a:prstGeom>
          <a:noFill/>
        </p:spPr>
        <p:txBody>
          <a:bodyPr wrap="square" rtlCol="0">
            <a:spAutoFit/>
          </a:bodyPr>
          <a:lstStyle/>
          <a:p>
            <a:r>
              <a:rPr lang="en-US" sz="3200" b="1" dirty="0" smtClean="0">
                <a:latin typeface="+mj-lt"/>
                <a:cs typeface="Courier New" panose="02070309020205020404" pitchFamily="49" charset="0"/>
              </a:rPr>
              <a:t>1   1   0   1   1   1</a:t>
            </a:r>
            <a:endParaRPr lang="en-US" sz="2400" b="1" dirty="0" smtClean="0">
              <a:latin typeface="+mj-lt"/>
              <a:cs typeface="Courier New" panose="02070309020205020404" pitchFamily="49" charset="0"/>
            </a:endParaRPr>
          </a:p>
        </p:txBody>
      </p:sp>
      <p:sp>
        <p:nvSpPr>
          <p:cNvPr id="13" name="Rectangle 12"/>
          <p:cNvSpPr/>
          <p:nvPr/>
        </p:nvSpPr>
        <p:spPr>
          <a:xfrm flipH="1">
            <a:off x="7442000" y="2161879"/>
            <a:ext cx="415280" cy="348236"/>
          </a:xfrm>
          <a:prstGeom prst="rect">
            <a:avLst/>
          </a:prstGeom>
          <a:solidFill>
            <a:srgbClr val="FFFF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flipH="1">
            <a:off x="4983527" y="2148474"/>
            <a:ext cx="446281"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flipH="1">
            <a:off x="5491790" y="2148474"/>
            <a:ext cx="446281"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flipH="1">
            <a:off x="6462263" y="2148474"/>
            <a:ext cx="446281"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flipH="1">
            <a:off x="6945748" y="2148474"/>
            <a:ext cx="446281"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flipH="1">
            <a:off x="5975275" y="1983030"/>
            <a:ext cx="446281"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a:extLst>
              <a:ext uri="{FF2B5EF4-FFF2-40B4-BE49-F238E27FC236}">
                <a16:creationId xmlns:a16="http://schemas.microsoft.com/office/drawing/2014/main" id="{7E11740C-C5EC-4E44-B1CC-60FD90A4348A}"/>
              </a:ext>
            </a:extLst>
          </p:cNvPr>
          <p:cNvSpPr txBox="1"/>
          <p:nvPr/>
        </p:nvSpPr>
        <p:spPr>
          <a:xfrm>
            <a:off x="2076552" y="2708608"/>
            <a:ext cx="3423136" cy="430887"/>
          </a:xfrm>
          <a:prstGeom prst="rect">
            <a:avLst/>
          </a:prstGeom>
          <a:noFill/>
        </p:spPr>
        <p:txBody>
          <a:bodyPr wrap="square" lIns="0" tIns="0" bIns="0" rtlCol="0" anchor="t">
            <a:spAutoFit/>
          </a:bodyPr>
          <a:lstStyle/>
          <a:p>
            <a:pPr algn="ctr"/>
            <a:r>
              <a:rPr lang="en-US" sz="2800" b="1" dirty="0" smtClean="0">
                <a:solidFill>
                  <a:schemeClr val="accent1"/>
                </a:solidFill>
              </a:rPr>
              <a:t>Incremental =</a:t>
            </a:r>
            <a:endParaRPr lang="en-US" sz="2800" b="1" dirty="0">
              <a:solidFill>
                <a:schemeClr val="accent1"/>
              </a:solidFill>
            </a:endParaRPr>
          </a:p>
        </p:txBody>
      </p:sp>
      <p:sp>
        <p:nvSpPr>
          <p:cNvPr id="71" name="TextBox 70">
            <a:extLst>
              <a:ext uri="{FF2B5EF4-FFF2-40B4-BE49-F238E27FC236}">
                <a16:creationId xmlns:a16="http://schemas.microsoft.com/office/drawing/2014/main" id="{7E11740C-C5EC-4E44-B1CC-60FD90A4348A}"/>
              </a:ext>
            </a:extLst>
          </p:cNvPr>
          <p:cNvSpPr txBox="1"/>
          <p:nvPr/>
        </p:nvSpPr>
        <p:spPr>
          <a:xfrm>
            <a:off x="2201251" y="2136617"/>
            <a:ext cx="2629016" cy="430887"/>
          </a:xfrm>
          <a:prstGeom prst="rect">
            <a:avLst/>
          </a:prstGeom>
          <a:noFill/>
        </p:spPr>
        <p:txBody>
          <a:bodyPr wrap="square" lIns="0" tIns="0" bIns="0" rtlCol="0" anchor="t">
            <a:spAutoFit/>
          </a:bodyPr>
          <a:lstStyle/>
          <a:p>
            <a:pPr algn="r"/>
            <a:r>
              <a:rPr lang="en-US" sz="2800" b="1" dirty="0" smtClean="0">
                <a:solidFill>
                  <a:schemeClr val="accent1"/>
                </a:solidFill>
              </a:rPr>
              <a:t>urgency = 3</a:t>
            </a:r>
            <a:endParaRPr lang="en-US" sz="2800" b="1" dirty="0">
              <a:solidFill>
                <a:schemeClr val="accent1"/>
              </a:solidFill>
            </a:endParaRPr>
          </a:p>
        </p:txBody>
      </p:sp>
    </p:spTree>
    <p:extLst>
      <p:ext uri="{BB962C8B-B14F-4D97-AF65-F5344CB8AC3E}">
        <p14:creationId xmlns:p14="http://schemas.microsoft.com/office/powerpoint/2010/main" val="20030872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261218"/>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Many open questions…</a:t>
            </a:r>
            <a:endParaRPr lang="fr-FR" sz="4000" dirty="0">
              <a:latin typeface="Segoe UI Semibold" panose="020B0702040204020203" pitchFamily="34" charset="0"/>
              <a:cs typeface="Segoe UI Semibold" panose="020B0702040204020203" pitchFamily="34" charset="0"/>
            </a:endParaRPr>
          </a:p>
        </p:txBody>
      </p:sp>
      <p:sp>
        <p:nvSpPr>
          <p:cNvPr id="2" name="Rectangle 1"/>
          <p:cNvSpPr/>
          <p:nvPr/>
        </p:nvSpPr>
        <p:spPr>
          <a:xfrm>
            <a:off x="4572000" y="6188594"/>
            <a:ext cx="7620000" cy="646331"/>
          </a:xfrm>
          <a:prstGeom prst="rect">
            <a:avLst/>
          </a:prstGeom>
        </p:spPr>
        <p:txBody>
          <a:bodyPr wrap="square">
            <a:spAutoFit/>
          </a:bodyPr>
          <a:lstStyle/>
          <a:p>
            <a:pPr algn="r"/>
            <a:r>
              <a:rPr lang="en-US" sz="1200" dirty="0">
                <a:hlinkClick r:id="rId2"/>
              </a:rPr>
              <a:t>https://github.com/kazuho/draft-kazuho-httpbis-priority/issues/94</a:t>
            </a:r>
            <a:endParaRPr lang="en-US" sz="1200" dirty="0" smtClean="0">
              <a:hlinkClick r:id="rId3"/>
            </a:endParaRPr>
          </a:p>
          <a:p>
            <a:pPr algn="r"/>
            <a:r>
              <a:rPr lang="en-US" sz="1200" dirty="0" smtClean="0">
                <a:hlinkClick r:id="rId3"/>
              </a:rPr>
              <a:t>https</a:t>
            </a:r>
            <a:r>
              <a:rPr lang="en-US" sz="1200" dirty="0">
                <a:hlinkClick r:id="rId3"/>
              </a:rPr>
              <a:t>://</a:t>
            </a:r>
            <a:r>
              <a:rPr lang="en-US" sz="1200" dirty="0" smtClean="0">
                <a:hlinkClick r:id="rId3"/>
              </a:rPr>
              <a:t>github.com/httpwg/http-extensions/blob/master/draft-ietf-httpbis-priority.md</a:t>
            </a:r>
            <a:r>
              <a:rPr lang="en-US" sz="1200" dirty="0" smtClean="0"/>
              <a:t/>
            </a:r>
            <a:br>
              <a:rPr lang="en-US" sz="1200" dirty="0" smtClean="0"/>
            </a:br>
            <a:r>
              <a:rPr lang="en-US" sz="1200" dirty="0">
                <a:hlinkClick r:id="rId4"/>
              </a:rPr>
              <a:t>https://github.com/httpwg/http-extensions/issues?q=is%3Aissue+is%3Aopen+label%3Apriorities</a:t>
            </a:r>
            <a:endParaRPr lang="en-US" sz="1200" dirty="0"/>
          </a:p>
        </p:txBody>
      </p:sp>
      <p:sp>
        <p:nvSpPr>
          <p:cNvPr id="9" name="TextBox 8"/>
          <p:cNvSpPr txBox="1"/>
          <p:nvPr/>
        </p:nvSpPr>
        <p:spPr>
          <a:xfrm>
            <a:off x="772657" y="1074918"/>
            <a:ext cx="7449128" cy="584775"/>
          </a:xfrm>
          <a:prstGeom prst="rect">
            <a:avLst/>
          </a:prstGeom>
          <a:noFill/>
        </p:spPr>
        <p:txBody>
          <a:bodyPr wrap="square" rtlCol="0">
            <a:spAutoFit/>
          </a:bodyPr>
          <a:lstStyle/>
          <a:p>
            <a:r>
              <a:rPr lang="en-US" sz="3200" dirty="0" smtClean="0"/>
              <a:t>How to handle round-robin in practice?</a:t>
            </a:r>
            <a:endParaRPr lang="en-US" sz="2400" dirty="0" smtClean="0"/>
          </a:p>
        </p:txBody>
      </p:sp>
      <p:sp>
        <p:nvSpPr>
          <p:cNvPr id="11" name="TextBox 10"/>
          <p:cNvSpPr txBox="1"/>
          <p:nvPr/>
        </p:nvSpPr>
        <p:spPr>
          <a:xfrm>
            <a:off x="4983527" y="2624894"/>
            <a:ext cx="2931835" cy="584775"/>
          </a:xfrm>
          <a:prstGeom prst="rect">
            <a:avLst/>
          </a:prstGeom>
          <a:noFill/>
        </p:spPr>
        <p:txBody>
          <a:bodyPr wrap="square" rtlCol="0">
            <a:spAutoFit/>
          </a:bodyPr>
          <a:lstStyle/>
          <a:p>
            <a:r>
              <a:rPr lang="en-US" sz="3200" b="1" dirty="0" smtClean="0">
                <a:latin typeface="+mj-lt"/>
                <a:cs typeface="Courier New" panose="02070309020205020404" pitchFamily="49" charset="0"/>
              </a:rPr>
              <a:t>1   1   0   1   1   1</a:t>
            </a:r>
            <a:endParaRPr lang="en-US" sz="2400" b="1" dirty="0" smtClean="0">
              <a:latin typeface="+mj-lt"/>
              <a:cs typeface="Courier New" panose="02070309020205020404" pitchFamily="49" charset="0"/>
            </a:endParaRPr>
          </a:p>
        </p:txBody>
      </p:sp>
      <p:sp>
        <p:nvSpPr>
          <p:cNvPr id="13" name="Rectangle 12"/>
          <p:cNvSpPr/>
          <p:nvPr/>
        </p:nvSpPr>
        <p:spPr>
          <a:xfrm flipH="1">
            <a:off x="7442000" y="2161879"/>
            <a:ext cx="415280" cy="348236"/>
          </a:xfrm>
          <a:prstGeom prst="rect">
            <a:avLst/>
          </a:prstGeom>
          <a:solidFill>
            <a:srgbClr val="FFFF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flipH="1">
            <a:off x="4983527" y="2148474"/>
            <a:ext cx="446281"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flipH="1">
            <a:off x="5491790" y="2148474"/>
            <a:ext cx="446281"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flipH="1">
            <a:off x="6462263" y="2148474"/>
            <a:ext cx="446281"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flipH="1">
            <a:off x="6945748" y="2148474"/>
            <a:ext cx="446281"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flipH="1">
            <a:off x="5975275" y="1983030"/>
            <a:ext cx="446281"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a:extLst>
              <a:ext uri="{FF2B5EF4-FFF2-40B4-BE49-F238E27FC236}">
                <a16:creationId xmlns:a16="http://schemas.microsoft.com/office/drawing/2014/main" id="{7E11740C-C5EC-4E44-B1CC-60FD90A4348A}"/>
              </a:ext>
            </a:extLst>
          </p:cNvPr>
          <p:cNvSpPr txBox="1"/>
          <p:nvPr/>
        </p:nvSpPr>
        <p:spPr>
          <a:xfrm>
            <a:off x="2076552" y="2708608"/>
            <a:ext cx="3423136" cy="430887"/>
          </a:xfrm>
          <a:prstGeom prst="rect">
            <a:avLst/>
          </a:prstGeom>
          <a:noFill/>
        </p:spPr>
        <p:txBody>
          <a:bodyPr wrap="square" lIns="0" tIns="0" bIns="0" rtlCol="0" anchor="t">
            <a:spAutoFit/>
          </a:bodyPr>
          <a:lstStyle/>
          <a:p>
            <a:pPr algn="ctr"/>
            <a:r>
              <a:rPr lang="en-US" sz="2800" b="1" dirty="0" smtClean="0">
                <a:solidFill>
                  <a:schemeClr val="accent1"/>
                </a:solidFill>
              </a:rPr>
              <a:t>Incremental =</a:t>
            </a:r>
            <a:endParaRPr lang="en-US" sz="2800" b="1" dirty="0">
              <a:solidFill>
                <a:schemeClr val="accent1"/>
              </a:solidFill>
            </a:endParaRPr>
          </a:p>
        </p:txBody>
      </p:sp>
      <p:sp>
        <p:nvSpPr>
          <p:cNvPr id="24" name="Rectangle 23"/>
          <p:cNvSpPr/>
          <p:nvPr/>
        </p:nvSpPr>
        <p:spPr>
          <a:xfrm flipH="1">
            <a:off x="1582713" y="3966125"/>
            <a:ext cx="446281"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flipH="1">
            <a:off x="2028994" y="3966125"/>
            <a:ext cx="446281"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flipH="1">
            <a:off x="2475275" y="3966125"/>
            <a:ext cx="446281"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flipH="1">
            <a:off x="2921556" y="3966125"/>
            <a:ext cx="446281"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flipH="1">
            <a:off x="3365218" y="3822960"/>
            <a:ext cx="1375952"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flipH="1">
            <a:off x="4738551" y="3967420"/>
            <a:ext cx="446281"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flipH="1">
            <a:off x="5184832" y="3966125"/>
            <a:ext cx="446281"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flipH="1">
            <a:off x="5628494" y="3972827"/>
            <a:ext cx="415280" cy="348236"/>
          </a:xfrm>
          <a:prstGeom prst="rect">
            <a:avLst/>
          </a:prstGeom>
          <a:solidFill>
            <a:srgbClr val="FFFF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flipH="1">
            <a:off x="6074775" y="3988152"/>
            <a:ext cx="446281"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flipH="1">
            <a:off x="6521056" y="3986857"/>
            <a:ext cx="446281"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flipH="1">
            <a:off x="6964718" y="3993559"/>
            <a:ext cx="415280" cy="348236"/>
          </a:xfrm>
          <a:prstGeom prst="rect">
            <a:avLst/>
          </a:prstGeom>
          <a:solidFill>
            <a:srgbClr val="FFFF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flipH="1">
            <a:off x="7410999" y="4008884"/>
            <a:ext cx="446281"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flipH="1">
            <a:off x="7857280" y="4007589"/>
            <a:ext cx="446281"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flipH="1">
            <a:off x="8300942" y="4014291"/>
            <a:ext cx="415280" cy="348236"/>
          </a:xfrm>
          <a:prstGeom prst="rect">
            <a:avLst/>
          </a:prstGeom>
          <a:solidFill>
            <a:srgbClr val="FFFF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flipH="1">
            <a:off x="2955392" y="4771658"/>
            <a:ext cx="446281"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flipH="1">
            <a:off x="3401673" y="4771658"/>
            <a:ext cx="446281"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flipH="1">
            <a:off x="3847954" y="4771658"/>
            <a:ext cx="446281"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flipH="1">
            <a:off x="4294235" y="4771658"/>
            <a:ext cx="446281"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flipH="1">
            <a:off x="1582713" y="4587676"/>
            <a:ext cx="1373989"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flipH="1">
            <a:off x="4738551" y="4772953"/>
            <a:ext cx="446281"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flipH="1">
            <a:off x="5184832" y="4771658"/>
            <a:ext cx="446281"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flipH="1">
            <a:off x="5628494" y="4778360"/>
            <a:ext cx="415280" cy="348236"/>
          </a:xfrm>
          <a:prstGeom prst="rect">
            <a:avLst/>
          </a:prstGeom>
          <a:solidFill>
            <a:srgbClr val="FFFF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flipH="1">
            <a:off x="6074775" y="4793685"/>
            <a:ext cx="446281"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flipH="1">
            <a:off x="6521056" y="4792390"/>
            <a:ext cx="446281"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flipH="1">
            <a:off x="6964718" y="4799092"/>
            <a:ext cx="415280" cy="348236"/>
          </a:xfrm>
          <a:prstGeom prst="rect">
            <a:avLst/>
          </a:prstGeom>
          <a:solidFill>
            <a:srgbClr val="FFFF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flipH="1">
            <a:off x="7410999" y="4814417"/>
            <a:ext cx="446281"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flipH="1">
            <a:off x="7857280" y="4813122"/>
            <a:ext cx="446281"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flipH="1">
            <a:off x="8300942" y="4819824"/>
            <a:ext cx="415280" cy="348236"/>
          </a:xfrm>
          <a:prstGeom prst="rect">
            <a:avLst/>
          </a:prstGeom>
          <a:solidFill>
            <a:srgbClr val="FFFF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flipH="1">
            <a:off x="1605355" y="5480707"/>
            <a:ext cx="446281"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flipH="1">
            <a:off x="2051636" y="5480707"/>
            <a:ext cx="446281"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flipH="1">
            <a:off x="5167263" y="5507665"/>
            <a:ext cx="446281"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flipH="1">
            <a:off x="5613544" y="5507665"/>
            <a:ext cx="446281"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flipH="1">
            <a:off x="2497917" y="5482002"/>
            <a:ext cx="446281"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flipH="1">
            <a:off x="2944198" y="5480707"/>
            <a:ext cx="446281"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flipH="1">
            <a:off x="3387860" y="5487409"/>
            <a:ext cx="415280" cy="348236"/>
          </a:xfrm>
          <a:prstGeom prst="rect">
            <a:avLst/>
          </a:prstGeom>
          <a:solidFill>
            <a:srgbClr val="FFFF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flipH="1">
            <a:off x="6059145" y="5502734"/>
            <a:ext cx="446281"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flipH="1">
            <a:off x="6505426" y="5501439"/>
            <a:ext cx="446281"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flipH="1">
            <a:off x="6949088" y="5508141"/>
            <a:ext cx="415280" cy="348236"/>
          </a:xfrm>
          <a:prstGeom prst="rect">
            <a:avLst/>
          </a:prstGeom>
          <a:solidFill>
            <a:srgbClr val="FFFF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flipH="1">
            <a:off x="7395369" y="5523466"/>
            <a:ext cx="446281" cy="361641"/>
          </a:xfrm>
          <a:prstGeom prst="rect">
            <a:avLst/>
          </a:prstGeom>
          <a:solidFill>
            <a:srgbClr val="FBB4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flipH="1">
            <a:off x="7841650" y="5522171"/>
            <a:ext cx="446281" cy="361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flipH="1">
            <a:off x="8285312" y="5528873"/>
            <a:ext cx="415280" cy="348236"/>
          </a:xfrm>
          <a:prstGeom prst="rect">
            <a:avLst/>
          </a:prstGeom>
          <a:solidFill>
            <a:srgbClr val="FFFF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flipH="1">
            <a:off x="3847954" y="5320893"/>
            <a:ext cx="1319792"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Box 70">
            <a:extLst>
              <a:ext uri="{FF2B5EF4-FFF2-40B4-BE49-F238E27FC236}">
                <a16:creationId xmlns:a16="http://schemas.microsoft.com/office/drawing/2014/main" id="{7E11740C-C5EC-4E44-B1CC-60FD90A4348A}"/>
              </a:ext>
            </a:extLst>
          </p:cNvPr>
          <p:cNvSpPr txBox="1"/>
          <p:nvPr/>
        </p:nvSpPr>
        <p:spPr>
          <a:xfrm>
            <a:off x="2201251" y="2136617"/>
            <a:ext cx="2629016" cy="430887"/>
          </a:xfrm>
          <a:prstGeom prst="rect">
            <a:avLst/>
          </a:prstGeom>
          <a:noFill/>
        </p:spPr>
        <p:txBody>
          <a:bodyPr wrap="square" lIns="0" tIns="0" bIns="0" rtlCol="0" anchor="t">
            <a:spAutoFit/>
          </a:bodyPr>
          <a:lstStyle/>
          <a:p>
            <a:pPr algn="r"/>
            <a:r>
              <a:rPr lang="en-US" sz="2800" b="1" dirty="0" smtClean="0">
                <a:solidFill>
                  <a:schemeClr val="accent1"/>
                </a:solidFill>
              </a:rPr>
              <a:t>urgency = 3</a:t>
            </a:r>
            <a:endParaRPr lang="en-US" sz="2800" b="1" dirty="0">
              <a:solidFill>
                <a:schemeClr val="accent1"/>
              </a:solidFill>
            </a:endParaRPr>
          </a:p>
        </p:txBody>
      </p:sp>
      <p:sp>
        <p:nvSpPr>
          <p:cNvPr id="58" name="TextBox 57">
            <a:extLst>
              <a:ext uri="{FF2B5EF4-FFF2-40B4-BE49-F238E27FC236}">
                <a16:creationId xmlns:a16="http://schemas.microsoft.com/office/drawing/2014/main" id="{7E11740C-C5EC-4E44-B1CC-60FD90A4348A}"/>
              </a:ext>
            </a:extLst>
          </p:cNvPr>
          <p:cNvSpPr txBox="1"/>
          <p:nvPr/>
        </p:nvSpPr>
        <p:spPr>
          <a:xfrm>
            <a:off x="9196993" y="2624949"/>
            <a:ext cx="2629016" cy="1723549"/>
          </a:xfrm>
          <a:prstGeom prst="rect">
            <a:avLst/>
          </a:prstGeom>
          <a:noFill/>
        </p:spPr>
        <p:txBody>
          <a:bodyPr wrap="square" lIns="0" tIns="0" bIns="0" rtlCol="0" anchor="t">
            <a:spAutoFit/>
          </a:bodyPr>
          <a:lstStyle/>
          <a:p>
            <a:pPr algn="r"/>
            <a:r>
              <a:rPr lang="en-US" sz="2800" dirty="0" smtClean="0"/>
              <a:t>Note: unfair Round-Robin no longer really possible</a:t>
            </a:r>
            <a:endParaRPr lang="en-US" sz="2800" dirty="0"/>
          </a:p>
        </p:txBody>
      </p:sp>
      <p:pic>
        <p:nvPicPr>
          <p:cNvPr id="60" name="Picture 4" descr="Image result for safari"/>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511501" y="1785954"/>
            <a:ext cx="781550" cy="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1372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261218"/>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Many open questions…</a:t>
            </a:r>
            <a:endParaRPr lang="fr-FR" sz="4000" dirty="0">
              <a:latin typeface="Segoe UI Semibold" panose="020B0702040204020203" pitchFamily="34" charset="0"/>
              <a:cs typeface="Segoe UI Semibold" panose="020B0702040204020203" pitchFamily="34" charset="0"/>
            </a:endParaRPr>
          </a:p>
        </p:txBody>
      </p:sp>
      <p:sp>
        <p:nvSpPr>
          <p:cNvPr id="2" name="Rectangle 1"/>
          <p:cNvSpPr/>
          <p:nvPr/>
        </p:nvSpPr>
        <p:spPr>
          <a:xfrm>
            <a:off x="4572000" y="6371363"/>
            <a:ext cx="7620000" cy="461665"/>
          </a:xfrm>
          <a:prstGeom prst="rect">
            <a:avLst/>
          </a:prstGeom>
        </p:spPr>
        <p:txBody>
          <a:bodyPr wrap="square">
            <a:spAutoFit/>
          </a:bodyPr>
          <a:lstStyle/>
          <a:p>
            <a:pPr algn="r"/>
            <a:r>
              <a:rPr lang="en-US" sz="1200" dirty="0" smtClean="0">
                <a:hlinkClick r:id="rId2"/>
              </a:rPr>
              <a:t>https</a:t>
            </a:r>
            <a:r>
              <a:rPr lang="en-US" sz="1200" dirty="0">
                <a:hlinkClick r:id="rId2"/>
              </a:rPr>
              <a:t>://</a:t>
            </a:r>
            <a:r>
              <a:rPr lang="en-US" sz="1200" dirty="0" smtClean="0">
                <a:hlinkClick r:id="rId2"/>
              </a:rPr>
              <a:t>github.com/httpwg/http-extensions/blob/master/draft-ietf-httpbis-priority.md</a:t>
            </a:r>
            <a:r>
              <a:rPr lang="en-US" sz="1200" dirty="0" smtClean="0"/>
              <a:t/>
            </a:r>
            <a:br>
              <a:rPr lang="en-US" sz="1200" dirty="0" smtClean="0"/>
            </a:br>
            <a:r>
              <a:rPr lang="en-US" sz="1200" dirty="0">
                <a:hlinkClick r:id="rId3"/>
              </a:rPr>
              <a:t>https://github.com/httpwg/http-extensions/issues?q=is%3Aissue+is%3Aopen+label%3Apriorities</a:t>
            </a:r>
            <a:endParaRPr lang="en-US" sz="1200" dirty="0"/>
          </a:p>
        </p:txBody>
      </p:sp>
      <p:sp>
        <p:nvSpPr>
          <p:cNvPr id="9" name="TextBox 8"/>
          <p:cNvSpPr txBox="1"/>
          <p:nvPr/>
        </p:nvSpPr>
        <p:spPr>
          <a:xfrm>
            <a:off x="514749" y="1223410"/>
            <a:ext cx="10583097" cy="5016758"/>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US" sz="3200" dirty="0" smtClean="0"/>
              <a:t>Many people don’t like using HTTP headers for this</a:t>
            </a:r>
          </a:p>
          <a:p>
            <a:pPr marL="457200" indent="-457200">
              <a:lnSpc>
                <a:spcPct val="200000"/>
              </a:lnSpc>
              <a:buFont typeface="Arial" panose="020B0604020202020204" pitchFamily="34" charset="0"/>
              <a:buChar char="•"/>
            </a:pPr>
            <a:r>
              <a:rPr lang="en-US" sz="3200" dirty="0" smtClean="0"/>
              <a:t>Headers also cannot be used for changing priorities</a:t>
            </a:r>
          </a:p>
          <a:p>
            <a:pPr marL="457200" indent="-457200">
              <a:lnSpc>
                <a:spcPct val="200000"/>
              </a:lnSpc>
              <a:buFont typeface="Arial" panose="020B0604020202020204" pitchFamily="34" charset="0"/>
              <a:buChar char="•"/>
            </a:pPr>
            <a:r>
              <a:rPr lang="en-US" sz="3200" dirty="0" smtClean="0"/>
              <a:t>Exposing this to JavaScript had lots of push-back</a:t>
            </a:r>
          </a:p>
          <a:p>
            <a:pPr marL="457200" indent="-457200">
              <a:lnSpc>
                <a:spcPct val="200000"/>
              </a:lnSpc>
              <a:buFont typeface="Arial" panose="020B0604020202020204" pitchFamily="34" charset="0"/>
              <a:buChar char="•"/>
            </a:pPr>
            <a:r>
              <a:rPr lang="en-US" sz="3200" dirty="0" smtClean="0"/>
              <a:t>Are 8 levels enough? Do they really need semantics?</a:t>
            </a:r>
          </a:p>
          <a:p>
            <a:pPr marL="457200" indent="-457200">
              <a:lnSpc>
                <a:spcPct val="200000"/>
              </a:lnSpc>
              <a:buFont typeface="Arial" panose="020B0604020202020204" pitchFamily="34" charset="0"/>
              <a:buChar char="•"/>
            </a:pPr>
            <a:r>
              <a:rPr lang="en-US" sz="3200" dirty="0" smtClean="0"/>
              <a:t>What about the fairness issue?</a:t>
            </a:r>
          </a:p>
        </p:txBody>
      </p:sp>
    </p:spTree>
    <p:extLst>
      <p:ext uri="{BB962C8B-B14F-4D97-AF65-F5344CB8AC3E}">
        <p14:creationId xmlns:p14="http://schemas.microsoft.com/office/powerpoint/2010/main" val="40836703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F8A0F5C-5C6B-47C2-96B1-DCDB923954D3}"/>
              </a:ext>
            </a:extLst>
          </p:cNvPr>
          <p:cNvSpPr txBox="1"/>
          <p:nvPr/>
        </p:nvSpPr>
        <p:spPr>
          <a:xfrm>
            <a:off x="0" y="2283628"/>
            <a:ext cx="12192000" cy="1708160"/>
          </a:xfrm>
          <a:prstGeom prst="rect">
            <a:avLst/>
          </a:prstGeom>
          <a:noFill/>
        </p:spPr>
        <p:txBody>
          <a:bodyPr wrap="square" lIns="0" rIns="0" bIns="0" rtlCol="0" anchor="t">
            <a:spAutoFit/>
          </a:bodyPr>
          <a:lstStyle/>
          <a:p>
            <a:pPr algn="ctr">
              <a:lnSpc>
                <a:spcPct val="90000"/>
              </a:lnSpc>
            </a:pPr>
            <a:r>
              <a:rPr lang="en-US" sz="4000" dirty="0" smtClean="0">
                <a:solidFill>
                  <a:schemeClr val="accent1"/>
                </a:solidFill>
                <a:latin typeface="Segoe UI Semibold" panose="020B0702040204020203" pitchFamily="34" charset="0"/>
                <a:cs typeface="Segoe UI Semibold" panose="020B0702040204020203" pitchFamily="34" charset="0"/>
              </a:rPr>
              <a:t>Problem</a:t>
            </a:r>
            <a:r>
              <a:rPr lang="en-US" sz="4000" dirty="0" smtClean="0">
                <a:solidFill>
                  <a:schemeClr val="bg1"/>
                </a:solidFill>
                <a:latin typeface="Segoe UI Semibold" panose="020B0702040204020203" pitchFamily="34" charset="0"/>
                <a:cs typeface="Segoe UI Semibold" panose="020B0702040204020203" pitchFamily="34" charset="0"/>
              </a:rPr>
              <a:t> 3:</a:t>
            </a:r>
          </a:p>
          <a:p>
            <a:pPr algn="ctr">
              <a:lnSpc>
                <a:spcPct val="90000"/>
              </a:lnSpc>
            </a:pPr>
            <a:endParaRPr lang="en-US" sz="4000" dirty="0">
              <a:solidFill>
                <a:schemeClr val="bg1"/>
              </a:solidFill>
              <a:latin typeface="Segoe UI Semibold" panose="020B0702040204020203" pitchFamily="34" charset="0"/>
              <a:cs typeface="Segoe UI Semibold" panose="020B0702040204020203" pitchFamily="34" charset="0"/>
            </a:endParaRPr>
          </a:p>
          <a:p>
            <a:pPr algn="ctr">
              <a:lnSpc>
                <a:spcPct val="90000"/>
              </a:lnSpc>
            </a:pPr>
            <a:r>
              <a:rPr lang="en-US" sz="4000" dirty="0" smtClean="0">
                <a:solidFill>
                  <a:schemeClr val="bg1"/>
                </a:solidFill>
                <a:latin typeface="Segoe UI Semibold" panose="020B0702040204020203" pitchFamily="34" charset="0"/>
                <a:cs typeface="Segoe UI Semibold" panose="020B0702040204020203" pitchFamily="34" charset="0"/>
              </a:rPr>
              <a:t>There is more than one protocol layer</a:t>
            </a:r>
            <a:endParaRPr lang="fr-FR" sz="4000" dirty="0">
              <a:solidFill>
                <a:schemeClr val="bg1"/>
              </a:solidFill>
              <a:latin typeface="Segoe UI Semibold" panose="020B0702040204020203" pitchFamily="34" charset="0"/>
              <a:cs typeface="Segoe UI Semibold" panose="020B0702040204020203" pitchFamily="34" charset="0"/>
            </a:endParaRPr>
          </a:p>
        </p:txBody>
      </p:sp>
      <p:pic>
        <p:nvPicPr>
          <p:cNvPr id="3" name="Picture 10" descr="Image result for oreo transparent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427" y="4842932"/>
            <a:ext cx="3015146"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04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70743" y="675700"/>
            <a:ext cx="7715250" cy="2416568"/>
            <a:chOff x="2270743" y="675700"/>
            <a:chExt cx="7715250" cy="2416568"/>
          </a:xfrm>
        </p:grpSpPr>
        <p:pic>
          <p:nvPicPr>
            <p:cNvPr id="9" name="Picture 2" descr="Image result for reverse proxy CDN"/>
            <p:cNvPicPr>
              <a:picLocks noChangeAspect="1" noChangeArrowheads="1"/>
            </p:cNvPicPr>
            <p:nvPr/>
          </p:nvPicPr>
          <p:blipFill rotWithShape="1">
            <a:blip r:embed="rId2">
              <a:extLst>
                <a:ext uri="{28A0092B-C50C-407E-A947-70E740481C1C}">
                  <a14:useLocalDpi xmlns:a14="http://schemas.microsoft.com/office/drawing/2010/main" val="0"/>
                </a:ext>
              </a:extLst>
            </a:blip>
            <a:srcRect t="11600"/>
            <a:stretch/>
          </p:blipFill>
          <p:spPr bwMode="auto">
            <a:xfrm>
              <a:off x="2270743" y="675700"/>
              <a:ext cx="7715250" cy="241656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839188" y="2313540"/>
              <a:ext cx="662361" cy="307777"/>
            </a:xfrm>
            <a:prstGeom prst="rect">
              <a:avLst/>
            </a:prstGeom>
            <a:noFill/>
          </p:spPr>
          <p:txBody>
            <a:bodyPr wrap="none" rtlCol="0">
              <a:spAutoFit/>
            </a:bodyPr>
            <a:lstStyle/>
            <a:p>
              <a:r>
                <a:rPr lang="en-US" dirty="0"/>
                <a:t>O</a:t>
              </a:r>
              <a:r>
                <a:rPr lang="en-US" dirty="0" smtClean="0"/>
                <a:t>rigin</a:t>
              </a:r>
              <a:endParaRPr lang="en-US" dirty="0"/>
            </a:p>
          </p:txBody>
        </p:sp>
        <p:pic>
          <p:nvPicPr>
            <p:cNvPr id="48" name="Picture 2" descr="Image result for reverse proxy CDN"/>
            <p:cNvPicPr>
              <a:picLocks noChangeAspect="1" noChangeArrowheads="1"/>
            </p:cNvPicPr>
            <p:nvPr/>
          </p:nvPicPr>
          <p:blipFill rotWithShape="1">
            <a:blip r:embed="rId2">
              <a:extLst>
                <a:ext uri="{28A0092B-C50C-407E-A947-70E740481C1C}">
                  <a14:useLocalDpi xmlns:a14="http://schemas.microsoft.com/office/drawing/2010/main" val="0"/>
                </a:ext>
              </a:extLst>
            </a:blip>
            <a:srcRect l="86150" t="34357" r="6913" b="34923"/>
            <a:stretch/>
          </p:blipFill>
          <p:spPr bwMode="auto">
            <a:xfrm>
              <a:off x="6730410" y="1224175"/>
              <a:ext cx="618089" cy="969704"/>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6558160" y="2204771"/>
              <a:ext cx="841897" cy="307777"/>
            </a:xfrm>
            <a:prstGeom prst="rect">
              <a:avLst/>
            </a:prstGeom>
            <a:solidFill>
              <a:schemeClr val="bg1"/>
            </a:solidFill>
          </p:spPr>
          <p:txBody>
            <a:bodyPr wrap="none" rtlCol="0">
              <a:spAutoFit/>
            </a:bodyPr>
            <a:lstStyle/>
            <a:p>
              <a:r>
                <a:rPr lang="en-US" dirty="0" smtClean="0"/>
                <a:t>Caching</a:t>
              </a:r>
              <a:endParaRPr lang="en-US" dirty="0"/>
            </a:p>
          </p:txBody>
        </p:sp>
        <p:sp>
          <p:nvSpPr>
            <p:cNvPr id="4" name="Rectangle 3"/>
            <p:cNvSpPr/>
            <p:nvPr/>
          </p:nvSpPr>
          <p:spPr>
            <a:xfrm>
              <a:off x="7348499" y="1863924"/>
              <a:ext cx="602428" cy="355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 name="TextBox 14">
            <a:extLst>
              <a:ext uri="{FF2B5EF4-FFF2-40B4-BE49-F238E27FC236}">
                <a16:creationId xmlns:a16="http://schemas.microsoft.com/office/drawing/2014/main" id="{EF8A0F5C-5C6B-47C2-96B1-DCDB923954D3}"/>
              </a:ext>
            </a:extLst>
          </p:cNvPr>
          <p:cNvSpPr txBox="1"/>
          <p:nvPr/>
        </p:nvSpPr>
        <p:spPr>
          <a:xfrm>
            <a:off x="0" y="246151"/>
            <a:ext cx="12192000" cy="600164"/>
          </a:xfrm>
          <a:prstGeom prst="rect">
            <a:avLst/>
          </a:prstGeom>
          <a:noFill/>
        </p:spPr>
        <p:txBody>
          <a:bodyPr wrap="square" lIns="0" rIns="0" bIns="0" rtlCol="0" anchor="t">
            <a:spAutoFit/>
          </a:bodyPr>
          <a:lstStyle/>
          <a:p>
            <a:pPr algn="ctr">
              <a:lnSpc>
                <a:spcPct val="90000"/>
              </a:lnSpc>
            </a:pPr>
            <a:r>
              <a:rPr lang="en-US" sz="4000" dirty="0" err="1" smtClean="0">
                <a:latin typeface="Segoe UI Semibold" panose="020B0702040204020203" pitchFamily="34" charset="0"/>
                <a:cs typeface="Segoe UI Semibold" panose="020B0702040204020203" pitchFamily="34" charset="0"/>
              </a:rPr>
              <a:t>Bufferbloat</a:t>
            </a:r>
            <a:endParaRPr lang="fr-FR" sz="4000" dirty="0">
              <a:latin typeface="Segoe UI Semibold" panose="020B0702040204020203" pitchFamily="34" charset="0"/>
              <a:cs typeface="Segoe UI Semibold" panose="020B0702040204020203" pitchFamily="34" charset="0"/>
            </a:endParaRPr>
          </a:p>
        </p:txBody>
      </p:sp>
      <p:sp>
        <p:nvSpPr>
          <p:cNvPr id="18" name="Rectangle 17"/>
          <p:cNvSpPr/>
          <p:nvPr/>
        </p:nvSpPr>
        <p:spPr>
          <a:xfrm>
            <a:off x="3301980" y="6370234"/>
            <a:ext cx="8899392" cy="461665"/>
          </a:xfrm>
          <a:prstGeom prst="rect">
            <a:avLst/>
          </a:prstGeom>
        </p:spPr>
        <p:txBody>
          <a:bodyPr wrap="square">
            <a:spAutoFit/>
          </a:bodyPr>
          <a:lstStyle/>
          <a:p>
            <a:pPr algn="r"/>
            <a:r>
              <a:rPr lang="en-US" sz="1200" dirty="0">
                <a:hlinkClick r:id="rId3"/>
              </a:rPr>
              <a:t>https://www.youtube.com/watch?v=pq_xk_Pecu4</a:t>
            </a:r>
            <a:endParaRPr lang="en-US" sz="1200" dirty="0" smtClean="0">
              <a:hlinkClick r:id="rId4"/>
            </a:endParaRPr>
          </a:p>
          <a:p>
            <a:pPr algn="r"/>
            <a:r>
              <a:rPr lang="en-US" sz="1200" dirty="0" smtClean="0">
                <a:hlinkClick r:id="rId4"/>
              </a:rPr>
              <a:t>https</a:t>
            </a:r>
            <a:r>
              <a:rPr lang="en-US" sz="1200" dirty="0">
                <a:hlinkClick r:id="rId4"/>
              </a:rPr>
              <a:t>://</a:t>
            </a:r>
            <a:r>
              <a:rPr lang="en-US" sz="1200" dirty="0" smtClean="0">
                <a:hlinkClick r:id="rId4"/>
              </a:rPr>
              <a:t>www.youtube.com/watch?v=ct5MvtmL1NM</a:t>
            </a:r>
            <a:endParaRPr lang="en-US" sz="1200" dirty="0" smtClean="0"/>
          </a:p>
        </p:txBody>
      </p:sp>
      <p:sp>
        <p:nvSpPr>
          <p:cNvPr id="10" name="Right Arrow 9"/>
          <p:cNvSpPr/>
          <p:nvPr/>
        </p:nvSpPr>
        <p:spPr>
          <a:xfrm>
            <a:off x="4554673" y="3142362"/>
            <a:ext cx="1958008" cy="183547"/>
          </a:xfrm>
          <a:prstGeom prst="rightArrow">
            <a:avLst>
              <a:gd name="adj1" fmla="val 50000"/>
              <a:gd name="adj2" fmla="val 88043"/>
            </a:avLst>
          </a:prstGeom>
          <a:solidFill>
            <a:srgbClr val="4F81B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36413" y="2859527"/>
            <a:ext cx="1702710" cy="307777"/>
          </a:xfrm>
          <a:prstGeom prst="rect">
            <a:avLst/>
          </a:prstGeom>
          <a:noFill/>
        </p:spPr>
        <p:txBody>
          <a:bodyPr wrap="none" rtlCol="0">
            <a:spAutoFit/>
          </a:bodyPr>
          <a:lstStyle/>
          <a:p>
            <a:r>
              <a:rPr lang="en-US" dirty="0" err="1" smtClean="0"/>
              <a:t>uncached.js?v</a:t>
            </a:r>
            <a:r>
              <a:rPr lang="en-US" dirty="0" smtClean="0"/>
              <a:t>=xyz</a:t>
            </a:r>
            <a:endParaRPr lang="en-US" dirty="0"/>
          </a:p>
        </p:txBody>
      </p:sp>
      <p:sp>
        <p:nvSpPr>
          <p:cNvPr id="12" name="Right Arrow 11"/>
          <p:cNvSpPr/>
          <p:nvPr/>
        </p:nvSpPr>
        <p:spPr>
          <a:xfrm>
            <a:off x="4554673" y="3682391"/>
            <a:ext cx="1958008" cy="183547"/>
          </a:xfrm>
          <a:prstGeom prst="rightArrow">
            <a:avLst>
              <a:gd name="adj1" fmla="val 50000"/>
              <a:gd name="adj2" fmla="val 880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832969" y="3424497"/>
            <a:ext cx="941283" cy="307777"/>
          </a:xfrm>
          <a:prstGeom prst="rect">
            <a:avLst/>
          </a:prstGeom>
          <a:noFill/>
        </p:spPr>
        <p:txBody>
          <a:bodyPr wrap="none" rtlCol="0">
            <a:spAutoFit/>
          </a:bodyPr>
          <a:lstStyle/>
          <a:p>
            <a:r>
              <a:rPr lang="en-US" dirty="0" err="1" smtClean="0"/>
              <a:t>data.json</a:t>
            </a:r>
            <a:endParaRPr lang="en-US" dirty="0"/>
          </a:p>
        </p:txBody>
      </p:sp>
      <p:sp>
        <p:nvSpPr>
          <p:cNvPr id="14" name="Right Arrow 13"/>
          <p:cNvSpPr/>
          <p:nvPr/>
        </p:nvSpPr>
        <p:spPr>
          <a:xfrm>
            <a:off x="4554673" y="4252237"/>
            <a:ext cx="1958008" cy="183547"/>
          </a:xfrm>
          <a:prstGeom prst="rightArrow">
            <a:avLst>
              <a:gd name="adj1" fmla="val 50000"/>
              <a:gd name="adj2" fmla="val 88043"/>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832969" y="3994343"/>
            <a:ext cx="1109599" cy="307777"/>
          </a:xfrm>
          <a:prstGeom prst="rect">
            <a:avLst/>
          </a:prstGeom>
          <a:noFill/>
        </p:spPr>
        <p:txBody>
          <a:bodyPr wrap="none" rtlCol="0">
            <a:spAutoFit/>
          </a:bodyPr>
          <a:lstStyle/>
          <a:p>
            <a:pPr algn="ctr"/>
            <a:r>
              <a:rPr lang="en-US" dirty="0"/>
              <a:t>p</a:t>
            </a:r>
            <a:r>
              <a:rPr lang="en-US" dirty="0" smtClean="0"/>
              <a:t>icture1.jpg</a:t>
            </a:r>
            <a:endParaRPr lang="en-US" dirty="0"/>
          </a:p>
        </p:txBody>
      </p:sp>
      <p:sp>
        <p:nvSpPr>
          <p:cNvPr id="17" name="Right Arrow 16"/>
          <p:cNvSpPr/>
          <p:nvPr/>
        </p:nvSpPr>
        <p:spPr>
          <a:xfrm>
            <a:off x="4554673" y="4810479"/>
            <a:ext cx="1958008" cy="183547"/>
          </a:xfrm>
          <a:prstGeom prst="rightArrow">
            <a:avLst>
              <a:gd name="adj1" fmla="val 50000"/>
              <a:gd name="adj2" fmla="val 88043"/>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832969" y="4552585"/>
            <a:ext cx="1109599" cy="307777"/>
          </a:xfrm>
          <a:prstGeom prst="rect">
            <a:avLst/>
          </a:prstGeom>
          <a:noFill/>
        </p:spPr>
        <p:txBody>
          <a:bodyPr wrap="none" rtlCol="0">
            <a:spAutoFit/>
          </a:bodyPr>
          <a:lstStyle/>
          <a:p>
            <a:pPr algn="ctr"/>
            <a:r>
              <a:rPr lang="en-US" dirty="0" smtClean="0"/>
              <a:t>picture2.jpg</a:t>
            </a:r>
            <a:endParaRPr lang="en-US" dirty="0"/>
          </a:p>
        </p:txBody>
      </p:sp>
      <p:sp>
        <p:nvSpPr>
          <p:cNvPr id="25" name="Right Arrow 24"/>
          <p:cNvSpPr/>
          <p:nvPr/>
        </p:nvSpPr>
        <p:spPr>
          <a:xfrm>
            <a:off x="7409066" y="3142362"/>
            <a:ext cx="1958008" cy="183547"/>
          </a:xfrm>
          <a:prstGeom prst="rightArrow">
            <a:avLst>
              <a:gd name="adj1" fmla="val 50000"/>
              <a:gd name="adj2" fmla="val 88043"/>
            </a:avLst>
          </a:prstGeom>
          <a:solidFill>
            <a:srgbClr val="4F81B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390806" y="2859527"/>
            <a:ext cx="1702710" cy="307777"/>
          </a:xfrm>
          <a:prstGeom prst="rect">
            <a:avLst/>
          </a:prstGeom>
          <a:noFill/>
        </p:spPr>
        <p:txBody>
          <a:bodyPr wrap="none" rtlCol="0">
            <a:spAutoFit/>
          </a:bodyPr>
          <a:lstStyle/>
          <a:p>
            <a:r>
              <a:rPr lang="en-US" dirty="0" err="1" smtClean="0"/>
              <a:t>uncached.js?v</a:t>
            </a:r>
            <a:r>
              <a:rPr lang="en-US" dirty="0" smtClean="0"/>
              <a:t>=xyz</a:t>
            </a:r>
            <a:endParaRPr lang="en-US" dirty="0"/>
          </a:p>
        </p:txBody>
      </p:sp>
      <p:sp>
        <p:nvSpPr>
          <p:cNvPr id="27" name="Right Arrow 26"/>
          <p:cNvSpPr/>
          <p:nvPr/>
        </p:nvSpPr>
        <p:spPr>
          <a:xfrm>
            <a:off x="7409066" y="3682391"/>
            <a:ext cx="1958008" cy="183547"/>
          </a:xfrm>
          <a:prstGeom prst="rightArrow">
            <a:avLst>
              <a:gd name="adj1" fmla="val 50000"/>
              <a:gd name="adj2" fmla="val 8804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687362" y="3424497"/>
            <a:ext cx="941283" cy="307777"/>
          </a:xfrm>
          <a:prstGeom prst="rect">
            <a:avLst/>
          </a:prstGeom>
          <a:noFill/>
        </p:spPr>
        <p:txBody>
          <a:bodyPr wrap="none" rtlCol="0">
            <a:spAutoFit/>
          </a:bodyPr>
          <a:lstStyle/>
          <a:p>
            <a:r>
              <a:rPr lang="en-US" dirty="0" err="1" smtClean="0"/>
              <a:t>data.json</a:t>
            </a:r>
            <a:endParaRPr lang="en-US" dirty="0"/>
          </a:p>
        </p:txBody>
      </p:sp>
      <p:sp>
        <p:nvSpPr>
          <p:cNvPr id="30" name="Left Arrow 29"/>
          <p:cNvSpPr/>
          <p:nvPr/>
        </p:nvSpPr>
        <p:spPr>
          <a:xfrm>
            <a:off x="2825264" y="5361899"/>
            <a:ext cx="4214191" cy="497235"/>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508823" y="5362178"/>
            <a:ext cx="1003858" cy="4870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664000" y="5361899"/>
            <a:ext cx="844823" cy="4870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167043" y="5361900"/>
            <a:ext cx="496957" cy="4870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670086" y="5361901"/>
            <a:ext cx="496958" cy="487017"/>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Arrow 34"/>
          <p:cNvSpPr/>
          <p:nvPr/>
        </p:nvSpPr>
        <p:spPr>
          <a:xfrm>
            <a:off x="2850110" y="6001281"/>
            <a:ext cx="4189346" cy="497235"/>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988376" y="6011499"/>
            <a:ext cx="496957" cy="4870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507573" y="6011778"/>
            <a:ext cx="496958" cy="487017"/>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166739" y="5451518"/>
            <a:ext cx="1324402" cy="400110"/>
          </a:xfrm>
          <a:prstGeom prst="rect">
            <a:avLst/>
          </a:prstGeom>
          <a:noFill/>
        </p:spPr>
        <p:txBody>
          <a:bodyPr wrap="none" rtlCol="0">
            <a:spAutoFit/>
          </a:bodyPr>
          <a:lstStyle/>
          <a:p>
            <a:r>
              <a:rPr lang="en-US" sz="2000" dirty="0" smtClean="0"/>
              <a:t>Expected:</a:t>
            </a:r>
            <a:endParaRPr lang="en-US" sz="2000" dirty="0"/>
          </a:p>
        </p:txBody>
      </p:sp>
      <p:sp>
        <p:nvSpPr>
          <p:cNvPr id="39" name="TextBox 38"/>
          <p:cNvSpPr txBox="1"/>
          <p:nvPr/>
        </p:nvSpPr>
        <p:spPr>
          <a:xfrm>
            <a:off x="1330837" y="6036939"/>
            <a:ext cx="968535" cy="400110"/>
          </a:xfrm>
          <a:prstGeom prst="rect">
            <a:avLst/>
          </a:prstGeom>
          <a:noFill/>
        </p:spPr>
        <p:txBody>
          <a:bodyPr wrap="none" rtlCol="0">
            <a:spAutoFit/>
          </a:bodyPr>
          <a:lstStyle/>
          <a:p>
            <a:r>
              <a:rPr lang="en-US" sz="2000" dirty="0" smtClean="0"/>
              <a:t>Actual:</a:t>
            </a:r>
            <a:endParaRPr lang="en-US" sz="2000" dirty="0"/>
          </a:p>
        </p:txBody>
      </p:sp>
      <p:sp>
        <p:nvSpPr>
          <p:cNvPr id="40" name="Rectangle 39"/>
          <p:cNvSpPr/>
          <p:nvPr/>
        </p:nvSpPr>
        <p:spPr>
          <a:xfrm>
            <a:off x="4393975" y="6001002"/>
            <a:ext cx="1114848" cy="4870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301980" y="6000038"/>
            <a:ext cx="1091995" cy="4870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283784" y="5360336"/>
            <a:ext cx="163991" cy="4870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449094" y="5361899"/>
            <a:ext cx="222311" cy="4870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p:nvPr/>
        </p:nvSpPr>
        <p:spPr>
          <a:xfrm>
            <a:off x="6709654" y="2952072"/>
            <a:ext cx="538908" cy="538908"/>
          </a:xfrm>
          <a:prstGeom prst="mathMultipl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Multiply 48"/>
          <p:cNvSpPr/>
          <p:nvPr/>
        </p:nvSpPr>
        <p:spPr>
          <a:xfrm>
            <a:off x="6728572" y="3502961"/>
            <a:ext cx="538908" cy="538908"/>
          </a:xfrm>
          <a:prstGeom prst="mathMultipl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Half Frame 6"/>
          <p:cNvSpPr/>
          <p:nvPr/>
        </p:nvSpPr>
        <p:spPr>
          <a:xfrm rot="12917841">
            <a:off x="6818627" y="3856100"/>
            <a:ext cx="415646" cy="629839"/>
          </a:xfrm>
          <a:prstGeom prst="halfFram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0" name="Half Frame 49"/>
          <p:cNvSpPr/>
          <p:nvPr/>
        </p:nvSpPr>
        <p:spPr>
          <a:xfrm rot="12917841">
            <a:off x="6853416" y="4416330"/>
            <a:ext cx="415646" cy="629839"/>
          </a:xfrm>
          <a:prstGeom prst="halfFram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1" name="Half Frame 50"/>
          <p:cNvSpPr/>
          <p:nvPr/>
        </p:nvSpPr>
        <p:spPr>
          <a:xfrm rot="12917841">
            <a:off x="9671339" y="2732467"/>
            <a:ext cx="415646" cy="629839"/>
          </a:xfrm>
          <a:prstGeom prst="halfFram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2" name="Half Frame 51"/>
          <p:cNvSpPr/>
          <p:nvPr/>
        </p:nvSpPr>
        <p:spPr>
          <a:xfrm rot="12917841">
            <a:off x="9690256" y="3259342"/>
            <a:ext cx="415646" cy="629839"/>
          </a:xfrm>
          <a:prstGeom prst="halfFram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29632393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TCP Head-of-Line blocking</a:t>
            </a:r>
            <a:endParaRPr lang="fr-FR" sz="4000" dirty="0">
              <a:latin typeface="Segoe UI Semibold" panose="020B0702040204020203" pitchFamily="34" charset="0"/>
              <a:cs typeface="Segoe UI Semibold" panose="020B0702040204020203" pitchFamily="34" charset="0"/>
            </a:endParaRPr>
          </a:p>
        </p:txBody>
      </p:sp>
      <p:sp>
        <p:nvSpPr>
          <p:cNvPr id="3" name="Rectangle 2"/>
          <p:cNvSpPr/>
          <p:nvPr/>
        </p:nvSpPr>
        <p:spPr>
          <a:xfrm flipH="1">
            <a:off x="2227152" y="2262848"/>
            <a:ext cx="764731" cy="682754"/>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1</a:t>
            </a:r>
            <a:endParaRPr lang="en-US" dirty="0"/>
          </a:p>
        </p:txBody>
      </p:sp>
      <p:sp>
        <p:nvSpPr>
          <p:cNvPr id="4" name="Rectangle 3"/>
          <p:cNvSpPr/>
          <p:nvPr/>
        </p:nvSpPr>
        <p:spPr>
          <a:xfrm flipH="1">
            <a:off x="4304309" y="2262848"/>
            <a:ext cx="764731" cy="675359"/>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3</a:t>
            </a:r>
            <a:endParaRPr lang="en-US" dirty="0"/>
          </a:p>
        </p:txBody>
      </p:sp>
      <p:sp>
        <p:nvSpPr>
          <p:cNvPr id="5" name="Rectangle 4"/>
          <p:cNvSpPr/>
          <p:nvPr/>
        </p:nvSpPr>
        <p:spPr>
          <a:xfrm flipH="1">
            <a:off x="3265731" y="2262848"/>
            <a:ext cx="764731" cy="692793"/>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tx1"/>
                </a:solidFill>
              </a:rPr>
              <a:t>2</a:t>
            </a:r>
            <a:endParaRPr lang="en-US" dirty="0">
              <a:solidFill>
                <a:schemeClr val="tx1"/>
              </a:solidFill>
            </a:endParaRPr>
          </a:p>
        </p:txBody>
      </p:sp>
      <p:sp>
        <p:nvSpPr>
          <p:cNvPr id="6" name="Rectangle 5"/>
          <p:cNvSpPr/>
          <p:nvPr/>
        </p:nvSpPr>
        <p:spPr>
          <a:xfrm flipH="1">
            <a:off x="5342888" y="2262848"/>
            <a:ext cx="776560" cy="675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4</a:t>
            </a:r>
            <a:endParaRPr lang="en-US" sz="3600" dirty="0"/>
          </a:p>
        </p:txBody>
      </p:sp>
      <p:sp>
        <p:nvSpPr>
          <p:cNvPr id="7" name="Rectangle 6"/>
          <p:cNvSpPr/>
          <p:nvPr/>
        </p:nvSpPr>
        <p:spPr>
          <a:xfrm flipH="1">
            <a:off x="2227151" y="3346342"/>
            <a:ext cx="764731" cy="682754"/>
          </a:xfrm>
          <a:prstGeom prst="rect">
            <a:avLst/>
          </a:prstGeom>
          <a:ln w="57150"/>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1</a:t>
            </a:r>
            <a:endParaRPr lang="en-US" dirty="0">
              <a:solidFill>
                <a:schemeClr val="bg1"/>
              </a:solidFill>
            </a:endParaRPr>
          </a:p>
        </p:txBody>
      </p:sp>
      <p:sp>
        <p:nvSpPr>
          <p:cNvPr id="8" name="Rectangle 7"/>
          <p:cNvSpPr/>
          <p:nvPr/>
        </p:nvSpPr>
        <p:spPr>
          <a:xfrm flipH="1">
            <a:off x="3265730" y="3346342"/>
            <a:ext cx="764731" cy="682754"/>
          </a:xfrm>
          <a:prstGeom prst="rect">
            <a:avLst/>
          </a:prstGeom>
          <a:ln w="57150"/>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2</a:t>
            </a:r>
            <a:endParaRPr lang="en-US" dirty="0">
              <a:solidFill>
                <a:schemeClr val="bg1"/>
              </a:solidFill>
            </a:endParaRPr>
          </a:p>
        </p:txBody>
      </p:sp>
      <p:sp>
        <p:nvSpPr>
          <p:cNvPr id="9" name="Rectangle 8"/>
          <p:cNvSpPr/>
          <p:nvPr/>
        </p:nvSpPr>
        <p:spPr>
          <a:xfrm flipH="1">
            <a:off x="4304309" y="3346342"/>
            <a:ext cx="764731" cy="682754"/>
          </a:xfrm>
          <a:prstGeom prst="rect">
            <a:avLst/>
          </a:prstGeom>
          <a:ln w="57150"/>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3</a:t>
            </a:r>
            <a:endParaRPr lang="en-US" dirty="0">
              <a:solidFill>
                <a:schemeClr val="bg1"/>
              </a:solidFill>
            </a:endParaRPr>
          </a:p>
        </p:txBody>
      </p:sp>
      <p:sp>
        <p:nvSpPr>
          <p:cNvPr id="10" name="Rectangle 9"/>
          <p:cNvSpPr/>
          <p:nvPr/>
        </p:nvSpPr>
        <p:spPr>
          <a:xfrm flipH="1">
            <a:off x="5342888" y="3346342"/>
            <a:ext cx="764731" cy="682754"/>
          </a:xfrm>
          <a:prstGeom prst="rect">
            <a:avLst/>
          </a:prstGeom>
          <a:ln w="57150"/>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4</a:t>
            </a:r>
            <a:endParaRPr lang="en-US" dirty="0">
              <a:solidFill>
                <a:schemeClr val="bg1"/>
              </a:solidFill>
            </a:endParaRPr>
          </a:p>
        </p:txBody>
      </p:sp>
      <p:sp>
        <p:nvSpPr>
          <p:cNvPr id="13" name="TextBox 12"/>
          <p:cNvSpPr txBox="1"/>
          <p:nvPr/>
        </p:nvSpPr>
        <p:spPr>
          <a:xfrm>
            <a:off x="-142017" y="2353432"/>
            <a:ext cx="2141638" cy="461665"/>
          </a:xfrm>
          <a:prstGeom prst="rect">
            <a:avLst/>
          </a:prstGeom>
          <a:noFill/>
        </p:spPr>
        <p:txBody>
          <a:bodyPr wrap="square" rtlCol="0">
            <a:spAutoFit/>
          </a:bodyPr>
          <a:lstStyle/>
          <a:p>
            <a:pPr algn="r"/>
            <a:r>
              <a:rPr lang="en-US" sz="2400" b="1" dirty="0" smtClean="0">
                <a:solidFill>
                  <a:schemeClr val="accent1"/>
                </a:solidFill>
              </a:rPr>
              <a:t>HTTP</a:t>
            </a:r>
          </a:p>
        </p:txBody>
      </p:sp>
      <p:sp>
        <p:nvSpPr>
          <p:cNvPr id="14" name="TextBox 13"/>
          <p:cNvSpPr txBox="1"/>
          <p:nvPr/>
        </p:nvSpPr>
        <p:spPr>
          <a:xfrm>
            <a:off x="1" y="3444321"/>
            <a:ext cx="1999620" cy="461665"/>
          </a:xfrm>
          <a:prstGeom prst="rect">
            <a:avLst/>
          </a:prstGeom>
          <a:noFill/>
        </p:spPr>
        <p:txBody>
          <a:bodyPr wrap="square" rtlCol="0">
            <a:spAutoFit/>
          </a:bodyPr>
          <a:lstStyle/>
          <a:p>
            <a:pPr algn="r"/>
            <a:r>
              <a:rPr lang="en-US" sz="2400" b="1" dirty="0" smtClean="0">
                <a:solidFill>
                  <a:schemeClr val="accent1"/>
                </a:solidFill>
              </a:rPr>
              <a:t>TRANSPORT</a:t>
            </a:r>
            <a:endParaRPr lang="en-US" sz="3200" b="1" dirty="0" smtClean="0">
              <a:solidFill>
                <a:schemeClr val="accent1"/>
              </a:solidFill>
            </a:endParaRPr>
          </a:p>
        </p:txBody>
      </p:sp>
      <p:cxnSp>
        <p:nvCxnSpPr>
          <p:cNvPr id="15" name="Straight Connector 14"/>
          <p:cNvCxnSpPr/>
          <p:nvPr/>
        </p:nvCxnSpPr>
        <p:spPr>
          <a:xfrm>
            <a:off x="381837" y="3135086"/>
            <a:ext cx="1102304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27151" y="1243213"/>
            <a:ext cx="3892297" cy="584775"/>
          </a:xfrm>
          <a:prstGeom prst="rect">
            <a:avLst/>
          </a:prstGeom>
          <a:noFill/>
        </p:spPr>
        <p:txBody>
          <a:bodyPr wrap="square" rtlCol="0">
            <a:spAutoFit/>
          </a:bodyPr>
          <a:lstStyle/>
          <a:p>
            <a:pPr algn="ctr"/>
            <a:r>
              <a:rPr lang="en-US" sz="3200" dirty="0" smtClean="0"/>
              <a:t>HTTP/2</a:t>
            </a:r>
            <a:endParaRPr lang="en-US" sz="2400" dirty="0" smtClean="0"/>
          </a:p>
        </p:txBody>
      </p:sp>
      <p:sp>
        <p:nvSpPr>
          <p:cNvPr id="18" name="TextBox 17"/>
          <p:cNvSpPr txBox="1"/>
          <p:nvPr/>
        </p:nvSpPr>
        <p:spPr>
          <a:xfrm>
            <a:off x="2203703" y="4442185"/>
            <a:ext cx="3892297" cy="584775"/>
          </a:xfrm>
          <a:prstGeom prst="rect">
            <a:avLst/>
          </a:prstGeom>
          <a:noFill/>
        </p:spPr>
        <p:txBody>
          <a:bodyPr wrap="square" rtlCol="0">
            <a:spAutoFit/>
          </a:bodyPr>
          <a:lstStyle/>
          <a:p>
            <a:pPr algn="ctr"/>
            <a:r>
              <a:rPr lang="en-US" sz="3200" dirty="0" smtClean="0"/>
              <a:t>TCP</a:t>
            </a:r>
            <a:endParaRPr lang="en-US" sz="2400" dirty="0" smtClean="0"/>
          </a:p>
        </p:txBody>
      </p:sp>
      <p:sp>
        <p:nvSpPr>
          <p:cNvPr id="16" name="Rectangle 15"/>
          <p:cNvSpPr/>
          <p:nvPr/>
        </p:nvSpPr>
        <p:spPr>
          <a:xfrm>
            <a:off x="6107619" y="6581001"/>
            <a:ext cx="6096000" cy="276999"/>
          </a:xfrm>
          <a:prstGeom prst="rect">
            <a:avLst/>
          </a:prstGeom>
        </p:spPr>
        <p:txBody>
          <a:bodyPr>
            <a:spAutoFit/>
          </a:bodyPr>
          <a:lstStyle/>
          <a:p>
            <a:pPr algn="r"/>
            <a:r>
              <a:rPr lang="en-US" sz="1200" dirty="0">
                <a:hlinkClick r:id="rId2"/>
              </a:rPr>
              <a:t>https://h3.edm.uhasselt.be/</a:t>
            </a:r>
            <a:endParaRPr lang="en-US" sz="1200" dirty="0"/>
          </a:p>
        </p:txBody>
      </p:sp>
    </p:spTree>
    <p:extLst>
      <p:ext uri="{BB962C8B-B14F-4D97-AF65-F5344CB8AC3E}">
        <p14:creationId xmlns:p14="http://schemas.microsoft.com/office/powerpoint/2010/main" val="18701397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a:latin typeface="Segoe UI Semibold" panose="020B0702040204020203" pitchFamily="34" charset="0"/>
                <a:cs typeface="Segoe UI Semibold" panose="020B0702040204020203" pitchFamily="34" charset="0"/>
              </a:rPr>
              <a:t>TCP Head-of-Line blocking</a:t>
            </a:r>
            <a:endParaRPr lang="fr-FR" sz="4000" dirty="0">
              <a:latin typeface="Segoe UI Semibold" panose="020B0702040204020203" pitchFamily="34" charset="0"/>
              <a:cs typeface="Segoe UI Semibold" panose="020B0702040204020203" pitchFamily="34" charset="0"/>
            </a:endParaRPr>
          </a:p>
        </p:txBody>
      </p:sp>
      <p:sp>
        <p:nvSpPr>
          <p:cNvPr id="3" name="Rectangle 2"/>
          <p:cNvSpPr/>
          <p:nvPr/>
        </p:nvSpPr>
        <p:spPr>
          <a:xfrm flipH="1">
            <a:off x="2227152" y="2262848"/>
            <a:ext cx="764731" cy="682754"/>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1</a:t>
            </a:r>
            <a:endParaRPr lang="en-US" dirty="0"/>
          </a:p>
        </p:txBody>
      </p:sp>
      <p:sp>
        <p:nvSpPr>
          <p:cNvPr id="4" name="Rectangle 3"/>
          <p:cNvSpPr/>
          <p:nvPr/>
        </p:nvSpPr>
        <p:spPr>
          <a:xfrm flipH="1">
            <a:off x="4304309" y="2262848"/>
            <a:ext cx="764731" cy="675359"/>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3</a:t>
            </a:r>
            <a:endParaRPr lang="en-US" dirty="0"/>
          </a:p>
        </p:txBody>
      </p:sp>
      <p:sp>
        <p:nvSpPr>
          <p:cNvPr id="5" name="Rectangle 4"/>
          <p:cNvSpPr/>
          <p:nvPr/>
        </p:nvSpPr>
        <p:spPr>
          <a:xfrm flipH="1">
            <a:off x="3265731" y="2262848"/>
            <a:ext cx="764731" cy="692793"/>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tx1"/>
                </a:solidFill>
              </a:rPr>
              <a:t>2</a:t>
            </a:r>
            <a:endParaRPr lang="en-US" dirty="0">
              <a:solidFill>
                <a:schemeClr val="tx1"/>
              </a:solidFill>
            </a:endParaRPr>
          </a:p>
        </p:txBody>
      </p:sp>
      <p:sp>
        <p:nvSpPr>
          <p:cNvPr id="6" name="Rectangle 5"/>
          <p:cNvSpPr/>
          <p:nvPr/>
        </p:nvSpPr>
        <p:spPr>
          <a:xfrm flipH="1">
            <a:off x="5342888" y="2262848"/>
            <a:ext cx="776560" cy="675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4</a:t>
            </a:r>
            <a:endParaRPr lang="en-US" sz="3600" dirty="0"/>
          </a:p>
        </p:txBody>
      </p:sp>
      <p:sp>
        <p:nvSpPr>
          <p:cNvPr id="7" name="Rectangle 6"/>
          <p:cNvSpPr/>
          <p:nvPr/>
        </p:nvSpPr>
        <p:spPr>
          <a:xfrm flipH="1">
            <a:off x="2227151" y="3346342"/>
            <a:ext cx="764731" cy="682754"/>
          </a:xfrm>
          <a:prstGeom prst="rect">
            <a:avLst/>
          </a:prstGeom>
          <a:ln w="57150"/>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1</a:t>
            </a:r>
            <a:endParaRPr lang="en-US" dirty="0">
              <a:solidFill>
                <a:schemeClr val="bg1"/>
              </a:solidFill>
            </a:endParaRPr>
          </a:p>
        </p:txBody>
      </p:sp>
      <p:sp>
        <p:nvSpPr>
          <p:cNvPr id="8" name="Rectangle 7"/>
          <p:cNvSpPr/>
          <p:nvPr/>
        </p:nvSpPr>
        <p:spPr>
          <a:xfrm flipH="1">
            <a:off x="3265730" y="3346342"/>
            <a:ext cx="764731" cy="682754"/>
          </a:xfrm>
          <a:prstGeom prst="rect">
            <a:avLst/>
          </a:prstGeom>
          <a:ln w="57150"/>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2</a:t>
            </a:r>
            <a:endParaRPr lang="en-US" dirty="0">
              <a:solidFill>
                <a:schemeClr val="bg1"/>
              </a:solidFill>
            </a:endParaRPr>
          </a:p>
        </p:txBody>
      </p:sp>
      <p:sp>
        <p:nvSpPr>
          <p:cNvPr id="9" name="Rectangle 8"/>
          <p:cNvSpPr/>
          <p:nvPr/>
        </p:nvSpPr>
        <p:spPr>
          <a:xfrm flipH="1">
            <a:off x="4304309" y="3346342"/>
            <a:ext cx="764731" cy="682754"/>
          </a:xfrm>
          <a:prstGeom prst="rect">
            <a:avLst/>
          </a:prstGeom>
          <a:ln w="57150"/>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3</a:t>
            </a:r>
            <a:endParaRPr lang="en-US" dirty="0">
              <a:solidFill>
                <a:schemeClr val="bg1"/>
              </a:solidFill>
            </a:endParaRPr>
          </a:p>
        </p:txBody>
      </p:sp>
      <p:sp>
        <p:nvSpPr>
          <p:cNvPr id="10" name="Rectangle 9"/>
          <p:cNvSpPr/>
          <p:nvPr/>
        </p:nvSpPr>
        <p:spPr>
          <a:xfrm flipH="1">
            <a:off x="5342888" y="3346342"/>
            <a:ext cx="764731" cy="682754"/>
          </a:xfrm>
          <a:prstGeom prst="rect">
            <a:avLst/>
          </a:prstGeom>
          <a:ln w="57150"/>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4</a:t>
            </a:r>
            <a:endParaRPr lang="en-US" dirty="0">
              <a:solidFill>
                <a:schemeClr val="bg1"/>
              </a:solidFill>
            </a:endParaRPr>
          </a:p>
        </p:txBody>
      </p:sp>
      <p:sp>
        <p:nvSpPr>
          <p:cNvPr id="13" name="TextBox 12"/>
          <p:cNvSpPr txBox="1"/>
          <p:nvPr/>
        </p:nvSpPr>
        <p:spPr>
          <a:xfrm>
            <a:off x="-142017" y="2353432"/>
            <a:ext cx="2141638" cy="461665"/>
          </a:xfrm>
          <a:prstGeom prst="rect">
            <a:avLst/>
          </a:prstGeom>
          <a:noFill/>
        </p:spPr>
        <p:txBody>
          <a:bodyPr wrap="square" rtlCol="0">
            <a:spAutoFit/>
          </a:bodyPr>
          <a:lstStyle/>
          <a:p>
            <a:pPr algn="r"/>
            <a:r>
              <a:rPr lang="en-US" sz="2400" b="1" dirty="0" smtClean="0">
                <a:solidFill>
                  <a:schemeClr val="accent1"/>
                </a:solidFill>
              </a:rPr>
              <a:t>HTTP</a:t>
            </a:r>
          </a:p>
        </p:txBody>
      </p:sp>
      <p:sp>
        <p:nvSpPr>
          <p:cNvPr id="14" name="TextBox 13"/>
          <p:cNvSpPr txBox="1"/>
          <p:nvPr/>
        </p:nvSpPr>
        <p:spPr>
          <a:xfrm>
            <a:off x="1" y="3444321"/>
            <a:ext cx="1999620" cy="461665"/>
          </a:xfrm>
          <a:prstGeom prst="rect">
            <a:avLst/>
          </a:prstGeom>
          <a:noFill/>
        </p:spPr>
        <p:txBody>
          <a:bodyPr wrap="square" rtlCol="0">
            <a:spAutoFit/>
          </a:bodyPr>
          <a:lstStyle/>
          <a:p>
            <a:pPr algn="r"/>
            <a:r>
              <a:rPr lang="en-US" sz="2400" b="1" dirty="0" smtClean="0">
                <a:solidFill>
                  <a:schemeClr val="accent1"/>
                </a:solidFill>
              </a:rPr>
              <a:t>TRANSPORT</a:t>
            </a:r>
            <a:endParaRPr lang="en-US" sz="3200" b="1" dirty="0" smtClean="0">
              <a:solidFill>
                <a:schemeClr val="accent1"/>
              </a:solidFill>
            </a:endParaRPr>
          </a:p>
        </p:txBody>
      </p:sp>
      <p:sp>
        <p:nvSpPr>
          <p:cNvPr id="17" name="TextBox 16"/>
          <p:cNvSpPr txBox="1"/>
          <p:nvPr/>
        </p:nvSpPr>
        <p:spPr>
          <a:xfrm>
            <a:off x="2227151" y="1243213"/>
            <a:ext cx="3892297" cy="584775"/>
          </a:xfrm>
          <a:prstGeom prst="rect">
            <a:avLst/>
          </a:prstGeom>
          <a:noFill/>
        </p:spPr>
        <p:txBody>
          <a:bodyPr wrap="square" rtlCol="0">
            <a:spAutoFit/>
          </a:bodyPr>
          <a:lstStyle/>
          <a:p>
            <a:pPr algn="ctr"/>
            <a:r>
              <a:rPr lang="en-US" sz="3200" dirty="0" smtClean="0"/>
              <a:t>HTTP/2</a:t>
            </a:r>
            <a:endParaRPr lang="en-US" sz="2400" dirty="0" smtClean="0"/>
          </a:p>
        </p:txBody>
      </p:sp>
      <p:sp>
        <p:nvSpPr>
          <p:cNvPr id="18" name="TextBox 17"/>
          <p:cNvSpPr txBox="1"/>
          <p:nvPr/>
        </p:nvSpPr>
        <p:spPr>
          <a:xfrm>
            <a:off x="2203703" y="4442185"/>
            <a:ext cx="3892297" cy="584775"/>
          </a:xfrm>
          <a:prstGeom prst="rect">
            <a:avLst/>
          </a:prstGeom>
          <a:noFill/>
        </p:spPr>
        <p:txBody>
          <a:bodyPr wrap="square" rtlCol="0">
            <a:spAutoFit/>
          </a:bodyPr>
          <a:lstStyle/>
          <a:p>
            <a:pPr algn="ctr"/>
            <a:r>
              <a:rPr lang="en-US" sz="3200" dirty="0" smtClean="0"/>
              <a:t>TCP</a:t>
            </a:r>
            <a:endParaRPr lang="en-US" sz="2400" dirty="0" smtClean="0"/>
          </a:p>
        </p:txBody>
      </p:sp>
      <p:sp>
        <p:nvSpPr>
          <p:cNvPr id="16" name="Rectangle 15"/>
          <p:cNvSpPr/>
          <p:nvPr/>
        </p:nvSpPr>
        <p:spPr>
          <a:xfrm flipH="1">
            <a:off x="2203703" y="5670585"/>
            <a:ext cx="764731" cy="68275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1</a:t>
            </a:r>
            <a:endParaRPr lang="en-US" dirty="0">
              <a:solidFill>
                <a:schemeClr val="bg1"/>
              </a:solidFill>
            </a:endParaRPr>
          </a:p>
        </p:txBody>
      </p:sp>
      <p:sp>
        <p:nvSpPr>
          <p:cNvPr id="19" name="Rectangle 18"/>
          <p:cNvSpPr/>
          <p:nvPr/>
        </p:nvSpPr>
        <p:spPr>
          <a:xfrm flipH="1">
            <a:off x="9814152" y="5670585"/>
            <a:ext cx="764731" cy="675359"/>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3</a:t>
            </a:r>
            <a:endParaRPr lang="en-US" dirty="0">
              <a:solidFill>
                <a:schemeClr val="bg1"/>
              </a:solidFill>
            </a:endParaRPr>
          </a:p>
        </p:txBody>
      </p:sp>
      <p:sp>
        <p:nvSpPr>
          <p:cNvPr id="20" name="Rectangle 19"/>
          <p:cNvSpPr/>
          <p:nvPr/>
        </p:nvSpPr>
        <p:spPr>
          <a:xfrm flipH="1">
            <a:off x="8775574" y="5670585"/>
            <a:ext cx="764731" cy="692793"/>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2</a:t>
            </a:r>
            <a:endParaRPr lang="en-US" dirty="0">
              <a:solidFill>
                <a:schemeClr val="bg1"/>
              </a:solidFill>
            </a:endParaRPr>
          </a:p>
        </p:txBody>
      </p:sp>
      <p:sp>
        <p:nvSpPr>
          <p:cNvPr id="21" name="Rectangle 20"/>
          <p:cNvSpPr/>
          <p:nvPr/>
        </p:nvSpPr>
        <p:spPr>
          <a:xfrm flipH="1">
            <a:off x="10852731" y="5670585"/>
            <a:ext cx="776560" cy="675359"/>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4</a:t>
            </a:r>
            <a:endParaRPr lang="en-US" sz="3600" dirty="0">
              <a:solidFill>
                <a:schemeClr val="bg1"/>
              </a:solidFill>
            </a:endParaRPr>
          </a:p>
        </p:txBody>
      </p:sp>
      <p:cxnSp>
        <p:nvCxnSpPr>
          <p:cNvPr id="22" name="Straight Arrow Connector 21"/>
          <p:cNvCxnSpPr/>
          <p:nvPr/>
        </p:nvCxnSpPr>
        <p:spPr>
          <a:xfrm>
            <a:off x="3104795" y="6016980"/>
            <a:ext cx="5399004"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37136" y="5386038"/>
            <a:ext cx="4669736" cy="400110"/>
          </a:xfrm>
          <a:prstGeom prst="rect">
            <a:avLst/>
          </a:prstGeom>
          <a:noFill/>
        </p:spPr>
        <p:txBody>
          <a:bodyPr wrap="square" rtlCol="0">
            <a:spAutoFit/>
          </a:bodyPr>
          <a:lstStyle/>
          <a:p>
            <a:pPr algn="ctr"/>
            <a:r>
              <a:rPr lang="en-US" sz="2000" b="1" dirty="0" smtClean="0">
                <a:solidFill>
                  <a:schemeClr val="accent1"/>
                </a:solidFill>
              </a:rPr>
              <a:t>Waiting for retransmit of packet 2</a:t>
            </a:r>
            <a:endParaRPr lang="en-US" sz="2400" b="1" dirty="0">
              <a:solidFill>
                <a:schemeClr val="accent1"/>
              </a:solidFill>
            </a:endParaRPr>
          </a:p>
        </p:txBody>
      </p:sp>
      <p:sp>
        <p:nvSpPr>
          <p:cNvPr id="24" name="TextBox 23"/>
          <p:cNvSpPr txBox="1"/>
          <p:nvPr/>
        </p:nvSpPr>
        <p:spPr>
          <a:xfrm>
            <a:off x="381837" y="5749283"/>
            <a:ext cx="1685505" cy="584775"/>
          </a:xfrm>
          <a:prstGeom prst="rect">
            <a:avLst/>
          </a:prstGeom>
          <a:noFill/>
        </p:spPr>
        <p:txBody>
          <a:bodyPr wrap="square" rtlCol="0">
            <a:spAutoFit/>
          </a:bodyPr>
          <a:lstStyle/>
          <a:p>
            <a:pPr algn="ctr"/>
            <a:r>
              <a:rPr lang="en-US" sz="3200" dirty="0" smtClean="0"/>
              <a:t>TCP</a:t>
            </a:r>
            <a:endParaRPr lang="en-US" sz="2400" dirty="0" smtClean="0"/>
          </a:p>
        </p:txBody>
      </p:sp>
      <p:sp>
        <p:nvSpPr>
          <p:cNvPr id="25" name="Multiply 24"/>
          <p:cNvSpPr/>
          <p:nvPr/>
        </p:nvSpPr>
        <p:spPr>
          <a:xfrm>
            <a:off x="2849231" y="1824368"/>
            <a:ext cx="1552318" cy="1552318"/>
          </a:xfrm>
          <a:prstGeom prst="mathMultiply">
            <a:avLst>
              <a:gd name="adj1" fmla="val 17391"/>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Multiply 25"/>
          <p:cNvSpPr/>
          <p:nvPr/>
        </p:nvSpPr>
        <p:spPr>
          <a:xfrm>
            <a:off x="2880858" y="2926732"/>
            <a:ext cx="1552318" cy="1552318"/>
          </a:xfrm>
          <a:prstGeom prst="mathMultiply">
            <a:avLst>
              <a:gd name="adj1" fmla="val 17391"/>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7" name="Straight Connector 26"/>
          <p:cNvCxnSpPr/>
          <p:nvPr/>
        </p:nvCxnSpPr>
        <p:spPr>
          <a:xfrm>
            <a:off x="381837" y="3135086"/>
            <a:ext cx="1102304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107619" y="6581001"/>
            <a:ext cx="6096000" cy="276999"/>
          </a:xfrm>
          <a:prstGeom prst="rect">
            <a:avLst/>
          </a:prstGeom>
        </p:spPr>
        <p:txBody>
          <a:bodyPr>
            <a:spAutoFit/>
          </a:bodyPr>
          <a:lstStyle/>
          <a:p>
            <a:pPr algn="r"/>
            <a:r>
              <a:rPr lang="en-US" sz="1200" dirty="0">
                <a:hlinkClick r:id="rId2"/>
              </a:rPr>
              <a:t>https://h3.edm.uhasselt.be/</a:t>
            </a:r>
            <a:endParaRPr lang="en-US" sz="1200" dirty="0"/>
          </a:p>
        </p:txBody>
      </p:sp>
    </p:spTree>
    <p:extLst>
      <p:ext uri="{BB962C8B-B14F-4D97-AF65-F5344CB8AC3E}">
        <p14:creationId xmlns:p14="http://schemas.microsoft.com/office/powerpoint/2010/main" val="3098705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 descr="Image result for fries white background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8099" y="201710"/>
            <a:ext cx="1692463" cy="13031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Image result for hamburger white background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786" y="211022"/>
            <a:ext cx="1557720" cy="11799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descr="Image result for peas and carrots"/>
          <p:cNvPicPr>
            <a:picLocks noChangeAspect="1" noChangeArrowheads="1"/>
          </p:cNvPicPr>
          <p:nvPr/>
        </p:nvPicPr>
        <p:blipFill rotWithShape="1">
          <a:blip r:embed="rId4">
            <a:extLst>
              <a:ext uri="{28A0092B-C50C-407E-A947-70E740481C1C}">
                <a14:useLocalDpi xmlns:a14="http://schemas.microsoft.com/office/drawing/2010/main" val="0"/>
              </a:ext>
            </a:extLst>
          </a:blip>
          <a:srcRect l="3529" t="22212" r="3885" b="15552"/>
          <a:stretch/>
        </p:blipFill>
        <p:spPr bwMode="auto">
          <a:xfrm>
            <a:off x="5076004" y="429655"/>
            <a:ext cx="1766178" cy="7971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Image result for broccol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980" y="281848"/>
            <a:ext cx="1446074" cy="1080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2945" y="429625"/>
            <a:ext cx="2393151" cy="830997"/>
          </a:xfrm>
          <a:prstGeom prst="rect">
            <a:avLst/>
          </a:prstGeom>
          <a:noFill/>
        </p:spPr>
        <p:txBody>
          <a:bodyPr wrap="square" rtlCol="0">
            <a:spAutoFit/>
          </a:bodyPr>
          <a:lstStyle/>
          <a:p>
            <a:pPr algn="ctr"/>
            <a:r>
              <a:rPr lang="en-US" sz="2400" dirty="0" smtClean="0">
                <a:solidFill>
                  <a:schemeClr val="tx1"/>
                </a:solidFill>
                <a:latin typeface="+mj-lt"/>
              </a:rPr>
              <a:t>A healthy, </a:t>
            </a:r>
            <a:r>
              <a:rPr lang="en-US" sz="2400" dirty="0" smtClean="0">
                <a:solidFill>
                  <a:srgbClr val="C00000"/>
                </a:solidFill>
                <a:latin typeface="+mj-lt"/>
              </a:rPr>
              <a:t>well-balanced</a:t>
            </a:r>
            <a:r>
              <a:rPr lang="en-US" sz="2400" dirty="0" smtClean="0">
                <a:solidFill>
                  <a:schemeClr val="tx1"/>
                </a:solidFill>
                <a:latin typeface="+mj-lt"/>
              </a:rPr>
              <a:t> meal</a:t>
            </a:r>
            <a:endParaRPr lang="en-US" sz="2400" dirty="0">
              <a:solidFill>
                <a:schemeClr val="tx1"/>
              </a:solidFill>
              <a:latin typeface="+mj-lt"/>
            </a:endParaRPr>
          </a:p>
        </p:txBody>
      </p:sp>
      <p:sp>
        <p:nvSpPr>
          <p:cNvPr id="17" name="Right Arrow 16"/>
          <p:cNvSpPr/>
          <p:nvPr/>
        </p:nvSpPr>
        <p:spPr>
          <a:xfrm>
            <a:off x="501244" y="1362541"/>
            <a:ext cx="11234985" cy="274385"/>
          </a:xfrm>
          <a:prstGeom prst="rightArrow">
            <a:avLst>
              <a:gd name="adj1" fmla="val 50000"/>
              <a:gd name="adj2" fmla="val 15627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p:cNvSpPr txBox="1"/>
          <p:nvPr/>
        </p:nvSpPr>
        <p:spPr>
          <a:xfrm>
            <a:off x="10441178" y="1017999"/>
            <a:ext cx="944040" cy="400110"/>
          </a:xfrm>
          <a:prstGeom prst="rect">
            <a:avLst/>
          </a:prstGeom>
          <a:noFill/>
        </p:spPr>
        <p:txBody>
          <a:bodyPr wrap="square" rtlCol="0">
            <a:spAutoFit/>
          </a:bodyPr>
          <a:lstStyle/>
          <a:p>
            <a:pPr algn="ctr"/>
            <a:r>
              <a:rPr lang="en-US" sz="2000" dirty="0" smtClean="0">
                <a:solidFill>
                  <a:schemeClr val="tx1"/>
                </a:solidFill>
              </a:rPr>
              <a:t>time</a:t>
            </a:r>
            <a:endParaRPr lang="en-US" sz="2400" dirty="0">
              <a:solidFill>
                <a:schemeClr val="tx1"/>
              </a:solidFill>
            </a:endParaRPr>
          </a:p>
        </p:txBody>
      </p:sp>
      <p:sp>
        <p:nvSpPr>
          <p:cNvPr id="19" name="TextBox 18"/>
          <p:cNvSpPr txBox="1"/>
          <p:nvPr/>
        </p:nvSpPr>
        <p:spPr>
          <a:xfrm>
            <a:off x="920558" y="2000094"/>
            <a:ext cx="1448694" cy="461665"/>
          </a:xfrm>
          <a:prstGeom prst="rect">
            <a:avLst/>
          </a:prstGeom>
          <a:noFill/>
        </p:spPr>
        <p:txBody>
          <a:bodyPr wrap="square" rtlCol="0">
            <a:spAutoFit/>
          </a:bodyPr>
          <a:lstStyle/>
          <a:p>
            <a:pPr algn="r"/>
            <a:r>
              <a:rPr lang="en-US" sz="2400" dirty="0" smtClean="0">
                <a:solidFill>
                  <a:schemeClr val="tx1"/>
                </a:solidFill>
              </a:rPr>
              <a:t>me</a:t>
            </a:r>
            <a:endParaRPr lang="en-US" sz="2400" dirty="0">
              <a:solidFill>
                <a:schemeClr val="tx1"/>
              </a:solidFill>
            </a:endParaRPr>
          </a:p>
        </p:txBody>
      </p:sp>
      <p:pic>
        <p:nvPicPr>
          <p:cNvPr id="20"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740" y="1871379"/>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6866" y="2089138"/>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5918441" y="1607358"/>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r="72222"/>
          <a:stretch/>
        </p:blipFill>
        <p:spPr bwMode="auto">
          <a:xfrm>
            <a:off x="5072111" y="1756092"/>
            <a:ext cx="402786" cy="10984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24171" r="53342"/>
          <a:stretch/>
        </p:blipFill>
        <p:spPr bwMode="auto">
          <a:xfrm>
            <a:off x="6344384" y="1756092"/>
            <a:ext cx="326074" cy="10984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46209" r="27706"/>
          <a:stretch/>
        </p:blipFill>
        <p:spPr bwMode="auto">
          <a:xfrm>
            <a:off x="7650215" y="1756092"/>
            <a:ext cx="378246" cy="10984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73300" r="3869"/>
          <a:stretch/>
        </p:blipFill>
        <p:spPr bwMode="auto">
          <a:xfrm>
            <a:off x="9023245" y="1756092"/>
            <a:ext cx="331055" cy="10984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9145" y="1871379"/>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4282" y="1871379"/>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8717" y="2089138"/>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7218554" y="1607358"/>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5778" y="2089138"/>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8524548" y="1607358"/>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9483088" y="1874120"/>
            <a:ext cx="297622" cy="876634"/>
          </a:xfrm>
          <a:prstGeom prst="rect">
            <a:avLst/>
          </a:prstGeom>
        </p:spPr>
      </p:pic>
      <p:pic>
        <p:nvPicPr>
          <p:cNvPr id="34" name="Picture 33"/>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9971968" y="1874120"/>
            <a:ext cx="297622" cy="876634"/>
          </a:xfrm>
          <a:prstGeom prst="rect">
            <a:avLst/>
          </a:prstGeom>
        </p:spPr>
      </p:pic>
      <p:pic>
        <p:nvPicPr>
          <p:cNvPr id="35" name="Picture 34"/>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0460848" y="1874120"/>
            <a:ext cx="297622" cy="876634"/>
          </a:xfrm>
          <a:prstGeom prst="rect">
            <a:avLst/>
          </a:prstGeom>
        </p:spPr>
      </p:pic>
      <p:pic>
        <p:nvPicPr>
          <p:cNvPr id="36" name="Picture 35"/>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0949728" y="1874120"/>
            <a:ext cx="297622" cy="876634"/>
          </a:xfrm>
          <a:prstGeom prst="rect">
            <a:avLst/>
          </a:prstGeom>
        </p:spPr>
      </p:pic>
      <p:pic>
        <p:nvPicPr>
          <p:cNvPr id="37" name="Picture 36"/>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1438607" y="1874120"/>
            <a:ext cx="297622" cy="876634"/>
          </a:xfrm>
          <a:prstGeom prst="rect">
            <a:avLst/>
          </a:prstGeom>
        </p:spPr>
      </p:pic>
      <p:sp>
        <p:nvSpPr>
          <p:cNvPr id="38" name="TextBox 37"/>
          <p:cNvSpPr txBox="1"/>
          <p:nvPr/>
        </p:nvSpPr>
        <p:spPr>
          <a:xfrm>
            <a:off x="920558" y="3282688"/>
            <a:ext cx="1448694" cy="461665"/>
          </a:xfrm>
          <a:prstGeom prst="rect">
            <a:avLst/>
          </a:prstGeom>
          <a:noFill/>
        </p:spPr>
        <p:txBody>
          <a:bodyPr wrap="square" rtlCol="0">
            <a:spAutoFit/>
          </a:bodyPr>
          <a:lstStyle/>
          <a:p>
            <a:pPr algn="r"/>
            <a:r>
              <a:rPr lang="en-US" sz="2400" dirty="0" smtClean="0">
                <a:solidFill>
                  <a:schemeClr val="tx1"/>
                </a:solidFill>
              </a:rPr>
              <a:t>girlfriend</a:t>
            </a:r>
            <a:endParaRPr lang="en-US" sz="2400" dirty="0">
              <a:solidFill>
                <a:schemeClr val="tx1"/>
              </a:solidFill>
            </a:endParaRPr>
          </a:p>
        </p:txBody>
      </p:sp>
      <p:sp>
        <p:nvSpPr>
          <p:cNvPr id="39" name="TextBox 38"/>
          <p:cNvSpPr txBox="1"/>
          <p:nvPr/>
        </p:nvSpPr>
        <p:spPr>
          <a:xfrm>
            <a:off x="920558" y="4551404"/>
            <a:ext cx="1448694" cy="461665"/>
          </a:xfrm>
          <a:prstGeom prst="rect">
            <a:avLst/>
          </a:prstGeom>
          <a:noFill/>
        </p:spPr>
        <p:txBody>
          <a:bodyPr wrap="square" rtlCol="0">
            <a:spAutoFit/>
          </a:bodyPr>
          <a:lstStyle/>
          <a:p>
            <a:pPr algn="r"/>
            <a:r>
              <a:rPr lang="en-US" sz="2400" dirty="0" smtClean="0">
                <a:solidFill>
                  <a:schemeClr val="tx1"/>
                </a:solidFill>
              </a:rPr>
              <a:t>sister</a:t>
            </a:r>
            <a:endParaRPr lang="en-US" sz="2400" dirty="0">
              <a:solidFill>
                <a:schemeClr val="tx1"/>
              </a:solidFill>
            </a:endParaRPr>
          </a:p>
        </p:txBody>
      </p:sp>
      <p:sp>
        <p:nvSpPr>
          <p:cNvPr id="40" name="TextBox 39"/>
          <p:cNvSpPr txBox="1"/>
          <p:nvPr/>
        </p:nvSpPr>
        <p:spPr>
          <a:xfrm>
            <a:off x="91682" y="5711561"/>
            <a:ext cx="2277570" cy="1077218"/>
          </a:xfrm>
          <a:prstGeom prst="rect">
            <a:avLst/>
          </a:prstGeom>
          <a:noFill/>
        </p:spPr>
        <p:txBody>
          <a:bodyPr wrap="square" rtlCol="0">
            <a:spAutoFit/>
          </a:bodyPr>
          <a:lstStyle/>
          <a:p>
            <a:pPr algn="r"/>
            <a:r>
              <a:rPr lang="en-US" sz="2400" dirty="0" smtClean="0">
                <a:solidFill>
                  <a:schemeClr val="tx1"/>
                </a:solidFill>
              </a:rPr>
              <a:t>dad</a:t>
            </a:r>
            <a:br>
              <a:rPr lang="en-US" sz="2400" dirty="0" smtClean="0">
                <a:solidFill>
                  <a:schemeClr val="tx1"/>
                </a:solidFill>
              </a:rPr>
            </a:br>
            <a:r>
              <a:rPr lang="en-US" sz="2000" b="1" dirty="0" smtClean="0">
                <a:solidFill>
                  <a:schemeClr val="accent1"/>
                </a:solidFill>
              </a:rPr>
              <a:t>(aka: the lord of chaos)</a:t>
            </a:r>
            <a:endParaRPr lang="en-US" sz="2000" b="1" dirty="0">
              <a:solidFill>
                <a:schemeClr val="accent1"/>
              </a:solidFill>
            </a:endParaRPr>
          </a:p>
        </p:txBody>
      </p:sp>
      <p:pic>
        <p:nvPicPr>
          <p:cNvPr id="41"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4401" y="3106318"/>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6866" y="3371731"/>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5918441" y="2889951"/>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r="72222"/>
          <a:stretch/>
        </p:blipFill>
        <p:spPr bwMode="auto">
          <a:xfrm>
            <a:off x="5072111" y="3038685"/>
            <a:ext cx="402786" cy="109840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24171" r="53342"/>
          <a:stretch/>
        </p:blipFill>
        <p:spPr bwMode="auto">
          <a:xfrm>
            <a:off x="6344384" y="3038685"/>
            <a:ext cx="326074" cy="109840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46209" r="27706"/>
          <a:stretch/>
        </p:blipFill>
        <p:spPr bwMode="auto">
          <a:xfrm>
            <a:off x="7650215" y="3038685"/>
            <a:ext cx="378246" cy="109840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73300" r="3869"/>
          <a:stretch/>
        </p:blipFill>
        <p:spPr bwMode="auto">
          <a:xfrm>
            <a:off x="9023245" y="3038685"/>
            <a:ext cx="331055" cy="109840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0806" y="3106318"/>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75943" y="3106318"/>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8717" y="3371731"/>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7218554" y="2889951"/>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5778" y="3371731"/>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8524548" y="2889951"/>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392" y="4397964"/>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5689" y="4654324"/>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6505951" y="4159776"/>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797" y="4397964"/>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5934" y="4397964"/>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1983" y="4654324"/>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6844788" y="4159776"/>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4136" y="4654324"/>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7205376" y="4161237"/>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Image result for hamburger white background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234" y="4321278"/>
            <a:ext cx="1557720" cy="117997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740" y="5658939"/>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1431" y="5876697"/>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3890649" y="5347443"/>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r="72222"/>
          <a:stretch/>
        </p:blipFill>
        <p:spPr bwMode="auto">
          <a:xfrm>
            <a:off x="4268459" y="5554837"/>
            <a:ext cx="402786" cy="109840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24171" r="53342"/>
          <a:stretch/>
        </p:blipFill>
        <p:spPr bwMode="auto">
          <a:xfrm>
            <a:off x="6949850" y="5554835"/>
            <a:ext cx="326074" cy="109840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46209" r="27706"/>
          <a:stretch/>
        </p:blipFill>
        <p:spPr bwMode="auto">
          <a:xfrm>
            <a:off x="9706982" y="5554835"/>
            <a:ext cx="378246" cy="109840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0" descr="Image result for hamburger white backgroun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73300" r="3869"/>
          <a:stretch/>
        </p:blipFill>
        <p:spPr bwMode="auto">
          <a:xfrm>
            <a:off x="10594913" y="5543650"/>
            <a:ext cx="331055" cy="109840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7800" y="5675805"/>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1489" y="5685439"/>
            <a:ext cx="867829" cy="86782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9492" y="5887882"/>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6512170" y="5406103"/>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Image result for p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6430" y="5903197"/>
            <a:ext cx="432311" cy="43231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31695" r="28595"/>
          <a:stretch/>
        </p:blipFill>
        <p:spPr bwMode="auto">
          <a:xfrm>
            <a:off x="9241425" y="5402952"/>
            <a:ext cx="373766" cy="124713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4831454" y="5654535"/>
            <a:ext cx="297622" cy="876634"/>
          </a:xfrm>
          <a:prstGeom prst="rect">
            <a:avLst/>
          </a:prstGeom>
        </p:spPr>
      </p:pic>
      <p:pic>
        <p:nvPicPr>
          <p:cNvPr id="78" name="Picture 77"/>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7419434" y="5685605"/>
            <a:ext cx="297622" cy="876634"/>
          </a:xfrm>
          <a:prstGeom prst="rect">
            <a:avLst/>
          </a:prstGeom>
        </p:spPr>
      </p:pic>
      <p:pic>
        <p:nvPicPr>
          <p:cNvPr id="79" name="Picture 78"/>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0160318" y="5685439"/>
            <a:ext cx="297622" cy="876634"/>
          </a:xfrm>
          <a:prstGeom prst="rect">
            <a:avLst/>
          </a:prstGeom>
        </p:spPr>
      </p:pic>
      <p:pic>
        <p:nvPicPr>
          <p:cNvPr id="80" name="Picture 79"/>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0985431" y="5684089"/>
            <a:ext cx="297622" cy="876634"/>
          </a:xfrm>
          <a:prstGeom prst="rect">
            <a:avLst/>
          </a:prstGeom>
        </p:spPr>
      </p:pic>
      <p:pic>
        <p:nvPicPr>
          <p:cNvPr id="81" name="Picture 80"/>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1450988" y="5654535"/>
            <a:ext cx="297622" cy="876634"/>
          </a:xfrm>
          <a:prstGeom prst="rect">
            <a:avLst/>
          </a:prstGeom>
        </p:spPr>
      </p:pic>
      <p:cxnSp>
        <p:nvCxnSpPr>
          <p:cNvPr id="82" name="Straight Connector 81"/>
          <p:cNvCxnSpPr/>
          <p:nvPr/>
        </p:nvCxnSpPr>
        <p:spPr>
          <a:xfrm>
            <a:off x="139148" y="2889951"/>
            <a:ext cx="119170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39148" y="4159776"/>
            <a:ext cx="119170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19947" y="5402953"/>
            <a:ext cx="11917017" cy="0"/>
          </a:xfrm>
          <a:prstGeom prst="line">
            <a:avLst/>
          </a:prstGeom>
        </p:spPr>
        <p:style>
          <a:lnRef idx="1">
            <a:schemeClr val="accent1"/>
          </a:lnRef>
          <a:fillRef idx="0">
            <a:schemeClr val="accent1"/>
          </a:fillRef>
          <a:effectRef idx="0">
            <a:schemeClr val="accent1"/>
          </a:effectRef>
          <a:fontRef idx="minor">
            <a:schemeClr val="tx1"/>
          </a:fontRef>
        </p:style>
      </p:cxnSp>
      <p:pic>
        <p:nvPicPr>
          <p:cNvPr id="85" name="Picture 84"/>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2578011" y="3038685"/>
            <a:ext cx="297622" cy="876634"/>
          </a:xfrm>
          <a:prstGeom prst="rect">
            <a:avLst/>
          </a:prstGeom>
        </p:spPr>
      </p:pic>
      <p:pic>
        <p:nvPicPr>
          <p:cNvPr id="86" name="Picture 85"/>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3066891" y="3038685"/>
            <a:ext cx="297622" cy="876634"/>
          </a:xfrm>
          <a:prstGeom prst="rect">
            <a:avLst/>
          </a:prstGeom>
        </p:spPr>
      </p:pic>
      <p:pic>
        <p:nvPicPr>
          <p:cNvPr id="87" name="Picture 86"/>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3555771" y="3038685"/>
            <a:ext cx="297622" cy="876634"/>
          </a:xfrm>
          <a:prstGeom prst="rect">
            <a:avLst/>
          </a:prstGeom>
        </p:spPr>
      </p:pic>
      <p:pic>
        <p:nvPicPr>
          <p:cNvPr id="88" name="Picture 87"/>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4044651" y="3038685"/>
            <a:ext cx="297622" cy="876634"/>
          </a:xfrm>
          <a:prstGeom prst="rect">
            <a:avLst/>
          </a:prstGeom>
        </p:spPr>
      </p:pic>
      <p:pic>
        <p:nvPicPr>
          <p:cNvPr id="89" name="Picture 88"/>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4533530" y="3038685"/>
            <a:ext cx="297622" cy="876634"/>
          </a:xfrm>
          <a:prstGeom prst="rect">
            <a:avLst/>
          </a:prstGeom>
        </p:spPr>
      </p:pic>
      <p:pic>
        <p:nvPicPr>
          <p:cNvPr id="90" name="Picture 89"/>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9483088" y="4411358"/>
            <a:ext cx="297622" cy="876634"/>
          </a:xfrm>
          <a:prstGeom prst="rect">
            <a:avLst/>
          </a:prstGeom>
        </p:spPr>
      </p:pic>
      <p:pic>
        <p:nvPicPr>
          <p:cNvPr id="91" name="Picture 90"/>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9971968" y="4411358"/>
            <a:ext cx="297622" cy="876634"/>
          </a:xfrm>
          <a:prstGeom prst="rect">
            <a:avLst/>
          </a:prstGeom>
        </p:spPr>
      </p:pic>
      <p:pic>
        <p:nvPicPr>
          <p:cNvPr id="92" name="Picture 91"/>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0460848" y="4411358"/>
            <a:ext cx="297622" cy="876634"/>
          </a:xfrm>
          <a:prstGeom prst="rect">
            <a:avLst/>
          </a:prstGeom>
        </p:spPr>
      </p:pic>
      <p:pic>
        <p:nvPicPr>
          <p:cNvPr id="93" name="Picture 92"/>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0949728" y="4411358"/>
            <a:ext cx="297622" cy="876634"/>
          </a:xfrm>
          <a:prstGeom prst="rect">
            <a:avLst/>
          </a:prstGeom>
        </p:spPr>
      </p:pic>
      <p:pic>
        <p:nvPicPr>
          <p:cNvPr id="94" name="Picture 93"/>
          <p:cNvPicPr>
            <a:picLocks noChangeAspect="1"/>
          </p:cNvPicPr>
          <p:nvPr/>
        </p:nvPicPr>
        <p:blipFill rotWithShape="1">
          <a:blip r:embed="rId9">
            <a:extLst>
              <a:ext uri="{28A0092B-C50C-407E-A947-70E740481C1C}">
                <a14:useLocalDpi xmlns:a14="http://schemas.microsoft.com/office/drawing/2010/main" val="0"/>
              </a:ext>
            </a:extLst>
          </a:blip>
          <a:srcRect l="34988" t="3253" r="33658" b="4395"/>
          <a:stretch/>
        </p:blipFill>
        <p:spPr>
          <a:xfrm>
            <a:off x="11438607" y="4411358"/>
            <a:ext cx="297622" cy="876634"/>
          </a:xfrm>
          <a:prstGeom prst="rect">
            <a:avLst/>
          </a:prstGeom>
        </p:spPr>
      </p:pic>
    </p:spTree>
    <p:extLst>
      <p:ext uri="{BB962C8B-B14F-4D97-AF65-F5344CB8AC3E}">
        <p14:creationId xmlns:p14="http://schemas.microsoft.com/office/powerpoint/2010/main" val="22417953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QUIC has no more Head-of-Line blocking!</a:t>
            </a:r>
            <a:endParaRPr lang="fr-FR" sz="4000" dirty="0">
              <a:latin typeface="Segoe UI Semibold" panose="020B0702040204020203" pitchFamily="34" charset="0"/>
              <a:cs typeface="Segoe UI Semibold" panose="020B0702040204020203" pitchFamily="34" charset="0"/>
            </a:endParaRPr>
          </a:p>
        </p:txBody>
      </p:sp>
      <p:sp>
        <p:nvSpPr>
          <p:cNvPr id="3" name="Rectangle 2"/>
          <p:cNvSpPr/>
          <p:nvPr/>
        </p:nvSpPr>
        <p:spPr>
          <a:xfrm flipH="1">
            <a:off x="2227152" y="2262848"/>
            <a:ext cx="764731" cy="682754"/>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1</a:t>
            </a:r>
            <a:endParaRPr lang="en-US" dirty="0"/>
          </a:p>
        </p:txBody>
      </p:sp>
      <p:sp>
        <p:nvSpPr>
          <p:cNvPr id="4" name="Rectangle 3"/>
          <p:cNvSpPr/>
          <p:nvPr/>
        </p:nvSpPr>
        <p:spPr>
          <a:xfrm flipH="1">
            <a:off x="4304309" y="2262848"/>
            <a:ext cx="764731" cy="675359"/>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3</a:t>
            </a:r>
            <a:endParaRPr lang="en-US" dirty="0"/>
          </a:p>
        </p:txBody>
      </p:sp>
      <p:sp>
        <p:nvSpPr>
          <p:cNvPr id="5" name="Rectangle 4"/>
          <p:cNvSpPr/>
          <p:nvPr/>
        </p:nvSpPr>
        <p:spPr>
          <a:xfrm flipH="1">
            <a:off x="3265731" y="2262848"/>
            <a:ext cx="764731" cy="692793"/>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tx1"/>
                </a:solidFill>
              </a:rPr>
              <a:t>2</a:t>
            </a:r>
            <a:endParaRPr lang="en-US" dirty="0">
              <a:solidFill>
                <a:schemeClr val="tx1"/>
              </a:solidFill>
            </a:endParaRPr>
          </a:p>
        </p:txBody>
      </p:sp>
      <p:sp>
        <p:nvSpPr>
          <p:cNvPr id="6" name="Rectangle 5"/>
          <p:cNvSpPr/>
          <p:nvPr/>
        </p:nvSpPr>
        <p:spPr>
          <a:xfrm flipH="1">
            <a:off x="5342888" y="2262848"/>
            <a:ext cx="776560" cy="675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4</a:t>
            </a:r>
            <a:endParaRPr lang="en-US" sz="3600" dirty="0"/>
          </a:p>
        </p:txBody>
      </p:sp>
      <p:sp>
        <p:nvSpPr>
          <p:cNvPr id="7" name="Rectangle 6"/>
          <p:cNvSpPr/>
          <p:nvPr/>
        </p:nvSpPr>
        <p:spPr>
          <a:xfrm flipH="1">
            <a:off x="2227151" y="3346342"/>
            <a:ext cx="764731" cy="682754"/>
          </a:xfrm>
          <a:prstGeom prst="rect">
            <a:avLst/>
          </a:prstGeom>
          <a:ln w="57150"/>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1</a:t>
            </a:r>
            <a:endParaRPr lang="en-US" dirty="0">
              <a:solidFill>
                <a:schemeClr val="bg1"/>
              </a:solidFill>
            </a:endParaRPr>
          </a:p>
        </p:txBody>
      </p:sp>
      <p:sp>
        <p:nvSpPr>
          <p:cNvPr id="8" name="Rectangle 7"/>
          <p:cNvSpPr/>
          <p:nvPr/>
        </p:nvSpPr>
        <p:spPr>
          <a:xfrm flipH="1">
            <a:off x="3265730" y="3346342"/>
            <a:ext cx="764731" cy="682754"/>
          </a:xfrm>
          <a:prstGeom prst="rect">
            <a:avLst/>
          </a:prstGeom>
          <a:ln w="57150"/>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2</a:t>
            </a:r>
            <a:endParaRPr lang="en-US" dirty="0">
              <a:solidFill>
                <a:schemeClr val="bg1"/>
              </a:solidFill>
            </a:endParaRPr>
          </a:p>
        </p:txBody>
      </p:sp>
      <p:sp>
        <p:nvSpPr>
          <p:cNvPr id="9" name="Rectangle 8"/>
          <p:cNvSpPr/>
          <p:nvPr/>
        </p:nvSpPr>
        <p:spPr>
          <a:xfrm flipH="1">
            <a:off x="4304309" y="3346342"/>
            <a:ext cx="764731" cy="682754"/>
          </a:xfrm>
          <a:prstGeom prst="rect">
            <a:avLst/>
          </a:prstGeom>
          <a:ln w="57150"/>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3</a:t>
            </a:r>
            <a:endParaRPr lang="en-US" dirty="0">
              <a:solidFill>
                <a:schemeClr val="bg1"/>
              </a:solidFill>
            </a:endParaRPr>
          </a:p>
        </p:txBody>
      </p:sp>
      <p:sp>
        <p:nvSpPr>
          <p:cNvPr id="10" name="Rectangle 9"/>
          <p:cNvSpPr/>
          <p:nvPr/>
        </p:nvSpPr>
        <p:spPr>
          <a:xfrm flipH="1">
            <a:off x="5342888" y="3346342"/>
            <a:ext cx="764731" cy="682754"/>
          </a:xfrm>
          <a:prstGeom prst="rect">
            <a:avLst/>
          </a:prstGeom>
          <a:ln w="57150"/>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4</a:t>
            </a:r>
            <a:endParaRPr lang="en-US" dirty="0">
              <a:solidFill>
                <a:schemeClr val="bg1"/>
              </a:solidFill>
            </a:endParaRPr>
          </a:p>
        </p:txBody>
      </p:sp>
      <p:sp>
        <p:nvSpPr>
          <p:cNvPr id="13" name="TextBox 12"/>
          <p:cNvSpPr txBox="1"/>
          <p:nvPr/>
        </p:nvSpPr>
        <p:spPr>
          <a:xfrm>
            <a:off x="-142017" y="2353432"/>
            <a:ext cx="2141638" cy="461665"/>
          </a:xfrm>
          <a:prstGeom prst="rect">
            <a:avLst/>
          </a:prstGeom>
          <a:noFill/>
        </p:spPr>
        <p:txBody>
          <a:bodyPr wrap="square" rtlCol="0">
            <a:spAutoFit/>
          </a:bodyPr>
          <a:lstStyle/>
          <a:p>
            <a:pPr algn="r"/>
            <a:r>
              <a:rPr lang="en-US" sz="2400" b="1" dirty="0" smtClean="0">
                <a:solidFill>
                  <a:schemeClr val="accent1"/>
                </a:solidFill>
              </a:rPr>
              <a:t>HTTP</a:t>
            </a:r>
          </a:p>
        </p:txBody>
      </p:sp>
      <p:sp>
        <p:nvSpPr>
          <p:cNvPr id="14" name="TextBox 13"/>
          <p:cNvSpPr txBox="1"/>
          <p:nvPr/>
        </p:nvSpPr>
        <p:spPr>
          <a:xfrm>
            <a:off x="1" y="3444321"/>
            <a:ext cx="1999620" cy="461665"/>
          </a:xfrm>
          <a:prstGeom prst="rect">
            <a:avLst/>
          </a:prstGeom>
          <a:noFill/>
        </p:spPr>
        <p:txBody>
          <a:bodyPr wrap="square" rtlCol="0">
            <a:spAutoFit/>
          </a:bodyPr>
          <a:lstStyle/>
          <a:p>
            <a:pPr algn="r"/>
            <a:r>
              <a:rPr lang="en-US" sz="2400" b="1" dirty="0" smtClean="0">
                <a:solidFill>
                  <a:schemeClr val="accent1"/>
                </a:solidFill>
              </a:rPr>
              <a:t>TRANSPORT</a:t>
            </a:r>
            <a:endParaRPr lang="en-US" sz="3200" b="1" dirty="0" smtClean="0">
              <a:solidFill>
                <a:schemeClr val="accent1"/>
              </a:solidFill>
            </a:endParaRPr>
          </a:p>
        </p:txBody>
      </p:sp>
      <p:cxnSp>
        <p:nvCxnSpPr>
          <p:cNvPr id="15" name="Straight Connector 14"/>
          <p:cNvCxnSpPr/>
          <p:nvPr/>
        </p:nvCxnSpPr>
        <p:spPr>
          <a:xfrm>
            <a:off x="381837" y="3135086"/>
            <a:ext cx="1102304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27151" y="1243213"/>
            <a:ext cx="3892297" cy="584775"/>
          </a:xfrm>
          <a:prstGeom prst="rect">
            <a:avLst/>
          </a:prstGeom>
          <a:noFill/>
        </p:spPr>
        <p:txBody>
          <a:bodyPr wrap="square" rtlCol="0">
            <a:spAutoFit/>
          </a:bodyPr>
          <a:lstStyle/>
          <a:p>
            <a:pPr algn="ctr"/>
            <a:r>
              <a:rPr lang="en-US" sz="3200" dirty="0" smtClean="0"/>
              <a:t>HTTP/2</a:t>
            </a:r>
            <a:endParaRPr lang="en-US" sz="2400" dirty="0" smtClean="0"/>
          </a:p>
        </p:txBody>
      </p:sp>
      <p:sp>
        <p:nvSpPr>
          <p:cNvPr id="18" name="TextBox 17"/>
          <p:cNvSpPr txBox="1"/>
          <p:nvPr/>
        </p:nvSpPr>
        <p:spPr>
          <a:xfrm>
            <a:off x="2203703" y="4442185"/>
            <a:ext cx="3892297" cy="584775"/>
          </a:xfrm>
          <a:prstGeom prst="rect">
            <a:avLst/>
          </a:prstGeom>
          <a:noFill/>
        </p:spPr>
        <p:txBody>
          <a:bodyPr wrap="square" rtlCol="0">
            <a:spAutoFit/>
          </a:bodyPr>
          <a:lstStyle/>
          <a:p>
            <a:pPr algn="ctr"/>
            <a:r>
              <a:rPr lang="en-US" sz="3200" dirty="0" smtClean="0"/>
              <a:t>TCP</a:t>
            </a:r>
            <a:endParaRPr lang="en-US" sz="2400" dirty="0" smtClean="0"/>
          </a:p>
        </p:txBody>
      </p:sp>
      <p:sp>
        <p:nvSpPr>
          <p:cNvPr id="19" name="Rectangle 18"/>
          <p:cNvSpPr/>
          <p:nvPr/>
        </p:nvSpPr>
        <p:spPr>
          <a:xfrm flipH="1">
            <a:off x="7363535" y="2262848"/>
            <a:ext cx="764731" cy="682754"/>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1</a:t>
            </a:r>
            <a:endParaRPr lang="en-US" dirty="0"/>
          </a:p>
        </p:txBody>
      </p:sp>
      <p:sp>
        <p:nvSpPr>
          <p:cNvPr id="20" name="Rectangle 19"/>
          <p:cNvSpPr/>
          <p:nvPr/>
        </p:nvSpPr>
        <p:spPr>
          <a:xfrm flipH="1">
            <a:off x="9440692" y="2262848"/>
            <a:ext cx="764731" cy="675359"/>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3</a:t>
            </a:r>
            <a:endParaRPr lang="en-US" dirty="0"/>
          </a:p>
        </p:txBody>
      </p:sp>
      <p:sp>
        <p:nvSpPr>
          <p:cNvPr id="21" name="Rectangle 20"/>
          <p:cNvSpPr/>
          <p:nvPr/>
        </p:nvSpPr>
        <p:spPr>
          <a:xfrm flipH="1">
            <a:off x="8402114" y="2262848"/>
            <a:ext cx="764731" cy="692793"/>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tx1"/>
                </a:solidFill>
              </a:rPr>
              <a:t>2</a:t>
            </a:r>
            <a:endParaRPr lang="en-US" dirty="0">
              <a:solidFill>
                <a:schemeClr val="tx1"/>
              </a:solidFill>
            </a:endParaRPr>
          </a:p>
        </p:txBody>
      </p:sp>
      <p:sp>
        <p:nvSpPr>
          <p:cNvPr id="22" name="Rectangle 21"/>
          <p:cNvSpPr/>
          <p:nvPr/>
        </p:nvSpPr>
        <p:spPr>
          <a:xfrm flipH="1">
            <a:off x="10479271" y="2262848"/>
            <a:ext cx="776560" cy="675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4</a:t>
            </a:r>
            <a:endParaRPr lang="en-US" sz="3600" dirty="0"/>
          </a:p>
        </p:txBody>
      </p:sp>
      <p:sp>
        <p:nvSpPr>
          <p:cNvPr id="27" name="TextBox 26"/>
          <p:cNvSpPr txBox="1"/>
          <p:nvPr/>
        </p:nvSpPr>
        <p:spPr>
          <a:xfrm>
            <a:off x="7363534" y="1243213"/>
            <a:ext cx="3892297" cy="584775"/>
          </a:xfrm>
          <a:prstGeom prst="rect">
            <a:avLst/>
          </a:prstGeom>
          <a:noFill/>
        </p:spPr>
        <p:txBody>
          <a:bodyPr wrap="square" rtlCol="0">
            <a:spAutoFit/>
          </a:bodyPr>
          <a:lstStyle/>
          <a:p>
            <a:pPr algn="ctr"/>
            <a:r>
              <a:rPr lang="en-US" sz="3200" dirty="0" smtClean="0"/>
              <a:t>HTTP/3</a:t>
            </a:r>
            <a:endParaRPr lang="en-US" sz="2400" dirty="0" smtClean="0"/>
          </a:p>
        </p:txBody>
      </p:sp>
      <p:sp>
        <p:nvSpPr>
          <p:cNvPr id="28" name="TextBox 27"/>
          <p:cNvSpPr txBox="1"/>
          <p:nvPr/>
        </p:nvSpPr>
        <p:spPr>
          <a:xfrm>
            <a:off x="7340086" y="4442185"/>
            <a:ext cx="3892297" cy="584775"/>
          </a:xfrm>
          <a:prstGeom prst="rect">
            <a:avLst/>
          </a:prstGeom>
          <a:noFill/>
        </p:spPr>
        <p:txBody>
          <a:bodyPr wrap="square" rtlCol="0">
            <a:spAutoFit/>
          </a:bodyPr>
          <a:lstStyle/>
          <a:p>
            <a:pPr algn="ctr"/>
            <a:r>
              <a:rPr lang="en-US" sz="3200" dirty="0" smtClean="0"/>
              <a:t>QUIC</a:t>
            </a:r>
            <a:endParaRPr lang="en-US" sz="2400" dirty="0" smtClean="0"/>
          </a:p>
        </p:txBody>
      </p:sp>
      <p:sp>
        <p:nvSpPr>
          <p:cNvPr id="29" name="Rectangle 28"/>
          <p:cNvSpPr/>
          <p:nvPr/>
        </p:nvSpPr>
        <p:spPr>
          <a:xfrm flipH="1">
            <a:off x="7340086" y="3346342"/>
            <a:ext cx="764731" cy="682754"/>
          </a:xfrm>
          <a:prstGeom prst="rect">
            <a:avLst/>
          </a:prstGeom>
          <a:ln w="57150">
            <a:solidFill>
              <a:schemeClr val="tx1"/>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1</a:t>
            </a:r>
            <a:endParaRPr lang="en-US" dirty="0"/>
          </a:p>
        </p:txBody>
      </p:sp>
      <p:sp>
        <p:nvSpPr>
          <p:cNvPr id="30" name="Rectangle 29"/>
          <p:cNvSpPr/>
          <p:nvPr/>
        </p:nvSpPr>
        <p:spPr>
          <a:xfrm flipH="1">
            <a:off x="9417243" y="3346342"/>
            <a:ext cx="764731" cy="675359"/>
          </a:xfrm>
          <a:prstGeom prst="rect">
            <a:avLst/>
          </a:prstGeom>
          <a:solidFill>
            <a:schemeClr val="accent5"/>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3</a:t>
            </a:r>
            <a:endParaRPr lang="en-US" dirty="0"/>
          </a:p>
        </p:txBody>
      </p:sp>
      <p:sp>
        <p:nvSpPr>
          <p:cNvPr id="31" name="Rectangle 30"/>
          <p:cNvSpPr/>
          <p:nvPr/>
        </p:nvSpPr>
        <p:spPr>
          <a:xfrm flipH="1">
            <a:off x="8378665" y="3346342"/>
            <a:ext cx="764731" cy="692793"/>
          </a:xfrm>
          <a:prstGeom prst="rect">
            <a:avLst/>
          </a:prstGeom>
          <a:solidFill>
            <a:srgbClr val="FFC0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tx1"/>
                </a:solidFill>
              </a:rPr>
              <a:t>2</a:t>
            </a:r>
            <a:endParaRPr lang="en-US" dirty="0">
              <a:solidFill>
                <a:schemeClr val="tx1"/>
              </a:solidFill>
            </a:endParaRPr>
          </a:p>
        </p:txBody>
      </p:sp>
      <p:sp>
        <p:nvSpPr>
          <p:cNvPr id="32" name="Rectangle 31"/>
          <p:cNvSpPr/>
          <p:nvPr/>
        </p:nvSpPr>
        <p:spPr>
          <a:xfrm flipH="1">
            <a:off x="10455822" y="3346342"/>
            <a:ext cx="776560" cy="675359"/>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4</a:t>
            </a:r>
            <a:endParaRPr lang="en-US" sz="3600" dirty="0"/>
          </a:p>
        </p:txBody>
      </p:sp>
      <p:sp>
        <p:nvSpPr>
          <p:cNvPr id="26" name="Rectangle 25"/>
          <p:cNvSpPr/>
          <p:nvPr/>
        </p:nvSpPr>
        <p:spPr>
          <a:xfrm>
            <a:off x="6107619" y="6581001"/>
            <a:ext cx="6096000" cy="276999"/>
          </a:xfrm>
          <a:prstGeom prst="rect">
            <a:avLst/>
          </a:prstGeom>
        </p:spPr>
        <p:txBody>
          <a:bodyPr>
            <a:spAutoFit/>
          </a:bodyPr>
          <a:lstStyle/>
          <a:p>
            <a:pPr algn="r"/>
            <a:r>
              <a:rPr lang="en-US" sz="1200" dirty="0">
                <a:hlinkClick r:id="rId2"/>
              </a:rPr>
              <a:t>https://h3.edm.uhasselt.be/</a:t>
            </a:r>
            <a:endParaRPr lang="en-US" sz="1200" dirty="0"/>
          </a:p>
        </p:txBody>
      </p:sp>
    </p:spTree>
    <p:extLst>
      <p:ext uri="{BB962C8B-B14F-4D97-AF65-F5344CB8AC3E}">
        <p14:creationId xmlns:p14="http://schemas.microsoft.com/office/powerpoint/2010/main" val="35889490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a:latin typeface="Segoe UI Semibold" panose="020B0702040204020203" pitchFamily="34" charset="0"/>
                <a:cs typeface="Segoe UI Semibold" panose="020B0702040204020203" pitchFamily="34" charset="0"/>
              </a:rPr>
              <a:t>QUIC has no more Head-of-Line blocking!</a:t>
            </a:r>
            <a:endParaRPr lang="fr-FR" sz="4000" dirty="0">
              <a:latin typeface="Segoe UI Semibold" panose="020B0702040204020203" pitchFamily="34" charset="0"/>
              <a:cs typeface="Segoe UI Semibold" panose="020B0702040204020203" pitchFamily="34" charset="0"/>
            </a:endParaRPr>
          </a:p>
        </p:txBody>
      </p:sp>
      <p:sp>
        <p:nvSpPr>
          <p:cNvPr id="3" name="Rectangle 2"/>
          <p:cNvSpPr/>
          <p:nvPr/>
        </p:nvSpPr>
        <p:spPr>
          <a:xfrm flipH="1">
            <a:off x="2227152" y="2262848"/>
            <a:ext cx="764731" cy="682754"/>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1</a:t>
            </a:r>
            <a:endParaRPr lang="en-US" dirty="0"/>
          </a:p>
        </p:txBody>
      </p:sp>
      <p:sp>
        <p:nvSpPr>
          <p:cNvPr id="4" name="Rectangle 3"/>
          <p:cNvSpPr/>
          <p:nvPr/>
        </p:nvSpPr>
        <p:spPr>
          <a:xfrm flipH="1">
            <a:off x="4304309" y="2262848"/>
            <a:ext cx="764731" cy="675359"/>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3</a:t>
            </a:r>
            <a:endParaRPr lang="en-US" dirty="0"/>
          </a:p>
        </p:txBody>
      </p:sp>
      <p:sp>
        <p:nvSpPr>
          <p:cNvPr id="5" name="Rectangle 4"/>
          <p:cNvSpPr/>
          <p:nvPr/>
        </p:nvSpPr>
        <p:spPr>
          <a:xfrm flipH="1">
            <a:off x="3265731" y="2262848"/>
            <a:ext cx="764731" cy="692793"/>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tx1"/>
                </a:solidFill>
              </a:rPr>
              <a:t>2</a:t>
            </a:r>
            <a:endParaRPr lang="en-US" dirty="0">
              <a:solidFill>
                <a:schemeClr val="tx1"/>
              </a:solidFill>
            </a:endParaRPr>
          </a:p>
        </p:txBody>
      </p:sp>
      <p:sp>
        <p:nvSpPr>
          <p:cNvPr id="6" name="Rectangle 5"/>
          <p:cNvSpPr/>
          <p:nvPr/>
        </p:nvSpPr>
        <p:spPr>
          <a:xfrm flipH="1">
            <a:off x="5342888" y="2262848"/>
            <a:ext cx="776560" cy="675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4</a:t>
            </a:r>
            <a:endParaRPr lang="en-US" sz="3600" dirty="0"/>
          </a:p>
        </p:txBody>
      </p:sp>
      <p:sp>
        <p:nvSpPr>
          <p:cNvPr id="7" name="Rectangle 6"/>
          <p:cNvSpPr/>
          <p:nvPr/>
        </p:nvSpPr>
        <p:spPr>
          <a:xfrm flipH="1">
            <a:off x="2227151" y="3346342"/>
            <a:ext cx="764731" cy="682754"/>
          </a:xfrm>
          <a:prstGeom prst="rect">
            <a:avLst/>
          </a:prstGeom>
          <a:ln w="57150"/>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1</a:t>
            </a:r>
            <a:endParaRPr lang="en-US" dirty="0">
              <a:solidFill>
                <a:schemeClr val="bg1"/>
              </a:solidFill>
            </a:endParaRPr>
          </a:p>
        </p:txBody>
      </p:sp>
      <p:sp>
        <p:nvSpPr>
          <p:cNvPr id="8" name="Rectangle 7"/>
          <p:cNvSpPr/>
          <p:nvPr/>
        </p:nvSpPr>
        <p:spPr>
          <a:xfrm flipH="1">
            <a:off x="3265730" y="3346342"/>
            <a:ext cx="764731" cy="682754"/>
          </a:xfrm>
          <a:prstGeom prst="rect">
            <a:avLst/>
          </a:prstGeom>
          <a:ln w="57150"/>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2</a:t>
            </a:r>
            <a:endParaRPr lang="en-US" dirty="0">
              <a:solidFill>
                <a:schemeClr val="bg1"/>
              </a:solidFill>
            </a:endParaRPr>
          </a:p>
        </p:txBody>
      </p:sp>
      <p:sp>
        <p:nvSpPr>
          <p:cNvPr id="9" name="Rectangle 8"/>
          <p:cNvSpPr/>
          <p:nvPr/>
        </p:nvSpPr>
        <p:spPr>
          <a:xfrm flipH="1">
            <a:off x="4304309" y="3346342"/>
            <a:ext cx="764731" cy="682754"/>
          </a:xfrm>
          <a:prstGeom prst="rect">
            <a:avLst/>
          </a:prstGeom>
          <a:ln w="57150"/>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3</a:t>
            </a:r>
            <a:endParaRPr lang="en-US" dirty="0">
              <a:solidFill>
                <a:schemeClr val="bg1"/>
              </a:solidFill>
            </a:endParaRPr>
          </a:p>
        </p:txBody>
      </p:sp>
      <p:sp>
        <p:nvSpPr>
          <p:cNvPr id="10" name="Rectangle 9"/>
          <p:cNvSpPr/>
          <p:nvPr/>
        </p:nvSpPr>
        <p:spPr>
          <a:xfrm flipH="1">
            <a:off x="5342888" y="3346342"/>
            <a:ext cx="764731" cy="682754"/>
          </a:xfrm>
          <a:prstGeom prst="rect">
            <a:avLst/>
          </a:prstGeom>
          <a:ln w="57150"/>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4</a:t>
            </a:r>
            <a:endParaRPr lang="en-US" dirty="0">
              <a:solidFill>
                <a:schemeClr val="bg1"/>
              </a:solidFill>
            </a:endParaRPr>
          </a:p>
        </p:txBody>
      </p:sp>
      <p:sp>
        <p:nvSpPr>
          <p:cNvPr id="13" name="TextBox 12"/>
          <p:cNvSpPr txBox="1"/>
          <p:nvPr/>
        </p:nvSpPr>
        <p:spPr>
          <a:xfrm>
            <a:off x="-142017" y="2353432"/>
            <a:ext cx="2141638" cy="461665"/>
          </a:xfrm>
          <a:prstGeom prst="rect">
            <a:avLst/>
          </a:prstGeom>
          <a:noFill/>
        </p:spPr>
        <p:txBody>
          <a:bodyPr wrap="square" rtlCol="0">
            <a:spAutoFit/>
          </a:bodyPr>
          <a:lstStyle/>
          <a:p>
            <a:pPr algn="r"/>
            <a:r>
              <a:rPr lang="en-US" sz="2400" b="1" dirty="0" smtClean="0">
                <a:solidFill>
                  <a:schemeClr val="accent1"/>
                </a:solidFill>
              </a:rPr>
              <a:t>HTTP</a:t>
            </a:r>
          </a:p>
        </p:txBody>
      </p:sp>
      <p:sp>
        <p:nvSpPr>
          <p:cNvPr id="14" name="TextBox 13"/>
          <p:cNvSpPr txBox="1"/>
          <p:nvPr/>
        </p:nvSpPr>
        <p:spPr>
          <a:xfrm>
            <a:off x="1" y="3444321"/>
            <a:ext cx="1999620" cy="461665"/>
          </a:xfrm>
          <a:prstGeom prst="rect">
            <a:avLst/>
          </a:prstGeom>
          <a:noFill/>
        </p:spPr>
        <p:txBody>
          <a:bodyPr wrap="square" rtlCol="0">
            <a:spAutoFit/>
          </a:bodyPr>
          <a:lstStyle/>
          <a:p>
            <a:pPr algn="r"/>
            <a:r>
              <a:rPr lang="en-US" sz="2400" b="1" dirty="0" smtClean="0">
                <a:solidFill>
                  <a:schemeClr val="accent1"/>
                </a:solidFill>
              </a:rPr>
              <a:t>TRANSPORT</a:t>
            </a:r>
            <a:endParaRPr lang="en-US" sz="3200" b="1" dirty="0" smtClean="0">
              <a:solidFill>
                <a:schemeClr val="accent1"/>
              </a:solidFill>
            </a:endParaRPr>
          </a:p>
        </p:txBody>
      </p:sp>
      <p:cxnSp>
        <p:nvCxnSpPr>
          <p:cNvPr id="15" name="Straight Connector 14"/>
          <p:cNvCxnSpPr/>
          <p:nvPr/>
        </p:nvCxnSpPr>
        <p:spPr>
          <a:xfrm>
            <a:off x="381837" y="3135086"/>
            <a:ext cx="1102304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27151" y="1243213"/>
            <a:ext cx="3892297" cy="584775"/>
          </a:xfrm>
          <a:prstGeom prst="rect">
            <a:avLst/>
          </a:prstGeom>
          <a:noFill/>
        </p:spPr>
        <p:txBody>
          <a:bodyPr wrap="square" rtlCol="0">
            <a:spAutoFit/>
          </a:bodyPr>
          <a:lstStyle/>
          <a:p>
            <a:pPr algn="ctr"/>
            <a:r>
              <a:rPr lang="en-US" sz="3200" dirty="0" smtClean="0"/>
              <a:t>HTTP/2</a:t>
            </a:r>
            <a:endParaRPr lang="en-US" sz="2400" dirty="0" smtClean="0"/>
          </a:p>
        </p:txBody>
      </p:sp>
      <p:sp>
        <p:nvSpPr>
          <p:cNvPr id="18" name="TextBox 17"/>
          <p:cNvSpPr txBox="1"/>
          <p:nvPr/>
        </p:nvSpPr>
        <p:spPr>
          <a:xfrm>
            <a:off x="2203703" y="4442185"/>
            <a:ext cx="3892297" cy="584775"/>
          </a:xfrm>
          <a:prstGeom prst="rect">
            <a:avLst/>
          </a:prstGeom>
          <a:noFill/>
        </p:spPr>
        <p:txBody>
          <a:bodyPr wrap="square" rtlCol="0">
            <a:spAutoFit/>
          </a:bodyPr>
          <a:lstStyle/>
          <a:p>
            <a:pPr algn="ctr"/>
            <a:r>
              <a:rPr lang="en-US" sz="3200" dirty="0" smtClean="0"/>
              <a:t>TCP</a:t>
            </a:r>
            <a:endParaRPr lang="en-US" sz="2400" dirty="0" smtClean="0"/>
          </a:p>
        </p:txBody>
      </p:sp>
      <p:sp>
        <p:nvSpPr>
          <p:cNvPr id="19" name="Rectangle 18"/>
          <p:cNvSpPr/>
          <p:nvPr/>
        </p:nvSpPr>
        <p:spPr>
          <a:xfrm flipH="1">
            <a:off x="7363535" y="2262848"/>
            <a:ext cx="764731" cy="682754"/>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1</a:t>
            </a:r>
            <a:endParaRPr lang="en-US" dirty="0"/>
          </a:p>
        </p:txBody>
      </p:sp>
      <p:sp>
        <p:nvSpPr>
          <p:cNvPr id="20" name="Rectangle 19"/>
          <p:cNvSpPr/>
          <p:nvPr/>
        </p:nvSpPr>
        <p:spPr>
          <a:xfrm flipH="1">
            <a:off x="9440692" y="2262848"/>
            <a:ext cx="764731" cy="675359"/>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3</a:t>
            </a:r>
            <a:endParaRPr lang="en-US" dirty="0"/>
          </a:p>
        </p:txBody>
      </p:sp>
      <p:sp>
        <p:nvSpPr>
          <p:cNvPr id="21" name="Rectangle 20"/>
          <p:cNvSpPr/>
          <p:nvPr/>
        </p:nvSpPr>
        <p:spPr>
          <a:xfrm flipH="1">
            <a:off x="8402114" y="2262848"/>
            <a:ext cx="764731" cy="692793"/>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tx1"/>
                </a:solidFill>
              </a:rPr>
              <a:t>2</a:t>
            </a:r>
            <a:endParaRPr lang="en-US" dirty="0">
              <a:solidFill>
                <a:schemeClr val="tx1"/>
              </a:solidFill>
            </a:endParaRPr>
          </a:p>
        </p:txBody>
      </p:sp>
      <p:sp>
        <p:nvSpPr>
          <p:cNvPr id="22" name="Rectangle 21"/>
          <p:cNvSpPr/>
          <p:nvPr/>
        </p:nvSpPr>
        <p:spPr>
          <a:xfrm flipH="1">
            <a:off x="10479271" y="2262848"/>
            <a:ext cx="776560" cy="675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4</a:t>
            </a:r>
            <a:endParaRPr lang="en-US" sz="3600" dirty="0"/>
          </a:p>
        </p:txBody>
      </p:sp>
      <p:sp>
        <p:nvSpPr>
          <p:cNvPr id="27" name="TextBox 26"/>
          <p:cNvSpPr txBox="1"/>
          <p:nvPr/>
        </p:nvSpPr>
        <p:spPr>
          <a:xfrm>
            <a:off x="7363534" y="1243213"/>
            <a:ext cx="3892297" cy="584775"/>
          </a:xfrm>
          <a:prstGeom prst="rect">
            <a:avLst/>
          </a:prstGeom>
          <a:noFill/>
        </p:spPr>
        <p:txBody>
          <a:bodyPr wrap="square" rtlCol="0">
            <a:spAutoFit/>
          </a:bodyPr>
          <a:lstStyle/>
          <a:p>
            <a:pPr algn="ctr"/>
            <a:r>
              <a:rPr lang="en-US" sz="3200" dirty="0" smtClean="0"/>
              <a:t>HTTP/3</a:t>
            </a:r>
            <a:endParaRPr lang="en-US" sz="2400" dirty="0" smtClean="0"/>
          </a:p>
        </p:txBody>
      </p:sp>
      <p:sp>
        <p:nvSpPr>
          <p:cNvPr id="28" name="TextBox 27"/>
          <p:cNvSpPr txBox="1"/>
          <p:nvPr/>
        </p:nvSpPr>
        <p:spPr>
          <a:xfrm>
            <a:off x="7340086" y="4442185"/>
            <a:ext cx="3892297" cy="584775"/>
          </a:xfrm>
          <a:prstGeom prst="rect">
            <a:avLst/>
          </a:prstGeom>
          <a:noFill/>
        </p:spPr>
        <p:txBody>
          <a:bodyPr wrap="square" rtlCol="0">
            <a:spAutoFit/>
          </a:bodyPr>
          <a:lstStyle/>
          <a:p>
            <a:pPr algn="ctr"/>
            <a:r>
              <a:rPr lang="en-US" sz="3200" dirty="0" smtClean="0"/>
              <a:t>QUIC</a:t>
            </a:r>
            <a:endParaRPr lang="en-US" sz="2400" dirty="0" smtClean="0"/>
          </a:p>
        </p:txBody>
      </p:sp>
      <p:sp>
        <p:nvSpPr>
          <p:cNvPr id="29" name="Rectangle 28"/>
          <p:cNvSpPr/>
          <p:nvPr/>
        </p:nvSpPr>
        <p:spPr>
          <a:xfrm flipH="1">
            <a:off x="7340086" y="3346342"/>
            <a:ext cx="764731" cy="682754"/>
          </a:xfrm>
          <a:prstGeom prst="rect">
            <a:avLst/>
          </a:prstGeom>
          <a:ln w="57150">
            <a:solidFill>
              <a:schemeClr val="tx1"/>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1</a:t>
            </a:r>
            <a:endParaRPr lang="en-US" dirty="0"/>
          </a:p>
        </p:txBody>
      </p:sp>
      <p:sp>
        <p:nvSpPr>
          <p:cNvPr id="30" name="Rectangle 29"/>
          <p:cNvSpPr/>
          <p:nvPr/>
        </p:nvSpPr>
        <p:spPr>
          <a:xfrm flipH="1">
            <a:off x="9417243" y="3346342"/>
            <a:ext cx="764731" cy="675359"/>
          </a:xfrm>
          <a:prstGeom prst="rect">
            <a:avLst/>
          </a:prstGeom>
          <a:solidFill>
            <a:schemeClr val="accent5"/>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3</a:t>
            </a:r>
            <a:endParaRPr lang="en-US" dirty="0"/>
          </a:p>
        </p:txBody>
      </p:sp>
      <p:sp>
        <p:nvSpPr>
          <p:cNvPr id="31" name="Rectangle 30"/>
          <p:cNvSpPr/>
          <p:nvPr/>
        </p:nvSpPr>
        <p:spPr>
          <a:xfrm flipH="1">
            <a:off x="8378665" y="3346342"/>
            <a:ext cx="764731" cy="692793"/>
          </a:xfrm>
          <a:prstGeom prst="rect">
            <a:avLst/>
          </a:prstGeom>
          <a:solidFill>
            <a:srgbClr val="FFC000"/>
          </a:solidFill>
          <a:ln w="57150">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tx1"/>
                </a:solidFill>
              </a:rPr>
              <a:t>2</a:t>
            </a:r>
            <a:endParaRPr lang="en-US" dirty="0">
              <a:solidFill>
                <a:schemeClr val="tx1"/>
              </a:solidFill>
            </a:endParaRPr>
          </a:p>
        </p:txBody>
      </p:sp>
      <p:sp>
        <p:nvSpPr>
          <p:cNvPr id="32" name="Rectangle 31"/>
          <p:cNvSpPr/>
          <p:nvPr/>
        </p:nvSpPr>
        <p:spPr>
          <a:xfrm flipH="1">
            <a:off x="10455822" y="3346342"/>
            <a:ext cx="776560" cy="675359"/>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4</a:t>
            </a:r>
            <a:endParaRPr lang="en-US" sz="3600" dirty="0"/>
          </a:p>
        </p:txBody>
      </p:sp>
      <p:sp>
        <p:nvSpPr>
          <p:cNvPr id="37" name="Multiply 36"/>
          <p:cNvSpPr/>
          <p:nvPr/>
        </p:nvSpPr>
        <p:spPr>
          <a:xfrm>
            <a:off x="7942981" y="1786293"/>
            <a:ext cx="1552318" cy="1552318"/>
          </a:xfrm>
          <a:prstGeom prst="mathMultiply">
            <a:avLst>
              <a:gd name="adj1" fmla="val 17391"/>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Multiply 37"/>
          <p:cNvSpPr/>
          <p:nvPr/>
        </p:nvSpPr>
        <p:spPr>
          <a:xfrm>
            <a:off x="7974608" y="2888657"/>
            <a:ext cx="1552318" cy="1552318"/>
          </a:xfrm>
          <a:prstGeom prst="mathMultiply">
            <a:avLst>
              <a:gd name="adj1" fmla="val 17391"/>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flipH="1">
            <a:off x="2262430" y="5572584"/>
            <a:ext cx="764731" cy="682754"/>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1</a:t>
            </a:r>
            <a:endParaRPr lang="en-US" dirty="0"/>
          </a:p>
        </p:txBody>
      </p:sp>
      <p:sp>
        <p:nvSpPr>
          <p:cNvPr id="40" name="Rectangle 39"/>
          <p:cNvSpPr/>
          <p:nvPr/>
        </p:nvSpPr>
        <p:spPr>
          <a:xfrm flipH="1">
            <a:off x="3312838" y="5555150"/>
            <a:ext cx="764731" cy="675359"/>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3</a:t>
            </a:r>
            <a:endParaRPr lang="en-US" dirty="0"/>
          </a:p>
        </p:txBody>
      </p:sp>
      <p:sp>
        <p:nvSpPr>
          <p:cNvPr id="41" name="Rectangle 40"/>
          <p:cNvSpPr/>
          <p:nvPr/>
        </p:nvSpPr>
        <p:spPr>
          <a:xfrm flipH="1">
            <a:off x="8834301" y="5537716"/>
            <a:ext cx="764731" cy="692793"/>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tx1"/>
                </a:solidFill>
              </a:rPr>
              <a:t>2</a:t>
            </a:r>
            <a:endParaRPr lang="en-US" dirty="0">
              <a:solidFill>
                <a:schemeClr val="tx1"/>
              </a:solidFill>
            </a:endParaRPr>
          </a:p>
        </p:txBody>
      </p:sp>
      <p:sp>
        <p:nvSpPr>
          <p:cNvPr id="42" name="Rectangle 41"/>
          <p:cNvSpPr/>
          <p:nvPr/>
        </p:nvSpPr>
        <p:spPr>
          <a:xfrm flipH="1">
            <a:off x="4351417" y="5555150"/>
            <a:ext cx="776560" cy="675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4</a:t>
            </a:r>
            <a:endParaRPr lang="en-US" sz="3600" dirty="0"/>
          </a:p>
        </p:txBody>
      </p:sp>
      <p:cxnSp>
        <p:nvCxnSpPr>
          <p:cNvPr id="44" name="Straight Arrow Connector 43"/>
          <p:cNvCxnSpPr/>
          <p:nvPr/>
        </p:nvCxnSpPr>
        <p:spPr>
          <a:xfrm flipV="1">
            <a:off x="5238606" y="5911609"/>
            <a:ext cx="3425520" cy="983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616498" y="4991264"/>
            <a:ext cx="4669736" cy="400110"/>
          </a:xfrm>
          <a:prstGeom prst="rect">
            <a:avLst/>
          </a:prstGeom>
          <a:noFill/>
        </p:spPr>
        <p:txBody>
          <a:bodyPr wrap="square" rtlCol="0">
            <a:spAutoFit/>
          </a:bodyPr>
          <a:lstStyle/>
          <a:p>
            <a:pPr algn="ctr"/>
            <a:r>
              <a:rPr lang="en-US" sz="2000" b="1" dirty="0" smtClean="0">
                <a:solidFill>
                  <a:schemeClr val="accent1"/>
                </a:solidFill>
              </a:rPr>
              <a:t>Waiting for retransmit of packet 2</a:t>
            </a:r>
            <a:endParaRPr lang="en-US" sz="2400" b="1" dirty="0">
              <a:solidFill>
                <a:schemeClr val="accent1"/>
              </a:solidFill>
            </a:endParaRPr>
          </a:p>
        </p:txBody>
      </p:sp>
      <p:sp>
        <p:nvSpPr>
          <p:cNvPr id="46" name="TextBox 45"/>
          <p:cNvSpPr txBox="1"/>
          <p:nvPr/>
        </p:nvSpPr>
        <p:spPr>
          <a:xfrm>
            <a:off x="241821" y="5619221"/>
            <a:ext cx="2095749" cy="584775"/>
          </a:xfrm>
          <a:prstGeom prst="rect">
            <a:avLst/>
          </a:prstGeom>
          <a:noFill/>
        </p:spPr>
        <p:txBody>
          <a:bodyPr wrap="square" rtlCol="0">
            <a:spAutoFit/>
          </a:bodyPr>
          <a:lstStyle/>
          <a:p>
            <a:pPr algn="ctr"/>
            <a:r>
              <a:rPr lang="en-US" sz="3200" dirty="0" smtClean="0"/>
              <a:t>QUIC</a:t>
            </a:r>
            <a:endParaRPr lang="en-US" sz="2400" dirty="0" smtClean="0"/>
          </a:p>
        </p:txBody>
      </p:sp>
      <p:sp>
        <p:nvSpPr>
          <p:cNvPr id="43" name="TextBox 42"/>
          <p:cNvSpPr txBox="1"/>
          <p:nvPr/>
        </p:nvSpPr>
        <p:spPr>
          <a:xfrm>
            <a:off x="1410040" y="6396147"/>
            <a:ext cx="5930046" cy="400110"/>
          </a:xfrm>
          <a:prstGeom prst="rect">
            <a:avLst/>
          </a:prstGeom>
          <a:noFill/>
        </p:spPr>
        <p:txBody>
          <a:bodyPr wrap="square" rtlCol="0">
            <a:spAutoFit/>
          </a:bodyPr>
          <a:lstStyle/>
          <a:p>
            <a:pPr algn="ctr"/>
            <a:r>
              <a:rPr lang="en-US" sz="2000" b="1" dirty="0" smtClean="0">
                <a:solidFill>
                  <a:srgbClr val="009688"/>
                </a:solidFill>
              </a:rPr>
              <a:t>3 and 4 can be delivered to browser before 2</a:t>
            </a:r>
            <a:endParaRPr lang="en-US" sz="2400" b="1" dirty="0">
              <a:solidFill>
                <a:srgbClr val="009688"/>
              </a:solidFill>
            </a:endParaRPr>
          </a:p>
        </p:txBody>
      </p:sp>
      <p:sp>
        <p:nvSpPr>
          <p:cNvPr id="47" name="Rectangle 46"/>
          <p:cNvSpPr/>
          <p:nvPr/>
        </p:nvSpPr>
        <p:spPr>
          <a:xfrm>
            <a:off x="6107619" y="6581001"/>
            <a:ext cx="6096000" cy="276999"/>
          </a:xfrm>
          <a:prstGeom prst="rect">
            <a:avLst/>
          </a:prstGeom>
        </p:spPr>
        <p:txBody>
          <a:bodyPr>
            <a:spAutoFit/>
          </a:bodyPr>
          <a:lstStyle/>
          <a:p>
            <a:pPr algn="r"/>
            <a:r>
              <a:rPr lang="en-US" sz="1200" dirty="0">
                <a:hlinkClick r:id="rId2"/>
              </a:rPr>
              <a:t>https://h3.edm.uhasselt.be/</a:t>
            </a:r>
            <a:endParaRPr lang="en-US" sz="1200" dirty="0"/>
          </a:p>
        </p:txBody>
      </p:sp>
    </p:spTree>
    <p:extLst>
      <p:ext uri="{BB962C8B-B14F-4D97-AF65-F5344CB8AC3E}">
        <p14:creationId xmlns:p14="http://schemas.microsoft.com/office/powerpoint/2010/main" val="9871620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Has QUIC really solved Head-of-Line blocking?</a:t>
            </a:r>
            <a:endParaRPr lang="fr-FR" sz="4000" dirty="0">
              <a:latin typeface="Segoe UI Semibold" panose="020B0702040204020203" pitchFamily="34" charset="0"/>
              <a:cs typeface="Segoe UI Semibold" panose="020B0702040204020203" pitchFamily="34" charset="0"/>
            </a:endParaRPr>
          </a:p>
        </p:txBody>
      </p:sp>
      <p:sp>
        <p:nvSpPr>
          <p:cNvPr id="39" name="Rectangle 38"/>
          <p:cNvSpPr/>
          <p:nvPr/>
        </p:nvSpPr>
        <p:spPr>
          <a:xfrm flipH="1">
            <a:off x="2262430" y="1514769"/>
            <a:ext cx="764731" cy="682754"/>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1</a:t>
            </a:r>
            <a:endParaRPr lang="en-US" dirty="0"/>
          </a:p>
        </p:txBody>
      </p:sp>
      <p:sp>
        <p:nvSpPr>
          <p:cNvPr id="40" name="Rectangle 39"/>
          <p:cNvSpPr/>
          <p:nvPr/>
        </p:nvSpPr>
        <p:spPr>
          <a:xfrm flipH="1">
            <a:off x="3312838" y="1497335"/>
            <a:ext cx="764731" cy="675359"/>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3</a:t>
            </a:r>
            <a:endParaRPr lang="en-US" dirty="0"/>
          </a:p>
        </p:txBody>
      </p:sp>
      <p:sp>
        <p:nvSpPr>
          <p:cNvPr id="41" name="Rectangle 40"/>
          <p:cNvSpPr/>
          <p:nvPr/>
        </p:nvSpPr>
        <p:spPr>
          <a:xfrm flipH="1">
            <a:off x="8834301" y="1479901"/>
            <a:ext cx="764731" cy="692793"/>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tx1"/>
                </a:solidFill>
              </a:rPr>
              <a:t>2</a:t>
            </a:r>
            <a:endParaRPr lang="en-US" dirty="0">
              <a:solidFill>
                <a:schemeClr val="tx1"/>
              </a:solidFill>
            </a:endParaRPr>
          </a:p>
        </p:txBody>
      </p:sp>
      <p:sp>
        <p:nvSpPr>
          <p:cNvPr id="42" name="Rectangle 41"/>
          <p:cNvSpPr/>
          <p:nvPr/>
        </p:nvSpPr>
        <p:spPr>
          <a:xfrm flipH="1">
            <a:off x="4351417" y="1497335"/>
            <a:ext cx="776560" cy="675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4</a:t>
            </a:r>
            <a:endParaRPr lang="en-US" sz="3600" dirty="0"/>
          </a:p>
        </p:txBody>
      </p:sp>
      <p:cxnSp>
        <p:nvCxnSpPr>
          <p:cNvPr id="44" name="Straight Arrow Connector 43"/>
          <p:cNvCxnSpPr/>
          <p:nvPr/>
        </p:nvCxnSpPr>
        <p:spPr>
          <a:xfrm flipV="1">
            <a:off x="5238606" y="1853794"/>
            <a:ext cx="3425520" cy="983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616498" y="933449"/>
            <a:ext cx="4669736" cy="400110"/>
          </a:xfrm>
          <a:prstGeom prst="rect">
            <a:avLst/>
          </a:prstGeom>
          <a:noFill/>
        </p:spPr>
        <p:txBody>
          <a:bodyPr wrap="square" rtlCol="0">
            <a:spAutoFit/>
          </a:bodyPr>
          <a:lstStyle/>
          <a:p>
            <a:pPr algn="ctr"/>
            <a:r>
              <a:rPr lang="en-US" sz="2000" b="1" dirty="0" smtClean="0">
                <a:solidFill>
                  <a:schemeClr val="accent1"/>
                </a:solidFill>
              </a:rPr>
              <a:t>Waiting for retransmit of packet 2</a:t>
            </a:r>
            <a:endParaRPr lang="en-US" sz="2400" b="1" dirty="0">
              <a:solidFill>
                <a:schemeClr val="accent1"/>
              </a:solidFill>
            </a:endParaRPr>
          </a:p>
        </p:txBody>
      </p:sp>
      <p:sp>
        <p:nvSpPr>
          <p:cNvPr id="46" name="TextBox 45"/>
          <p:cNvSpPr txBox="1"/>
          <p:nvPr/>
        </p:nvSpPr>
        <p:spPr>
          <a:xfrm>
            <a:off x="210990" y="1542626"/>
            <a:ext cx="2095749" cy="584775"/>
          </a:xfrm>
          <a:prstGeom prst="rect">
            <a:avLst/>
          </a:prstGeom>
          <a:noFill/>
        </p:spPr>
        <p:txBody>
          <a:bodyPr wrap="square" rtlCol="0">
            <a:spAutoFit/>
          </a:bodyPr>
          <a:lstStyle/>
          <a:p>
            <a:pPr algn="ctr"/>
            <a:r>
              <a:rPr lang="en-US" sz="3200" dirty="0" smtClean="0"/>
              <a:t>QUIC</a:t>
            </a:r>
          </a:p>
        </p:txBody>
      </p:sp>
      <p:sp>
        <p:nvSpPr>
          <p:cNvPr id="24" name="Rectangle 23"/>
          <p:cNvSpPr/>
          <p:nvPr/>
        </p:nvSpPr>
        <p:spPr>
          <a:xfrm>
            <a:off x="6107619" y="6581001"/>
            <a:ext cx="6096000" cy="276999"/>
          </a:xfrm>
          <a:prstGeom prst="rect">
            <a:avLst/>
          </a:prstGeom>
        </p:spPr>
        <p:txBody>
          <a:bodyPr>
            <a:spAutoFit/>
          </a:bodyPr>
          <a:lstStyle/>
          <a:p>
            <a:pPr algn="r"/>
            <a:r>
              <a:rPr lang="en-US" sz="1200" dirty="0">
                <a:hlinkClick r:id="rId3"/>
              </a:rPr>
              <a:t>https://h3.edm.uhasselt.be/</a:t>
            </a:r>
            <a:endParaRPr lang="en-US" sz="1200" dirty="0"/>
          </a:p>
        </p:txBody>
      </p:sp>
    </p:spTree>
    <p:extLst>
      <p:ext uri="{BB962C8B-B14F-4D97-AF65-F5344CB8AC3E}">
        <p14:creationId xmlns:p14="http://schemas.microsoft.com/office/powerpoint/2010/main" val="27122730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Has QUIC really solved Head-of-Line blocking?</a:t>
            </a:r>
            <a:endParaRPr lang="fr-FR" sz="4000" dirty="0">
              <a:latin typeface="Segoe UI Semibold" panose="020B0702040204020203" pitchFamily="34" charset="0"/>
              <a:cs typeface="Segoe UI Semibold" panose="020B0702040204020203" pitchFamily="34" charset="0"/>
            </a:endParaRPr>
          </a:p>
        </p:txBody>
      </p:sp>
      <p:sp>
        <p:nvSpPr>
          <p:cNvPr id="39" name="Rectangle 38"/>
          <p:cNvSpPr/>
          <p:nvPr/>
        </p:nvSpPr>
        <p:spPr>
          <a:xfrm flipH="1">
            <a:off x="2262430" y="1514769"/>
            <a:ext cx="764731" cy="682754"/>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1</a:t>
            </a:r>
            <a:endParaRPr lang="en-US" dirty="0"/>
          </a:p>
        </p:txBody>
      </p:sp>
      <p:sp>
        <p:nvSpPr>
          <p:cNvPr id="40" name="Rectangle 39"/>
          <p:cNvSpPr/>
          <p:nvPr/>
        </p:nvSpPr>
        <p:spPr>
          <a:xfrm flipH="1">
            <a:off x="3312838" y="1497335"/>
            <a:ext cx="764731" cy="675359"/>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3</a:t>
            </a:r>
            <a:endParaRPr lang="en-US" dirty="0"/>
          </a:p>
        </p:txBody>
      </p:sp>
      <p:sp>
        <p:nvSpPr>
          <p:cNvPr id="41" name="Rectangle 40"/>
          <p:cNvSpPr/>
          <p:nvPr/>
        </p:nvSpPr>
        <p:spPr>
          <a:xfrm flipH="1">
            <a:off x="8834301" y="1479901"/>
            <a:ext cx="764731" cy="692793"/>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tx1"/>
                </a:solidFill>
              </a:rPr>
              <a:t>2</a:t>
            </a:r>
            <a:endParaRPr lang="en-US" dirty="0">
              <a:solidFill>
                <a:schemeClr val="tx1"/>
              </a:solidFill>
            </a:endParaRPr>
          </a:p>
        </p:txBody>
      </p:sp>
      <p:sp>
        <p:nvSpPr>
          <p:cNvPr id="42" name="Rectangle 41"/>
          <p:cNvSpPr/>
          <p:nvPr/>
        </p:nvSpPr>
        <p:spPr>
          <a:xfrm flipH="1">
            <a:off x="4351417" y="1497335"/>
            <a:ext cx="776560" cy="675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t>4</a:t>
            </a:r>
            <a:endParaRPr lang="en-US" sz="3600" dirty="0"/>
          </a:p>
        </p:txBody>
      </p:sp>
      <p:cxnSp>
        <p:nvCxnSpPr>
          <p:cNvPr id="44" name="Straight Arrow Connector 43"/>
          <p:cNvCxnSpPr/>
          <p:nvPr/>
        </p:nvCxnSpPr>
        <p:spPr>
          <a:xfrm flipV="1">
            <a:off x="5238606" y="1853794"/>
            <a:ext cx="3425520" cy="983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616498" y="933449"/>
            <a:ext cx="4669736" cy="400110"/>
          </a:xfrm>
          <a:prstGeom prst="rect">
            <a:avLst/>
          </a:prstGeom>
          <a:noFill/>
        </p:spPr>
        <p:txBody>
          <a:bodyPr wrap="square" rtlCol="0">
            <a:spAutoFit/>
          </a:bodyPr>
          <a:lstStyle/>
          <a:p>
            <a:pPr algn="ctr"/>
            <a:r>
              <a:rPr lang="en-US" sz="2000" b="1" dirty="0" smtClean="0">
                <a:solidFill>
                  <a:schemeClr val="accent1"/>
                </a:solidFill>
              </a:rPr>
              <a:t>Waiting for retransmit of packet 2</a:t>
            </a:r>
            <a:endParaRPr lang="en-US" sz="2400" b="1" dirty="0">
              <a:solidFill>
                <a:schemeClr val="accent1"/>
              </a:solidFill>
            </a:endParaRPr>
          </a:p>
        </p:txBody>
      </p:sp>
      <p:sp>
        <p:nvSpPr>
          <p:cNvPr id="46" name="TextBox 45"/>
          <p:cNvSpPr txBox="1"/>
          <p:nvPr/>
        </p:nvSpPr>
        <p:spPr>
          <a:xfrm>
            <a:off x="210990" y="1542626"/>
            <a:ext cx="2095749" cy="892552"/>
          </a:xfrm>
          <a:prstGeom prst="rect">
            <a:avLst/>
          </a:prstGeom>
          <a:noFill/>
        </p:spPr>
        <p:txBody>
          <a:bodyPr wrap="square" rtlCol="0">
            <a:spAutoFit/>
          </a:bodyPr>
          <a:lstStyle/>
          <a:p>
            <a:pPr algn="ctr"/>
            <a:r>
              <a:rPr lang="en-US" sz="3200" dirty="0" smtClean="0"/>
              <a:t>QUIC</a:t>
            </a:r>
          </a:p>
          <a:p>
            <a:pPr algn="ctr"/>
            <a:r>
              <a:rPr lang="en-US" sz="2000" dirty="0" smtClean="0"/>
              <a:t>(Round Robin)</a:t>
            </a:r>
            <a:endParaRPr lang="en-US" sz="1600" dirty="0" smtClean="0"/>
          </a:p>
        </p:txBody>
      </p:sp>
      <p:sp>
        <p:nvSpPr>
          <p:cNvPr id="43" name="Rectangle 42"/>
          <p:cNvSpPr/>
          <p:nvPr/>
        </p:nvSpPr>
        <p:spPr>
          <a:xfrm flipH="1">
            <a:off x="2262430" y="3517798"/>
            <a:ext cx="764731" cy="692793"/>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tx1"/>
                </a:solidFill>
              </a:rPr>
              <a:t>1</a:t>
            </a:r>
            <a:endParaRPr lang="en-US" dirty="0">
              <a:solidFill>
                <a:schemeClr val="tx1"/>
              </a:solidFill>
            </a:endParaRPr>
          </a:p>
        </p:txBody>
      </p:sp>
      <p:sp>
        <p:nvSpPr>
          <p:cNvPr id="47" name="Rectangle 46"/>
          <p:cNvSpPr/>
          <p:nvPr/>
        </p:nvSpPr>
        <p:spPr>
          <a:xfrm flipH="1">
            <a:off x="8879121" y="3496750"/>
            <a:ext cx="764731" cy="692793"/>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tx1"/>
                </a:solidFill>
              </a:rPr>
              <a:t>2</a:t>
            </a:r>
            <a:endParaRPr lang="en-US" dirty="0">
              <a:solidFill>
                <a:schemeClr val="tx1"/>
              </a:solidFill>
            </a:endParaRPr>
          </a:p>
        </p:txBody>
      </p:sp>
      <p:sp>
        <p:nvSpPr>
          <p:cNvPr id="48" name="Rectangle 47"/>
          <p:cNvSpPr/>
          <p:nvPr/>
        </p:nvSpPr>
        <p:spPr>
          <a:xfrm flipH="1">
            <a:off x="9872880" y="3496750"/>
            <a:ext cx="764731" cy="692793"/>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tx1"/>
                </a:solidFill>
              </a:rPr>
              <a:t>3</a:t>
            </a:r>
            <a:endParaRPr lang="en-US" dirty="0">
              <a:solidFill>
                <a:schemeClr val="tx1"/>
              </a:solidFill>
            </a:endParaRPr>
          </a:p>
        </p:txBody>
      </p:sp>
      <p:sp>
        <p:nvSpPr>
          <p:cNvPr id="49" name="Rectangle 48"/>
          <p:cNvSpPr/>
          <p:nvPr/>
        </p:nvSpPr>
        <p:spPr>
          <a:xfrm flipH="1">
            <a:off x="10911459" y="3486537"/>
            <a:ext cx="764731" cy="692793"/>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tx1"/>
                </a:solidFill>
              </a:rPr>
              <a:t>4</a:t>
            </a:r>
            <a:endParaRPr lang="en-US" dirty="0">
              <a:solidFill>
                <a:schemeClr val="tx1"/>
              </a:solidFill>
            </a:endParaRPr>
          </a:p>
        </p:txBody>
      </p:sp>
      <p:cxnSp>
        <p:nvCxnSpPr>
          <p:cNvPr id="50" name="Straight Arrow Connector 49"/>
          <p:cNvCxnSpPr/>
          <p:nvPr/>
        </p:nvCxnSpPr>
        <p:spPr>
          <a:xfrm>
            <a:off x="3251089" y="3929018"/>
            <a:ext cx="5399004"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83430" y="3298076"/>
            <a:ext cx="4669736" cy="400110"/>
          </a:xfrm>
          <a:prstGeom prst="rect">
            <a:avLst/>
          </a:prstGeom>
          <a:noFill/>
        </p:spPr>
        <p:txBody>
          <a:bodyPr wrap="square" rtlCol="0">
            <a:spAutoFit/>
          </a:bodyPr>
          <a:lstStyle/>
          <a:p>
            <a:pPr algn="ctr"/>
            <a:r>
              <a:rPr lang="en-US" sz="2000" b="1" dirty="0" smtClean="0">
                <a:solidFill>
                  <a:schemeClr val="accent1"/>
                </a:solidFill>
              </a:rPr>
              <a:t>Waiting for retransmit of packet 2</a:t>
            </a:r>
            <a:endParaRPr lang="en-US" sz="2400" b="1" dirty="0">
              <a:solidFill>
                <a:schemeClr val="accent1"/>
              </a:solidFill>
            </a:endParaRPr>
          </a:p>
        </p:txBody>
      </p:sp>
      <p:sp>
        <p:nvSpPr>
          <p:cNvPr id="52" name="TextBox 51"/>
          <p:cNvSpPr txBox="1"/>
          <p:nvPr/>
        </p:nvSpPr>
        <p:spPr>
          <a:xfrm>
            <a:off x="146515" y="3396870"/>
            <a:ext cx="2095749" cy="892552"/>
          </a:xfrm>
          <a:prstGeom prst="rect">
            <a:avLst/>
          </a:prstGeom>
          <a:noFill/>
        </p:spPr>
        <p:txBody>
          <a:bodyPr wrap="square" rtlCol="0">
            <a:spAutoFit/>
          </a:bodyPr>
          <a:lstStyle/>
          <a:p>
            <a:pPr algn="ctr"/>
            <a:r>
              <a:rPr lang="en-US" sz="3200" dirty="0" smtClean="0"/>
              <a:t>QUIC</a:t>
            </a:r>
          </a:p>
          <a:p>
            <a:pPr algn="ctr"/>
            <a:r>
              <a:rPr lang="en-US" sz="2000" dirty="0" smtClean="0"/>
              <a:t>(Sequential)</a:t>
            </a:r>
            <a:endParaRPr lang="en-US" sz="1600" dirty="0" smtClean="0"/>
          </a:p>
        </p:txBody>
      </p:sp>
      <p:sp>
        <p:nvSpPr>
          <p:cNvPr id="53" name="Rectangle 52"/>
          <p:cNvSpPr/>
          <p:nvPr/>
        </p:nvSpPr>
        <p:spPr>
          <a:xfrm flipH="1">
            <a:off x="2250602" y="5428478"/>
            <a:ext cx="764731" cy="68275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1</a:t>
            </a:r>
            <a:endParaRPr lang="en-US" dirty="0">
              <a:solidFill>
                <a:schemeClr val="bg1"/>
              </a:solidFill>
            </a:endParaRPr>
          </a:p>
        </p:txBody>
      </p:sp>
      <p:sp>
        <p:nvSpPr>
          <p:cNvPr id="54" name="Rectangle 53"/>
          <p:cNvSpPr/>
          <p:nvPr/>
        </p:nvSpPr>
        <p:spPr>
          <a:xfrm flipH="1">
            <a:off x="9861051" y="5428478"/>
            <a:ext cx="764731" cy="675359"/>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3</a:t>
            </a:r>
            <a:endParaRPr lang="en-US" dirty="0">
              <a:solidFill>
                <a:schemeClr val="bg1"/>
              </a:solidFill>
            </a:endParaRPr>
          </a:p>
        </p:txBody>
      </p:sp>
      <p:sp>
        <p:nvSpPr>
          <p:cNvPr id="55" name="Rectangle 54"/>
          <p:cNvSpPr/>
          <p:nvPr/>
        </p:nvSpPr>
        <p:spPr>
          <a:xfrm flipH="1">
            <a:off x="8822473" y="5428478"/>
            <a:ext cx="764731" cy="692793"/>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2</a:t>
            </a:r>
            <a:endParaRPr lang="en-US" dirty="0">
              <a:solidFill>
                <a:schemeClr val="bg1"/>
              </a:solidFill>
            </a:endParaRPr>
          </a:p>
        </p:txBody>
      </p:sp>
      <p:sp>
        <p:nvSpPr>
          <p:cNvPr id="56" name="Rectangle 55"/>
          <p:cNvSpPr/>
          <p:nvPr/>
        </p:nvSpPr>
        <p:spPr>
          <a:xfrm flipH="1">
            <a:off x="10899630" y="5428478"/>
            <a:ext cx="776560" cy="675359"/>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1"/>
                </a:solidFill>
              </a:rPr>
              <a:t>4</a:t>
            </a:r>
            <a:endParaRPr lang="en-US" sz="3600" dirty="0">
              <a:solidFill>
                <a:schemeClr val="bg1"/>
              </a:solidFill>
            </a:endParaRPr>
          </a:p>
        </p:txBody>
      </p:sp>
      <p:cxnSp>
        <p:nvCxnSpPr>
          <p:cNvPr id="57" name="Straight Arrow Connector 56"/>
          <p:cNvCxnSpPr/>
          <p:nvPr/>
        </p:nvCxnSpPr>
        <p:spPr>
          <a:xfrm>
            <a:off x="3151694" y="5774873"/>
            <a:ext cx="5399004"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584035" y="5143931"/>
            <a:ext cx="4669736" cy="400110"/>
          </a:xfrm>
          <a:prstGeom prst="rect">
            <a:avLst/>
          </a:prstGeom>
          <a:noFill/>
        </p:spPr>
        <p:txBody>
          <a:bodyPr wrap="square" rtlCol="0">
            <a:spAutoFit/>
          </a:bodyPr>
          <a:lstStyle/>
          <a:p>
            <a:pPr algn="ctr"/>
            <a:r>
              <a:rPr lang="en-US" sz="2000" b="1" dirty="0" smtClean="0">
                <a:solidFill>
                  <a:schemeClr val="accent1"/>
                </a:solidFill>
              </a:rPr>
              <a:t>Waiting for retransmit of packet 2</a:t>
            </a:r>
            <a:endParaRPr lang="en-US" sz="2400" b="1" dirty="0">
              <a:solidFill>
                <a:schemeClr val="accent1"/>
              </a:solidFill>
            </a:endParaRPr>
          </a:p>
        </p:txBody>
      </p:sp>
      <p:sp>
        <p:nvSpPr>
          <p:cNvPr id="59" name="TextBox 58"/>
          <p:cNvSpPr txBox="1"/>
          <p:nvPr/>
        </p:nvSpPr>
        <p:spPr>
          <a:xfrm>
            <a:off x="428736" y="5507176"/>
            <a:ext cx="1685505" cy="584775"/>
          </a:xfrm>
          <a:prstGeom prst="rect">
            <a:avLst/>
          </a:prstGeom>
          <a:noFill/>
        </p:spPr>
        <p:txBody>
          <a:bodyPr wrap="square" rtlCol="0">
            <a:spAutoFit/>
          </a:bodyPr>
          <a:lstStyle/>
          <a:p>
            <a:pPr algn="ctr"/>
            <a:r>
              <a:rPr lang="en-US" sz="3200" dirty="0" smtClean="0"/>
              <a:t>TCP</a:t>
            </a:r>
            <a:endParaRPr lang="en-US" sz="2400" dirty="0" smtClean="0"/>
          </a:p>
        </p:txBody>
      </p:sp>
      <p:sp>
        <p:nvSpPr>
          <p:cNvPr id="24" name="Rectangle 23"/>
          <p:cNvSpPr/>
          <p:nvPr/>
        </p:nvSpPr>
        <p:spPr>
          <a:xfrm>
            <a:off x="6107619" y="6581001"/>
            <a:ext cx="6096000" cy="276999"/>
          </a:xfrm>
          <a:prstGeom prst="rect">
            <a:avLst/>
          </a:prstGeom>
        </p:spPr>
        <p:txBody>
          <a:bodyPr>
            <a:spAutoFit/>
          </a:bodyPr>
          <a:lstStyle/>
          <a:p>
            <a:pPr algn="r"/>
            <a:r>
              <a:rPr lang="en-US" sz="1200" dirty="0">
                <a:hlinkClick r:id="rId3"/>
              </a:rPr>
              <a:t>https://h3.edm.uhasselt.be/</a:t>
            </a:r>
            <a:endParaRPr lang="en-US" sz="1200" dirty="0"/>
          </a:p>
        </p:txBody>
      </p:sp>
    </p:spTree>
    <p:extLst>
      <p:ext uri="{BB962C8B-B14F-4D97-AF65-F5344CB8AC3E}">
        <p14:creationId xmlns:p14="http://schemas.microsoft.com/office/powerpoint/2010/main" val="41454192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0" y="284665"/>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Multiple other challenges in QUIC</a:t>
            </a:r>
            <a:endParaRPr lang="fr-FR" sz="4000" dirty="0">
              <a:latin typeface="Segoe UI Semibold" panose="020B0702040204020203" pitchFamily="34" charset="0"/>
              <a:cs typeface="Segoe UI Semibold" panose="020B0702040204020203" pitchFamily="34" charset="0"/>
            </a:endParaRPr>
          </a:p>
        </p:txBody>
      </p:sp>
      <p:sp>
        <p:nvSpPr>
          <p:cNvPr id="5" name="TextBox 4"/>
          <p:cNvSpPr txBox="1"/>
          <p:nvPr/>
        </p:nvSpPr>
        <p:spPr>
          <a:xfrm>
            <a:off x="1" y="1223410"/>
            <a:ext cx="12065620" cy="923907"/>
          </a:xfrm>
          <a:prstGeom prst="rect">
            <a:avLst/>
          </a:prstGeom>
          <a:noFill/>
        </p:spPr>
        <p:txBody>
          <a:bodyPr wrap="square" rtlCol="0">
            <a:spAutoFit/>
          </a:bodyPr>
          <a:lstStyle/>
          <a:p>
            <a:pPr algn="ctr">
              <a:lnSpc>
                <a:spcPct val="200000"/>
              </a:lnSpc>
            </a:pPr>
            <a:r>
              <a:rPr lang="en-US" sz="3200" dirty="0" smtClean="0"/>
              <a:t>Retransmits, multipath, flow control, scheduling APIs,…</a:t>
            </a:r>
          </a:p>
        </p:txBody>
      </p:sp>
      <p:sp>
        <p:nvSpPr>
          <p:cNvPr id="6" name="TextBox 5"/>
          <p:cNvSpPr txBox="1"/>
          <p:nvPr/>
        </p:nvSpPr>
        <p:spPr>
          <a:xfrm>
            <a:off x="1" y="3024777"/>
            <a:ext cx="12065620" cy="3170099"/>
          </a:xfrm>
          <a:prstGeom prst="rect">
            <a:avLst/>
          </a:prstGeom>
          <a:noFill/>
        </p:spPr>
        <p:txBody>
          <a:bodyPr wrap="square" rtlCol="0">
            <a:spAutoFit/>
          </a:bodyPr>
          <a:lstStyle/>
          <a:p>
            <a:pPr algn="ctr">
              <a:lnSpc>
                <a:spcPct val="200000"/>
              </a:lnSpc>
            </a:pPr>
            <a:r>
              <a:rPr lang="en-US" sz="3600" b="1" dirty="0" smtClean="0"/>
              <a:t>Please read our paper:</a:t>
            </a:r>
            <a:r>
              <a:rPr lang="en-US" sz="3600" b="1" dirty="0"/>
              <a:t/>
            </a:r>
            <a:br>
              <a:rPr lang="en-US" sz="3600" b="1" dirty="0"/>
            </a:br>
            <a:r>
              <a:rPr lang="en-US" sz="4000" u="sng" dirty="0" smtClean="0">
                <a:solidFill>
                  <a:schemeClr val="accent1"/>
                </a:solidFill>
              </a:rPr>
              <a:t>https://bit.ly/quicH3</a:t>
            </a:r>
          </a:p>
          <a:p>
            <a:pPr algn="ctr">
              <a:lnSpc>
                <a:spcPct val="200000"/>
              </a:lnSpc>
            </a:pPr>
            <a:r>
              <a:rPr lang="en-US" sz="2400" dirty="0" smtClean="0"/>
              <a:t>(no one else will)</a:t>
            </a:r>
          </a:p>
        </p:txBody>
      </p:sp>
    </p:spTree>
    <p:extLst>
      <p:ext uri="{BB962C8B-B14F-4D97-AF65-F5344CB8AC3E}">
        <p14:creationId xmlns:p14="http://schemas.microsoft.com/office/powerpoint/2010/main" val="19335836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F8A0F5C-5C6B-47C2-96B1-DCDB923954D3}"/>
              </a:ext>
            </a:extLst>
          </p:cNvPr>
          <p:cNvSpPr txBox="1"/>
          <p:nvPr/>
        </p:nvSpPr>
        <p:spPr>
          <a:xfrm>
            <a:off x="0" y="2150278"/>
            <a:ext cx="12192000" cy="1708160"/>
          </a:xfrm>
          <a:prstGeom prst="rect">
            <a:avLst/>
          </a:prstGeom>
          <a:noFill/>
        </p:spPr>
        <p:txBody>
          <a:bodyPr wrap="square" lIns="0" rIns="0" bIns="0" rtlCol="0" anchor="t">
            <a:spAutoFit/>
          </a:bodyPr>
          <a:lstStyle/>
          <a:p>
            <a:pPr algn="ctr">
              <a:lnSpc>
                <a:spcPct val="90000"/>
              </a:lnSpc>
            </a:pPr>
            <a:r>
              <a:rPr lang="en-US" sz="4000" dirty="0" smtClean="0">
                <a:solidFill>
                  <a:schemeClr val="accent1"/>
                </a:solidFill>
                <a:latin typeface="Segoe UI Semibold" panose="020B0702040204020203" pitchFamily="34" charset="0"/>
                <a:cs typeface="Segoe UI Semibold" panose="020B0702040204020203" pitchFamily="34" charset="0"/>
              </a:rPr>
              <a:t>Problem</a:t>
            </a:r>
            <a:r>
              <a:rPr lang="en-US" sz="4000" dirty="0" smtClean="0">
                <a:solidFill>
                  <a:schemeClr val="bg1"/>
                </a:solidFill>
                <a:latin typeface="Segoe UI Semibold" panose="020B0702040204020203" pitchFamily="34" charset="0"/>
                <a:cs typeface="Segoe UI Semibold" panose="020B0702040204020203" pitchFamily="34" charset="0"/>
              </a:rPr>
              <a:t> 4:</a:t>
            </a:r>
          </a:p>
          <a:p>
            <a:pPr algn="ctr">
              <a:lnSpc>
                <a:spcPct val="90000"/>
              </a:lnSpc>
            </a:pPr>
            <a:endParaRPr lang="en-US" sz="4000" dirty="0">
              <a:solidFill>
                <a:schemeClr val="bg1"/>
              </a:solidFill>
              <a:latin typeface="Segoe UI Semibold" panose="020B0702040204020203" pitchFamily="34" charset="0"/>
              <a:cs typeface="Segoe UI Semibold" panose="020B0702040204020203" pitchFamily="34" charset="0"/>
            </a:endParaRPr>
          </a:p>
          <a:p>
            <a:pPr algn="ctr">
              <a:lnSpc>
                <a:spcPct val="90000"/>
              </a:lnSpc>
            </a:pPr>
            <a:r>
              <a:rPr lang="en-US" sz="4000" dirty="0" smtClean="0">
                <a:solidFill>
                  <a:schemeClr val="bg1"/>
                </a:solidFill>
                <a:latin typeface="Segoe UI Semibold" panose="020B0702040204020203" pitchFamily="34" charset="0"/>
                <a:cs typeface="Segoe UI Semibold" panose="020B0702040204020203" pitchFamily="34" charset="0"/>
              </a:rPr>
              <a:t>There is no problem</a:t>
            </a:r>
            <a:endParaRPr lang="fr-FR" sz="4000" dirty="0">
              <a:solidFill>
                <a:schemeClr val="bg1"/>
              </a:solidFill>
              <a:latin typeface="Segoe UI Semibold" panose="020B0702040204020203" pitchFamily="34" charset="0"/>
              <a:cs typeface="Segoe UI Semibold" panose="020B0702040204020203" pitchFamily="34" charset="0"/>
            </a:endParaRPr>
          </a:p>
        </p:txBody>
      </p:sp>
      <p:pic>
        <p:nvPicPr>
          <p:cNvPr id="45058" name="Picture 2" descr="Image result for spoon transpar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7573" r="28403"/>
          <a:stretch/>
        </p:blipFill>
        <p:spPr bwMode="auto">
          <a:xfrm rot="16200000">
            <a:off x="5043487" y="3024187"/>
            <a:ext cx="2105026"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9470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8A0F5C-5C6B-47C2-96B1-DCDB923954D3}"/>
              </a:ext>
            </a:extLst>
          </p:cNvPr>
          <p:cNvSpPr txBox="1"/>
          <p:nvPr/>
        </p:nvSpPr>
        <p:spPr>
          <a:xfrm>
            <a:off x="0" y="388751"/>
            <a:ext cx="12192000"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Incompatible results</a:t>
            </a:r>
            <a:endParaRPr lang="fr-FR" sz="4000" dirty="0">
              <a:latin typeface="Segoe UI Semibold" panose="020B0702040204020203" pitchFamily="34" charset="0"/>
              <a:cs typeface="Segoe UI Semibold" panose="020B0702040204020203" pitchFamily="34" charset="0"/>
            </a:endParaRPr>
          </a:p>
        </p:txBody>
      </p:sp>
      <p:sp>
        <p:nvSpPr>
          <p:cNvPr id="8" name="Rectangle 7">
            <a:extLst>
              <a:ext uri="{FF2B5EF4-FFF2-40B4-BE49-F238E27FC236}">
                <a16:creationId xmlns:a16="http://schemas.microsoft.com/office/drawing/2014/main" id="{F87CECF8-0DD2-4A27-8B44-0F7CC3A8FD46}"/>
              </a:ext>
            </a:extLst>
          </p:cNvPr>
          <p:cNvSpPr/>
          <p:nvPr/>
        </p:nvSpPr>
        <p:spPr>
          <a:xfrm>
            <a:off x="1493732" y="1554773"/>
            <a:ext cx="3067064" cy="4483100"/>
          </a:xfrm>
          <a:prstGeom prst="rect">
            <a:avLst/>
          </a:prstGeom>
          <a:solidFill>
            <a:schemeClr val="bg1"/>
          </a:solidFill>
          <a:ln>
            <a:solidFill>
              <a:schemeClr val="bg1">
                <a:lumMod val="95000"/>
              </a:schemeClr>
            </a:solidFill>
          </a:ln>
          <a:effectLst>
            <a:outerShdw blurRad="3810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ectangle 8">
            <a:extLst>
              <a:ext uri="{FF2B5EF4-FFF2-40B4-BE49-F238E27FC236}">
                <a16:creationId xmlns:a16="http://schemas.microsoft.com/office/drawing/2014/main" id="{EEA99A95-D12F-4946-B2A0-91CD13DA3F98}"/>
              </a:ext>
            </a:extLst>
          </p:cNvPr>
          <p:cNvSpPr/>
          <p:nvPr/>
        </p:nvSpPr>
        <p:spPr>
          <a:xfrm>
            <a:off x="7631205" y="1554773"/>
            <a:ext cx="3067064" cy="4483100"/>
          </a:xfrm>
          <a:prstGeom prst="rect">
            <a:avLst/>
          </a:prstGeom>
          <a:solidFill>
            <a:schemeClr val="bg1"/>
          </a:solidFill>
          <a:ln>
            <a:solidFill>
              <a:schemeClr val="bg1">
                <a:lumMod val="95000"/>
              </a:schemeClr>
            </a:solidFill>
          </a:ln>
          <a:effectLst>
            <a:outerShdw blurRad="3810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1" name="TextBox 10">
            <a:extLst>
              <a:ext uri="{FF2B5EF4-FFF2-40B4-BE49-F238E27FC236}">
                <a16:creationId xmlns:a16="http://schemas.microsoft.com/office/drawing/2014/main" id="{876B1320-2204-4787-A96A-291C034FFA9E}"/>
              </a:ext>
            </a:extLst>
          </p:cNvPr>
          <p:cNvSpPr txBox="1"/>
          <p:nvPr/>
        </p:nvSpPr>
        <p:spPr>
          <a:xfrm>
            <a:off x="7631205" y="2356637"/>
            <a:ext cx="3067064" cy="1354217"/>
          </a:xfrm>
          <a:prstGeom prst="rect">
            <a:avLst/>
          </a:prstGeom>
          <a:noFill/>
          <a:effectLst/>
        </p:spPr>
        <p:txBody>
          <a:bodyPr wrap="square" lIns="0" tIns="0" rIns="0" bIns="0" rtlCol="0">
            <a:spAutoFit/>
          </a:bodyPr>
          <a:lstStyle>
            <a:defPPr>
              <a:defRPr lang="fr-FR"/>
            </a:defPPr>
            <a:lvl1pPr algn="ctr">
              <a:defRPr sz="4800" spc="-150">
                <a:latin typeface="Segoe UI Light" panose="020B0502040204020203" pitchFamily="34" charset="0"/>
                <a:cs typeface="Segoe UI Light" panose="020B0502040204020203" pitchFamily="34" charset="0"/>
              </a:defRPr>
            </a:lvl1pPr>
          </a:lstStyle>
          <a:p>
            <a:r>
              <a:rPr lang="en-US" sz="4400" dirty="0" smtClean="0">
                <a:latin typeface="+mn-lt"/>
              </a:rPr>
              <a:t>Max 3.1% difference</a:t>
            </a:r>
            <a:endParaRPr lang="en-US" sz="4400" dirty="0">
              <a:solidFill>
                <a:schemeClr val="accent1"/>
              </a:solidFill>
              <a:latin typeface="+mn-lt"/>
            </a:endParaRPr>
          </a:p>
        </p:txBody>
      </p:sp>
      <p:sp>
        <p:nvSpPr>
          <p:cNvPr id="12" name="TextBox 11">
            <a:extLst>
              <a:ext uri="{FF2B5EF4-FFF2-40B4-BE49-F238E27FC236}">
                <a16:creationId xmlns:a16="http://schemas.microsoft.com/office/drawing/2014/main" id="{FC36ABE8-24EA-443F-BDCC-53EC439F9DA8}"/>
              </a:ext>
            </a:extLst>
          </p:cNvPr>
          <p:cNvSpPr txBox="1"/>
          <p:nvPr/>
        </p:nvSpPr>
        <p:spPr>
          <a:xfrm>
            <a:off x="1493732" y="2356637"/>
            <a:ext cx="3067063" cy="1354217"/>
          </a:xfrm>
          <a:prstGeom prst="rect">
            <a:avLst/>
          </a:prstGeom>
          <a:noFill/>
          <a:effectLst/>
        </p:spPr>
        <p:txBody>
          <a:bodyPr wrap="square" lIns="0" tIns="0" rIns="0" bIns="0" rtlCol="0">
            <a:spAutoFit/>
          </a:bodyPr>
          <a:lstStyle/>
          <a:p>
            <a:pPr algn="ctr"/>
            <a:r>
              <a:rPr lang="en-US" sz="4400" spc="-150" dirty="0" smtClean="0">
                <a:cs typeface="Segoe UI Light" panose="020B0502040204020203" pitchFamily="34" charset="0"/>
              </a:rPr>
              <a:t>Edge 50% slower</a:t>
            </a:r>
            <a:endParaRPr lang="en-US" sz="4400" spc="-150" dirty="0">
              <a:solidFill>
                <a:schemeClr val="accent1"/>
              </a:solidFill>
              <a:cs typeface="Segoe UI Light" panose="020B0502040204020203" pitchFamily="34" charset="0"/>
            </a:endParaRPr>
          </a:p>
        </p:txBody>
      </p:sp>
      <p:sp>
        <p:nvSpPr>
          <p:cNvPr id="14" name="Rectangle 13">
            <a:extLst>
              <a:ext uri="{FF2B5EF4-FFF2-40B4-BE49-F238E27FC236}">
                <a16:creationId xmlns:a16="http://schemas.microsoft.com/office/drawing/2014/main" id="{94800D84-BFFA-4AC2-B71E-601F18214787}"/>
              </a:ext>
            </a:extLst>
          </p:cNvPr>
          <p:cNvSpPr/>
          <p:nvPr/>
        </p:nvSpPr>
        <p:spPr>
          <a:xfrm>
            <a:off x="1493732" y="4324725"/>
            <a:ext cx="3067063" cy="1099275"/>
          </a:xfrm>
          <a:prstGeom prst="rect">
            <a:avLst/>
          </a:prstGeom>
        </p:spPr>
        <p:txBody>
          <a:bodyPr wrap="square" lIns="0" tIns="0" rIns="0" bIns="0">
            <a:spAutoFit/>
          </a:bodyPr>
          <a:lstStyle/>
          <a:p>
            <a:pPr algn="ctr">
              <a:lnSpc>
                <a:spcPct val="135000"/>
              </a:lnSpc>
            </a:pPr>
            <a:r>
              <a:rPr lang="en-US" sz="2800" dirty="0" smtClean="0"/>
              <a:t>9/34 deployments broken</a:t>
            </a:r>
            <a:endParaRPr lang="en-US" sz="2800" dirty="0"/>
          </a:p>
        </p:txBody>
      </p:sp>
      <p:sp>
        <p:nvSpPr>
          <p:cNvPr id="15" name="Rectangle 14">
            <a:extLst>
              <a:ext uri="{FF2B5EF4-FFF2-40B4-BE49-F238E27FC236}">
                <a16:creationId xmlns:a16="http://schemas.microsoft.com/office/drawing/2014/main" id="{C1C7855C-FF8A-45B0-B15A-387B7221FAF9}"/>
              </a:ext>
            </a:extLst>
          </p:cNvPr>
          <p:cNvSpPr/>
          <p:nvPr/>
        </p:nvSpPr>
        <p:spPr>
          <a:xfrm>
            <a:off x="7631204" y="4324726"/>
            <a:ext cx="3067065" cy="1163395"/>
          </a:xfrm>
          <a:prstGeom prst="rect">
            <a:avLst/>
          </a:prstGeom>
        </p:spPr>
        <p:txBody>
          <a:bodyPr wrap="square" lIns="0" tIns="0" rIns="0" bIns="0">
            <a:spAutoFit/>
          </a:bodyPr>
          <a:lstStyle/>
          <a:p>
            <a:pPr algn="ctr">
              <a:lnSpc>
                <a:spcPct val="135000"/>
              </a:lnSpc>
            </a:pPr>
            <a:r>
              <a:rPr lang="en-US" sz="2800" dirty="0" smtClean="0"/>
              <a:t>Haven’t seen large scale complaints…</a:t>
            </a:r>
            <a:endParaRPr lang="en-US" sz="2800" dirty="0"/>
          </a:p>
        </p:txBody>
      </p:sp>
      <p:sp>
        <p:nvSpPr>
          <p:cNvPr id="16" name="Left-Right Arrow 15"/>
          <p:cNvSpPr/>
          <p:nvPr/>
        </p:nvSpPr>
        <p:spPr>
          <a:xfrm>
            <a:off x="5116004" y="2529403"/>
            <a:ext cx="1959993" cy="781050"/>
          </a:xfrm>
          <a:prstGeom prst="leftRightArrow">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312023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8A0F5C-5C6B-47C2-96B1-DCDB923954D3}"/>
              </a:ext>
            </a:extLst>
          </p:cNvPr>
          <p:cNvSpPr txBox="1"/>
          <p:nvPr/>
        </p:nvSpPr>
        <p:spPr>
          <a:xfrm>
            <a:off x="0" y="388751"/>
            <a:ext cx="12192000"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Incompatible results</a:t>
            </a:r>
            <a:endParaRPr lang="fr-FR" sz="4000" dirty="0">
              <a:latin typeface="Segoe UI Semibold" panose="020B0702040204020203" pitchFamily="34" charset="0"/>
              <a:cs typeface="Segoe UI Semibold" panose="020B0702040204020203" pitchFamily="34" charset="0"/>
            </a:endParaRPr>
          </a:p>
        </p:txBody>
      </p:sp>
      <p:sp>
        <p:nvSpPr>
          <p:cNvPr id="8" name="Rectangle 7">
            <a:extLst>
              <a:ext uri="{FF2B5EF4-FFF2-40B4-BE49-F238E27FC236}">
                <a16:creationId xmlns:a16="http://schemas.microsoft.com/office/drawing/2014/main" id="{F87CECF8-0DD2-4A27-8B44-0F7CC3A8FD46}"/>
              </a:ext>
            </a:extLst>
          </p:cNvPr>
          <p:cNvSpPr/>
          <p:nvPr/>
        </p:nvSpPr>
        <p:spPr>
          <a:xfrm>
            <a:off x="1493732" y="1264841"/>
            <a:ext cx="3067064" cy="4483100"/>
          </a:xfrm>
          <a:prstGeom prst="rect">
            <a:avLst/>
          </a:prstGeom>
          <a:solidFill>
            <a:schemeClr val="bg1"/>
          </a:solidFill>
          <a:ln>
            <a:solidFill>
              <a:schemeClr val="bg1">
                <a:lumMod val="95000"/>
              </a:schemeClr>
            </a:solidFill>
          </a:ln>
          <a:effectLst>
            <a:outerShdw blurRad="3810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ectangle 8">
            <a:extLst>
              <a:ext uri="{FF2B5EF4-FFF2-40B4-BE49-F238E27FC236}">
                <a16:creationId xmlns:a16="http://schemas.microsoft.com/office/drawing/2014/main" id="{EEA99A95-D12F-4946-B2A0-91CD13DA3F98}"/>
              </a:ext>
            </a:extLst>
          </p:cNvPr>
          <p:cNvSpPr/>
          <p:nvPr/>
        </p:nvSpPr>
        <p:spPr>
          <a:xfrm>
            <a:off x="7631205" y="1264841"/>
            <a:ext cx="3067064" cy="4483100"/>
          </a:xfrm>
          <a:prstGeom prst="rect">
            <a:avLst/>
          </a:prstGeom>
          <a:solidFill>
            <a:schemeClr val="bg1"/>
          </a:solidFill>
          <a:ln>
            <a:solidFill>
              <a:schemeClr val="bg1">
                <a:lumMod val="95000"/>
              </a:schemeClr>
            </a:solidFill>
          </a:ln>
          <a:effectLst>
            <a:outerShdw blurRad="3810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1" name="TextBox 10">
            <a:extLst>
              <a:ext uri="{FF2B5EF4-FFF2-40B4-BE49-F238E27FC236}">
                <a16:creationId xmlns:a16="http://schemas.microsoft.com/office/drawing/2014/main" id="{876B1320-2204-4787-A96A-291C034FFA9E}"/>
              </a:ext>
            </a:extLst>
          </p:cNvPr>
          <p:cNvSpPr txBox="1"/>
          <p:nvPr/>
        </p:nvSpPr>
        <p:spPr>
          <a:xfrm>
            <a:off x="7631205" y="2066705"/>
            <a:ext cx="3067064" cy="1354217"/>
          </a:xfrm>
          <a:prstGeom prst="rect">
            <a:avLst/>
          </a:prstGeom>
          <a:noFill/>
          <a:effectLst/>
        </p:spPr>
        <p:txBody>
          <a:bodyPr wrap="square" lIns="0" tIns="0" rIns="0" bIns="0" rtlCol="0">
            <a:spAutoFit/>
          </a:bodyPr>
          <a:lstStyle>
            <a:defPPr>
              <a:defRPr lang="fr-FR"/>
            </a:defPPr>
            <a:lvl1pPr algn="ctr">
              <a:defRPr sz="4800" spc="-150">
                <a:latin typeface="Segoe UI Light" panose="020B0502040204020203" pitchFamily="34" charset="0"/>
                <a:cs typeface="Segoe UI Light" panose="020B0502040204020203" pitchFamily="34" charset="0"/>
              </a:defRPr>
            </a:lvl1pPr>
          </a:lstStyle>
          <a:p>
            <a:r>
              <a:rPr lang="en-US" sz="4400" dirty="0" smtClean="0">
                <a:latin typeface="+mn-lt"/>
              </a:rPr>
              <a:t>Max 3.1% difference</a:t>
            </a:r>
            <a:endParaRPr lang="en-US" sz="4400" dirty="0">
              <a:solidFill>
                <a:schemeClr val="accent1"/>
              </a:solidFill>
              <a:latin typeface="+mn-lt"/>
            </a:endParaRPr>
          </a:p>
        </p:txBody>
      </p:sp>
      <p:sp>
        <p:nvSpPr>
          <p:cNvPr id="12" name="TextBox 11">
            <a:extLst>
              <a:ext uri="{FF2B5EF4-FFF2-40B4-BE49-F238E27FC236}">
                <a16:creationId xmlns:a16="http://schemas.microsoft.com/office/drawing/2014/main" id="{FC36ABE8-24EA-443F-BDCC-53EC439F9DA8}"/>
              </a:ext>
            </a:extLst>
          </p:cNvPr>
          <p:cNvSpPr txBox="1"/>
          <p:nvPr/>
        </p:nvSpPr>
        <p:spPr>
          <a:xfrm>
            <a:off x="1493732" y="2066705"/>
            <a:ext cx="3067063" cy="1354217"/>
          </a:xfrm>
          <a:prstGeom prst="rect">
            <a:avLst/>
          </a:prstGeom>
          <a:noFill/>
          <a:effectLst/>
        </p:spPr>
        <p:txBody>
          <a:bodyPr wrap="square" lIns="0" tIns="0" rIns="0" bIns="0" rtlCol="0">
            <a:spAutoFit/>
          </a:bodyPr>
          <a:lstStyle/>
          <a:p>
            <a:pPr algn="ctr"/>
            <a:r>
              <a:rPr lang="en-US" sz="4400" spc="-150" dirty="0" smtClean="0">
                <a:cs typeface="Segoe UI Light" panose="020B0502040204020203" pitchFamily="34" charset="0"/>
              </a:rPr>
              <a:t>Edge 50% slower</a:t>
            </a:r>
            <a:endParaRPr lang="en-US" sz="4400" spc="-150" dirty="0">
              <a:solidFill>
                <a:schemeClr val="accent1"/>
              </a:solidFill>
              <a:cs typeface="Segoe UI Light" panose="020B0502040204020203" pitchFamily="34" charset="0"/>
            </a:endParaRPr>
          </a:p>
        </p:txBody>
      </p:sp>
      <p:sp>
        <p:nvSpPr>
          <p:cNvPr id="14" name="Rectangle 13">
            <a:extLst>
              <a:ext uri="{FF2B5EF4-FFF2-40B4-BE49-F238E27FC236}">
                <a16:creationId xmlns:a16="http://schemas.microsoft.com/office/drawing/2014/main" id="{94800D84-BFFA-4AC2-B71E-601F18214787}"/>
              </a:ext>
            </a:extLst>
          </p:cNvPr>
          <p:cNvSpPr/>
          <p:nvPr/>
        </p:nvSpPr>
        <p:spPr>
          <a:xfrm>
            <a:off x="1493732" y="4034793"/>
            <a:ext cx="3067063" cy="1099275"/>
          </a:xfrm>
          <a:prstGeom prst="rect">
            <a:avLst/>
          </a:prstGeom>
        </p:spPr>
        <p:txBody>
          <a:bodyPr wrap="square" lIns="0" tIns="0" rIns="0" bIns="0">
            <a:spAutoFit/>
          </a:bodyPr>
          <a:lstStyle/>
          <a:p>
            <a:pPr algn="ctr">
              <a:lnSpc>
                <a:spcPct val="135000"/>
              </a:lnSpc>
            </a:pPr>
            <a:r>
              <a:rPr lang="en-US" sz="2800" dirty="0" smtClean="0"/>
              <a:t>9/34 deployments broken</a:t>
            </a:r>
            <a:endParaRPr lang="en-US" sz="2800" dirty="0"/>
          </a:p>
        </p:txBody>
      </p:sp>
      <p:sp>
        <p:nvSpPr>
          <p:cNvPr id="15" name="Rectangle 14">
            <a:extLst>
              <a:ext uri="{FF2B5EF4-FFF2-40B4-BE49-F238E27FC236}">
                <a16:creationId xmlns:a16="http://schemas.microsoft.com/office/drawing/2014/main" id="{C1C7855C-FF8A-45B0-B15A-387B7221FAF9}"/>
              </a:ext>
            </a:extLst>
          </p:cNvPr>
          <p:cNvSpPr/>
          <p:nvPr/>
        </p:nvSpPr>
        <p:spPr>
          <a:xfrm>
            <a:off x="7631204" y="4034794"/>
            <a:ext cx="3067065" cy="1163395"/>
          </a:xfrm>
          <a:prstGeom prst="rect">
            <a:avLst/>
          </a:prstGeom>
        </p:spPr>
        <p:txBody>
          <a:bodyPr wrap="square" lIns="0" tIns="0" rIns="0" bIns="0">
            <a:spAutoFit/>
          </a:bodyPr>
          <a:lstStyle/>
          <a:p>
            <a:pPr algn="ctr">
              <a:lnSpc>
                <a:spcPct val="135000"/>
              </a:lnSpc>
            </a:pPr>
            <a:r>
              <a:rPr lang="en-US" sz="2800" dirty="0" smtClean="0"/>
              <a:t>Haven’t seen large scale complaints…</a:t>
            </a:r>
            <a:endParaRPr lang="en-US" sz="2800" dirty="0"/>
          </a:p>
        </p:txBody>
      </p:sp>
      <p:sp>
        <p:nvSpPr>
          <p:cNvPr id="16" name="Left-Right Arrow 15"/>
          <p:cNvSpPr/>
          <p:nvPr/>
        </p:nvSpPr>
        <p:spPr>
          <a:xfrm>
            <a:off x="5116004" y="2239471"/>
            <a:ext cx="1959993" cy="781050"/>
          </a:xfrm>
          <a:prstGeom prst="leftRightArrow">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6829868" y="6115025"/>
            <a:ext cx="4669736" cy="523220"/>
          </a:xfrm>
          <a:prstGeom prst="rect">
            <a:avLst/>
          </a:prstGeom>
          <a:noFill/>
        </p:spPr>
        <p:txBody>
          <a:bodyPr wrap="square" rtlCol="0">
            <a:spAutoFit/>
          </a:bodyPr>
          <a:lstStyle/>
          <a:p>
            <a:pPr algn="ctr"/>
            <a:r>
              <a:rPr lang="en-US" sz="2800" b="1" dirty="0" smtClean="0">
                <a:solidFill>
                  <a:schemeClr val="accent1"/>
                </a:solidFill>
              </a:rPr>
              <a:t>Robin has wasted his life</a:t>
            </a:r>
            <a:endParaRPr lang="en-US" sz="3200" b="1" dirty="0">
              <a:solidFill>
                <a:schemeClr val="accent1"/>
              </a:solidFill>
            </a:endParaRPr>
          </a:p>
        </p:txBody>
      </p:sp>
      <p:sp>
        <p:nvSpPr>
          <p:cNvPr id="13" name="TextBox 12"/>
          <p:cNvSpPr txBox="1"/>
          <p:nvPr/>
        </p:nvSpPr>
        <p:spPr>
          <a:xfrm>
            <a:off x="250064" y="6100202"/>
            <a:ext cx="5845936" cy="523220"/>
          </a:xfrm>
          <a:prstGeom prst="rect">
            <a:avLst/>
          </a:prstGeom>
          <a:noFill/>
        </p:spPr>
        <p:txBody>
          <a:bodyPr wrap="square" rtlCol="0">
            <a:spAutoFit/>
          </a:bodyPr>
          <a:lstStyle/>
          <a:p>
            <a:pPr algn="ctr"/>
            <a:r>
              <a:rPr lang="en-US" sz="2800" b="1" dirty="0" smtClean="0">
                <a:solidFill>
                  <a:schemeClr val="accent1"/>
                </a:solidFill>
              </a:rPr>
              <a:t>Web Performance isn’t important</a:t>
            </a:r>
            <a:endParaRPr lang="en-US" sz="3200" b="1" dirty="0">
              <a:solidFill>
                <a:schemeClr val="accent1"/>
              </a:solidFill>
            </a:endParaRPr>
          </a:p>
        </p:txBody>
      </p:sp>
    </p:spTree>
    <p:extLst>
      <p:ext uri="{BB962C8B-B14F-4D97-AF65-F5344CB8AC3E}">
        <p14:creationId xmlns:p14="http://schemas.microsoft.com/office/powerpoint/2010/main" val="40805880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0" y="3393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Personal conclusion</a:t>
            </a:r>
            <a:endParaRPr lang="fr-FR" sz="4000" dirty="0">
              <a:latin typeface="Segoe UI Semibold" panose="020B0702040204020203" pitchFamily="34" charset="0"/>
              <a:cs typeface="Segoe UI Semibold" panose="020B0702040204020203" pitchFamily="34" charset="0"/>
            </a:endParaRPr>
          </a:p>
        </p:txBody>
      </p:sp>
      <p:sp>
        <p:nvSpPr>
          <p:cNvPr id="3" name="TextBox 2"/>
          <p:cNvSpPr txBox="1"/>
          <p:nvPr/>
        </p:nvSpPr>
        <p:spPr>
          <a:xfrm>
            <a:off x="444410" y="770119"/>
            <a:ext cx="11536574" cy="369389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3200" dirty="0" smtClean="0"/>
              <a:t>Most important for complex pages on </a:t>
            </a:r>
            <a:r>
              <a:rPr lang="en-US" sz="3200" dirty="0" smtClean="0">
                <a:solidFill>
                  <a:schemeClr val="accent1"/>
                </a:solidFill>
              </a:rPr>
              <a:t>slow networks</a:t>
            </a:r>
          </a:p>
          <a:p>
            <a:pPr marL="457200" indent="-457200">
              <a:lnSpc>
                <a:spcPct val="150000"/>
              </a:lnSpc>
              <a:buFont typeface="Arial" panose="020B0604020202020204" pitchFamily="34" charset="0"/>
              <a:buChar char="•"/>
            </a:pPr>
            <a:r>
              <a:rPr lang="en-US" sz="3200" dirty="0"/>
              <a:t>Network often isn’t the bottleneck anymore</a:t>
            </a:r>
            <a:r>
              <a:rPr lang="en-US" sz="3200" dirty="0" smtClean="0"/>
              <a:t>… </a:t>
            </a:r>
            <a:r>
              <a:rPr lang="en-US" sz="2800" dirty="0" smtClean="0"/>
              <a:t>(single thread JS)</a:t>
            </a:r>
            <a:endParaRPr lang="en-US" sz="2800" dirty="0" smtClean="0">
              <a:solidFill>
                <a:schemeClr val="accent1"/>
              </a:solidFill>
            </a:endParaRPr>
          </a:p>
          <a:p>
            <a:pPr marL="457200" indent="-457200">
              <a:lnSpc>
                <a:spcPct val="150000"/>
              </a:lnSpc>
              <a:buFont typeface="Arial" panose="020B0604020202020204" pitchFamily="34" charset="0"/>
              <a:buChar char="•"/>
            </a:pPr>
            <a:r>
              <a:rPr lang="en-US" sz="3200" dirty="0" smtClean="0"/>
              <a:t>If things break, they break hard, and are fixed</a:t>
            </a:r>
          </a:p>
          <a:p>
            <a:pPr marL="457200" indent="-457200">
              <a:lnSpc>
                <a:spcPct val="150000"/>
              </a:lnSpc>
              <a:buFont typeface="Arial" panose="020B0604020202020204" pitchFamily="34" charset="0"/>
              <a:buChar char="•"/>
            </a:pPr>
            <a:r>
              <a:rPr lang="en-US" sz="3200" dirty="0" smtClean="0"/>
              <a:t>People might not identify problems as being priority-related</a:t>
            </a:r>
          </a:p>
          <a:p>
            <a:pPr marL="457200" indent="-457200">
              <a:lnSpc>
                <a:spcPct val="150000"/>
              </a:lnSpc>
              <a:buFont typeface="Arial" panose="020B0604020202020204" pitchFamily="34" charset="0"/>
              <a:buChar char="•"/>
            </a:pPr>
            <a:r>
              <a:rPr lang="en-US" sz="3200" dirty="0" smtClean="0">
                <a:solidFill>
                  <a:schemeClr val="accent1"/>
                </a:solidFill>
              </a:rPr>
              <a:t>Uneven browser usage </a:t>
            </a:r>
            <a:r>
              <a:rPr lang="en-US" sz="3200" dirty="0" smtClean="0"/>
              <a:t>shares across platforms</a:t>
            </a:r>
          </a:p>
        </p:txBody>
      </p:sp>
      <p:sp>
        <p:nvSpPr>
          <p:cNvPr id="2" name="Rectangle 1"/>
          <p:cNvSpPr/>
          <p:nvPr/>
        </p:nvSpPr>
        <p:spPr>
          <a:xfrm>
            <a:off x="9027031" y="6581001"/>
            <a:ext cx="3164969" cy="276999"/>
          </a:xfrm>
          <a:prstGeom prst="rect">
            <a:avLst/>
          </a:prstGeom>
        </p:spPr>
        <p:txBody>
          <a:bodyPr wrap="none">
            <a:spAutoFit/>
          </a:bodyPr>
          <a:lstStyle/>
          <a:p>
            <a:pPr algn="r"/>
            <a:r>
              <a:rPr lang="en-US" sz="1200" dirty="0">
                <a:hlinkClick r:id="rId2"/>
              </a:rPr>
              <a:t>https://www.w3counter.com/globalstats.php</a:t>
            </a:r>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636" y="4526733"/>
            <a:ext cx="6314550" cy="2275579"/>
          </a:xfrm>
          <a:prstGeom prst="rect">
            <a:avLst/>
          </a:prstGeom>
        </p:spPr>
      </p:pic>
      <p:pic>
        <p:nvPicPr>
          <p:cNvPr id="6" name="Picture 2" descr="Image result for chrome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41828" y="5002409"/>
            <a:ext cx="335500" cy="335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afari"/>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92847" y="5337909"/>
            <a:ext cx="368961" cy="3689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firefox logo new"/>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98676" y="5980888"/>
            <a:ext cx="325543" cy="3363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Microsoft Edge logo.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1937" y="5638345"/>
            <a:ext cx="288733" cy="307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659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0" y="3393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Personal conclusion</a:t>
            </a:r>
            <a:endParaRPr lang="fr-FR" sz="4000" dirty="0">
              <a:latin typeface="Segoe UI Semibold" panose="020B0702040204020203" pitchFamily="34" charset="0"/>
              <a:cs typeface="Segoe UI Semibold" panose="020B0702040204020203" pitchFamily="34" charset="0"/>
            </a:endParaRPr>
          </a:p>
        </p:txBody>
      </p:sp>
      <p:sp>
        <p:nvSpPr>
          <p:cNvPr id="3" name="TextBox 2"/>
          <p:cNvSpPr txBox="1"/>
          <p:nvPr/>
        </p:nvSpPr>
        <p:spPr>
          <a:xfrm>
            <a:off x="483487" y="1129626"/>
            <a:ext cx="11536574" cy="4031873"/>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US" sz="3200" dirty="0" smtClean="0"/>
              <a:t>QUIC will highlight some </a:t>
            </a:r>
            <a:r>
              <a:rPr lang="en-US" sz="3200" dirty="0" smtClean="0">
                <a:solidFill>
                  <a:schemeClr val="accent1"/>
                </a:solidFill>
              </a:rPr>
              <a:t>long-standing and new </a:t>
            </a:r>
            <a:r>
              <a:rPr lang="en-US" sz="3200" dirty="0" smtClean="0"/>
              <a:t>issues</a:t>
            </a:r>
          </a:p>
          <a:p>
            <a:pPr marL="457200" indent="-457200">
              <a:lnSpc>
                <a:spcPct val="200000"/>
              </a:lnSpc>
              <a:buFont typeface="Arial" panose="020B0604020202020204" pitchFamily="34" charset="0"/>
              <a:buChar char="•"/>
            </a:pPr>
            <a:r>
              <a:rPr lang="en-US" sz="3200" dirty="0"/>
              <a:t>Proposed HTTP/3 scheme isn’t going to solve all problems</a:t>
            </a:r>
          </a:p>
          <a:p>
            <a:pPr marL="457200" indent="-457200">
              <a:lnSpc>
                <a:spcPct val="200000"/>
              </a:lnSpc>
              <a:buFont typeface="Arial" panose="020B0604020202020204" pitchFamily="34" charset="0"/>
              <a:buChar char="•"/>
            </a:pPr>
            <a:r>
              <a:rPr lang="en-US" sz="3200" dirty="0" smtClean="0"/>
              <a:t>But it will be easier to </a:t>
            </a:r>
            <a:r>
              <a:rPr lang="en-US" sz="3200" u="sng" dirty="0" smtClean="0"/>
              <a:t>debug, understand, reason about</a:t>
            </a:r>
          </a:p>
          <a:p>
            <a:pPr marL="457200" indent="-457200">
              <a:lnSpc>
                <a:spcPct val="200000"/>
              </a:lnSpc>
              <a:buFont typeface="Arial" panose="020B0604020202020204" pitchFamily="34" charset="0"/>
              <a:buChar char="•"/>
            </a:pPr>
            <a:r>
              <a:rPr lang="en-US" sz="3200" dirty="0" smtClean="0"/>
              <a:t>It can also be retrofitted onto HTTP/2!!!</a:t>
            </a:r>
          </a:p>
        </p:txBody>
      </p:sp>
      <p:sp>
        <p:nvSpPr>
          <p:cNvPr id="2" name="Rectangle 1"/>
          <p:cNvSpPr/>
          <p:nvPr/>
        </p:nvSpPr>
        <p:spPr>
          <a:xfrm>
            <a:off x="10051670" y="6581001"/>
            <a:ext cx="2140330" cy="276999"/>
          </a:xfrm>
          <a:prstGeom prst="rect">
            <a:avLst/>
          </a:prstGeom>
        </p:spPr>
        <p:txBody>
          <a:bodyPr wrap="none">
            <a:spAutoFit/>
          </a:bodyPr>
          <a:lstStyle/>
          <a:p>
            <a:pPr algn="r"/>
            <a:r>
              <a:rPr lang="en-US" sz="1200" dirty="0">
                <a:hlinkClick r:id="rId2"/>
              </a:rPr>
              <a:t>https://qvis.edm.uhasselt.be/</a:t>
            </a:r>
            <a:endParaRPr lang="en-US" sz="1200" dirty="0"/>
          </a:p>
        </p:txBody>
      </p:sp>
    </p:spTree>
    <p:extLst>
      <p:ext uri="{BB962C8B-B14F-4D97-AF65-F5344CB8AC3E}">
        <p14:creationId xmlns:p14="http://schemas.microsoft.com/office/powerpoint/2010/main" val="459938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ight Arrow 1"/>
          <p:cNvSpPr/>
          <p:nvPr/>
        </p:nvSpPr>
        <p:spPr>
          <a:xfrm flipH="1">
            <a:off x="3341827" y="2269192"/>
            <a:ext cx="1783650" cy="552450"/>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ight Arrow 30"/>
          <p:cNvSpPr/>
          <p:nvPr/>
        </p:nvSpPr>
        <p:spPr>
          <a:xfrm flipH="1">
            <a:off x="3341824" y="4312182"/>
            <a:ext cx="1783650" cy="55245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ight Arrow 31"/>
          <p:cNvSpPr/>
          <p:nvPr/>
        </p:nvSpPr>
        <p:spPr>
          <a:xfrm flipH="1">
            <a:off x="3341824" y="2960127"/>
            <a:ext cx="1783650" cy="552450"/>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ight Arrow 32"/>
          <p:cNvSpPr/>
          <p:nvPr/>
        </p:nvSpPr>
        <p:spPr>
          <a:xfrm flipH="1">
            <a:off x="3341824" y="3621247"/>
            <a:ext cx="1783650" cy="552450"/>
          </a:xfrm>
          <a:prstGeom prst="rightArrow">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ight Arrow 33"/>
          <p:cNvSpPr/>
          <p:nvPr/>
        </p:nvSpPr>
        <p:spPr>
          <a:xfrm flipH="1">
            <a:off x="3341824" y="5658097"/>
            <a:ext cx="773999" cy="552450"/>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300128" y="3147195"/>
            <a:ext cx="2875082" cy="584775"/>
          </a:xfrm>
          <a:prstGeom prst="rect">
            <a:avLst/>
          </a:prstGeom>
        </p:spPr>
        <p:txBody>
          <a:bodyPr wrap="none">
            <a:spAutoFit/>
          </a:bodyPr>
          <a:lstStyle/>
          <a:p>
            <a:pPr lvl="0">
              <a:buSzPts val="3600"/>
            </a:pPr>
            <a:r>
              <a:rPr lang="en-US" sz="3200" dirty="0" smtClean="0">
                <a:sym typeface="Montserrat"/>
              </a:rPr>
              <a:t>HTTP/1.1 (</a:t>
            </a:r>
            <a:r>
              <a:rPr lang="en-US" sz="3200" dirty="0" smtClean="0">
                <a:solidFill>
                  <a:schemeClr val="accent1"/>
                </a:solidFill>
                <a:sym typeface="Montserrat"/>
              </a:rPr>
              <a:t>TCP</a:t>
            </a:r>
            <a:r>
              <a:rPr lang="en-US" sz="3200" dirty="0" smtClean="0">
                <a:sym typeface="Montserrat"/>
              </a:rPr>
              <a:t>)</a:t>
            </a:r>
            <a:endParaRPr lang="en-US" sz="3200" dirty="0">
              <a:sym typeface="Montserrat"/>
            </a:endParaRPr>
          </a:p>
        </p:txBody>
      </p:sp>
      <p:sp>
        <p:nvSpPr>
          <p:cNvPr id="38" name="Rectangle 37"/>
          <p:cNvSpPr/>
          <p:nvPr/>
        </p:nvSpPr>
        <p:spPr>
          <a:xfrm>
            <a:off x="300128" y="5301139"/>
            <a:ext cx="2839047" cy="1323439"/>
          </a:xfrm>
          <a:prstGeom prst="rect">
            <a:avLst/>
          </a:prstGeom>
        </p:spPr>
        <p:txBody>
          <a:bodyPr wrap="none">
            <a:spAutoFit/>
          </a:bodyPr>
          <a:lstStyle/>
          <a:p>
            <a:pPr lvl="0">
              <a:buSzPts val="3600"/>
            </a:pPr>
            <a:r>
              <a:rPr lang="en-US" sz="3200" dirty="0" smtClean="0">
                <a:sym typeface="Montserrat"/>
              </a:rPr>
              <a:t>HTTP/2 (</a:t>
            </a:r>
            <a:r>
              <a:rPr lang="en-US" sz="3200" dirty="0" smtClean="0">
                <a:solidFill>
                  <a:schemeClr val="accent1"/>
                </a:solidFill>
                <a:sym typeface="Montserrat"/>
              </a:rPr>
              <a:t>TCP)</a:t>
            </a:r>
          </a:p>
          <a:p>
            <a:pPr lvl="0">
              <a:buSzPts val="3600"/>
            </a:pPr>
            <a:endParaRPr lang="en-US" sz="1600" dirty="0" smtClean="0">
              <a:sym typeface="Montserrat"/>
            </a:endParaRPr>
          </a:p>
          <a:p>
            <a:pPr lvl="0">
              <a:buSzPts val="3600"/>
            </a:pPr>
            <a:r>
              <a:rPr lang="en-US" sz="3200" dirty="0" smtClean="0">
                <a:sym typeface="Montserrat"/>
              </a:rPr>
              <a:t>HTTP/3 (</a:t>
            </a:r>
            <a:r>
              <a:rPr lang="en-US" sz="3200" dirty="0" smtClean="0">
                <a:solidFill>
                  <a:schemeClr val="accent1"/>
                </a:solidFill>
                <a:sym typeface="Montserrat"/>
              </a:rPr>
              <a:t>QUIC</a:t>
            </a:r>
            <a:r>
              <a:rPr lang="en-US" sz="3200" dirty="0" smtClean="0">
                <a:sym typeface="Montserrat"/>
              </a:rPr>
              <a:t>)</a:t>
            </a:r>
            <a:endParaRPr lang="en-US" sz="3200" dirty="0">
              <a:sym typeface="Montserrat"/>
            </a:endParaRPr>
          </a:p>
        </p:txBody>
      </p:sp>
      <p:sp>
        <p:nvSpPr>
          <p:cNvPr id="39" name="Rectangle 38"/>
          <p:cNvSpPr/>
          <p:nvPr/>
        </p:nvSpPr>
        <p:spPr>
          <a:xfrm>
            <a:off x="5257937" y="2218268"/>
            <a:ext cx="2087431" cy="584775"/>
          </a:xfrm>
          <a:prstGeom prst="rect">
            <a:avLst/>
          </a:prstGeom>
        </p:spPr>
        <p:txBody>
          <a:bodyPr wrap="none">
            <a:spAutoFit/>
          </a:bodyPr>
          <a:lstStyle/>
          <a:p>
            <a:pPr lvl="0" algn="ctr">
              <a:buSzPts val="3600"/>
            </a:pPr>
            <a:r>
              <a:rPr lang="en-US" sz="3200" dirty="0" smtClean="0">
                <a:sym typeface="Montserrat"/>
              </a:rPr>
              <a:t>index.html</a:t>
            </a:r>
            <a:endParaRPr lang="en-US" sz="3200" dirty="0">
              <a:sym typeface="Montserrat"/>
            </a:endParaRPr>
          </a:p>
        </p:txBody>
      </p:sp>
      <p:sp>
        <p:nvSpPr>
          <p:cNvPr id="40" name="Rectangle 39"/>
          <p:cNvSpPr/>
          <p:nvPr/>
        </p:nvSpPr>
        <p:spPr>
          <a:xfrm>
            <a:off x="5257937" y="2899590"/>
            <a:ext cx="1670265" cy="584775"/>
          </a:xfrm>
          <a:prstGeom prst="rect">
            <a:avLst/>
          </a:prstGeom>
        </p:spPr>
        <p:txBody>
          <a:bodyPr wrap="none">
            <a:spAutoFit/>
          </a:bodyPr>
          <a:lstStyle/>
          <a:p>
            <a:pPr lvl="0" algn="ctr">
              <a:buSzPts val="3600"/>
            </a:pPr>
            <a:r>
              <a:rPr lang="en-US" sz="3200" dirty="0" smtClean="0">
                <a:sym typeface="Montserrat"/>
              </a:rPr>
              <a:t>style.css</a:t>
            </a:r>
            <a:endParaRPr lang="en-US" sz="3200" dirty="0">
              <a:sym typeface="Montserrat"/>
            </a:endParaRPr>
          </a:p>
        </p:txBody>
      </p:sp>
      <p:sp>
        <p:nvSpPr>
          <p:cNvPr id="41" name="Rectangle 40"/>
          <p:cNvSpPr/>
          <p:nvPr/>
        </p:nvSpPr>
        <p:spPr>
          <a:xfrm>
            <a:off x="5257937" y="3566469"/>
            <a:ext cx="1535998" cy="584775"/>
          </a:xfrm>
          <a:prstGeom prst="rect">
            <a:avLst/>
          </a:prstGeom>
        </p:spPr>
        <p:txBody>
          <a:bodyPr wrap="none">
            <a:spAutoFit/>
          </a:bodyPr>
          <a:lstStyle/>
          <a:p>
            <a:pPr lvl="0" algn="ctr">
              <a:buSzPts val="3600"/>
            </a:pPr>
            <a:r>
              <a:rPr lang="en-US" sz="3200" dirty="0">
                <a:sym typeface="Montserrat"/>
              </a:rPr>
              <a:t>s</a:t>
            </a:r>
            <a:r>
              <a:rPr lang="en-US" sz="3200" dirty="0" smtClean="0">
                <a:sym typeface="Montserrat"/>
              </a:rPr>
              <a:t>cript.js</a:t>
            </a:r>
            <a:endParaRPr lang="en-US" sz="3200" dirty="0">
              <a:sym typeface="Montserrat"/>
            </a:endParaRPr>
          </a:p>
        </p:txBody>
      </p:sp>
      <p:sp>
        <p:nvSpPr>
          <p:cNvPr id="42" name="Rectangle 41"/>
          <p:cNvSpPr/>
          <p:nvPr/>
        </p:nvSpPr>
        <p:spPr>
          <a:xfrm>
            <a:off x="5257937" y="4233348"/>
            <a:ext cx="1976823" cy="584775"/>
          </a:xfrm>
          <a:prstGeom prst="rect">
            <a:avLst/>
          </a:prstGeom>
        </p:spPr>
        <p:txBody>
          <a:bodyPr wrap="none">
            <a:spAutoFit/>
          </a:bodyPr>
          <a:lstStyle/>
          <a:p>
            <a:pPr lvl="0" algn="ctr">
              <a:buSzPts val="3600"/>
            </a:pPr>
            <a:r>
              <a:rPr lang="en-US" sz="3200" dirty="0" smtClean="0">
                <a:sym typeface="Montserrat"/>
              </a:rPr>
              <a:t>image.jpg</a:t>
            </a:r>
            <a:endParaRPr lang="en-US" sz="3200" dirty="0">
              <a:sym typeface="Montserrat"/>
            </a:endParaRPr>
          </a:p>
        </p:txBody>
      </p:sp>
      <p:sp>
        <p:nvSpPr>
          <p:cNvPr id="3" name="Rectangle 2"/>
          <p:cNvSpPr/>
          <p:nvPr/>
        </p:nvSpPr>
        <p:spPr>
          <a:xfrm>
            <a:off x="8355016" y="5796052"/>
            <a:ext cx="504824" cy="27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7850192" y="5797004"/>
            <a:ext cx="504824" cy="27738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7345368" y="5796811"/>
            <a:ext cx="504824" cy="277384"/>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a:off x="6840544" y="5796052"/>
            <a:ext cx="504824" cy="276962"/>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a:off x="6336988" y="5795630"/>
            <a:ext cx="504824" cy="27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a:off x="5832164" y="5796582"/>
            <a:ext cx="504824" cy="27738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a:off x="5327340" y="5796389"/>
            <a:ext cx="504824" cy="277384"/>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4822516" y="5795630"/>
            <a:ext cx="504824" cy="277384"/>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4319806" y="5795630"/>
            <a:ext cx="504824" cy="27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4115823" y="5796582"/>
            <a:ext cx="203982" cy="27738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399919" y="5569502"/>
            <a:ext cx="2308645" cy="584775"/>
          </a:xfrm>
          <a:prstGeom prst="rect">
            <a:avLst/>
          </a:prstGeom>
        </p:spPr>
        <p:txBody>
          <a:bodyPr wrap="none">
            <a:spAutoFit/>
          </a:bodyPr>
          <a:lstStyle/>
          <a:p>
            <a:pPr lvl="0" algn="ctr">
              <a:buSzPts val="3600"/>
            </a:pPr>
            <a:r>
              <a:rPr lang="en-US" sz="3200" i="1" dirty="0" smtClean="0">
                <a:sym typeface="Montserrat"/>
              </a:rPr>
              <a:t>multiplexed</a:t>
            </a:r>
            <a:endParaRPr lang="en-US" sz="3200" i="1" dirty="0">
              <a:sym typeface="Montserrat"/>
            </a:endParaRPr>
          </a:p>
        </p:txBody>
      </p:sp>
      <p:sp>
        <p:nvSpPr>
          <p:cNvPr id="26" name="Rectangle 25"/>
          <p:cNvSpPr/>
          <p:nvPr/>
        </p:nvSpPr>
        <p:spPr>
          <a:xfrm>
            <a:off x="9773383" y="3274081"/>
            <a:ext cx="1515928" cy="584775"/>
          </a:xfrm>
          <a:prstGeom prst="rect">
            <a:avLst/>
          </a:prstGeom>
        </p:spPr>
        <p:txBody>
          <a:bodyPr wrap="none">
            <a:spAutoFit/>
          </a:bodyPr>
          <a:lstStyle/>
          <a:p>
            <a:pPr lvl="0" algn="ctr">
              <a:buSzPts val="3600"/>
            </a:pPr>
            <a:r>
              <a:rPr lang="en-US" sz="3200" i="1" dirty="0" smtClean="0">
                <a:sym typeface="Montserrat"/>
              </a:rPr>
              <a:t>parallel</a:t>
            </a:r>
            <a:endParaRPr lang="en-US" sz="3200" i="1" dirty="0">
              <a:sym typeface="Montserrat"/>
            </a:endParaRPr>
          </a:p>
        </p:txBody>
      </p:sp>
      <p:sp>
        <p:nvSpPr>
          <p:cNvPr id="27" name="Rectangle 26"/>
          <p:cNvSpPr/>
          <p:nvPr/>
        </p:nvSpPr>
        <p:spPr>
          <a:xfrm>
            <a:off x="4343400" y="1015992"/>
            <a:ext cx="1252331" cy="795130"/>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28" name="Rectangle 27"/>
          <p:cNvSpPr/>
          <p:nvPr/>
        </p:nvSpPr>
        <p:spPr>
          <a:xfrm>
            <a:off x="5777948" y="1015992"/>
            <a:ext cx="1252331" cy="79513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JavaScript</a:t>
            </a:r>
            <a:endParaRPr lang="en-US" dirty="0">
              <a:solidFill>
                <a:schemeClr val="tx1"/>
              </a:solidFill>
            </a:endParaRPr>
          </a:p>
        </p:txBody>
      </p:sp>
      <p:sp>
        <p:nvSpPr>
          <p:cNvPr id="29" name="Rectangle 28"/>
          <p:cNvSpPr/>
          <p:nvPr/>
        </p:nvSpPr>
        <p:spPr>
          <a:xfrm>
            <a:off x="7212496" y="1015992"/>
            <a:ext cx="1252331" cy="795130"/>
          </a:xfrm>
          <a:prstGeom prst="rect">
            <a:avLst/>
          </a:prstGeom>
          <a:solidFill>
            <a:srgbClr val="0096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CSS</a:t>
            </a:r>
            <a:endParaRPr lang="en-US" dirty="0"/>
          </a:p>
        </p:txBody>
      </p:sp>
      <p:sp>
        <p:nvSpPr>
          <p:cNvPr id="30" name="Rectangle 29"/>
          <p:cNvSpPr/>
          <p:nvPr/>
        </p:nvSpPr>
        <p:spPr>
          <a:xfrm>
            <a:off x="8647043" y="1015992"/>
            <a:ext cx="1252331" cy="795130"/>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Images</a:t>
            </a:r>
            <a:endParaRPr lang="en-US" dirty="0"/>
          </a:p>
        </p:txBody>
      </p:sp>
      <p:pic>
        <p:nvPicPr>
          <p:cNvPr id="35" name="Picture 22" descr="Image result for fries white background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7043" y="2765"/>
            <a:ext cx="1248776" cy="96155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Image result for hamburger white background f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7444" y="81024"/>
            <a:ext cx="1166071" cy="88329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4" descr="Image result for peas and carrots"/>
          <p:cNvPicPr>
            <a:picLocks noChangeAspect="1" noChangeArrowheads="1"/>
          </p:cNvPicPr>
          <p:nvPr/>
        </p:nvPicPr>
        <p:blipFill rotWithShape="1">
          <a:blip r:embed="rId5">
            <a:extLst>
              <a:ext uri="{28A0092B-C50C-407E-A947-70E740481C1C}">
                <a14:useLocalDpi xmlns:a14="http://schemas.microsoft.com/office/drawing/2010/main" val="0"/>
              </a:ext>
            </a:extLst>
          </a:blip>
          <a:srcRect l="3529" t="22212" r="3885" b="15552"/>
          <a:stretch/>
        </p:blipFill>
        <p:spPr bwMode="auto">
          <a:xfrm>
            <a:off x="5737582" y="205781"/>
            <a:ext cx="1376440" cy="62125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6" descr="Image result for broccol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0110" y="81024"/>
            <a:ext cx="1167284" cy="87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6958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Image result for belgian waff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190" y="0"/>
            <a:ext cx="102998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578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F8A0F5C-5C6B-47C2-96B1-DCDB923954D3}"/>
              </a:ext>
            </a:extLst>
          </p:cNvPr>
          <p:cNvSpPr txBox="1"/>
          <p:nvPr/>
        </p:nvSpPr>
        <p:spPr>
          <a:xfrm>
            <a:off x="0" y="1080236"/>
            <a:ext cx="12192000" cy="1708160"/>
          </a:xfrm>
          <a:prstGeom prst="rect">
            <a:avLst/>
          </a:prstGeom>
          <a:noFill/>
        </p:spPr>
        <p:txBody>
          <a:bodyPr wrap="square" lIns="0" rIns="0" bIns="0" rtlCol="0" anchor="t">
            <a:spAutoFit/>
          </a:bodyPr>
          <a:lstStyle/>
          <a:p>
            <a:pPr algn="ctr">
              <a:lnSpc>
                <a:spcPct val="90000"/>
              </a:lnSpc>
            </a:pPr>
            <a:r>
              <a:rPr lang="en-US" sz="4000" dirty="0" smtClean="0">
                <a:solidFill>
                  <a:schemeClr val="accent1"/>
                </a:solidFill>
                <a:latin typeface="Segoe UI Semibold" panose="020B0702040204020203" pitchFamily="34" charset="0"/>
                <a:cs typeface="Segoe UI Semibold" panose="020B0702040204020203" pitchFamily="34" charset="0"/>
              </a:rPr>
              <a:t>Problem</a:t>
            </a:r>
            <a:r>
              <a:rPr lang="en-US" sz="4000" dirty="0" smtClean="0">
                <a:solidFill>
                  <a:schemeClr val="bg1"/>
                </a:solidFill>
                <a:latin typeface="Segoe UI Semibold" panose="020B0702040204020203" pitchFamily="34" charset="0"/>
                <a:cs typeface="Segoe UI Semibold" panose="020B0702040204020203" pitchFamily="34" charset="0"/>
              </a:rPr>
              <a:t> </a:t>
            </a:r>
            <a:r>
              <a:rPr lang="en-US" sz="4000" dirty="0" smtClean="0">
                <a:solidFill>
                  <a:schemeClr val="bg1"/>
                </a:solidFill>
                <a:latin typeface="Segoe UI Semibold" panose="020B0702040204020203" pitchFamily="34" charset="0"/>
                <a:cs typeface="Segoe UI Semibold" panose="020B0702040204020203" pitchFamily="34" charset="0"/>
              </a:rPr>
              <a:t>5:</a:t>
            </a:r>
            <a:endParaRPr lang="en-US" sz="4000" dirty="0" smtClean="0">
              <a:solidFill>
                <a:schemeClr val="bg1"/>
              </a:solidFill>
              <a:latin typeface="Segoe UI Semibold" panose="020B0702040204020203" pitchFamily="34" charset="0"/>
              <a:cs typeface="Segoe UI Semibold" panose="020B0702040204020203" pitchFamily="34" charset="0"/>
            </a:endParaRPr>
          </a:p>
          <a:p>
            <a:pPr algn="ctr">
              <a:lnSpc>
                <a:spcPct val="90000"/>
              </a:lnSpc>
            </a:pPr>
            <a:endParaRPr lang="en-US" sz="4000" dirty="0">
              <a:solidFill>
                <a:schemeClr val="bg1"/>
              </a:solidFill>
              <a:latin typeface="Segoe UI Semibold" panose="020B0702040204020203" pitchFamily="34" charset="0"/>
              <a:cs typeface="Segoe UI Semibold" panose="020B0702040204020203" pitchFamily="34" charset="0"/>
            </a:endParaRPr>
          </a:p>
          <a:p>
            <a:pPr algn="ctr">
              <a:lnSpc>
                <a:spcPct val="90000"/>
              </a:lnSpc>
            </a:pPr>
            <a:r>
              <a:rPr lang="en-US" sz="4000" dirty="0" smtClean="0">
                <a:solidFill>
                  <a:schemeClr val="bg1"/>
                </a:solidFill>
                <a:latin typeface="Segoe UI Semibold" panose="020B0702040204020203" pitchFamily="34" charset="0"/>
                <a:cs typeface="Segoe UI Semibold" panose="020B0702040204020203" pitchFamily="34" charset="0"/>
              </a:rPr>
              <a:t>Too many slides, not enough time</a:t>
            </a:r>
            <a:endParaRPr lang="fr-FR" sz="4000" dirty="0">
              <a:solidFill>
                <a:schemeClr val="bg1"/>
              </a:solidFill>
              <a:latin typeface="Segoe UI Semibold" panose="020B0702040204020203" pitchFamily="34" charset="0"/>
              <a:cs typeface="Segoe UI Semibold" panose="020B0702040204020203" pitchFamily="34" charset="0"/>
            </a:endParaRPr>
          </a:p>
        </p:txBody>
      </p:sp>
      <p:pic>
        <p:nvPicPr>
          <p:cNvPr id="1028" name="Picture 4" descr="Image result for too much food transpare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609" y="3192091"/>
            <a:ext cx="487680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6806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mystery 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7904"/>
            <a:ext cx="5562600" cy="4057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8A0F5C-5C6B-47C2-96B1-DCDB923954D3}"/>
              </a:ext>
            </a:extLst>
          </p:cNvPr>
          <p:cNvSpPr txBox="1"/>
          <p:nvPr/>
        </p:nvSpPr>
        <p:spPr>
          <a:xfrm>
            <a:off x="1" y="408910"/>
            <a:ext cx="7223910"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Browser doesn’t know</a:t>
            </a:r>
            <a:endParaRPr lang="fr-FR" sz="4000" dirty="0">
              <a:latin typeface="Segoe UI Semibold" panose="020B0702040204020203" pitchFamily="34" charset="0"/>
              <a:cs typeface="Segoe UI Semibold" panose="020B0702040204020203" pitchFamily="34" charset="0"/>
            </a:endParaRPr>
          </a:p>
        </p:txBody>
      </p:sp>
      <p:sp>
        <p:nvSpPr>
          <p:cNvPr id="7" name="TextBox 6">
            <a:extLst>
              <a:ext uri="{FF2B5EF4-FFF2-40B4-BE49-F238E27FC236}">
                <a16:creationId xmlns:a16="http://schemas.microsoft.com/office/drawing/2014/main" id="{7E11740C-C5EC-4E44-B1CC-60FD90A4348A}"/>
              </a:ext>
            </a:extLst>
          </p:cNvPr>
          <p:cNvSpPr txBox="1"/>
          <p:nvPr/>
        </p:nvSpPr>
        <p:spPr>
          <a:xfrm>
            <a:off x="481009" y="1306735"/>
            <a:ext cx="6224590" cy="2215991"/>
          </a:xfrm>
          <a:prstGeom prst="rect">
            <a:avLst/>
          </a:prstGeom>
          <a:noFill/>
        </p:spPr>
        <p:txBody>
          <a:bodyPr wrap="square" lIns="0" tIns="0" bIns="0" rtlCol="0" anchor="t">
            <a:spAutoFit/>
          </a:bodyPr>
          <a:lstStyle/>
          <a:p>
            <a:pPr marL="457200" indent="-457200">
              <a:buFont typeface="+mj-lt"/>
              <a:buAutoNum type="arabicPeriod"/>
            </a:pPr>
            <a:r>
              <a:rPr lang="en-US" sz="2400" dirty="0" smtClean="0"/>
              <a:t>Size of resource</a:t>
            </a:r>
          </a:p>
          <a:p>
            <a:pPr marL="457200" indent="-457200">
              <a:buFont typeface="+mj-lt"/>
              <a:buAutoNum type="arabicPeriod"/>
            </a:pPr>
            <a:r>
              <a:rPr lang="en-US" sz="2400" dirty="0" smtClean="0"/>
              <a:t>If the resource can be used progressively</a:t>
            </a:r>
          </a:p>
          <a:p>
            <a:pPr marL="457200" indent="-457200">
              <a:buFont typeface="+mj-lt"/>
              <a:buAutoNum type="arabicPeriod"/>
            </a:pPr>
            <a:r>
              <a:rPr lang="en-US" sz="2400" dirty="0" smtClean="0"/>
              <a:t>What the resource will actually do</a:t>
            </a:r>
          </a:p>
          <a:p>
            <a:pPr marL="457200" indent="-457200">
              <a:buFont typeface="+mj-lt"/>
              <a:buAutoNum type="arabicPeriod"/>
            </a:pPr>
            <a:r>
              <a:rPr lang="en-US" sz="2400" dirty="0" smtClean="0"/>
              <a:t>If the resource </a:t>
            </a:r>
            <a:r>
              <a:rPr lang="en-US" sz="2400" u="sng" dirty="0" smtClean="0"/>
              <a:t>references other resources</a:t>
            </a:r>
          </a:p>
          <a:p>
            <a:pPr marL="457200" indent="-457200">
              <a:buFont typeface="+mj-lt"/>
              <a:buAutoNum type="arabicPeriod"/>
            </a:pPr>
            <a:r>
              <a:rPr lang="en-US" sz="2400" dirty="0" smtClean="0"/>
              <a:t>The “critical path”</a:t>
            </a:r>
          </a:p>
          <a:p>
            <a:endParaRPr lang="en-US" sz="2400" dirty="0"/>
          </a:p>
        </p:txBody>
      </p:sp>
      <p:sp>
        <p:nvSpPr>
          <p:cNvPr id="10" name="TextBox 9">
            <a:extLst>
              <a:ext uri="{FF2B5EF4-FFF2-40B4-BE49-F238E27FC236}">
                <a16:creationId xmlns:a16="http://schemas.microsoft.com/office/drawing/2014/main" id="{EF8A0F5C-5C6B-47C2-96B1-DCDB923954D3}"/>
              </a:ext>
            </a:extLst>
          </p:cNvPr>
          <p:cNvSpPr txBox="1"/>
          <p:nvPr/>
        </p:nvSpPr>
        <p:spPr>
          <a:xfrm>
            <a:off x="0" y="3402622"/>
            <a:ext cx="7223910"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So it has to guess</a:t>
            </a:r>
            <a:endParaRPr lang="fr-FR" sz="4000" dirty="0">
              <a:latin typeface="Segoe UI Semibold" panose="020B0702040204020203" pitchFamily="34" charset="0"/>
              <a:cs typeface="Segoe UI Semibold" panose="020B0702040204020203" pitchFamily="34" charset="0"/>
            </a:endParaRPr>
          </a:p>
        </p:txBody>
      </p:sp>
      <p:sp>
        <p:nvSpPr>
          <p:cNvPr id="11" name="TextBox 10">
            <a:extLst>
              <a:ext uri="{FF2B5EF4-FFF2-40B4-BE49-F238E27FC236}">
                <a16:creationId xmlns:a16="http://schemas.microsoft.com/office/drawing/2014/main" id="{7E11740C-C5EC-4E44-B1CC-60FD90A4348A}"/>
              </a:ext>
            </a:extLst>
          </p:cNvPr>
          <p:cNvSpPr txBox="1"/>
          <p:nvPr/>
        </p:nvSpPr>
        <p:spPr>
          <a:xfrm>
            <a:off x="481009" y="4347407"/>
            <a:ext cx="6224591" cy="1846659"/>
          </a:xfrm>
          <a:prstGeom prst="rect">
            <a:avLst/>
          </a:prstGeom>
          <a:noFill/>
        </p:spPr>
        <p:txBody>
          <a:bodyPr wrap="square" lIns="0" tIns="0" bIns="0" rtlCol="0" anchor="t">
            <a:spAutoFit/>
          </a:bodyPr>
          <a:lstStyle/>
          <a:p>
            <a:pPr marL="457200" indent="-457200">
              <a:buAutoNum type="arabicPeriod"/>
            </a:pPr>
            <a:r>
              <a:rPr lang="en-US" sz="2400" dirty="0"/>
              <a:t>M</a:t>
            </a:r>
            <a:r>
              <a:rPr lang="en-US" sz="2400" dirty="0" smtClean="0"/>
              <a:t>ime-type</a:t>
            </a:r>
          </a:p>
          <a:p>
            <a:pPr marL="457200" indent="-457200">
              <a:buAutoNum type="arabicPeriod"/>
            </a:pPr>
            <a:r>
              <a:rPr lang="en-US" sz="2400" dirty="0" smtClean="0"/>
              <a:t>Position in the document</a:t>
            </a:r>
          </a:p>
          <a:p>
            <a:pPr marL="457200" indent="-457200">
              <a:buAutoNum type="arabicPeriod"/>
            </a:pPr>
            <a:r>
              <a:rPr lang="en-US" sz="2400" dirty="0" smtClean="0"/>
              <a:t>How it hopes developers use things </a:t>
            </a:r>
            <a:br>
              <a:rPr lang="en-US" sz="2400" dirty="0" smtClean="0"/>
            </a:br>
            <a:r>
              <a:rPr lang="en-US" sz="2400" dirty="0" smtClean="0"/>
              <a:t>like </a:t>
            </a:r>
            <a:r>
              <a:rPr lang="en-US" sz="2400" u="sng" dirty="0" err="1" smtClean="0"/>
              <a:t>async</a:t>
            </a:r>
            <a:r>
              <a:rPr lang="en-US" sz="2400" u="sng" dirty="0" smtClean="0"/>
              <a:t>, defer, preload</a:t>
            </a:r>
            <a:r>
              <a:rPr lang="en-US" sz="2400" dirty="0" smtClean="0"/>
              <a:t>, …</a:t>
            </a:r>
          </a:p>
          <a:p>
            <a:endParaRPr lang="en-US" sz="2400" dirty="0"/>
          </a:p>
        </p:txBody>
      </p:sp>
      <p:sp>
        <p:nvSpPr>
          <p:cNvPr id="3" name="TextBox 2"/>
          <p:cNvSpPr txBox="1"/>
          <p:nvPr/>
        </p:nvSpPr>
        <p:spPr>
          <a:xfrm>
            <a:off x="6455050" y="3974211"/>
            <a:ext cx="518732" cy="2021644"/>
          </a:xfrm>
          <a:prstGeom prst="rect">
            <a:avLst/>
          </a:prstGeom>
          <a:noFill/>
        </p:spPr>
        <p:txBody>
          <a:bodyPr wrap="none" lIns="0" tIns="0" bIns="0" rtlCol="0" anchor="t">
            <a:spAutoFit/>
          </a:bodyPr>
          <a:lstStyle/>
          <a:p>
            <a:pPr algn="l">
              <a:lnSpc>
                <a:spcPct val="150000"/>
              </a:lnSpc>
            </a:pPr>
            <a:r>
              <a:rPr lang="en-US" sz="10000" dirty="0" smtClean="0">
                <a:latin typeface="+mj-lt"/>
              </a:rPr>
              <a:t>}</a:t>
            </a:r>
            <a:endParaRPr lang="en-US" sz="10000" dirty="0">
              <a:latin typeface="+mj-lt"/>
            </a:endParaRPr>
          </a:p>
        </p:txBody>
      </p:sp>
      <p:sp>
        <p:nvSpPr>
          <p:cNvPr id="12" name="TextBox 11">
            <a:extLst>
              <a:ext uri="{FF2B5EF4-FFF2-40B4-BE49-F238E27FC236}">
                <a16:creationId xmlns:a16="http://schemas.microsoft.com/office/drawing/2014/main" id="{EF8A0F5C-5C6B-47C2-96B1-DCDB923954D3}"/>
              </a:ext>
            </a:extLst>
          </p:cNvPr>
          <p:cNvSpPr txBox="1"/>
          <p:nvPr/>
        </p:nvSpPr>
        <p:spPr>
          <a:xfrm>
            <a:off x="6705600" y="4865137"/>
            <a:ext cx="5486400" cy="821763"/>
          </a:xfrm>
          <a:prstGeom prst="rect">
            <a:avLst/>
          </a:prstGeom>
          <a:noFill/>
        </p:spPr>
        <p:txBody>
          <a:bodyPr wrap="square" lIns="0" rIns="0" bIns="0" rtlCol="0" anchor="t">
            <a:spAutoFit/>
          </a:bodyPr>
          <a:lstStyle/>
          <a:p>
            <a:pPr algn="ctr">
              <a:lnSpc>
                <a:spcPct val="90000"/>
              </a:lnSpc>
            </a:pPr>
            <a:r>
              <a:rPr lang="en-US" sz="2800" dirty="0" smtClean="0">
                <a:latin typeface="Segoe UI Semibold" panose="020B0702040204020203" pitchFamily="34" charset="0"/>
                <a:cs typeface="Segoe UI Semibold" panose="020B0702040204020203" pitchFamily="34" charset="0"/>
              </a:rPr>
              <a:t>More than the </a:t>
            </a:r>
            <a:r>
              <a:rPr lang="en-US" sz="2800" dirty="0" smtClean="0">
                <a:solidFill>
                  <a:srgbClr val="FF0000"/>
                </a:solidFill>
                <a:latin typeface="Segoe UI Semibold" panose="020B0702040204020203" pitchFamily="34" charset="0"/>
                <a:cs typeface="Segoe UI Semibold" panose="020B0702040204020203" pitchFamily="34" charset="0"/>
              </a:rPr>
              <a:t>server</a:t>
            </a:r>
            <a:r>
              <a:rPr lang="en-US" sz="2800" dirty="0" smtClean="0">
                <a:latin typeface="Segoe UI Semibold" panose="020B0702040204020203" pitchFamily="34" charset="0"/>
                <a:cs typeface="Segoe UI Semibold" panose="020B0702040204020203" pitchFamily="34" charset="0"/>
              </a:rPr>
              <a:t> </a:t>
            </a:r>
            <a:br>
              <a:rPr lang="en-US" sz="2800" dirty="0" smtClean="0">
                <a:latin typeface="Segoe UI Semibold" panose="020B0702040204020203" pitchFamily="34" charset="0"/>
                <a:cs typeface="Segoe UI Semibold" panose="020B0702040204020203" pitchFamily="34" charset="0"/>
              </a:rPr>
            </a:br>
            <a:r>
              <a:rPr lang="en-US" sz="2800" dirty="0" smtClean="0">
                <a:latin typeface="Segoe UI Semibold" panose="020B0702040204020203" pitchFamily="34" charset="0"/>
                <a:cs typeface="Segoe UI Semibold" panose="020B0702040204020203" pitchFamily="34" charset="0"/>
              </a:rPr>
              <a:t>typically knows</a:t>
            </a:r>
            <a:endParaRPr lang="fr-FR" sz="28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4191070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49981"/>
          <a:stretch/>
        </p:blipFill>
        <p:spPr>
          <a:xfrm>
            <a:off x="2511083" y="1009074"/>
            <a:ext cx="6829865" cy="4653480"/>
          </a:xfrm>
          <a:prstGeom prst="rect">
            <a:avLst/>
          </a:prstGeom>
        </p:spPr>
      </p:pic>
      <p:sp>
        <p:nvSpPr>
          <p:cNvPr id="14" name="Rectangle 13"/>
          <p:cNvSpPr/>
          <p:nvPr/>
        </p:nvSpPr>
        <p:spPr>
          <a:xfrm>
            <a:off x="0" y="6215521"/>
            <a:ext cx="12192000" cy="646331"/>
          </a:xfrm>
          <a:prstGeom prst="rect">
            <a:avLst/>
          </a:prstGeom>
        </p:spPr>
        <p:txBody>
          <a:bodyPr wrap="square">
            <a:spAutoFit/>
          </a:bodyPr>
          <a:lstStyle/>
          <a:p>
            <a:pPr algn="r"/>
            <a:r>
              <a:rPr lang="en-US" sz="1200" dirty="0">
                <a:hlinkClick r:id="rId4"/>
              </a:rPr>
              <a:t>http://web.mit.edu/polaris</a:t>
            </a:r>
            <a:r>
              <a:rPr lang="en-US" sz="1200" dirty="0" smtClean="0">
                <a:hlinkClick r:id="rId4"/>
              </a:rPr>
              <a:t>/</a:t>
            </a:r>
            <a:endParaRPr lang="en-US" sz="1200" dirty="0" smtClean="0"/>
          </a:p>
          <a:p>
            <a:pPr algn="r"/>
            <a:r>
              <a:rPr lang="en-US" sz="1200" dirty="0">
                <a:hlinkClick r:id="rId5"/>
              </a:rPr>
              <a:t>https://www.usenix.org/system/files/conference/nsdi13/nsdi13-final177.pdf</a:t>
            </a:r>
            <a:endParaRPr lang="en-US" sz="1200" dirty="0" smtClean="0"/>
          </a:p>
          <a:p>
            <a:pPr algn="r"/>
            <a:r>
              <a:rPr lang="en-US" sz="1200" dirty="0">
                <a:hlinkClick r:id="rId6"/>
              </a:rPr>
              <a:t>https://www.usenix.org/system/files/conference/nsdi16/nsdi16-paper-wang-xiao-sophia.pdf</a:t>
            </a:r>
            <a:endParaRPr lang="en-US" sz="1200" dirty="0"/>
          </a:p>
        </p:txBody>
      </p:sp>
      <p:sp>
        <p:nvSpPr>
          <p:cNvPr id="15" name="TextBox 14">
            <a:extLst>
              <a:ext uri="{FF2B5EF4-FFF2-40B4-BE49-F238E27FC236}">
                <a16:creationId xmlns:a16="http://schemas.microsoft.com/office/drawing/2014/main" id="{EF8A0F5C-5C6B-47C2-96B1-DCDB923954D3}"/>
              </a:ext>
            </a:extLst>
          </p:cNvPr>
          <p:cNvSpPr txBox="1"/>
          <p:nvPr/>
        </p:nvSpPr>
        <p:spPr>
          <a:xfrm>
            <a:off x="0" y="408910"/>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Server </a:t>
            </a:r>
            <a:r>
              <a:rPr lang="en-US" sz="4000" dirty="0" smtClean="0">
                <a:solidFill>
                  <a:schemeClr val="accent1"/>
                </a:solidFill>
                <a:latin typeface="Segoe UI Semibold" panose="020B0702040204020203" pitchFamily="34" charset="0"/>
                <a:cs typeface="Segoe UI Semibold" panose="020B0702040204020203" pitchFamily="34" charset="0"/>
              </a:rPr>
              <a:t>could</a:t>
            </a:r>
            <a:r>
              <a:rPr lang="en-US" sz="4000" dirty="0" smtClean="0">
                <a:latin typeface="Segoe UI Semibold" panose="020B0702040204020203" pitchFamily="34" charset="0"/>
                <a:cs typeface="Segoe UI Semibold" panose="020B0702040204020203" pitchFamily="34" charset="0"/>
              </a:rPr>
              <a:t> know…</a:t>
            </a:r>
            <a:endParaRPr lang="fr-FR" sz="40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8697805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JavaScript Loading and Execution Pipel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207" y="1290334"/>
            <a:ext cx="6827856" cy="47368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F8A0F5C-5C6B-47C2-96B1-DCDB923954D3}"/>
              </a:ext>
            </a:extLst>
          </p:cNvPr>
          <p:cNvSpPr txBox="1"/>
          <p:nvPr/>
        </p:nvSpPr>
        <p:spPr>
          <a:xfrm>
            <a:off x="0" y="136172"/>
            <a:ext cx="12191999" cy="544765"/>
          </a:xfrm>
          <a:prstGeom prst="rect">
            <a:avLst/>
          </a:prstGeom>
          <a:noFill/>
        </p:spPr>
        <p:txBody>
          <a:bodyPr wrap="square" lIns="0" rIns="0" bIns="0" rtlCol="0" anchor="t">
            <a:spAutoFit/>
          </a:bodyPr>
          <a:lstStyle/>
          <a:p>
            <a:pPr algn="ctr">
              <a:lnSpc>
                <a:spcPct val="90000"/>
              </a:lnSpc>
            </a:pPr>
            <a:r>
              <a:rPr lang="en-US" sz="3600" dirty="0" smtClean="0">
                <a:latin typeface="Segoe UI Semibold" panose="020B0702040204020203" pitchFamily="34" charset="0"/>
                <a:cs typeface="Segoe UI Semibold" panose="020B0702040204020203" pitchFamily="34" charset="0"/>
              </a:rPr>
              <a:t>Another aspect: pipelined executions on main thread</a:t>
            </a:r>
            <a:endParaRPr lang="fr-FR" sz="3600" dirty="0">
              <a:latin typeface="Segoe UI Semibold" panose="020B0702040204020203" pitchFamily="34" charset="0"/>
              <a:cs typeface="Segoe UI Semibold" panose="020B0702040204020203" pitchFamily="34" charset="0"/>
            </a:endParaRPr>
          </a:p>
        </p:txBody>
      </p:sp>
      <p:sp>
        <p:nvSpPr>
          <p:cNvPr id="6" name="Rectangle 5"/>
          <p:cNvSpPr/>
          <p:nvPr/>
        </p:nvSpPr>
        <p:spPr>
          <a:xfrm>
            <a:off x="6096000" y="6581001"/>
            <a:ext cx="6096000" cy="276999"/>
          </a:xfrm>
          <a:prstGeom prst="rect">
            <a:avLst/>
          </a:prstGeom>
        </p:spPr>
        <p:txBody>
          <a:bodyPr>
            <a:spAutoFit/>
          </a:bodyPr>
          <a:lstStyle/>
          <a:p>
            <a:pPr algn="r"/>
            <a:r>
              <a:rPr lang="en-US" sz="1200" dirty="0">
                <a:hlinkClick r:id="rId4"/>
              </a:rPr>
              <a:t>https://blog.cloudflare.com/better-http-2-prioritization-for-a-faster-web/</a:t>
            </a:r>
            <a:endParaRPr lang="en-US" sz="1200" dirty="0"/>
          </a:p>
        </p:txBody>
      </p:sp>
    </p:spTree>
    <p:extLst>
      <p:ext uri="{BB962C8B-B14F-4D97-AF65-F5344CB8AC3E}">
        <p14:creationId xmlns:p14="http://schemas.microsoft.com/office/powerpoint/2010/main" val="33224470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a:off x="52556" y="3891883"/>
            <a:ext cx="12067430" cy="1124249"/>
            <a:chOff x="52556" y="3891883"/>
            <a:chExt cx="12067430" cy="1124249"/>
          </a:xfrm>
        </p:grpSpPr>
        <p:sp>
          <p:nvSpPr>
            <p:cNvPr id="43" name="Rectangle 42"/>
            <p:cNvSpPr/>
            <p:nvPr/>
          </p:nvSpPr>
          <p:spPr>
            <a:xfrm flipH="1">
              <a:off x="1162038" y="3891883"/>
              <a:ext cx="1109482"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flipH="1">
              <a:off x="52556" y="3891883"/>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flipH="1">
              <a:off x="3381002" y="3891883"/>
              <a:ext cx="1109482"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flipH="1">
              <a:off x="2271520" y="3891883"/>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flipH="1">
              <a:off x="5599966" y="3891883"/>
              <a:ext cx="1109482"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flipH="1">
              <a:off x="4490484" y="3891883"/>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flipH="1">
              <a:off x="6709448" y="3891883"/>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flipH="1">
              <a:off x="7818930" y="4442229"/>
              <a:ext cx="3191574" cy="573903"/>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a:t>
              </a:r>
              <a:r>
                <a:rPr lang="en-US" dirty="0" smtClean="0"/>
                <a:t>arse + compile</a:t>
              </a:r>
              <a:endParaRPr lang="en-US" dirty="0"/>
            </a:p>
          </p:txBody>
        </p:sp>
        <p:sp>
          <p:nvSpPr>
            <p:cNvPr id="57" name="Bent-Up Arrow 56"/>
            <p:cNvSpPr/>
            <p:nvPr/>
          </p:nvSpPr>
          <p:spPr>
            <a:xfrm rot="5400000">
              <a:off x="7299357" y="4220731"/>
              <a:ext cx="462225" cy="532562"/>
            </a:xfrm>
            <a:prstGeom prst="bentUpArrow">
              <a:avLst>
                <a:gd name="adj1" fmla="val 17453"/>
                <a:gd name="adj2" fmla="val 25000"/>
                <a:gd name="adj3" fmla="val 325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flipH="1">
              <a:off x="11010504" y="4441221"/>
              <a:ext cx="1109482" cy="573903"/>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EXECUTE</a:t>
              </a:r>
              <a:endParaRPr lang="en-US" dirty="0"/>
            </a:p>
          </p:txBody>
        </p:sp>
      </p:grpSp>
      <p:grpSp>
        <p:nvGrpSpPr>
          <p:cNvPr id="86" name="Group 85"/>
          <p:cNvGrpSpPr/>
          <p:nvPr/>
        </p:nvGrpSpPr>
        <p:grpSpPr>
          <a:xfrm>
            <a:off x="52556" y="1590714"/>
            <a:ext cx="11130696" cy="1740913"/>
            <a:chOff x="124568" y="145534"/>
            <a:chExt cx="11130696" cy="1740913"/>
          </a:xfrm>
        </p:grpSpPr>
        <p:sp>
          <p:nvSpPr>
            <p:cNvPr id="65" name="Rectangle 64"/>
            <p:cNvSpPr/>
            <p:nvPr/>
          </p:nvSpPr>
          <p:spPr>
            <a:xfrm flipH="1">
              <a:off x="124568" y="778387"/>
              <a:ext cx="55474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flipH="1">
              <a:off x="1090884" y="778387"/>
              <a:ext cx="1069511"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flipH="1">
              <a:off x="2571968" y="778387"/>
              <a:ext cx="1990527"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0" name="Straight Arrow Connector 69"/>
            <p:cNvCxnSpPr/>
            <p:nvPr/>
          </p:nvCxnSpPr>
          <p:spPr>
            <a:xfrm>
              <a:off x="679310" y="808532"/>
              <a:ext cx="411574"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160395" y="808532"/>
              <a:ext cx="411574"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33115" y="156777"/>
              <a:ext cx="703964" cy="400110"/>
            </a:xfrm>
            <a:prstGeom prst="rect">
              <a:avLst/>
            </a:prstGeom>
            <a:noFill/>
          </p:spPr>
          <p:txBody>
            <a:bodyPr wrap="square" rtlCol="0">
              <a:spAutoFit/>
            </a:bodyPr>
            <a:lstStyle/>
            <a:p>
              <a:pPr algn="ctr"/>
              <a:r>
                <a:rPr lang="en-US" sz="2000" b="1" dirty="0" smtClean="0">
                  <a:solidFill>
                    <a:schemeClr val="accent1"/>
                  </a:solidFill>
                </a:rPr>
                <a:t>RTT</a:t>
              </a:r>
              <a:endParaRPr lang="en-US" sz="2400" b="1" dirty="0">
                <a:solidFill>
                  <a:schemeClr val="accent1"/>
                </a:solidFill>
              </a:endParaRPr>
            </a:p>
          </p:txBody>
        </p:sp>
        <p:sp>
          <p:nvSpPr>
            <p:cNvPr id="73" name="TextBox 72"/>
            <p:cNvSpPr txBox="1"/>
            <p:nvPr/>
          </p:nvSpPr>
          <p:spPr>
            <a:xfrm>
              <a:off x="2014200" y="145534"/>
              <a:ext cx="703964" cy="400110"/>
            </a:xfrm>
            <a:prstGeom prst="rect">
              <a:avLst/>
            </a:prstGeom>
            <a:noFill/>
          </p:spPr>
          <p:txBody>
            <a:bodyPr wrap="square" rtlCol="0">
              <a:spAutoFit/>
            </a:bodyPr>
            <a:lstStyle/>
            <a:p>
              <a:pPr algn="ctr"/>
              <a:r>
                <a:rPr lang="en-US" sz="2000" b="1" dirty="0" smtClean="0">
                  <a:solidFill>
                    <a:schemeClr val="accent1"/>
                  </a:solidFill>
                </a:rPr>
                <a:t>RTT</a:t>
              </a:r>
              <a:endParaRPr lang="en-US" sz="2400" b="1" dirty="0">
                <a:solidFill>
                  <a:schemeClr val="accent1"/>
                </a:solidFill>
              </a:endParaRPr>
            </a:p>
          </p:txBody>
        </p:sp>
        <p:sp>
          <p:nvSpPr>
            <p:cNvPr id="74" name="Rectangle 73"/>
            <p:cNvSpPr/>
            <p:nvPr/>
          </p:nvSpPr>
          <p:spPr>
            <a:xfrm flipH="1">
              <a:off x="657132" y="1329303"/>
              <a:ext cx="693732" cy="40790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p</a:t>
              </a:r>
              <a:r>
                <a:rPr lang="en-US" sz="1000" dirty="0" smtClean="0"/>
                <a:t>arse + compile</a:t>
              </a:r>
              <a:endParaRPr lang="en-US" sz="1000" dirty="0"/>
            </a:p>
          </p:txBody>
        </p:sp>
        <p:sp>
          <p:nvSpPr>
            <p:cNvPr id="75" name="Bent-Up Arrow 74"/>
            <p:cNvSpPr/>
            <p:nvPr/>
          </p:nvSpPr>
          <p:spPr>
            <a:xfrm rot="5400000">
              <a:off x="227040" y="1197286"/>
              <a:ext cx="462225" cy="353599"/>
            </a:xfrm>
            <a:prstGeom prst="bentUpArrow">
              <a:avLst>
                <a:gd name="adj1" fmla="val 17453"/>
                <a:gd name="adj2" fmla="val 25000"/>
                <a:gd name="adj3" fmla="val 325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p:cNvSpPr/>
            <p:nvPr/>
          </p:nvSpPr>
          <p:spPr>
            <a:xfrm flipH="1">
              <a:off x="2122484" y="1312544"/>
              <a:ext cx="1109482" cy="573903"/>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a:t>
              </a:r>
              <a:r>
                <a:rPr lang="en-US" dirty="0" smtClean="0"/>
                <a:t>arse + compile</a:t>
              </a:r>
              <a:endParaRPr lang="en-US" dirty="0"/>
            </a:p>
          </p:txBody>
        </p:sp>
        <p:sp>
          <p:nvSpPr>
            <p:cNvPr id="77" name="Bent-Up Arrow 76"/>
            <p:cNvSpPr/>
            <p:nvPr/>
          </p:nvSpPr>
          <p:spPr>
            <a:xfrm rot="5400000">
              <a:off x="1752483" y="1191583"/>
              <a:ext cx="462225" cy="353599"/>
            </a:xfrm>
            <a:prstGeom prst="bentUpArrow">
              <a:avLst>
                <a:gd name="adj1" fmla="val 17453"/>
                <a:gd name="adj2" fmla="val 25000"/>
                <a:gd name="adj3" fmla="val 325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flipH="1">
              <a:off x="4562496" y="1265484"/>
              <a:ext cx="2218964" cy="573903"/>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a:t>
              </a:r>
              <a:r>
                <a:rPr lang="en-US" dirty="0" smtClean="0"/>
                <a:t>arse + compile</a:t>
              </a:r>
              <a:endParaRPr lang="en-US" dirty="0"/>
            </a:p>
          </p:txBody>
        </p:sp>
        <p:sp>
          <p:nvSpPr>
            <p:cNvPr id="79" name="Rectangle 78"/>
            <p:cNvSpPr/>
            <p:nvPr/>
          </p:nvSpPr>
          <p:spPr>
            <a:xfrm flipH="1">
              <a:off x="6781460" y="1264476"/>
              <a:ext cx="1109482" cy="573903"/>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EXECUTE</a:t>
              </a:r>
              <a:endParaRPr lang="en-US" dirty="0"/>
            </a:p>
          </p:txBody>
        </p:sp>
        <p:sp>
          <p:nvSpPr>
            <p:cNvPr id="80" name="Bent-Up Arrow 79"/>
            <p:cNvSpPr/>
            <p:nvPr/>
          </p:nvSpPr>
          <p:spPr>
            <a:xfrm rot="5400000">
              <a:off x="4023819" y="1102102"/>
              <a:ext cx="462225" cy="532562"/>
            </a:xfrm>
            <a:prstGeom prst="bentUpArrow">
              <a:avLst>
                <a:gd name="adj1" fmla="val 17453"/>
                <a:gd name="adj2" fmla="val 25000"/>
                <a:gd name="adj3" fmla="val 325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Rectangle 80"/>
            <p:cNvSpPr/>
            <p:nvPr/>
          </p:nvSpPr>
          <p:spPr>
            <a:xfrm flipH="1">
              <a:off x="4950628" y="778534"/>
              <a:ext cx="3328446"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2" name="Straight Arrow Connector 81"/>
            <p:cNvCxnSpPr/>
            <p:nvPr/>
          </p:nvCxnSpPr>
          <p:spPr>
            <a:xfrm>
              <a:off x="4559469" y="832398"/>
              <a:ext cx="411574"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413274" y="169400"/>
              <a:ext cx="703964" cy="400110"/>
            </a:xfrm>
            <a:prstGeom prst="rect">
              <a:avLst/>
            </a:prstGeom>
            <a:noFill/>
          </p:spPr>
          <p:txBody>
            <a:bodyPr wrap="square" rtlCol="0">
              <a:spAutoFit/>
            </a:bodyPr>
            <a:lstStyle/>
            <a:p>
              <a:pPr algn="ctr"/>
              <a:r>
                <a:rPr lang="en-US" sz="2000" b="1" dirty="0" smtClean="0">
                  <a:solidFill>
                    <a:schemeClr val="accent1"/>
                  </a:solidFill>
                </a:rPr>
                <a:t>RTT</a:t>
              </a:r>
              <a:endParaRPr lang="en-US" sz="2400" b="1" dirty="0">
                <a:solidFill>
                  <a:schemeClr val="accent1"/>
                </a:solidFill>
              </a:endParaRPr>
            </a:p>
          </p:txBody>
        </p:sp>
        <p:sp>
          <p:nvSpPr>
            <p:cNvPr id="59" name="TextBox 58"/>
            <p:cNvSpPr txBox="1"/>
            <p:nvPr/>
          </p:nvSpPr>
          <p:spPr>
            <a:xfrm>
              <a:off x="9041962" y="355712"/>
              <a:ext cx="2213302" cy="1384995"/>
            </a:xfrm>
            <a:prstGeom prst="rect">
              <a:avLst/>
            </a:prstGeom>
            <a:noFill/>
          </p:spPr>
          <p:txBody>
            <a:bodyPr wrap="square" rtlCol="0">
              <a:spAutoFit/>
            </a:bodyPr>
            <a:lstStyle/>
            <a:p>
              <a:pPr algn="ctr"/>
              <a:r>
                <a:rPr lang="en-US" sz="2800" b="1" dirty="0" smtClean="0">
                  <a:solidFill>
                    <a:schemeClr val="accent1"/>
                  </a:solidFill>
                </a:rPr>
                <a:t>Congestion control warm-up</a:t>
              </a:r>
              <a:endParaRPr lang="en-US" sz="3200" b="1" dirty="0">
                <a:solidFill>
                  <a:schemeClr val="accent1"/>
                </a:solidFill>
              </a:endParaRPr>
            </a:p>
          </p:txBody>
        </p:sp>
      </p:grpSp>
      <p:sp>
        <p:nvSpPr>
          <p:cNvPr id="66" name="Rectangle 65"/>
          <p:cNvSpPr/>
          <p:nvPr/>
        </p:nvSpPr>
        <p:spPr>
          <a:xfrm>
            <a:off x="0" y="3647552"/>
            <a:ext cx="12192000" cy="1517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8" name="Group 87"/>
          <p:cNvGrpSpPr/>
          <p:nvPr/>
        </p:nvGrpSpPr>
        <p:grpSpPr>
          <a:xfrm>
            <a:off x="52556" y="5263046"/>
            <a:ext cx="9977373" cy="1133289"/>
            <a:chOff x="124570" y="3735714"/>
            <a:chExt cx="9977373" cy="1133289"/>
          </a:xfrm>
        </p:grpSpPr>
        <p:sp>
          <p:nvSpPr>
            <p:cNvPr id="89" name="Rectangle 88"/>
            <p:cNvSpPr/>
            <p:nvPr/>
          </p:nvSpPr>
          <p:spPr>
            <a:xfrm flipH="1">
              <a:off x="1234052" y="3735714"/>
              <a:ext cx="1109482"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Rectangle 89"/>
            <p:cNvSpPr/>
            <p:nvPr/>
          </p:nvSpPr>
          <p:spPr>
            <a:xfrm flipH="1">
              <a:off x="124570" y="3735714"/>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flipH="1">
              <a:off x="3453016" y="3735714"/>
              <a:ext cx="1109482"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91"/>
            <p:cNvSpPr/>
            <p:nvPr/>
          </p:nvSpPr>
          <p:spPr>
            <a:xfrm flipH="1">
              <a:off x="2343534" y="3735714"/>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p:cNvSpPr/>
            <p:nvPr/>
          </p:nvSpPr>
          <p:spPr>
            <a:xfrm flipH="1">
              <a:off x="5671980" y="3735714"/>
              <a:ext cx="1109482"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Rectangle 93"/>
            <p:cNvSpPr/>
            <p:nvPr/>
          </p:nvSpPr>
          <p:spPr>
            <a:xfrm flipH="1">
              <a:off x="4562498" y="3735714"/>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flipH="1">
              <a:off x="6781462" y="3735714"/>
              <a:ext cx="1109482"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Rectangle 95"/>
            <p:cNvSpPr/>
            <p:nvPr/>
          </p:nvSpPr>
          <p:spPr>
            <a:xfrm flipH="1">
              <a:off x="1234052" y="4286060"/>
              <a:ext cx="1109482" cy="573903"/>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a:t>
              </a:r>
              <a:r>
                <a:rPr lang="en-US" dirty="0" smtClean="0"/>
                <a:t>arse + compile</a:t>
              </a:r>
              <a:endParaRPr lang="en-US" dirty="0"/>
            </a:p>
          </p:txBody>
        </p:sp>
        <p:sp>
          <p:nvSpPr>
            <p:cNvPr id="97" name="Bent-Up Arrow 96"/>
            <p:cNvSpPr/>
            <p:nvPr/>
          </p:nvSpPr>
          <p:spPr>
            <a:xfrm rot="5400000">
              <a:off x="714479" y="4064562"/>
              <a:ext cx="462225" cy="532562"/>
            </a:xfrm>
            <a:prstGeom prst="bentUpArrow">
              <a:avLst>
                <a:gd name="adj1" fmla="val 17453"/>
                <a:gd name="adj2" fmla="val 25000"/>
                <a:gd name="adj3" fmla="val 325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ectangle 97"/>
            <p:cNvSpPr/>
            <p:nvPr/>
          </p:nvSpPr>
          <p:spPr>
            <a:xfrm flipH="1">
              <a:off x="3453016" y="4286060"/>
              <a:ext cx="1109482" cy="573903"/>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a:t>
              </a:r>
              <a:r>
                <a:rPr lang="en-US" dirty="0" smtClean="0"/>
                <a:t>arse + compile</a:t>
              </a:r>
              <a:endParaRPr lang="en-US" dirty="0"/>
            </a:p>
          </p:txBody>
        </p:sp>
        <p:sp>
          <p:nvSpPr>
            <p:cNvPr id="99" name="Bent-Up Arrow 98"/>
            <p:cNvSpPr/>
            <p:nvPr/>
          </p:nvSpPr>
          <p:spPr>
            <a:xfrm rot="5400000">
              <a:off x="2933443" y="4064562"/>
              <a:ext cx="462225" cy="532562"/>
            </a:xfrm>
            <a:prstGeom prst="bentUpArrow">
              <a:avLst>
                <a:gd name="adj1" fmla="val 17453"/>
                <a:gd name="adj2" fmla="val 25000"/>
                <a:gd name="adj3" fmla="val 325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ectangle 99"/>
            <p:cNvSpPr/>
            <p:nvPr/>
          </p:nvSpPr>
          <p:spPr>
            <a:xfrm flipH="1">
              <a:off x="5671980" y="4286060"/>
              <a:ext cx="1109482" cy="573903"/>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a:t>
              </a:r>
              <a:r>
                <a:rPr lang="en-US" dirty="0" smtClean="0"/>
                <a:t>arse + compile</a:t>
              </a:r>
              <a:endParaRPr lang="en-US" dirty="0"/>
            </a:p>
          </p:txBody>
        </p:sp>
        <p:sp>
          <p:nvSpPr>
            <p:cNvPr id="101" name="Bent-Up Arrow 100"/>
            <p:cNvSpPr/>
            <p:nvPr/>
          </p:nvSpPr>
          <p:spPr>
            <a:xfrm rot="5400000">
              <a:off x="5152407" y="4064562"/>
              <a:ext cx="462225" cy="532562"/>
            </a:xfrm>
            <a:prstGeom prst="bentUpArrow">
              <a:avLst>
                <a:gd name="adj1" fmla="val 17453"/>
                <a:gd name="adj2" fmla="val 25000"/>
                <a:gd name="adj3" fmla="val 325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flipH="1">
              <a:off x="7890944" y="4286060"/>
              <a:ext cx="1109482" cy="573903"/>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a:t>
              </a:r>
              <a:r>
                <a:rPr lang="en-US" dirty="0" smtClean="0"/>
                <a:t>arse + compile</a:t>
              </a:r>
              <a:endParaRPr lang="en-US" dirty="0"/>
            </a:p>
          </p:txBody>
        </p:sp>
        <p:sp>
          <p:nvSpPr>
            <p:cNvPr id="103" name="Bent-Up Arrow 102"/>
            <p:cNvSpPr/>
            <p:nvPr/>
          </p:nvSpPr>
          <p:spPr>
            <a:xfrm rot="5400000">
              <a:off x="7371371" y="4064562"/>
              <a:ext cx="462225" cy="532562"/>
            </a:xfrm>
            <a:prstGeom prst="bentUpArrow">
              <a:avLst>
                <a:gd name="adj1" fmla="val 17453"/>
                <a:gd name="adj2" fmla="val 25000"/>
                <a:gd name="adj3" fmla="val 325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Rectangle 103"/>
            <p:cNvSpPr/>
            <p:nvPr/>
          </p:nvSpPr>
          <p:spPr>
            <a:xfrm flipH="1">
              <a:off x="8992461" y="4295100"/>
              <a:ext cx="1109482" cy="573903"/>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EXECUTE</a:t>
              </a:r>
              <a:endParaRPr lang="en-US" dirty="0"/>
            </a:p>
          </p:txBody>
        </p:sp>
      </p:grpSp>
      <p:sp>
        <p:nvSpPr>
          <p:cNvPr id="105" name="Rectangle 104"/>
          <p:cNvSpPr/>
          <p:nvPr/>
        </p:nvSpPr>
        <p:spPr>
          <a:xfrm>
            <a:off x="2666163" y="6396335"/>
            <a:ext cx="9525837" cy="461665"/>
          </a:xfrm>
          <a:prstGeom prst="rect">
            <a:avLst/>
          </a:prstGeom>
        </p:spPr>
        <p:txBody>
          <a:bodyPr wrap="square">
            <a:spAutoFit/>
          </a:bodyPr>
          <a:lstStyle/>
          <a:p>
            <a:pPr algn="r"/>
            <a:r>
              <a:rPr lang="en-US" sz="1200" dirty="0">
                <a:hlinkClick r:id="rId3"/>
              </a:rPr>
              <a:t>https://</a:t>
            </a:r>
            <a:r>
              <a:rPr lang="en-US" sz="1200" dirty="0" smtClean="0">
                <a:hlinkClick r:id="rId3"/>
              </a:rPr>
              <a:t>v8.dev/blog/v8-release-78</a:t>
            </a:r>
            <a:endParaRPr lang="en-US" sz="1200" dirty="0" smtClean="0">
              <a:hlinkClick r:id="rId4"/>
            </a:endParaRPr>
          </a:p>
          <a:p>
            <a:pPr algn="r"/>
            <a:r>
              <a:rPr lang="en-US" sz="1200" dirty="0" smtClean="0">
                <a:hlinkClick r:id="rId4"/>
              </a:rPr>
              <a:t>https</a:t>
            </a:r>
            <a:r>
              <a:rPr lang="en-US" sz="1200" dirty="0">
                <a:hlinkClick r:id="rId4"/>
              </a:rPr>
              <a:t>://</a:t>
            </a:r>
            <a:r>
              <a:rPr lang="en-US" sz="1200" dirty="0" smtClean="0">
                <a:hlinkClick r:id="rId4"/>
              </a:rPr>
              <a:t>medium.com/reloading/javascript-start-up-performance-69200f43b201</a:t>
            </a:r>
            <a:endParaRPr lang="en-US" sz="1200" dirty="0"/>
          </a:p>
        </p:txBody>
      </p:sp>
      <p:grpSp>
        <p:nvGrpSpPr>
          <p:cNvPr id="106" name="Group 105"/>
          <p:cNvGrpSpPr/>
          <p:nvPr/>
        </p:nvGrpSpPr>
        <p:grpSpPr>
          <a:xfrm>
            <a:off x="52556" y="258986"/>
            <a:ext cx="9977373" cy="1157044"/>
            <a:chOff x="124568" y="2096058"/>
            <a:chExt cx="9977373" cy="1157044"/>
          </a:xfrm>
        </p:grpSpPr>
        <p:sp>
          <p:nvSpPr>
            <p:cNvPr id="107" name="Rectangle 106"/>
            <p:cNvSpPr/>
            <p:nvPr/>
          </p:nvSpPr>
          <p:spPr>
            <a:xfrm flipH="1">
              <a:off x="4562497" y="2096058"/>
              <a:ext cx="3328446"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ectangle 107"/>
            <p:cNvSpPr/>
            <p:nvPr/>
          </p:nvSpPr>
          <p:spPr>
            <a:xfrm flipH="1">
              <a:off x="124568" y="2096058"/>
              <a:ext cx="4437928"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p:cNvSpPr/>
            <p:nvPr/>
          </p:nvSpPr>
          <p:spPr>
            <a:xfrm flipH="1">
              <a:off x="4562496" y="2679199"/>
              <a:ext cx="4437928" cy="573903"/>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a:t>
              </a:r>
              <a:r>
                <a:rPr lang="en-US" dirty="0" smtClean="0"/>
                <a:t>arse + compile</a:t>
              </a:r>
              <a:endParaRPr lang="en-US" dirty="0"/>
            </a:p>
          </p:txBody>
        </p:sp>
        <p:sp>
          <p:nvSpPr>
            <p:cNvPr id="110" name="Bent-Up Arrow 109"/>
            <p:cNvSpPr/>
            <p:nvPr/>
          </p:nvSpPr>
          <p:spPr>
            <a:xfrm rot="5400000">
              <a:off x="4042923" y="2457701"/>
              <a:ext cx="462225" cy="532562"/>
            </a:xfrm>
            <a:prstGeom prst="bentUpArrow">
              <a:avLst>
                <a:gd name="adj1" fmla="val 17453"/>
                <a:gd name="adj2" fmla="val 25000"/>
                <a:gd name="adj3" fmla="val 325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Rectangle 110"/>
            <p:cNvSpPr/>
            <p:nvPr/>
          </p:nvSpPr>
          <p:spPr>
            <a:xfrm flipH="1">
              <a:off x="8992459" y="2678191"/>
              <a:ext cx="1109482" cy="573903"/>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EXECUTE</a:t>
              </a:r>
              <a:endParaRPr lang="en-US" dirty="0"/>
            </a:p>
          </p:txBody>
        </p:sp>
      </p:grpSp>
      <p:sp>
        <p:nvSpPr>
          <p:cNvPr id="69" name="Rectangle 68"/>
          <p:cNvSpPr/>
          <p:nvPr/>
        </p:nvSpPr>
        <p:spPr>
          <a:xfrm>
            <a:off x="0" y="-11626"/>
            <a:ext cx="12192000" cy="1517301"/>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370248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Is Round-Robin bad?</a:t>
            </a:r>
            <a:endParaRPr lang="fr-FR" sz="4000" dirty="0">
              <a:latin typeface="Segoe UI Semibold" panose="020B0702040204020203" pitchFamily="34" charset="0"/>
              <a:cs typeface="Segoe UI Semibold" panose="020B0702040204020203" pitchFamily="34" charset="0"/>
            </a:endParaRPr>
          </a:p>
        </p:txBody>
      </p:sp>
      <p:sp>
        <p:nvSpPr>
          <p:cNvPr id="22" name="Right Arrow 21"/>
          <p:cNvSpPr/>
          <p:nvPr/>
        </p:nvSpPr>
        <p:spPr>
          <a:xfrm flipH="1">
            <a:off x="3341827" y="1295275"/>
            <a:ext cx="1783650" cy="552450"/>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ight Arrow 22"/>
          <p:cNvSpPr/>
          <p:nvPr/>
        </p:nvSpPr>
        <p:spPr>
          <a:xfrm flipH="1">
            <a:off x="3341824" y="3449126"/>
            <a:ext cx="1783650" cy="55245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ight Arrow 23"/>
          <p:cNvSpPr/>
          <p:nvPr/>
        </p:nvSpPr>
        <p:spPr>
          <a:xfrm flipH="1">
            <a:off x="3341824" y="1986210"/>
            <a:ext cx="1783650" cy="552450"/>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ight Arrow 27"/>
          <p:cNvSpPr/>
          <p:nvPr/>
        </p:nvSpPr>
        <p:spPr>
          <a:xfrm flipH="1">
            <a:off x="3341824" y="2647330"/>
            <a:ext cx="1783650" cy="552450"/>
          </a:xfrm>
          <a:prstGeom prst="rightArrow">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300128" y="2173278"/>
            <a:ext cx="2875082" cy="584775"/>
          </a:xfrm>
          <a:prstGeom prst="rect">
            <a:avLst/>
          </a:prstGeom>
        </p:spPr>
        <p:txBody>
          <a:bodyPr wrap="none">
            <a:spAutoFit/>
          </a:bodyPr>
          <a:lstStyle/>
          <a:p>
            <a:pPr lvl="0">
              <a:buSzPts val="3600"/>
            </a:pPr>
            <a:r>
              <a:rPr lang="en-US" sz="3200" dirty="0" smtClean="0">
                <a:sym typeface="Montserrat"/>
              </a:rPr>
              <a:t>HTTP/1.1 (</a:t>
            </a:r>
            <a:r>
              <a:rPr lang="en-US" sz="3200" dirty="0" smtClean="0">
                <a:solidFill>
                  <a:schemeClr val="accent1"/>
                </a:solidFill>
                <a:sym typeface="Montserrat"/>
              </a:rPr>
              <a:t>TCP</a:t>
            </a:r>
            <a:r>
              <a:rPr lang="en-US" sz="3200" dirty="0" smtClean="0">
                <a:sym typeface="Montserrat"/>
              </a:rPr>
              <a:t>)</a:t>
            </a:r>
            <a:endParaRPr lang="en-US" sz="3200" dirty="0">
              <a:sym typeface="Montserrat"/>
            </a:endParaRPr>
          </a:p>
        </p:txBody>
      </p:sp>
      <p:sp>
        <p:nvSpPr>
          <p:cNvPr id="34" name="Rectangle 33"/>
          <p:cNvSpPr/>
          <p:nvPr/>
        </p:nvSpPr>
        <p:spPr>
          <a:xfrm>
            <a:off x="300128" y="4683723"/>
            <a:ext cx="2839047" cy="1323439"/>
          </a:xfrm>
          <a:prstGeom prst="rect">
            <a:avLst/>
          </a:prstGeom>
        </p:spPr>
        <p:txBody>
          <a:bodyPr wrap="none">
            <a:spAutoFit/>
          </a:bodyPr>
          <a:lstStyle/>
          <a:p>
            <a:pPr lvl="0">
              <a:buSzPts val="3600"/>
            </a:pPr>
            <a:r>
              <a:rPr lang="en-US" sz="3200" dirty="0" smtClean="0">
                <a:sym typeface="Montserrat"/>
              </a:rPr>
              <a:t>HTTP/2 (</a:t>
            </a:r>
            <a:r>
              <a:rPr lang="en-US" sz="3200" dirty="0" smtClean="0">
                <a:solidFill>
                  <a:schemeClr val="accent1"/>
                </a:solidFill>
                <a:sym typeface="Montserrat"/>
              </a:rPr>
              <a:t>TCP)</a:t>
            </a:r>
          </a:p>
          <a:p>
            <a:pPr lvl="0">
              <a:buSzPts val="3600"/>
            </a:pPr>
            <a:endParaRPr lang="en-US" sz="1600" dirty="0" smtClean="0">
              <a:sym typeface="Montserrat"/>
            </a:endParaRPr>
          </a:p>
          <a:p>
            <a:pPr lvl="0">
              <a:buSzPts val="3600"/>
            </a:pPr>
            <a:r>
              <a:rPr lang="en-US" sz="3200" dirty="0" smtClean="0">
                <a:sym typeface="Montserrat"/>
              </a:rPr>
              <a:t>HTTP/3 (</a:t>
            </a:r>
            <a:r>
              <a:rPr lang="en-US" sz="3200" dirty="0" smtClean="0">
                <a:solidFill>
                  <a:schemeClr val="accent1"/>
                </a:solidFill>
                <a:sym typeface="Montserrat"/>
              </a:rPr>
              <a:t>QUIC</a:t>
            </a:r>
            <a:r>
              <a:rPr lang="en-US" sz="3200" dirty="0" smtClean="0">
                <a:sym typeface="Montserrat"/>
              </a:rPr>
              <a:t>)</a:t>
            </a:r>
            <a:endParaRPr lang="en-US" sz="3200" dirty="0">
              <a:sym typeface="Montserrat"/>
            </a:endParaRPr>
          </a:p>
        </p:txBody>
      </p:sp>
      <p:grpSp>
        <p:nvGrpSpPr>
          <p:cNvPr id="2" name="Group 1"/>
          <p:cNvGrpSpPr/>
          <p:nvPr/>
        </p:nvGrpSpPr>
        <p:grpSpPr>
          <a:xfrm>
            <a:off x="3341824" y="4378006"/>
            <a:ext cx="5518016" cy="2258465"/>
            <a:chOff x="3341824" y="5040681"/>
            <a:chExt cx="5518016" cy="552450"/>
          </a:xfrm>
        </p:grpSpPr>
        <p:sp>
          <p:nvSpPr>
            <p:cNvPr id="30" name="Right Arrow 29"/>
            <p:cNvSpPr/>
            <p:nvPr/>
          </p:nvSpPr>
          <p:spPr>
            <a:xfrm flipH="1">
              <a:off x="3341824" y="5040681"/>
              <a:ext cx="773999" cy="552450"/>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a:off x="8355016" y="5178636"/>
              <a:ext cx="504824" cy="27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a:off x="7850192" y="5179588"/>
              <a:ext cx="504824" cy="27738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a:off x="7345368" y="5179395"/>
              <a:ext cx="504824" cy="277384"/>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6840544" y="5178636"/>
              <a:ext cx="504824" cy="276962"/>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a:off x="6336988" y="5178214"/>
              <a:ext cx="504824" cy="27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a:off x="5832164" y="5179166"/>
              <a:ext cx="504824" cy="27738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a:off x="5327340" y="5178973"/>
              <a:ext cx="504824" cy="277384"/>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822516" y="5178214"/>
              <a:ext cx="504824" cy="277384"/>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319806" y="5178214"/>
              <a:ext cx="504824" cy="277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4115823" y="5179166"/>
              <a:ext cx="203982" cy="27738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Up-Down Arrow 2"/>
          <p:cNvSpPr/>
          <p:nvPr/>
        </p:nvSpPr>
        <p:spPr>
          <a:xfrm>
            <a:off x="9106293" y="4940253"/>
            <a:ext cx="556181" cy="1088173"/>
          </a:xfrm>
          <a:prstGeom prst="upDown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TextBox 65"/>
          <p:cNvSpPr txBox="1"/>
          <p:nvPr/>
        </p:nvSpPr>
        <p:spPr>
          <a:xfrm>
            <a:off x="9729208" y="5214850"/>
            <a:ext cx="2293091" cy="584775"/>
          </a:xfrm>
          <a:prstGeom prst="rect">
            <a:avLst/>
          </a:prstGeom>
          <a:noFill/>
        </p:spPr>
        <p:txBody>
          <a:bodyPr wrap="square" rtlCol="0">
            <a:spAutoFit/>
          </a:bodyPr>
          <a:lstStyle/>
          <a:p>
            <a:pPr algn="ctr"/>
            <a:r>
              <a:rPr lang="en-US" sz="3200" b="1" dirty="0" smtClean="0">
                <a:solidFill>
                  <a:schemeClr val="accent2"/>
                </a:solidFill>
              </a:rPr>
              <a:t>Bandwidth</a:t>
            </a:r>
            <a:endParaRPr lang="en-US" sz="3600" b="1" dirty="0">
              <a:solidFill>
                <a:schemeClr val="accent2"/>
              </a:solidFill>
            </a:endParaRPr>
          </a:p>
        </p:txBody>
      </p:sp>
    </p:spTree>
    <p:extLst>
      <p:ext uri="{BB962C8B-B14F-4D97-AF65-F5344CB8AC3E}">
        <p14:creationId xmlns:p14="http://schemas.microsoft.com/office/powerpoint/2010/main" val="27748088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0"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Which resources can/should be Round-</a:t>
            </a:r>
            <a:r>
              <a:rPr lang="en-US" sz="4000" dirty="0" err="1" smtClean="0">
                <a:latin typeface="Segoe UI Semibold" panose="020B0702040204020203" pitchFamily="34" charset="0"/>
                <a:cs typeface="Segoe UI Semibold" panose="020B0702040204020203" pitchFamily="34" charset="0"/>
              </a:rPr>
              <a:t>Robined</a:t>
            </a:r>
            <a:r>
              <a:rPr lang="en-US" sz="4000" dirty="0" smtClean="0">
                <a:latin typeface="Segoe UI Semibold" panose="020B0702040204020203" pitchFamily="34" charset="0"/>
                <a:cs typeface="Segoe UI Semibold" panose="020B0702040204020203" pitchFamily="34" charset="0"/>
              </a:rPr>
              <a:t>?</a:t>
            </a:r>
            <a:endParaRPr lang="fr-FR" sz="4000" dirty="0">
              <a:latin typeface="Segoe UI Semibold" panose="020B0702040204020203" pitchFamily="34" charset="0"/>
              <a:cs typeface="Segoe UI Semibold" panose="020B0702040204020203" pitchFamily="34" charset="0"/>
            </a:endParaRPr>
          </a:p>
        </p:txBody>
      </p:sp>
      <p:sp>
        <p:nvSpPr>
          <p:cNvPr id="4" name="TextBox 3"/>
          <p:cNvSpPr txBox="1"/>
          <p:nvPr/>
        </p:nvSpPr>
        <p:spPr>
          <a:xfrm>
            <a:off x="683816" y="1585578"/>
            <a:ext cx="9060259" cy="4985980"/>
          </a:xfrm>
          <a:prstGeom prst="rect">
            <a:avLst/>
          </a:prstGeom>
          <a:noFill/>
        </p:spPr>
        <p:txBody>
          <a:bodyPr wrap="square" lIns="0" tIns="0" bIns="0" rtlCol="0" anchor="t">
            <a:spAutoFit/>
          </a:bodyPr>
          <a:lstStyle/>
          <a:p>
            <a:pPr algn="l">
              <a:lnSpc>
                <a:spcPct val="150000"/>
              </a:lnSpc>
            </a:pPr>
            <a:r>
              <a:rPr lang="en-US" dirty="0" smtClean="0"/>
              <a:t>HTML : can : if not too big</a:t>
            </a:r>
            <a:endParaRPr lang="en-US" dirty="0"/>
          </a:p>
          <a:p>
            <a:pPr algn="l">
              <a:lnSpc>
                <a:spcPct val="150000"/>
              </a:lnSpc>
            </a:pPr>
            <a:r>
              <a:rPr lang="en-US" dirty="0" smtClean="0"/>
              <a:t>JS : partly : not blocking, rest could be ok</a:t>
            </a:r>
          </a:p>
          <a:p>
            <a:pPr algn="l">
              <a:lnSpc>
                <a:spcPct val="150000"/>
              </a:lnSpc>
            </a:pPr>
            <a:r>
              <a:rPr lang="en-US" dirty="0" smtClean="0"/>
              <a:t>CSS : no : not blocking, rest could be ok</a:t>
            </a:r>
          </a:p>
          <a:p>
            <a:pPr algn="l">
              <a:lnSpc>
                <a:spcPct val="150000"/>
              </a:lnSpc>
            </a:pPr>
            <a:endParaRPr lang="en-US" dirty="0" smtClean="0"/>
          </a:p>
          <a:p>
            <a:pPr algn="l">
              <a:lnSpc>
                <a:spcPct val="150000"/>
              </a:lnSpc>
            </a:pPr>
            <a:r>
              <a:rPr lang="en-US" dirty="0" smtClean="0"/>
              <a:t>Video: no : please don’t </a:t>
            </a:r>
          </a:p>
          <a:p>
            <a:pPr algn="l">
              <a:lnSpc>
                <a:spcPct val="150000"/>
              </a:lnSpc>
            </a:pPr>
            <a:endParaRPr lang="en-US" dirty="0" smtClean="0"/>
          </a:p>
          <a:p>
            <a:pPr algn="l">
              <a:lnSpc>
                <a:spcPct val="150000"/>
              </a:lnSpc>
            </a:pPr>
            <a:r>
              <a:rPr lang="en-US" dirty="0" smtClean="0"/>
              <a:t>Fonts : no : please don’t</a:t>
            </a:r>
          </a:p>
          <a:p>
            <a:pPr algn="l">
              <a:lnSpc>
                <a:spcPct val="150000"/>
              </a:lnSpc>
            </a:pPr>
            <a:endParaRPr lang="en-US" dirty="0"/>
          </a:p>
          <a:p>
            <a:pPr algn="l">
              <a:lnSpc>
                <a:spcPct val="150000"/>
              </a:lnSpc>
            </a:pPr>
            <a:r>
              <a:rPr lang="en-US" dirty="0" smtClean="0"/>
              <a:t>Images: some : useful for size metrics (but then: use CSS / &lt;</a:t>
            </a:r>
            <a:r>
              <a:rPr lang="en-US" dirty="0" err="1" smtClean="0"/>
              <a:t>img</a:t>
            </a:r>
            <a:r>
              <a:rPr lang="en-US" dirty="0" smtClean="0"/>
              <a:t>&gt; attributes please) but generally serious doubts about usefulness progressive JPEGs (see next slide)</a:t>
            </a:r>
          </a:p>
          <a:p>
            <a:pPr algn="l">
              <a:lnSpc>
                <a:spcPct val="150000"/>
              </a:lnSpc>
            </a:pPr>
            <a:endParaRPr lang="en-US" dirty="0"/>
          </a:p>
          <a:p>
            <a:pPr algn="l">
              <a:lnSpc>
                <a:spcPct val="150000"/>
              </a:lnSpc>
            </a:pPr>
            <a:endParaRPr lang="en-US" dirty="0"/>
          </a:p>
        </p:txBody>
      </p:sp>
    </p:spTree>
    <p:extLst>
      <p:ext uri="{BB962C8B-B14F-4D97-AF65-F5344CB8AC3E}">
        <p14:creationId xmlns:p14="http://schemas.microsoft.com/office/powerpoint/2010/main" val="1055498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0"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On the need for progressive JPEGs</a:t>
            </a:r>
            <a:endParaRPr lang="fr-FR" sz="4000" dirty="0">
              <a:latin typeface="Segoe UI Semibold" panose="020B0702040204020203" pitchFamily="34" charset="0"/>
              <a:cs typeface="Segoe UI Semibold" panose="020B0702040204020203" pitchFamily="34" charset="0"/>
            </a:endParaRPr>
          </a:p>
        </p:txBody>
      </p:sp>
      <p:sp>
        <p:nvSpPr>
          <p:cNvPr id="2" name="TextBox 1"/>
          <p:cNvSpPr txBox="1"/>
          <p:nvPr/>
        </p:nvSpPr>
        <p:spPr>
          <a:xfrm>
            <a:off x="357922" y="736336"/>
            <a:ext cx="11834077" cy="5170646"/>
          </a:xfrm>
          <a:prstGeom prst="rect">
            <a:avLst/>
          </a:prstGeom>
          <a:noFill/>
        </p:spPr>
        <p:txBody>
          <a:bodyPr wrap="square" lIns="0" tIns="0" bIns="0" rtlCol="0" anchor="t">
            <a:spAutoFit/>
          </a:bodyPr>
          <a:lstStyle/>
          <a:p>
            <a:pPr marL="285750" indent="-285750">
              <a:lnSpc>
                <a:spcPct val="150000"/>
              </a:lnSpc>
              <a:buFont typeface="Symbol" panose="05050102010706020507" pitchFamily="18" charset="2"/>
              <a:buChar char="Þ"/>
            </a:pPr>
            <a:r>
              <a:rPr lang="en-US" sz="1600" dirty="0" smtClean="0"/>
              <a:t>Main </a:t>
            </a:r>
            <a:r>
              <a:rPr lang="en-US" sz="1600" dirty="0" smtClean="0"/>
              <a:t>downside in chrome is not taking advantage of progressive </a:t>
            </a:r>
            <a:r>
              <a:rPr lang="en-US" sz="1600" dirty="0" err="1" smtClean="0"/>
              <a:t>jpgs</a:t>
            </a:r>
            <a:r>
              <a:rPr lang="en-US" sz="1600" dirty="0" smtClean="0"/>
              <a:t>… personal opinion: don’t matter that much</a:t>
            </a:r>
            <a:br>
              <a:rPr lang="en-US" sz="1600" dirty="0" smtClean="0"/>
            </a:br>
            <a:r>
              <a:rPr lang="en-US" sz="1600" dirty="0">
                <a:hlinkClick r:id="rId2"/>
              </a:rPr>
              <a:t>https://tobias.is/blogging/even-faster-images-using-http2-and-progressive-jpegs</a:t>
            </a:r>
            <a:r>
              <a:rPr lang="en-US" sz="1600" dirty="0" smtClean="0">
                <a:hlinkClick r:id="rId2"/>
              </a:rPr>
              <a:t>/</a:t>
            </a:r>
            <a:r>
              <a:rPr lang="en-US" sz="1600" dirty="0" smtClean="0"/>
              <a:t/>
            </a:r>
            <a:br>
              <a:rPr lang="en-US" sz="1600" dirty="0" smtClean="0"/>
            </a:br>
            <a:r>
              <a:rPr lang="en-US" sz="1600" dirty="0">
                <a:hlinkClick r:id="rId3"/>
              </a:rPr>
              <a:t>http://</a:t>
            </a:r>
            <a:r>
              <a:rPr lang="en-US" sz="1600" dirty="0" smtClean="0">
                <a:hlinkClick r:id="rId3"/>
              </a:rPr>
              <a:t>blog.patrickmeenan.com/2013/06/progressive-jpegs-ftw.html</a:t>
            </a:r>
            <a:r>
              <a:rPr lang="en-US" sz="1600" dirty="0" smtClean="0"/>
              <a:t/>
            </a:r>
            <a:br>
              <a:rPr lang="en-US" sz="1600" dirty="0" smtClean="0"/>
            </a:br>
            <a:r>
              <a:rPr lang="en-US" sz="1600" dirty="0">
                <a:hlinkClick r:id="rId4"/>
              </a:rPr>
              <a:t>https://</a:t>
            </a:r>
            <a:r>
              <a:rPr lang="en-US" sz="1600" dirty="0" smtClean="0">
                <a:hlinkClick r:id="rId4"/>
              </a:rPr>
              <a:t>blog.radware.com/applicationdelivery/wpo/2014/09/progressive-image-rendering-good-evil/</a:t>
            </a:r>
            <a:r>
              <a:rPr lang="en-US" sz="1600" dirty="0" smtClean="0"/>
              <a:t> : progressive JPEG is worse than normal…</a:t>
            </a:r>
            <a:br>
              <a:rPr lang="en-US" sz="1600" dirty="0" smtClean="0"/>
            </a:br>
            <a:r>
              <a:rPr lang="en-US" sz="1600" dirty="0">
                <a:hlinkClick r:id="rId5"/>
              </a:rPr>
              <a:t>https://</a:t>
            </a:r>
            <a:r>
              <a:rPr lang="en-US" sz="1600" dirty="0" smtClean="0">
                <a:hlinkClick r:id="rId5"/>
              </a:rPr>
              <a:t>twitter.com/kornelski/status/1222618103873441793?s=20</a:t>
            </a:r>
            <a:r>
              <a:rPr lang="en-US" sz="1600" dirty="0" smtClean="0"/>
              <a:t> : limited proof it works </a:t>
            </a:r>
          </a:p>
          <a:p>
            <a:pPr marL="285750" indent="-285750">
              <a:lnSpc>
                <a:spcPct val="150000"/>
              </a:lnSpc>
              <a:buFont typeface="Symbol" panose="05050102010706020507" pitchFamily="18" charset="2"/>
              <a:buChar char="Þ"/>
            </a:pPr>
            <a:r>
              <a:rPr lang="en-US" sz="1600" dirty="0">
                <a:hlinkClick r:id="rId6"/>
              </a:rPr>
              <a:t>https://</a:t>
            </a:r>
            <a:r>
              <a:rPr lang="en-US" sz="1600" dirty="0" smtClean="0">
                <a:hlinkClick r:id="rId6"/>
              </a:rPr>
              <a:t>www.davidtnaylor.com/eyeorg.pdf</a:t>
            </a:r>
            <a:r>
              <a:rPr lang="en-US" sz="1600" dirty="0" smtClean="0"/>
              <a:t> : </a:t>
            </a:r>
            <a:r>
              <a:rPr lang="en-US" sz="1600" dirty="0" err="1" smtClean="0"/>
              <a:t>speedindex</a:t>
            </a:r>
            <a:r>
              <a:rPr lang="en-US" sz="1600" dirty="0" smtClean="0"/>
              <a:t> is badly correlated with user opinions (See also </a:t>
            </a:r>
            <a:r>
              <a:rPr lang="en-US" sz="1600" dirty="0">
                <a:hlinkClick r:id="rId7"/>
              </a:rPr>
              <a:t>https://</a:t>
            </a:r>
            <a:r>
              <a:rPr lang="en-US" sz="1600" dirty="0" smtClean="0">
                <a:hlinkClick r:id="rId7"/>
              </a:rPr>
              <a:t>www.mediawiki.org/wiki/Wikimedia_Performance_Team/Perceived_Performance</a:t>
            </a:r>
            <a:r>
              <a:rPr lang="en-US" sz="1600" dirty="0" smtClean="0"/>
              <a:t>: “</a:t>
            </a:r>
            <a:r>
              <a:rPr lang="en-US" sz="1600" dirty="0"/>
              <a:t>Existing RUM metrics like </a:t>
            </a:r>
            <a:r>
              <a:rPr lang="en-US" sz="1600" dirty="0" err="1"/>
              <a:t>onload</a:t>
            </a:r>
            <a:r>
              <a:rPr lang="en-US" sz="1600" dirty="0"/>
              <a:t>, TTFP as well as </a:t>
            </a:r>
            <a:r>
              <a:rPr lang="en-US" sz="1600" dirty="0" err="1"/>
              <a:t>SpeedIndex</a:t>
            </a:r>
            <a:r>
              <a:rPr lang="en-US" sz="1600" dirty="0"/>
              <a:t> correlate very poorly with user-perceived page load </a:t>
            </a:r>
            <a:r>
              <a:rPr lang="en-US" sz="1600" dirty="0" smtClean="0"/>
              <a:t>time”)</a:t>
            </a:r>
          </a:p>
          <a:p>
            <a:pPr marL="285750" indent="-285750" algn="l">
              <a:lnSpc>
                <a:spcPct val="150000"/>
              </a:lnSpc>
              <a:buFont typeface="Symbol" panose="05050102010706020507" pitchFamily="18" charset="2"/>
              <a:buChar char="Þ"/>
            </a:pPr>
            <a:r>
              <a:rPr lang="en-US" sz="1600" dirty="0" smtClean="0"/>
              <a:t>Maybe will change in future with AV1, but…</a:t>
            </a:r>
          </a:p>
          <a:p>
            <a:pPr marL="285750" indent="-285750" algn="l">
              <a:lnSpc>
                <a:spcPct val="150000"/>
              </a:lnSpc>
              <a:buFont typeface="Symbol" panose="05050102010706020507" pitchFamily="18" charset="2"/>
              <a:buChar char="Þ"/>
            </a:pPr>
            <a:r>
              <a:rPr lang="en-US" sz="1600" dirty="0" smtClean="0"/>
              <a:t>Also: </a:t>
            </a:r>
            <a:r>
              <a:rPr lang="en-US" sz="1600" dirty="0" err="1" smtClean="0"/>
              <a:t>webp</a:t>
            </a:r>
            <a:r>
              <a:rPr lang="en-US" sz="1600" dirty="0" smtClean="0"/>
              <a:t> is smaller, so what matters more: file size or blocky previews? </a:t>
            </a:r>
          </a:p>
          <a:p>
            <a:pPr marL="285750" indent="-285750" algn="l">
              <a:lnSpc>
                <a:spcPct val="150000"/>
              </a:lnSpc>
              <a:buFont typeface="Symbol" panose="05050102010706020507" pitchFamily="18" charset="2"/>
              <a:buChar char="Þ"/>
            </a:pPr>
            <a:endParaRPr lang="en-US" sz="1600" dirty="0"/>
          </a:p>
          <a:p>
            <a:pPr algn="l">
              <a:lnSpc>
                <a:spcPct val="150000"/>
              </a:lnSpc>
            </a:pPr>
            <a:r>
              <a:rPr lang="en-US" sz="1600" dirty="0" err="1" smtClean="0"/>
              <a:t>Preloadscanner</a:t>
            </a:r>
            <a:r>
              <a:rPr lang="en-US" sz="1600" dirty="0" smtClean="0"/>
              <a:t>: doesn’t always know an image will be off-screen at that point -&gt; will have to change priorities down the line (Chrome does do this)</a:t>
            </a:r>
          </a:p>
        </p:txBody>
      </p:sp>
    </p:spTree>
    <p:extLst>
      <p:ext uri="{BB962C8B-B14F-4D97-AF65-F5344CB8AC3E}">
        <p14:creationId xmlns:p14="http://schemas.microsoft.com/office/powerpoint/2010/main" val="22880657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2 PRIORITY Messages Between Client and Server</a:t>
            </a:r>
            <a:endParaRPr lang="fr-FR" sz="4000" dirty="0">
              <a:latin typeface="Segoe UI Semibold" panose="020B0702040204020203" pitchFamily="34" charset="0"/>
              <a:cs typeface="Segoe UI Semibold" panose="020B0702040204020203" pitchFamily="34" charset="0"/>
            </a:endParaRPr>
          </a:p>
        </p:txBody>
      </p:sp>
      <p:cxnSp>
        <p:nvCxnSpPr>
          <p:cNvPr id="4" name="Straight Arrow Connector 3"/>
          <p:cNvCxnSpPr/>
          <p:nvPr/>
        </p:nvCxnSpPr>
        <p:spPr>
          <a:xfrm flipV="1">
            <a:off x="1012013" y="2763606"/>
            <a:ext cx="702487" cy="9540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1821435" y="2763606"/>
            <a:ext cx="625958" cy="9540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95269" y="1827912"/>
            <a:ext cx="1252331" cy="795130"/>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9" name="Rectangle 8"/>
          <p:cNvSpPr/>
          <p:nvPr/>
        </p:nvSpPr>
        <p:spPr>
          <a:xfrm>
            <a:off x="1805222" y="3824893"/>
            <a:ext cx="1252331" cy="79513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JavaScript</a:t>
            </a:r>
            <a:endParaRPr lang="en-US" dirty="0">
              <a:solidFill>
                <a:schemeClr val="tx1"/>
              </a:solidFill>
            </a:endParaRPr>
          </a:p>
        </p:txBody>
      </p:sp>
      <p:sp>
        <p:nvSpPr>
          <p:cNvPr id="10" name="Rectangle 9"/>
          <p:cNvSpPr/>
          <p:nvPr/>
        </p:nvSpPr>
        <p:spPr>
          <a:xfrm>
            <a:off x="290657" y="3818689"/>
            <a:ext cx="1409437" cy="795130"/>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Hero Image</a:t>
            </a:r>
            <a:endParaRPr lang="en-US" dirty="0"/>
          </a:p>
        </p:txBody>
      </p:sp>
      <p:sp>
        <p:nvSpPr>
          <p:cNvPr id="22" name="Right Arrow 21"/>
          <p:cNvSpPr/>
          <p:nvPr/>
        </p:nvSpPr>
        <p:spPr>
          <a:xfrm>
            <a:off x="3057553" y="2842552"/>
            <a:ext cx="1236075" cy="740465"/>
          </a:xfrm>
          <a:prstGeom prst="rightArrow">
            <a:avLst>
              <a:gd name="adj1" fmla="val 50000"/>
              <a:gd name="adj2" fmla="val 8568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a:extLst>
              <a:ext uri="{FF2B5EF4-FFF2-40B4-BE49-F238E27FC236}">
                <a16:creationId xmlns:a16="http://schemas.microsoft.com/office/drawing/2014/main" id="{7E11740C-C5EC-4E44-B1CC-60FD90A4348A}"/>
              </a:ext>
            </a:extLst>
          </p:cNvPr>
          <p:cNvSpPr txBox="1"/>
          <p:nvPr/>
        </p:nvSpPr>
        <p:spPr>
          <a:xfrm>
            <a:off x="2785345" y="1156619"/>
            <a:ext cx="1780489" cy="1292662"/>
          </a:xfrm>
          <a:prstGeom prst="rect">
            <a:avLst/>
          </a:prstGeom>
          <a:noFill/>
        </p:spPr>
        <p:txBody>
          <a:bodyPr wrap="square" lIns="0" tIns="0" bIns="0" rtlCol="0" anchor="t">
            <a:spAutoFit/>
          </a:bodyPr>
          <a:lstStyle/>
          <a:p>
            <a:pPr algn="ctr"/>
            <a:r>
              <a:rPr lang="en-US" sz="2800" b="1" dirty="0" smtClean="0">
                <a:solidFill>
                  <a:srgbClr val="009688"/>
                </a:solidFill>
              </a:rPr>
              <a:t>Add CSS as child of HTML</a:t>
            </a:r>
            <a:endParaRPr lang="en-US" sz="2800" b="1" dirty="0">
              <a:solidFill>
                <a:srgbClr val="009688"/>
              </a:solidFill>
            </a:endParaRPr>
          </a:p>
        </p:txBody>
      </p:sp>
      <p:sp>
        <p:nvSpPr>
          <p:cNvPr id="11" name="Rectangle 10"/>
          <p:cNvSpPr/>
          <p:nvPr/>
        </p:nvSpPr>
        <p:spPr>
          <a:xfrm>
            <a:off x="3292608" y="6581001"/>
            <a:ext cx="8899392" cy="276999"/>
          </a:xfrm>
          <a:prstGeom prst="rect">
            <a:avLst/>
          </a:prstGeom>
        </p:spPr>
        <p:txBody>
          <a:bodyPr wrap="square">
            <a:spAutoFit/>
          </a:bodyPr>
          <a:lstStyle/>
          <a:p>
            <a:pPr algn="r"/>
            <a:r>
              <a:rPr lang="en-US" sz="1200" dirty="0"/>
              <a:t>https</a:t>
            </a:r>
            <a:r>
              <a:rPr lang="en-US" sz="1200" dirty="0" smtClean="0"/>
              <a:t>://h3.edm.uhasselt.be</a:t>
            </a:r>
            <a:endParaRPr lang="en-US" sz="1200" dirty="0"/>
          </a:p>
        </p:txBody>
      </p:sp>
    </p:spTree>
    <p:extLst>
      <p:ext uri="{BB962C8B-B14F-4D97-AF65-F5344CB8AC3E}">
        <p14:creationId xmlns:p14="http://schemas.microsoft.com/office/powerpoint/2010/main" val="2455045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F8A0F5C-5C6B-47C2-96B1-DCDB923954D3}"/>
              </a:ext>
            </a:extLst>
          </p:cNvPr>
          <p:cNvSpPr txBox="1"/>
          <p:nvPr/>
        </p:nvSpPr>
        <p:spPr>
          <a:xfrm>
            <a:off x="0" y="1783053"/>
            <a:ext cx="12192000" cy="1708160"/>
          </a:xfrm>
          <a:prstGeom prst="rect">
            <a:avLst/>
          </a:prstGeom>
          <a:noFill/>
        </p:spPr>
        <p:txBody>
          <a:bodyPr wrap="square" lIns="0" rIns="0" bIns="0" rtlCol="0" anchor="t">
            <a:spAutoFit/>
          </a:bodyPr>
          <a:lstStyle/>
          <a:p>
            <a:pPr algn="ctr">
              <a:lnSpc>
                <a:spcPct val="90000"/>
              </a:lnSpc>
            </a:pPr>
            <a:r>
              <a:rPr lang="en-US" sz="4000" dirty="0" smtClean="0">
                <a:solidFill>
                  <a:schemeClr val="accent1"/>
                </a:solidFill>
                <a:latin typeface="Segoe UI Semibold" panose="020B0702040204020203" pitchFamily="34" charset="0"/>
                <a:cs typeface="Segoe UI Semibold" panose="020B0702040204020203" pitchFamily="34" charset="0"/>
              </a:rPr>
              <a:t>Problem</a:t>
            </a:r>
            <a:r>
              <a:rPr lang="en-US" sz="4000" dirty="0" smtClean="0">
                <a:solidFill>
                  <a:schemeClr val="bg1"/>
                </a:solidFill>
                <a:latin typeface="Segoe UI Semibold" panose="020B0702040204020203" pitchFamily="34" charset="0"/>
                <a:cs typeface="Segoe UI Semibold" panose="020B0702040204020203" pitchFamily="34" charset="0"/>
              </a:rPr>
              <a:t> 1:</a:t>
            </a:r>
            <a:br>
              <a:rPr lang="en-US" sz="4000" dirty="0" smtClean="0">
                <a:solidFill>
                  <a:schemeClr val="bg1"/>
                </a:solidFill>
                <a:latin typeface="Segoe UI Semibold" panose="020B0702040204020203" pitchFamily="34" charset="0"/>
                <a:cs typeface="Segoe UI Semibold" panose="020B0702040204020203" pitchFamily="34" charset="0"/>
              </a:rPr>
            </a:br>
            <a:endParaRPr lang="en-US" sz="4000" dirty="0" smtClean="0">
              <a:solidFill>
                <a:schemeClr val="bg1"/>
              </a:solidFill>
              <a:latin typeface="Segoe UI Semibold" panose="020B0702040204020203" pitchFamily="34" charset="0"/>
              <a:cs typeface="Segoe UI Semibold" panose="020B0702040204020203" pitchFamily="34" charset="0"/>
            </a:endParaRPr>
          </a:p>
          <a:p>
            <a:pPr algn="ctr">
              <a:lnSpc>
                <a:spcPct val="90000"/>
              </a:lnSpc>
            </a:pPr>
            <a:r>
              <a:rPr lang="en-US" sz="4000" dirty="0" smtClean="0">
                <a:solidFill>
                  <a:schemeClr val="bg1"/>
                </a:solidFill>
                <a:latin typeface="Segoe UI Semibold" panose="020B0702040204020203" pitchFamily="34" charset="0"/>
                <a:cs typeface="Segoe UI Semibold" panose="020B0702040204020203" pitchFamily="34" charset="0"/>
              </a:rPr>
              <a:t>What is the best multiplexing approach?</a:t>
            </a:r>
            <a:endParaRPr lang="fr-FR" sz="4000" dirty="0">
              <a:solidFill>
                <a:schemeClr val="bg1"/>
              </a:solidFill>
              <a:latin typeface="Segoe UI Semibold" panose="020B0702040204020203" pitchFamily="34" charset="0"/>
              <a:cs typeface="Segoe UI Semibold" panose="020B0702040204020203" pitchFamily="34" charset="0"/>
            </a:endParaRPr>
          </a:p>
        </p:txBody>
      </p:sp>
      <p:pic>
        <p:nvPicPr>
          <p:cNvPr id="11276" name="Picture 12" descr="Image result for m&amp;m's 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962" y="3367388"/>
            <a:ext cx="4270075" cy="427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5351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2 PRIORITY Messages Between Client and Server</a:t>
            </a:r>
            <a:endParaRPr lang="fr-FR" sz="4000" dirty="0">
              <a:latin typeface="Segoe UI Semibold" panose="020B0702040204020203" pitchFamily="34" charset="0"/>
              <a:cs typeface="Segoe UI Semibold" panose="020B0702040204020203" pitchFamily="34" charset="0"/>
            </a:endParaRPr>
          </a:p>
        </p:txBody>
      </p:sp>
      <p:cxnSp>
        <p:nvCxnSpPr>
          <p:cNvPr id="4" name="Straight Arrow Connector 3"/>
          <p:cNvCxnSpPr/>
          <p:nvPr/>
        </p:nvCxnSpPr>
        <p:spPr>
          <a:xfrm flipV="1">
            <a:off x="1012013" y="2763606"/>
            <a:ext cx="702487" cy="9540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1821435" y="2763606"/>
            <a:ext cx="625958" cy="9540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95269" y="1827912"/>
            <a:ext cx="1252331" cy="795130"/>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9" name="Rectangle 8"/>
          <p:cNvSpPr/>
          <p:nvPr/>
        </p:nvSpPr>
        <p:spPr>
          <a:xfrm>
            <a:off x="1805222" y="3824893"/>
            <a:ext cx="1252331" cy="79513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JavaScript</a:t>
            </a:r>
            <a:endParaRPr lang="en-US" dirty="0">
              <a:solidFill>
                <a:schemeClr val="tx1"/>
              </a:solidFill>
            </a:endParaRPr>
          </a:p>
        </p:txBody>
      </p:sp>
      <p:sp>
        <p:nvSpPr>
          <p:cNvPr id="10" name="Rectangle 9"/>
          <p:cNvSpPr/>
          <p:nvPr/>
        </p:nvSpPr>
        <p:spPr>
          <a:xfrm>
            <a:off x="290657" y="3818689"/>
            <a:ext cx="1409437" cy="795130"/>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Hero Image</a:t>
            </a:r>
            <a:endParaRPr lang="en-US" dirty="0"/>
          </a:p>
        </p:txBody>
      </p:sp>
      <p:sp>
        <p:nvSpPr>
          <p:cNvPr id="22" name="Right Arrow 21"/>
          <p:cNvSpPr/>
          <p:nvPr/>
        </p:nvSpPr>
        <p:spPr>
          <a:xfrm>
            <a:off x="3057553" y="2842552"/>
            <a:ext cx="1236075" cy="740465"/>
          </a:xfrm>
          <a:prstGeom prst="rightArrow">
            <a:avLst>
              <a:gd name="adj1" fmla="val 50000"/>
              <a:gd name="adj2" fmla="val 8568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a:extLst>
              <a:ext uri="{FF2B5EF4-FFF2-40B4-BE49-F238E27FC236}">
                <a16:creationId xmlns:a16="http://schemas.microsoft.com/office/drawing/2014/main" id="{7E11740C-C5EC-4E44-B1CC-60FD90A4348A}"/>
              </a:ext>
            </a:extLst>
          </p:cNvPr>
          <p:cNvSpPr txBox="1"/>
          <p:nvPr/>
        </p:nvSpPr>
        <p:spPr>
          <a:xfrm>
            <a:off x="2785345" y="1156619"/>
            <a:ext cx="1780489" cy="1292662"/>
          </a:xfrm>
          <a:prstGeom prst="rect">
            <a:avLst/>
          </a:prstGeom>
          <a:noFill/>
        </p:spPr>
        <p:txBody>
          <a:bodyPr wrap="square" lIns="0" tIns="0" bIns="0" rtlCol="0" anchor="t">
            <a:spAutoFit/>
          </a:bodyPr>
          <a:lstStyle/>
          <a:p>
            <a:pPr algn="ctr"/>
            <a:r>
              <a:rPr lang="en-US" sz="2800" b="1" dirty="0" smtClean="0">
                <a:solidFill>
                  <a:srgbClr val="009688"/>
                </a:solidFill>
              </a:rPr>
              <a:t>Add CSS as child of HTML</a:t>
            </a:r>
            <a:endParaRPr lang="en-US" sz="2800" b="1" dirty="0">
              <a:solidFill>
                <a:srgbClr val="009688"/>
              </a:solidFill>
            </a:endParaRPr>
          </a:p>
        </p:txBody>
      </p:sp>
      <p:cxnSp>
        <p:nvCxnSpPr>
          <p:cNvPr id="26" name="Straight Arrow Connector 25"/>
          <p:cNvCxnSpPr/>
          <p:nvPr/>
        </p:nvCxnSpPr>
        <p:spPr>
          <a:xfrm flipV="1">
            <a:off x="5037787" y="2746173"/>
            <a:ext cx="1308513" cy="9540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6453235" y="2746173"/>
            <a:ext cx="12699" cy="9540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827069" y="1810479"/>
            <a:ext cx="1252331" cy="795130"/>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29" name="Rectangle 28"/>
          <p:cNvSpPr/>
          <p:nvPr/>
        </p:nvSpPr>
        <p:spPr>
          <a:xfrm>
            <a:off x="5873714" y="3823388"/>
            <a:ext cx="1252331" cy="79513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JavaScript</a:t>
            </a:r>
            <a:endParaRPr lang="en-US" dirty="0">
              <a:solidFill>
                <a:schemeClr val="tx1"/>
              </a:solidFill>
            </a:endParaRPr>
          </a:p>
        </p:txBody>
      </p:sp>
      <p:sp>
        <p:nvSpPr>
          <p:cNvPr id="30" name="Rectangle 29"/>
          <p:cNvSpPr/>
          <p:nvPr/>
        </p:nvSpPr>
        <p:spPr>
          <a:xfrm>
            <a:off x="4354783" y="3801256"/>
            <a:ext cx="1409437" cy="795130"/>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Hero Image</a:t>
            </a:r>
            <a:endParaRPr lang="en-US" dirty="0"/>
          </a:p>
        </p:txBody>
      </p:sp>
      <p:sp>
        <p:nvSpPr>
          <p:cNvPr id="33" name="Rectangle 32"/>
          <p:cNvSpPr/>
          <p:nvPr/>
        </p:nvSpPr>
        <p:spPr>
          <a:xfrm>
            <a:off x="7191747" y="3831315"/>
            <a:ext cx="1252331" cy="795130"/>
          </a:xfrm>
          <a:prstGeom prst="rect">
            <a:avLst/>
          </a:prstGeom>
          <a:solidFill>
            <a:srgbClr val="0096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CSS</a:t>
            </a:r>
            <a:endParaRPr lang="en-US" dirty="0"/>
          </a:p>
        </p:txBody>
      </p:sp>
      <p:cxnSp>
        <p:nvCxnSpPr>
          <p:cNvPr id="34" name="Straight Arrow Connector 33"/>
          <p:cNvCxnSpPr/>
          <p:nvPr/>
        </p:nvCxnSpPr>
        <p:spPr>
          <a:xfrm flipH="1" flipV="1">
            <a:off x="6619188" y="2746173"/>
            <a:ext cx="1224102" cy="9540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E11740C-C5EC-4E44-B1CC-60FD90A4348A}"/>
              </a:ext>
            </a:extLst>
          </p:cNvPr>
          <p:cNvSpPr txBox="1"/>
          <p:nvPr/>
        </p:nvSpPr>
        <p:spPr>
          <a:xfrm>
            <a:off x="5438739" y="5052232"/>
            <a:ext cx="2054389" cy="861774"/>
          </a:xfrm>
          <a:prstGeom prst="rect">
            <a:avLst/>
          </a:prstGeom>
          <a:noFill/>
        </p:spPr>
        <p:txBody>
          <a:bodyPr wrap="square" lIns="0" tIns="0" bIns="0" rtlCol="0" anchor="t">
            <a:spAutoFit/>
          </a:bodyPr>
          <a:lstStyle/>
          <a:p>
            <a:pPr algn="ctr"/>
            <a:r>
              <a:rPr lang="en-US" sz="2800" b="1" dirty="0" smtClean="0">
                <a:solidFill>
                  <a:schemeClr val="accent1"/>
                </a:solidFill>
              </a:rPr>
              <a:t>Non-exclusively</a:t>
            </a:r>
          </a:p>
        </p:txBody>
      </p:sp>
      <p:sp>
        <p:nvSpPr>
          <p:cNvPr id="18" name="Rectangle 17"/>
          <p:cNvSpPr/>
          <p:nvPr/>
        </p:nvSpPr>
        <p:spPr>
          <a:xfrm>
            <a:off x="3292608" y="6581001"/>
            <a:ext cx="8899392" cy="276999"/>
          </a:xfrm>
          <a:prstGeom prst="rect">
            <a:avLst/>
          </a:prstGeom>
        </p:spPr>
        <p:txBody>
          <a:bodyPr wrap="square">
            <a:spAutoFit/>
          </a:bodyPr>
          <a:lstStyle/>
          <a:p>
            <a:pPr algn="r"/>
            <a:r>
              <a:rPr lang="en-US" sz="1200" dirty="0"/>
              <a:t>https</a:t>
            </a:r>
            <a:r>
              <a:rPr lang="en-US" sz="1200" dirty="0" smtClean="0"/>
              <a:t>://h3.edm.uhasselt.be</a:t>
            </a:r>
            <a:endParaRPr lang="en-US" sz="1200" dirty="0"/>
          </a:p>
        </p:txBody>
      </p:sp>
    </p:spTree>
    <p:extLst>
      <p:ext uri="{BB962C8B-B14F-4D97-AF65-F5344CB8AC3E}">
        <p14:creationId xmlns:p14="http://schemas.microsoft.com/office/powerpoint/2010/main" val="40846231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2 PRIORITY Messages Between Client and Server</a:t>
            </a:r>
            <a:endParaRPr lang="fr-FR" sz="4000" dirty="0">
              <a:latin typeface="Segoe UI Semibold" panose="020B0702040204020203" pitchFamily="34" charset="0"/>
              <a:cs typeface="Segoe UI Semibold" panose="020B0702040204020203" pitchFamily="34" charset="0"/>
            </a:endParaRPr>
          </a:p>
        </p:txBody>
      </p:sp>
      <p:cxnSp>
        <p:nvCxnSpPr>
          <p:cNvPr id="4" name="Straight Arrow Connector 3"/>
          <p:cNvCxnSpPr/>
          <p:nvPr/>
        </p:nvCxnSpPr>
        <p:spPr>
          <a:xfrm flipV="1">
            <a:off x="1012013" y="2763606"/>
            <a:ext cx="702487" cy="9540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1821435" y="2763606"/>
            <a:ext cx="625958" cy="9540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95269" y="1827912"/>
            <a:ext cx="1252331" cy="795130"/>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9" name="Rectangle 8"/>
          <p:cNvSpPr/>
          <p:nvPr/>
        </p:nvSpPr>
        <p:spPr>
          <a:xfrm>
            <a:off x="1805222" y="3824893"/>
            <a:ext cx="1252331" cy="79513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JavaScript</a:t>
            </a:r>
            <a:endParaRPr lang="en-US" dirty="0">
              <a:solidFill>
                <a:schemeClr val="tx1"/>
              </a:solidFill>
            </a:endParaRPr>
          </a:p>
        </p:txBody>
      </p:sp>
      <p:sp>
        <p:nvSpPr>
          <p:cNvPr id="10" name="Rectangle 9"/>
          <p:cNvSpPr/>
          <p:nvPr/>
        </p:nvSpPr>
        <p:spPr>
          <a:xfrm>
            <a:off x="290657" y="3818689"/>
            <a:ext cx="1409437" cy="795130"/>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Hero Image</a:t>
            </a:r>
            <a:endParaRPr lang="en-US" dirty="0"/>
          </a:p>
        </p:txBody>
      </p:sp>
      <p:cxnSp>
        <p:nvCxnSpPr>
          <p:cNvPr id="14" name="Straight Arrow Connector 13"/>
          <p:cNvCxnSpPr/>
          <p:nvPr/>
        </p:nvCxnSpPr>
        <p:spPr>
          <a:xfrm flipV="1">
            <a:off x="10508732" y="2660467"/>
            <a:ext cx="0" cy="45899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9781897" y="4116260"/>
            <a:ext cx="726835" cy="79559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0508732" y="4116260"/>
            <a:ext cx="842586" cy="79559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882566" y="1810479"/>
            <a:ext cx="1252331" cy="795130"/>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18" name="Rectangle 17"/>
          <p:cNvSpPr/>
          <p:nvPr/>
        </p:nvSpPr>
        <p:spPr>
          <a:xfrm>
            <a:off x="10725153" y="5028136"/>
            <a:ext cx="1252331" cy="79513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JavaScript</a:t>
            </a:r>
            <a:endParaRPr lang="en-US" dirty="0">
              <a:solidFill>
                <a:schemeClr val="tx1"/>
              </a:solidFill>
            </a:endParaRPr>
          </a:p>
        </p:txBody>
      </p:sp>
      <p:sp>
        <p:nvSpPr>
          <p:cNvPr id="19" name="Rectangle 18"/>
          <p:cNvSpPr/>
          <p:nvPr/>
        </p:nvSpPr>
        <p:spPr>
          <a:xfrm>
            <a:off x="9177846" y="5028136"/>
            <a:ext cx="1409437" cy="795130"/>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Hero Image</a:t>
            </a:r>
            <a:endParaRPr lang="en-US" dirty="0"/>
          </a:p>
        </p:txBody>
      </p:sp>
      <p:sp>
        <p:nvSpPr>
          <p:cNvPr id="20" name="Rectangle 19"/>
          <p:cNvSpPr/>
          <p:nvPr/>
        </p:nvSpPr>
        <p:spPr>
          <a:xfrm>
            <a:off x="9882565" y="3209059"/>
            <a:ext cx="1252331" cy="795130"/>
          </a:xfrm>
          <a:prstGeom prst="rect">
            <a:avLst/>
          </a:prstGeom>
          <a:solidFill>
            <a:srgbClr val="0096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CSS</a:t>
            </a:r>
            <a:endParaRPr lang="en-US" dirty="0"/>
          </a:p>
        </p:txBody>
      </p:sp>
      <p:sp>
        <p:nvSpPr>
          <p:cNvPr id="22" name="Right Arrow 21"/>
          <p:cNvSpPr/>
          <p:nvPr/>
        </p:nvSpPr>
        <p:spPr>
          <a:xfrm>
            <a:off x="3057553" y="2842552"/>
            <a:ext cx="1236075" cy="740465"/>
          </a:xfrm>
          <a:prstGeom prst="rightArrow">
            <a:avLst>
              <a:gd name="adj1" fmla="val 50000"/>
              <a:gd name="adj2" fmla="val 8568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a:extLst>
              <a:ext uri="{FF2B5EF4-FFF2-40B4-BE49-F238E27FC236}">
                <a16:creationId xmlns:a16="http://schemas.microsoft.com/office/drawing/2014/main" id="{7E11740C-C5EC-4E44-B1CC-60FD90A4348A}"/>
              </a:ext>
            </a:extLst>
          </p:cNvPr>
          <p:cNvSpPr txBox="1"/>
          <p:nvPr/>
        </p:nvSpPr>
        <p:spPr>
          <a:xfrm>
            <a:off x="2785345" y="1156619"/>
            <a:ext cx="1780489" cy="1292662"/>
          </a:xfrm>
          <a:prstGeom prst="rect">
            <a:avLst/>
          </a:prstGeom>
          <a:noFill/>
        </p:spPr>
        <p:txBody>
          <a:bodyPr wrap="square" lIns="0" tIns="0" bIns="0" rtlCol="0" anchor="t">
            <a:spAutoFit/>
          </a:bodyPr>
          <a:lstStyle/>
          <a:p>
            <a:pPr algn="ctr"/>
            <a:r>
              <a:rPr lang="en-US" sz="2800" b="1" dirty="0" smtClean="0">
                <a:solidFill>
                  <a:srgbClr val="009688"/>
                </a:solidFill>
              </a:rPr>
              <a:t>Add CSS as child of HTML</a:t>
            </a:r>
            <a:endParaRPr lang="en-US" sz="2800" b="1" dirty="0">
              <a:solidFill>
                <a:srgbClr val="009688"/>
              </a:solidFill>
            </a:endParaRPr>
          </a:p>
        </p:txBody>
      </p:sp>
      <p:cxnSp>
        <p:nvCxnSpPr>
          <p:cNvPr id="26" name="Straight Arrow Connector 25"/>
          <p:cNvCxnSpPr/>
          <p:nvPr/>
        </p:nvCxnSpPr>
        <p:spPr>
          <a:xfrm flipV="1">
            <a:off x="5037787" y="2746173"/>
            <a:ext cx="1308513" cy="9540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6453235" y="2746173"/>
            <a:ext cx="12699" cy="9540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827069" y="1810479"/>
            <a:ext cx="1252331" cy="795130"/>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29" name="Rectangle 28"/>
          <p:cNvSpPr/>
          <p:nvPr/>
        </p:nvSpPr>
        <p:spPr>
          <a:xfrm>
            <a:off x="5873714" y="3823388"/>
            <a:ext cx="1252331" cy="79513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JavaScript</a:t>
            </a:r>
            <a:endParaRPr lang="en-US" dirty="0">
              <a:solidFill>
                <a:schemeClr val="tx1"/>
              </a:solidFill>
            </a:endParaRPr>
          </a:p>
        </p:txBody>
      </p:sp>
      <p:sp>
        <p:nvSpPr>
          <p:cNvPr id="30" name="Rectangle 29"/>
          <p:cNvSpPr/>
          <p:nvPr/>
        </p:nvSpPr>
        <p:spPr>
          <a:xfrm>
            <a:off x="4354783" y="3801256"/>
            <a:ext cx="1409437" cy="795130"/>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Hero Image</a:t>
            </a:r>
            <a:endParaRPr lang="en-US" dirty="0"/>
          </a:p>
        </p:txBody>
      </p:sp>
      <p:sp>
        <p:nvSpPr>
          <p:cNvPr id="33" name="Rectangle 32"/>
          <p:cNvSpPr/>
          <p:nvPr/>
        </p:nvSpPr>
        <p:spPr>
          <a:xfrm>
            <a:off x="7191747" y="3831315"/>
            <a:ext cx="1252331" cy="795130"/>
          </a:xfrm>
          <a:prstGeom prst="rect">
            <a:avLst/>
          </a:prstGeom>
          <a:solidFill>
            <a:srgbClr val="0096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CSS</a:t>
            </a:r>
            <a:endParaRPr lang="en-US" dirty="0"/>
          </a:p>
        </p:txBody>
      </p:sp>
      <p:cxnSp>
        <p:nvCxnSpPr>
          <p:cNvPr id="34" name="Straight Arrow Connector 33"/>
          <p:cNvCxnSpPr/>
          <p:nvPr/>
        </p:nvCxnSpPr>
        <p:spPr>
          <a:xfrm flipH="1" flipV="1">
            <a:off x="6619188" y="2746173"/>
            <a:ext cx="1224102" cy="9540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E11740C-C5EC-4E44-B1CC-60FD90A4348A}"/>
              </a:ext>
            </a:extLst>
          </p:cNvPr>
          <p:cNvSpPr txBox="1"/>
          <p:nvPr/>
        </p:nvSpPr>
        <p:spPr>
          <a:xfrm>
            <a:off x="5438739" y="5052232"/>
            <a:ext cx="2054389" cy="861774"/>
          </a:xfrm>
          <a:prstGeom prst="rect">
            <a:avLst/>
          </a:prstGeom>
          <a:noFill/>
        </p:spPr>
        <p:txBody>
          <a:bodyPr wrap="square" lIns="0" tIns="0" bIns="0" rtlCol="0" anchor="t">
            <a:spAutoFit/>
          </a:bodyPr>
          <a:lstStyle/>
          <a:p>
            <a:pPr algn="ctr"/>
            <a:r>
              <a:rPr lang="en-US" sz="2800" b="1" dirty="0" smtClean="0">
                <a:solidFill>
                  <a:schemeClr val="accent1"/>
                </a:solidFill>
              </a:rPr>
              <a:t>Non-exclusively</a:t>
            </a:r>
          </a:p>
        </p:txBody>
      </p:sp>
      <p:sp>
        <p:nvSpPr>
          <p:cNvPr id="42" name="TextBox 41">
            <a:extLst>
              <a:ext uri="{FF2B5EF4-FFF2-40B4-BE49-F238E27FC236}">
                <a16:creationId xmlns:a16="http://schemas.microsoft.com/office/drawing/2014/main" id="{7E11740C-C5EC-4E44-B1CC-60FD90A4348A}"/>
              </a:ext>
            </a:extLst>
          </p:cNvPr>
          <p:cNvSpPr txBox="1"/>
          <p:nvPr/>
        </p:nvSpPr>
        <p:spPr>
          <a:xfrm>
            <a:off x="8097703" y="2171509"/>
            <a:ext cx="1780489" cy="430887"/>
          </a:xfrm>
          <a:prstGeom prst="rect">
            <a:avLst/>
          </a:prstGeom>
          <a:noFill/>
        </p:spPr>
        <p:txBody>
          <a:bodyPr wrap="square" lIns="0" tIns="0" bIns="0" rtlCol="0" anchor="t">
            <a:spAutoFit/>
          </a:bodyPr>
          <a:lstStyle/>
          <a:p>
            <a:pPr algn="ctr"/>
            <a:r>
              <a:rPr lang="en-US" sz="2800" b="1" dirty="0" smtClean="0">
                <a:solidFill>
                  <a:schemeClr val="accent1"/>
                </a:solidFill>
              </a:rPr>
              <a:t>OR</a:t>
            </a:r>
            <a:endParaRPr lang="en-US" sz="2800" b="1" dirty="0">
              <a:solidFill>
                <a:schemeClr val="accent1"/>
              </a:solidFill>
            </a:endParaRPr>
          </a:p>
        </p:txBody>
      </p:sp>
      <p:sp>
        <p:nvSpPr>
          <p:cNvPr id="43" name="TextBox 42">
            <a:extLst>
              <a:ext uri="{FF2B5EF4-FFF2-40B4-BE49-F238E27FC236}">
                <a16:creationId xmlns:a16="http://schemas.microsoft.com/office/drawing/2014/main" id="{7E11740C-C5EC-4E44-B1CC-60FD90A4348A}"/>
              </a:ext>
            </a:extLst>
          </p:cNvPr>
          <p:cNvSpPr txBox="1"/>
          <p:nvPr/>
        </p:nvSpPr>
        <p:spPr>
          <a:xfrm>
            <a:off x="9697958" y="6007548"/>
            <a:ext cx="2054389" cy="430887"/>
          </a:xfrm>
          <a:prstGeom prst="rect">
            <a:avLst/>
          </a:prstGeom>
          <a:noFill/>
        </p:spPr>
        <p:txBody>
          <a:bodyPr wrap="square" lIns="0" tIns="0" bIns="0" rtlCol="0" anchor="t">
            <a:spAutoFit/>
          </a:bodyPr>
          <a:lstStyle/>
          <a:p>
            <a:pPr algn="ctr"/>
            <a:r>
              <a:rPr lang="en-US" sz="2800" b="1" dirty="0" smtClean="0">
                <a:solidFill>
                  <a:schemeClr val="accent1"/>
                </a:solidFill>
              </a:rPr>
              <a:t>Exclusively</a:t>
            </a:r>
          </a:p>
        </p:txBody>
      </p:sp>
      <p:sp>
        <p:nvSpPr>
          <p:cNvPr id="31" name="Rectangle 30"/>
          <p:cNvSpPr/>
          <p:nvPr/>
        </p:nvSpPr>
        <p:spPr>
          <a:xfrm>
            <a:off x="3292608" y="6581001"/>
            <a:ext cx="8899392" cy="276999"/>
          </a:xfrm>
          <a:prstGeom prst="rect">
            <a:avLst/>
          </a:prstGeom>
        </p:spPr>
        <p:txBody>
          <a:bodyPr wrap="square">
            <a:spAutoFit/>
          </a:bodyPr>
          <a:lstStyle/>
          <a:p>
            <a:pPr algn="r"/>
            <a:r>
              <a:rPr lang="en-US" sz="1200" dirty="0"/>
              <a:t>https</a:t>
            </a:r>
            <a:r>
              <a:rPr lang="en-US" sz="1200" dirty="0" smtClean="0"/>
              <a:t>://h3.edm.uhasselt.be</a:t>
            </a:r>
            <a:endParaRPr lang="en-US" sz="1200" dirty="0"/>
          </a:p>
        </p:txBody>
      </p:sp>
    </p:spTree>
    <p:extLst>
      <p:ext uri="{BB962C8B-B14F-4D97-AF65-F5344CB8AC3E}">
        <p14:creationId xmlns:p14="http://schemas.microsoft.com/office/powerpoint/2010/main" val="33176826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HTTP/3 : PRIORITY messages should be ordered…</a:t>
            </a:r>
            <a:endParaRPr lang="fr-FR" sz="4000" dirty="0">
              <a:latin typeface="Segoe UI Semibold" panose="020B0702040204020203" pitchFamily="34" charset="0"/>
              <a:cs typeface="Segoe UI Semibold" panose="020B0702040204020203" pitchFamily="34" charset="0"/>
            </a:endParaRPr>
          </a:p>
        </p:txBody>
      </p:sp>
      <p:sp>
        <p:nvSpPr>
          <p:cNvPr id="5" name="Rectangle 4"/>
          <p:cNvSpPr/>
          <p:nvPr/>
        </p:nvSpPr>
        <p:spPr>
          <a:xfrm>
            <a:off x="1195269" y="1507481"/>
            <a:ext cx="1252331" cy="795130"/>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cxnSp>
        <p:nvCxnSpPr>
          <p:cNvPr id="9" name="Straight Arrow Connector 8"/>
          <p:cNvCxnSpPr/>
          <p:nvPr/>
        </p:nvCxnSpPr>
        <p:spPr>
          <a:xfrm flipV="1">
            <a:off x="6453234" y="2422769"/>
            <a:ext cx="0" cy="86342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9882566" y="1490048"/>
            <a:ext cx="1252331" cy="795130"/>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14" name="Rectangle 13"/>
          <p:cNvSpPr/>
          <p:nvPr/>
        </p:nvSpPr>
        <p:spPr>
          <a:xfrm>
            <a:off x="5827069" y="3423784"/>
            <a:ext cx="1409437" cy="795130"/>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Hero Image</a:t>
            </a:r>
            <a:endParaRPr lang="en-US" dirty="0"/>
          </a:p>
        </p:txBody>
      </p:sp>
      <p:sp>
        <p:nvSpPr>
          <p:cNvPr id="15" name="Rectangle 14"/>
          <p:cNvSpPr/>
          <p:nvPr/>
        </p:nvSpPr>
        <p:spPr>
          <a:xfrm>
            <a:off x="5827068" y="5357520"/>
            <a:ext cx="1252331" cy="795130"/>
          </a:xfrm>
          <a:prstGeom prst="rect">
            <a:avLst/>
          </a:prstGeom>
          <a:solidFill>
            <a:srgbClr val="0096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CSS</a:t>
            </a:r>
            <a:endParaRPr lang="en-US" dirty="0"/>
          </a:p>
        </p:txBody>
      </p:sp>
      <p:sp>
        <p:nvSpPr>
          <p:cNvPr id="16" name="Right Arrow 15"/>
          <p:cNvSpPr/>
          <p:nvPr/>
        </p:nvSpPr>
        <p:spPr>
          <a:xfrm>
            <a:off x="3053006" y="3286193"/>
            <a:ext cx="1236075" cy="740465"/>
          </a:xfrm>
          <a:prstGeom prst="rightArrow">
            <a:avLst>
              <a:gd name="adj1" fmla="val 50000"/>
              <a:gd name="adj2" fmla="val 8568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a:extLst>
              <a:ext uri="{FF2B5EF4-FFF2-40B4-BE49-F238E27FC236}">
                <a16:creationId xmlns:a16="http://schemas.microsoft.com/office/drawing/2014/main" id="{7E11740C-C5EC-4E44-B1CC-60FD90A4348A}"/>
              </a:ext>
            </a:extLst>
          </p:cNvPr>
          <p:cNvSpPr txBox="1"/>
          <p:nvPr/>
        </p:nvSpPr>
        <p:spPr>
          <a:xfrm>
            <a:off x="2785345" y="4779370"/>
            <a:ext cx="1780489" cy="1292662"/>
          </a:xfrm>
          <a:prstGeom prst="rect">
            <a:avLst/>
          </a:prstGeom>
          <a:noFill/>
        </p:spPr>
        <p:txBody>
          <a:bodyPr wrap="square" lIns="0" tIns="0" bIns="0" rtlCol="0" anchor="t">
            <a:spAutoFit/>
          </a:bodyPr>
          <a:lstStyle/>
          <a:p>
            <a:pPr algn="ctr"/>
            <a:r>
              <a:rPr lang="en-US" sz="2800" b="1" dirty="0" smtClean="0">
                <a:solidFill>
                  <a:srgbClr val="009688"/>
                </a:solidFill>
              </a:rPr>
              <a:t>Add CSS as child of HTML</a:t>
            </a:r>
            <a:endParaRPr lang="en-US" sz="2800" b="1" dirty="0">
              <a:solidFill>
                <a:srgbClr val="009688"/>
              </a:solidFill>
            </a:endParaRPr>
          </a:p>
        </p:txBody>
      </p:sp>
      <p:sp>
        <p:nvSpPr>
          <p:cNvPr id="20" name="Rectangle 19"/>
          <p:cNvSpPr/>
          <p:nvPr/>
        </p:nvSpPr>
        <p:spPr>
          <a:xfrm>
            <a:off x="5827069" y="1490048"/>
            <a:ext cx="1252331" cy="795130"/>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26" name="TextBox 25">
            <a:extLst>
              <a:ext uri="{FF2B5EF4-FFF2-40B4-BE49-F238E27FC236}">
                <a16:creationId xmlns:a16="http://schemas.microsoft.com/office/drawing/2014/main" id="{7E11740C-C5EC-4E44-B1CC-60FD90A4348A}"/>
              </a:ext>
            </a:extLst>
          </p:cNvPr>
          <p:cNvSpPr txBox="1"/>
          <p:nvPr/>
        </p:nvSpPr>
        <p:spPr>
          <a:xfrm>
            <a:off x="7699118" y="3567046"/>
            <a:ext cx="1780489" cy="430887"/>
          </a:xfrm>
          <a:prstGeom prst="rect">
            <a:avLst/>
          </a:prstGeom>
          <a:noFill/>
        </p:spPr>
        <p:txBody>
          <a:bodyPr wrap="square" lIns="0" tIns="0" bIns="0" rtlCol="0" anchor="t">
            <a:spAutoFit/>
          </a:bodyPr>
          <a:lstStyle/>
          <a:p>
            <a:pPr algn="ctr"/>
            <a:r>
              <a:rPr lang="en-US" sz="2800" b="1" dirty="0" smtClean="0">
                <a:solidFill>
                  <a:schemeClr val="accent2"/>
                </a:solidFill>
              </a:rPr>
              <a:t>OR</a:t>
            </a:r>
            <a:endParaRPr lang="en-US" sz="2800" b="1" dirty="0">
              <a:solidFill>
                <a:schemeClr val="accent2"/>
              </a:solidFill>
            </a:endParaRPr>
          </a:p>
        </p:txBody>
      </p:sp>
      <p:sp>
        <p:nvSpPr>
          <p:cNvPr id="28" name="TextBox 27">
            <a:extLst>
              <a:ext uri="{FF2B5EF4-FFF2-40B4-BE49-F238E27FC236}">
                <a16:creationId xmlns:a16="http://schemas.microsoft.com/office/drawing/2014/main" id="{7E11740C-C5EC-4E44-B1CC-60FD90A4348A}"/>
              </a:ext>
            </a:extLst>
          </p:cNvPr>
          <p:cNvSpPr txBox="1"/>
          <p:nvPr/>
        </p:nvSpPr>
        <p:spPr>
          <a:xfrm>
            <a:off x="2815307" y="1163163"/>
            <a:ext cx="1780489" cy="1723549"/>
          </a:xfrm>
          <a:prstGeom prst="rect">
            <a:avLst/>
          </a:prstGeom>
          <a:noFill/>
        </p:spPr>
        <p:txBody>
          <a:bodyPr wrap="square" lIns="0" tIns="0" bIns="0" rtlCol="0" anchor="t">
            <a:spAutoFit/>
          </a:bodyPr>
          <a:lstStyle/>
          <a:p>
            <a:pPr algn="ctr"/>
            <a:r>
              <a:rPr lang="en-US" sz="2800" b="1" dirty="0" smtClean="0">
                <a:solidFill>
                  <a:schemeClr val="accent1"/>
                </a:solidFill>
              </a:rPr>
              <a:t>Add Image as child of HTML</a:t>
            </a:r>
            <a:endParaRPr lang="en-US" sz="2800" b="1" dirty="0">
              <a:solidFill>
                <a:schemeClr val="accent1"/>
              </a:solidFill>
            </a:endParaRPr>
          </a:p>
        </p:txBody>
      </p:sp>
      <p:cxnSp>
        <p:nvCxnSpPr>
          <p:cNvPr id="31" name="Straight Arrow Connector 30"/>
          <p:cNvCxnSpPr/>
          <p:nvPr/>
        </p:nvCxnSpPr>
        <p:spPr>
          <a:xfrm flipV="1">
            <a:off x="6486130" y="4275993"/>
            <a:ext cx="0" cy="86342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9954834" y="5370045"/>
            <a:ext cx="1409437" cy="795130"/>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Hero Image</a:t>
            </a:r>
            <a:endParaRPr lang="en-US" dirty="0"/>
          </a:p>
        </p:txBody>
      </p:sp>
      <p:sp>
        <p:nvSpPr>
          <p:cNvPr id="34" name="Rectangle 33"/>
          <p:cNvSpPr/>
          <p:nvPr/>
        </p:nvSpPr>
        <p:spPr>
          <a:xfrm>
            <a:off x="9954834" y="3383528"/>
            <a:ext cx="1252331" cy="795130"/>
          </a:xfrm>
          <a:prstGeom prst="rect">
            <a:avLst/>
          </a:prstGeom>
          <a:solidFill>
            <a:srgbClr val="0096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CSS</a:t>
            </a:r>
            <a:endParaRPr lang="en-US" dirty="0"/>
          </a:p>
        </p:txBody>
      </p:sp>
      <p:cxnSp>
        <p:nvCxnSpPr>
          <p:cNvPr id="35" name="Straight Arrow Connector 34"/>
          <p:cNvCxnSpPr/>
          <p:nvPr/>
        </p:nvCxnSpPr>
        <p:spPr>
          <a:xfrm flipV="1">
            <a:off x="10587181" y="4275993"/>
            <a:ext cx="0" cy="86342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0581000" y="2422769"/>
            <a:ext cx="0" cy="86342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096000" y="6581001"/>
            <a:ext cx="6096000" cy="276999"/>
          </a:xfrm>
          <a:prstGeom prst="rect">
            <a:avLst/>
          </a:prstGeom>
        </p:spPr>
        <p:txBody>
          <a:bodyPr>
            <a:spAutoFit/>
          </a:bodyPr>
          <a:lstStyle/>
          <a:p>
            <a:pPr algn="r"/>
            <a:r>
              <a:rPr lang="en-US" sz="1200" dirty="0">
                <a:solidFill>
                  <a:schemeClr val="accent1"/>
                </a:solidFill>
              </a:rPr>
              <a:t>https://h3.edm.uhasselt.be/files/HTTP3_Prioritization_extended_3jul2019.pdf</a:t>
            </a:r>
          </a:p>
        </p:txBody>
      </p:sp>
    </p:spTree>
    <p:extLst>
      <p:ext uri="{BB962C8B-B14F-4D97-AF65-F5344CB8AC3E}">
        <p14:creationId xmlns:p14="http://schemas.microsoft.com/office/powerpoint/2010/main" val="42244709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8A0F5C-5C6B-47C2-96B1-DCDB923954D3}"/>
              </a:ext>
            </a:extLst>
          </p:cNvPr>
          <p:cNvSpPr txBox="1"/>
          <p:nvPr/>
        </p:nvSpPr>
        <p:spPr>
          <a:xfrm>
            <a:off x="1" y="136172"/>
            <a:ext cx="12191999"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QUIC: introduces new problems: retransmission!</a:t>
            </a:r>
            <a:endParaRPr lang="fr-FR" sz="4000" dirty="0">
              <a:latin typeface="Segoe UI Semibold" panose="020B0702040204020203" pitchFamily="34" charset="0"/>
              <a:cs typeface="Segoe UI Semibold" panose="020B0702040204020203" pitchFamily="34" charset="0"/>
            </a:endParaRPr>
          </a:p>
        </p:txBody>
      </p:sp>
      <p:pic>
        <p:nvPicPr>
          <p:cNvPr id="14338" name="Picture 2" descr="https://h3.edm.uhasselt.be/images/quicstrea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904" y="851876"/>
            <a:ext cx="4606191" cy="59440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92608" y="6581001"/>
            <a:ext cx="8899392" cy="276999"/>
          </a:xfrm>
          <a:prstGeom prst="rect">
            <a:avLst/>
          </a:prstGeom>
        </p:spPr>
        <p:txBody>
          <a:bodyPr wrap="square">
            <a:spAutoFit/>
          </a:bodyPr>
          <a:lstStyle/>
          <a:p>
            <a:pPr algn="r"/>
            <a:r>
              <a:rPr lang="en-US" sz="1200" dirty="0"/>
              <a:t>https</a:t>
            </a:r>
            <a:r>
              <a:rPr lang="en-US" sz="1200" dirty="0" smtClean="0"/>
              <a:t>://h3.edm.uhasselt.be</a:t>
            </a:r>
            <a:endParaRPr lang="en-US" sz="1200" dirty="0"/>
          </a:p>
        </p:txBody>
      </p:sp>
    </p:spTree>
    <p:extLst>
      <p:ext uri="{BB962C8B-B14F-4D97-AF65-F5344CB8AC3E}">
        <p14:creationId xmlns:p14="http://schemas.microsoft.com/office/powerpoint/2010/main" val="17552813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8A0F5C-5C6B-47C2-96B1-DCDB923954D3}"/>
              </a:ext>
            </a:extLst>
          </p:cNvPr>
          <p:cNvSpPr txBox="1"/>
          <p:nvPr/>
        </p:nvSpPr>
        <p:spPr>
          <a:xfrm>
            <a:off x="0" y="471597"/>
            <a:ext cx="12192000" cy="600164"/>
          </a:xfrm>
          <a:prstGeom prst="rect">
            <a:avLst/>
          </a:prstGeom>
          <a:noFill/>
        </p:spPr>
        <p:txBody>
          <a:bodyPr wrap="square" lIns="0" rIns="0" bIns="0" rtlCol="0" anchor="t">
            <a:spAutoFit/>
          </a:bodyPr>
          <a:lstStyle/>
          <a:p>
            <a:pPr algn="ctr">
              <a:lnSpc>
                <a:spcPct val="90000"/>
              </a:lnSpc>
            </a:pPr>
            <a:r>
              <a:rPr lang="en-US" sz="4000" dirty="0" smtClean="0">
                <a:latin typeface="Segoe UI Semibold" panose="020B0702040204020203" pitchFamily="34" charset="0"/>
                <a:cs typeface="Segoe UI Semibold" panose="020B0702040204020203" pitchFamily="34" charset="0"/>
              </a:rPr>
              <a:t>Welcome to the jungle</a:t>
            </a:r>
            <a:endParaRPr lang="fr-FR" sz="4000" dirty="0">
              <a:latin typeface="Segoe UI Semibold" panose="020B0702040204020203" pitchFamily="34" charset="0"/>
              <a:cs typeface="Segoe UI Semibold" panose="020B0702040204020203" pitchFamily="34" charset="0"/>
            </a:endParaRPr>
          </a:p>
        </p:txBody>
      </p:sp>
      <p:sp>
        <p:nvSpPr>
          <p:cNvPr id="10" name="Rectangle 9"/>
          <p:cNvSpPr/>
          <p:nvPr/>
        </p:nvSpPr>
        <p:spPr>
          <a:xfrm>
            <a:off x="3292608" y="6581001"/>
            <a:ext cx="8899392" cy="276999"/>
          </a:xfrm>
          <a:prstGeom prst="rect">
            <a:avLst/>
          </a:prstGeom>
        </p:spPr>
        <p:txBody>
          <a:bodyPr wrap="square">
            <a:spAutoFit/>
          </a:bodyPr>
          <a:lstStyle/>
          <a:p>
            <a:pPr algn="r"/>
            <a:r>
              <a:rPr lang="en-US" sz="1200" dirty="0"/>
              <a:t>https</a:t>
            </a:r>
            <a:r>
              <a:rPr lang="en-US" sz="1200" dirty="0" smtClean="0"/>
              <a:t>://h3.edm.uhasselt.be</a:t>
            </a:r>
            <a:endParaRPr lang="en-US" sz="1200" dirty="0"/>
          </a:p>
        </p:txBody>
      </p:sp>
      <p:pic>
        <p:nvPicPr>
          <p:cNvPr id="27650" name="Picture 2" descr="https://h3.edm.uhasselt.be/images/strea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8" y="1914954"/>
            <a:ext cx="12037104" cy="386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188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8A0F5C-5C6B-47C2-96B1-DCDB923954D3}"/>
              </a:ext>
            </a:extLst>
          </p:cNvPr>
          <p:cNvSpPr txBox="1"/>
          <p:nvPr/>
        </p:nvSpPr>
        <p:spPr>
          <a:xfrm>
            <a:off x="1317625" y="669792"/>
            <a:ext cx="9505950" cy="615553"/>
          </a:xfrm>
          <a:prstGeom prst="rect">
            <a:avLst/>
          </a:prstGeom>
          <a:noFill/>
        </p:spPr>
        <p:txBody>
          <a:bodyPr wrap="square" lIns="0" tIns="0" rIns="0" bIns="0" rtlCol="0" anchor="t">
            <a:spAutoFit/>
          </a:bodyPr>
          <a:lstStyle/>
          <a:p>
            <a:r>
              <a:rPr lang="en-US" sz="4000" dirty="0" smtClean="0">
                <a:latin typeface="Segoe UI Semibold" panose="020B0702040204020203" pitchFamily="34" charset="0"/>
                <a:cs typeface="Segoe UI Semibold" panose="020B0702040204020203" pitchFamily="34" charset="0"/>
              </a:rPr>
              <a:t>Image sources</a:t>
            </a:r>
            <a:endParaRPr lang="fr-FR" sz="4000" dirty="0">
              <a:latin typeface="Segoe UI Semibold" panose="020B0702040204020203" pitchFamily="34" charset="0"/>
              <a:cs typeface="Segoe UI Semibold" panose="020B0702040204020203" pitchFamily="34" charset="0"/>
            </a:endParaRPr>
          </a:p>
        </p:txBody>
      </p:sp>
      <p:sp>
        <p:nvSpPr>
          <p:cNvPr id="5" name="TextBox 4">
            <a:extLst>
              <a:ext uri="{FF2B5EF4-FFF2-40B4-BE49-F238E27FC236}">
                <a16:creationId xmlns:a16="http://schemas.microsoft.com/office/drawing/2014/main" id="{7E11740C-C5EC-4E44-B1CC-60FD90A4348A}"/>
              </a:ext>
            </a:extLst>
          </p:cNvPr>
          <p:cNvSpPr txBox="1"/>
          <p:nvPr/>
        </p:nvSpPr>
        <p:spPr>
          <a:xfrm>
            <a:off x="1343025" y="4744978"/>
            <a:ext cx="3068955" cy="493084"/>
          </a:xfrm>
          <a:prstGeom prst="rect">
            <a:avLst/>
          </a:prstGeom>
          <a:noFill/>
        </p:spPr>
        <p:txBody>
          <a:bodyPr wrap="square" lIns="0" tIns="0" rIns="0" bIns="0" rtlCol="0" anchor="ctr">
            <a:spAutoFit/>
          </a:bodyPr>
          <a:lstStyle/>
          <a:p>
            <a:pPr>
              <a:lnSpc>
                <a:spcPct val="120000"/>
              </a:lnSpc>
            </a:pPr>
            <a:r>
              <a:rPr lang="en-US" sz="1400" dirty="0">
                <a:solidFill>
                  <a:schemeClr val="bg1"/>
                </a:solidFill>
                <a:latin typeface="Segoe UI" panose="020B0502040204020203" pitchFamily="34" charset="0"/>
                <a:cs typeface="Segoe UI" panose="020B0502040204020203" pitchFamily="34" charset="0"/>
              </a:rPr>
              <a:t>Capitalize on low hanging fruit </a:t>
            </a:r>
            <a:br>
              <a:rPr lang="en-US" sz="1400" dirty="0">
                <a:solidFill>
                  <a:schemeClr val="bg1"/>
                </a:solidFill>
                <a:latin typeface="Segoe UI" panose="020B0502040204020203" pitchFamily="34" charset="0"/>
                <a:cs typeface="Segoe UI" panose="020B0502040204020203" pitchFamily="34" charset="0"/>
              </a:rPr>
            </a:br>
            <a:r>
              <a:rPr lang="en-US" sz="1400" dirty="0">
                <a:solidFill>
                  <a:schemeClr val="bg1"/>
                </a:solidFill>
                <a:latin typeface="Segoe UI" panose="020B0502040204020203" pitchFamily="34" charset="0"/>
                <a:cs typeface="Segoe UI" panose="020B0502040204020203" pitchFamily="34" charset="0"/>
              </a:rPr>
              <a:t>to identify a ballpark </a:t>
            </a:r>
            <a:endParaRPr lang="fr-FR" sz="1400" dirty="0">
              <a:solidFill>
                <a:schemeClr val="bg1"/>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1DC379CD-1253-45F1-941C-3AF9B7A8D9BC}"/>
              </a:ext>
            </a:extLst>
          </p:cNvPr>
          <p:cNvSpPr txBox="1"/>
          <p:nvPr/>
        </p:nvSpPr>
        <p:spPr>
          <a:xfrm>
            <a:off x="4561522" y="4744978"/>
            <a:ext cx="3468053" cy="493084"/>
          </a:xfrm>
          <a:prstGeom prst="rect">
            <a:avLst/>
          </a:prstGeom>
          <a:noFill/>
        </p:spPr>
        <p:txBody>
          <a:bodyPr wrap="square" lIns="0" tIns="0" rIns="0" bIns="0" rtlCol="0" anchor="ctr">
            <a:spAutoFit/>
          </a:bodyPr>
          <a:lstStyle/>
          <a:p>
            <a:pPr>
              <a:lnSpc>
                <a:spcPct val="120000"/>
              </a:lnSpc>
            </a:pPr>
            <a:r>
              <a:rPr lang="en-US" sz="1400" dirty="0">
                <a:solidFill>
                  <a:schemeClr val="bg1"/>
                </a:solidFill>
                <a:latin typeface="Segoe UI" panose="020B0502040204020203" pitchFamily="34" charset="0"/>
                <a:cs typeface="Segoe UI" panose="020B0502040204020203" pitchFamily="34" charset="0"/>
              </a:rPr>
              <a:t>Collaboratively administrate empowered markets via plug-and-play networks. </a:t>
            </a:r>
            <a:endParaRPr lang="fr-FR" sz="1400" dirty="0">
              <a:solidFill>
                <a:schemeClr val="bg1"/>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495204F1-563A-498D-8C08-51B2348B5A38}"/>
              </a:ext>
            </a:extLst>
          </p:cNvPr>
          <p:cNvSpPr txBox="1"/>
          <p:nvPr/>
        </p:nvSpPr>
        <p:spPr>
          <a:xfrm>
            <a:off x="1343025" y="1515192"/>
            <a:ext cx="9753600" cy="5309146"/>
          </a:xfrm>
          <a:prstGeom prst="rect">
            <a:avLst/>
          </a:prstGeom>
          <a:noFill/>
        </p:spPr>
        <p:txBody>
          <a:bodyPr wrap="square" lIns="0" tIns="0" r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marL="171450" indent="-171450">
              <a:buFontTx/>
              <a:buChar char="-"/>
            </a:pPr>
            <a:r>
              <a:rPr lang="en-US" dirty="0">
                <a:hlinkClick r:id="rId2"/>
              </a:rPr>
              <a:t>https://</a:t>
            </a:r>
            <a:r>
              <a:rPr lang="en-US" dirty="0" smtClean="0">
                <a:hlinkClick r:id="rId2"/>
              </a:rPr>
              <a:t>teurastamo.com/wp-content/uploads/2015/10/blackfood_burger.png</a:t>
            </a:r>
            <a:endParaRPr lang="en-US" dirty="0" smtClean="0"/>
          </a:p>
          <a:p>
            <a:pPr marL="171450" indent="-171450">
              <a:buFontTx/>
              <a:buChar char="-"/>
            </a:pPr>
            <a:r>
              <a:rPr lang="en-US" dirty="0">
                <a:hlinkClick r:id="rId3"/>
              </a:rPr>
              <a:t>https://upload.wikimedia.org/wikipedia/commons/e/ea/Oreo_biscuits_%</a:t>
            </a:r>
            <a:r>
              <a:rPr lang="en-US" dirty="0" smtClean="0">
                <a:hlinkClick r:id="rId3"/>
              </a:rPr>
              <a:t>28transparent_background%29.png</a:t>
            </a:r>
            <a:r>
              <a:rPr lang="en-US" dirty="0" smtClean="0"/>
              <a:t> </a:t>
            </a:r>
          </a:p>
          <a:p>
            <a:pPr marL="171450" indent="-171450">
              <a:buFontTx/>
              <a:buChar char="-"/>
            </a:pPr>
            <a:r>
              <a:rPr lang="en-US" dirty="0">
                <a:hlinkClick r:id="rId4"/>
              </a:rPr>
              <a:t>https://</a:t>
            </a:r>
            <a:r>
              <a:rPr lang="en-US" dirty="0" smtClean="0">
                <a:hlinkClick r:id="rId4"/>
              </a:rPr>
              <a:t>pngimg.com/uploads/m_m/m_m_PNG10.png</a:t>
            </a:r>
            <a:r>
              <a:rPr lang="en-US" dirty="0" smtClean="0"/>
              <a:t> </a:t>
            </a:r>
          </a:p>
          <a:p>
            <a:pPr marL="171450" indent="-171450">
              <a:buFontTx/>
              <a:buChar char="-"/>
            </a:pPr>
            <a:r>
              <a:rPr lang="en-US" dirty="0">
                <a:hlinkClick r:id="rId5"/>
              </a:rPr>
              <a:t>https://</a:t>
            </a:r>
            <a:r>
              <a:rPr lang="en-US" dirty="0" smtClean="0">
                <a:hlinkClick r:id="rId5"/>
              </a:rPr>
              <a:t>hellolipa.com/wp-content/uploads/2018/10/ZBP5.jpg</a:t>
            </a:r>
            <a:endParaRPr lang="en-US" dirty="0" smtClean="0"/>
          </a:p>
          <a:p>
            <a:pPr marL="171450" indent="-171450">
              <a:buFontTx/>
              <a:buChar char="-"/>
            </a:pPr>
            <a:r>
              <a:rPr lang="en-US" dirty="0" smtClean="0">
                <a:hlinkClick r:id="rId6"/>
              </a:rPr>
              <a:t>https</a:t>
            </a:r>
            <a:r>
              <a:rPr lang="en-US" dirty="0">
                <a:hlinkClick r:id="rId6"/>
              </a:rPr>
              <a:t>://</a:t>
            </a:r>
            <a:r>
              <a:rPr lang="en-US" dirty="0" smtClean="0">
                <a:hlinkClick r:id="rId6"/>
              </a:rPr>
              <a:t>www.walmart.ca/en/ip/broccoli-stalks/6000016950304</a:t>
            </a:r>
            <a:endParaRPr lang="en-US" dirty="0" smtClean="0"/>
          </a:p>
          <a:p>
            <a:pPr marL="171450" indent="-171450">
              <a:buFontTx/>
              <a:buChar char="-"/>
            </a:pPr>
            <a:r>
              <a:rPr lang="en-US" dirty="0" smtClean="0">
                <a:hlinkClick r:id="rId7"/>
              </a:rPr>
              <a:t>https</a:t>
            </a:r>
            <a:r>
              <a:rPr lang="en-US" dirty="0">
                <a:hlinkClick r:id="rId7"/>
              </a:rPr>
              <a:t>://media.istockphoto.com/photos/vegetables-carrot-isolated-on-white-background-picture-id519684644?k=6&amp;m=519684644&amp;s=612x612&amp;w=0&amp;h=lILeiVzaD-3uxvPxaAP5myTsFGURIavCRaBT-tZX99Y</a:t>
            </a:r>
            <a:r>
              <a:rPr lang="en-US" dirty="0"/>
              <a:t>= </a:t>
            </a:r>
            <a:endParaRPr lang="en-US" dirty="0" smtClean="0"/>
          </a:p>
          <a:p>
            <a:pPr marL="171450" indent="-171450">
              <a:buFontTx/>
              <a:buChar char="-"/>
            </a:pPr>
            <a:r>
              <a:rPr lang="en-US" dirty="0" smtClean="0">
                <a:hlinkClick r:id="rId8"/>
              </a:rPr>
              <a:t>https</a:t>
            </a:r>
            <a:r>
              <a:rPr lang="en-US" dirty="0">
                <a:hlinkClick r:id="rId8"/>
              </a:rPr>
              <a:t>://</a:t>
            </a:r>
            <a:r>
              <a:rPr lang="en-US" dirty="0" smtClean="0">
                <a:hlinkClick r:id="rId8"/>
              </a:rPr>
              <a:t>thumbs.dreamstime.com/b/big-hamburger-white-background-big-hamburger-white-background-close-up-99672617.jpg</a:t>
            </a:r>
            <a:endParaRPr lang="en-US" dirty="0" smtClean="0"/>
          </a:p>
          <a:p>
            <a:pPr marL="171450" indent="-171450">
              <a:buFontTx/>
              <a:buChar char="-"/>
            </a:pPr>
            <a:r>
              <a:rPr lang="en-US" dirty="0" smtClean="0">
                <a:hlinkClick r:id="rId9"/>
              </a:rPr>
              <a:t>https</a:t>
            </a:r>
            <a:r>
              <a:rPr lang="en-US" dirty="0">
                <a:hlinkClick r:id="rId9"/>
              </a:rPr>
              <a:t>://media.istockphoto.com/photos/potatoes-fries-isolated-on-white-background-fast-food-picture-id496313136?k=6&amp;m=496313136&amp;s=612x612&amp;w=0&amp;h=_</a:t>
            </a:r>
            <a:r>
              <a:rPr lang="en-US" dirty="0" smtClean="0">
                <a:hlinkClick r:id="rId9"/>
              </a:rPr>
              <a:t>IUh7QgCF2nzIb4_5-TSz3D9L-mT1fZtFwRkbC4BCTI</a:t>
            </a:r>
            <a:r>
              <a:rPr lang="en-US" dirty="0" smtClean="0"/>
              <a:t>=</a:t>
            </a:r>
          </a:p>
          <a:p>
            <a:pPr marL="171450" indent="-171450">
              <a:buFontTx/>
              <a:buChar char="-"/>
            </a:pPr>
            <a:r>
              <a:rPr lang="en-US" dirty="0" smtClean="0">
                <a:hlinkClick r:id="rId10"/>
              </a:rPr>
              <a:t>https://image.shutterstock.com/image-photo/green-chicks-carrots-boxes-shadow-260nw-672226147.jpg</a:t>
            </a:r>
            <a:endParaRPr lang="en-US" dirty="0"/>
          </a:p>
          <a:p>
            <a:pPr marL="171450" indent="-171450">
              <a:buFontTx/>
              <a:buChar char="-"/>
            </a:pPr>
            <a:r>
              <a:rPr lang="en-US" dirty="0" smtClean="0">
                <a:hlinkClick r:id="rId11"/>
              </a:rPr>
              <a:t>http</a:t>
            </a:r>
            <a:r>
              <a:rPr lang="en-US" dirty="0">
                <a:hlinkClick r:id="rId11"/>
              </a:rPr>
              <a:t>://www.barrestaurant-devrienden.nl/wp-content/uploads/2016/01/12.jpg</a:t>
            </a:r>
            <a:r>
              <a:rPr lang="en-US" dirty="0"/>
              <a:t>  </a:t>
            </a:r>
          </a:p>
          <a:p>
            <a:pPr marL="171450" indent="-171450">
              <a:buFontTx/>
              <a:buChar char="-"/>
            </a:pPr>
            <a:r>
              <a:rPr lang="en-US" dirty="0" smtClean="0">
                <a:hlinkClick r:id="rId12"/>
              </a:rPr>
              <a:t>https</a:t>
            </a:r>
            <a:r>
              <a:rPr lang="en-US" dirty="0">
                <a:hlinkClick r:id="rId12"/>
              </a:rPr>
              <a:t>://</a:t>
            </a:r>
            <a:r>
              <a:rPr lang="en-US" dirty="0" smtClean="0">
                <a:hlinkClick r:id="rId12"/>
              </a:rPr>
              <a:t>scontent-cdt1-1.cdninstagram.com/v/t51.2885-15/e35/66218838_942468512777551_4547401241838710995_n.jpg</a:t>
            </a:r>
            <a:endParaRPr lang="en-US" dirty="0" smtClean="0"/>
          </a:p>
          <a:p>
            <a:pPr marL="171450" indent="-171450">
              <a:buFontTx/>
              <a:buChar char="-"/>
            </a:pPr>
            <a:r>
              <a:rPr lang="en-US" dirty="0">
                <a:hlinkClick r:id="rId13"/>
              </a:rPr>
              <a:t>https://</a:t>
            </a:r>
            <a:r>
              <a:rPr lang="en-US" dirty="0" smtClean="0">
                <a:hlinkClick r:id="rId13"/>
              </a:rPr>
              <a:t>www.unilad.co.uk/wp-content/uploads/2015/10/UNILAD-question-mark-mystery-meat36659-584x426.jpg</a:t>
            </a:r>
            <a:r>
              <a:rPr lang="en-US" dirty="0" smtClean="0"/>
              <a:t> </a:t>
            </a:r>
          </a:p>
          <a:p>
            <a:pPr marL="171450" indent="-171450">
              <a:buFontTx/>
              <a:buChar char="-"/>
            </a:pPr>
            <a:r>
              <a:rPr lang="en-US" dirty="0">
                <a:hlinkClick r:id="rId14"/>
              </a:rPr>
              <a:t>https://</a:t>
            </a:r>
            <a:r>
              <a:rPr lang="en-US" dirty="0" smtClean="0">
                <a:hlinkClick r:id="rId14"/>
              </a:rPr>
              <a:t>s3.amazonaws.com/wowfilters/content-images/the-three-mouths-instagram-filter-1.jpg</a:t>
            </a:r>
            <a:r>
              <a:rPr lang="en-US" dirty="0" smtClean="0"/>
              <a:t> </a:t>
            </a:r>
          </a:p>
          <a:p>
            <a:pPr marL="171450" indent="-171450">
              <a:buFontTx/>
              <a:buChar char="-"/>
            </a:pPr>
            <a:r>
              <a:rPr lang="en-US" dirty="0">
                <a:hlinkClick r:id="rId15"/>
              </a:rPr>
              <a:t>https://</a:t>
            </a:r>
            <a:r>
              <a:rPr lang="en-US" dirty="0" smtClean="0">
                <a:hlinkClick r:id="rId15"/>
              </a:rPr>
              <a:t>pnghunter.com/search/waiter</a:t>
            </a:r>
            <a:endParaRPr lang="en-US" dirty="0" smtClean="0"/>
          </a:p>
          <a:p>
            <a:pPr marL="171450" indent="-171450">
              <a:buFontTx/>
              <a:buChar char="-"/>
            </a:pPr>
            <a:r>
              <a:rPr lang="en-US" dirty="0">
                <a:hlinkClick r:id="rId16"/>
              </a:rPr>
              <a:t>https://</a:t>
            </a:r>
            <a:r>
              <a:rPr lang="en-US" dirty="0" smtClean="0">
                <a:hlinkClick r:id="rId16"/>
              </a:rPr>
              <a:t>www.stickpng.com/assets/images/580b57fcd9996e24bc43c567.png</a:t>
            </a:r>
            <a:r>
              <a:rPr lang="en-US" dirty="0" smtClean="0"/>
              <a:t> </a:t>
            </a:r>
          </a:p>
          <a:p>
            <a:pPr marL="171450" indent="-171450">
              <a:buFontTx/>
              <a:buChar char="-"/>
            </a:pPr>
            <a:r>
              <a:rPr lang="en-US" dirty="0">
                <a:hlinkClick r:id="rId17"/>
              </a:rPr>
              <a:t>https://2.bp.blogspot.com/-</a:t>
            </a:r>
            <a:r>
              <a:rPr lang="en-US" dirty="0" smtClean="0">
                <a:hlinkClick r:id="rId17"/>
              </a:rPr>
              <a:t>C3TpcrQ0s20/UW7zBvLq2SI/AAAAAAAAAbA/SgKjXVHLGVE/s1600/Alphabet+Soup.png</a:t>
            </a:r>
            <a:r>
              <a:rPr lang="en-US" dirty="0" smtClean="0"/>
              <a:t> </a:t>
            </a:r>
            <a:endParaRPr lang="en-US" dirty="0" smtClean="0"/>
          </a:p>
          <a:p>
            <a:pPr marL="171450" indent="-171450">
              <a:buFontTx/>
              <a:buChar char="-"/>
            </a:pPr>
            <a:r>
              <a:rPr lang="en-US" dirty="0">
                <a:hlinkClick r:id="rId18"/>
              </a:rPr>
              <a:t>https://</a:t>
            </a:r>
            <a:r>
              <a:rPr lang="en-US" dirty="0" smtClean="0">
                <a:hlinkClick r:id="rId18"/>
              </a:rPr>
              <a:t>lh3.googleusercontent.com/proxy/x749arvZG1YKUSZ1UeH_Yw6wHOnW9IxahES5ITmMiXKWRU-Zc-uKr4mk4yZKfio-cqKl5vV4GyJfSNckyApqy9r6Jco-HQ72wHCXp2LmsR1RqMZpyF78RBCf0AhlsCjpb5VGDa4</a:t>
            </a:r>
            <a:r>
              <a:rPr lang="en-US" dirty="0" smtClean="0"/>
              <a:t> </a:t>
            </a:r>
            <a:endParaRPr lang="en-US" dirty="0" smtClean="0"/>
          </a:p>
          <a:p>
            <a:pPr marL="171450" indent="-171450">
              <a:buFontTx/>
              <a:buChar char="-"/>
            </a:pPr>
            <a:endParaRPr lang="en-US" dirty="0"/>
          </a:p>
          <a:p>
            <a:pPr marL="171450" indent="-171450">
              <a:buFontTx/>
              <a:buChar char="-"/>
            </a:pPr>
            <a:endParaRPr lang="en-US" dirty="0"/>
          </a:p>
          <a:p>
            <a:pPr marL="171450" lvl="0" indent="-171450">
              <a:buFontTx/>
              <a:buChar char="-"/>
            </a:pPr>
            <a:endParaRPr lang="en-US" dirty="0">
              <a:solidFill>
                <a:schemeClr val="dk1"/>
              </a:solidFill>
            </a:endParaRPr>
          </a:p>
        </p:txBody>
      </p:sp>
    </p:spTree>
    <p:extLst>
      <p:ext uri="{BB962C8B-B14F-4D97-AF65-F5344CB8AC3E}">
        <p14:creationId xmlns:p14="http://schemas.microsoft.com/office/powerpoint/2010/main" val="34870440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8A0F5C-5C6B-47C2-96B1-DCDB923954D3}"/>
              </a:ext>
            </a:extLst>
          </p:cNvPr>
          <p:cNvSpPr txBox="1"/>
          <p:nvPr/>
        </p:nvSpPr>
        <p:spPr>
          <a:xfrm>
            <a:off x="1317625" y="669792"/>
            <a:ext cx="9505950" cy="615553"/>
          </a:xfrm>
          <a:prstGeom prst="rect">
            <a:avLst/>
          </a:prstGeom>
          <a:noFill/>
        </p:spPr>
        <p:txBody>
          <a:bodyPr wrap="square" lIns="0" tIns="0" rIns="0" bIns="0" rtlCol="0" anchor="t">
            <a:spAutoFit/>
          </a:bodyPr>
          <a:lstStyle/>
          <a:p>
            <a:r>
              <a:rPr lang="en-US" sz="4000" dirty="0" smtClean="0">
                <a:latin typeface="Segoe UI Semibold" panose="020B0702040204020203" pitchFamily="34" charset="0"/>
                <a:cs typeface="Segoe UI Semibold" panose="020B0702040204020203" pitchFamily="34" charset="0"/>
              </a:rPr>
              <a:t>Image sources</a:t>
            </a:r>
            <a:endParaRPr lang="fr-FR" sz="4000" dirty="0">
              <a:latin typeface="Segoe UI Semibold" panose="020B0702040204020203" pitchFamily="34" charset="0"/>
              <a:cs typeface="Segoe UI Semibold" panose="020B0702040204020203" pitchFamily="34" charset="0"/>
            </a:endParaRPr>
          </a:p>
        </p:txBody>
      </p:sp>
      <p:sp>
        <p:nvSpPr>
          <p:cNvPr id="5" name="TextBox 4">
            <a:extLst>
              <a:ext uri="{FF2B5EF4-FFF2-40B4-BE49-F238E27FC236}">
                <a16:creationId xmlns:a16="http://schemas.microsoft.com/office/drawing/2014/main" id="{7E11740C-C5EC-4E44-B1CC-60FD90A4348A}"/>
              </a:ext>
            </a:extLst>
          </p:cNvPr>
          <p:cNvSpPr txBox="1"/>
          <p:nvPr/>
        </p:nvSpPr>
        <p:spPr>
          <a:xfrm>
            <a:off x="1343025" y="4744978"/>
            <a:ext cx="3068955" cy="493084"/>
          </a:xfrm>
          <a:prstGeom prst="rect">
            <a:avLst/>
          </a:prstGeom>
          <a:noFill/>
        </p:spPr>
        <p:txBody>
          <a:bodyPr wrap="square" lIns="0" tIns="0" rIns="0" bIns="0" rtlCol="0" anchor="ctr">
            <a:spAutoFit/>
          </a:bodyPr>
          <a:lstStyle/>
          <a:p>
            <a:pPr>
              <a:lnSpc>
                <a:spcPct val="120000"/>
              </a:lnSpc>
            </a:pPr>
            <a:r>
              <a:rPr lang="en-US" sz="1400" dirty="0">
                <a:solidFill>
                  <a:schemeClr val="bg1"/>
                </a:solidFill>
                <a:latin typeface="Segoe UI" panose="020B0502040204020203" pitchFamily="34" charset="0"/>
                <a:cs typeface="Segoe UI" panose="020B0502040204020203" pitchFamily="34" charset="0"/>
              </a:rPr>
              <a:t>Capitalize on low hanging fruit </a:t>
            </a:r>
            <a:br>
              <a:rPr lang="en-US" sz="1400" dirty="0">
                <a:solidFill>
                  <a:schemeClr val="bg1"/>
                </a:solidFill>
                <a:latin typeface="Segoe UI" panose="020B0502040204020203" pitchFamily="34" charset="0"/>
                <a:cs typeface="Segoe UI" panose="020B0502040204020203" pitchFamily="34" charset="0"/>
              </a:rPr>
            </a:br>
            <a:r>
              <a:rPr lang="en-US" sz="1400" dirty="0">
                <a:solidFill>
                  <a:schemeClr val="bg1"/>
                </a:solidFill>
                <a:latin typeface="Segoe UI" panose="020B0502040204020203" pitchFamily="34" charset="0"/>
                <a:cs typeface="Segoe UI" panose="020B0502040204020203" pitchFamily="34" charset="0"/>
              </a:rPr>
              <a:t>to identify a ballpark </a:t>
            </a:r>
            <a:endParaRPr lang="fr-FR" sz="1400" dirty="0">
              <a:solidFill>
                <a:schemeClr val="bg1"/>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1DC379CD-1253-45F1-941C-3AF9B7A8D9BC}"/>
              </a:ext>
            </a:extLst>
          </p:cNvPr>
          <p:cNvSpPr txBox="1"/>
          <p:nvPr/>
        </p:nvSpPr>
        <p:spPr>
          <a:xfrm>
            <a:off x="4561522" y="4744978"/>
            <a:ext cx="3468053" cy="493084"/>
          </a:xfrm>
          <a:prstGeom prst="rect">
            <a:avLst/>
          </a:prstGeom>
          <a:noFill/>
        </p:spPr>
        <p:txBody>
          <a:bodyPr wrap="square" lIns="0" tIns="0" rIns="0" bIns="0" rtlCol="0" anchor="ctr">
            <a:spAutoFit/>
          </a:bodyPr>
          <a:lstStyle/>
          <a:p>
            <a:pPr>
              <a:lnSpc>
                <a:spcPct val="120000"/>
              </a:lnSpc>
            </a:pPr>
            <a:r>
              <a:rPr lang="en-US" sz="1400" dirty="0">
                <a:solidFill>
                  <a:schemeClr val="bg1"/>
                </a:solidFill>
                <a:latin typeface="Segoe UI" panose="020B0502040204020203" pitchFamily="34" charset="0"/>
                <a:cs typeface="Segoe UI" panose="020B0502040204020203" pitchFamily="34" charset="0"/>
              </a:rPr>
              <a:t>Collaboratively administrate empowered markets via plug-and-play networks. </a:t>
            </a:r>
            <a:endParaRPr lang="fr-FR" sz="1400" dirty="0">
              <a:solidFill>
                <a:schemeClr val="bg1"/>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495204F1-563A-498D-8C08-51B2348B5A38}"/>
              </a:ext>
            </a:extLst>
          </p:cNvPr>
          <p:cNvSpPr txBox="1"/>
          <p:nvPr/>
        </p:nvSpPr>
        <p:spPr>
          <a:xfrm>
            <a:off x="276226" y="1515192"/>
            <a:ext cx="11915774" cy="1384995"/>
          </a:xfrm>
          <a:prstGeom prst="rect">
            <a:avLst/>
          </a:prstGeom>
          <a:noFill/>
        </p:spPr>
        <p:txBody>
          <a:bodyPr wrap="square" lIns="0" tIns="0" r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marL="171450" indent="-171450">
              <a:buFontTx/>
              <a:buChar char="-"/>
            </a:pPr>
            <a:r>
              <a:rPr lang="en-US" dirty="0">
                <a:hlinkClick r:id="rId2"/>
              </a:rPr>
              <a:t>https://</a:t>
            </a:r>
            <a:r>
              <a:rPr lang="en-US" dirty="0" smtClean="0">
                <a:hlinkClick r:id="rId2"/>
              </a:rPr>
              <a:t>i.pinimg.com/originals/99/e9/68/99e9689aa6a7a68d846ae942b401eacd.jpg</a:t>
            </a:r>
            <a:endParaRPr lang="en-US" dirty="0" smtClean="0"/>
          </a:p>
          <a:p>
            <a:pPr marL="171450" indent="-171450">
              <a:buFontTx/>
              <a:buChar char="-"/>
            </a:pPr>
            <a:r>
              <a:rPr lang="en-US" dirty="0">
                <a:hlinkClick r:id="rId3"/>
              </a:rPr>
              <a:t>https://2.bp.blogspot.com/-</a:t>
            </a:r>
            <a:r>
              <a:rPr lang="en-US" dirty="0" smtClean="0">
                <a:hlinkClick r:id="rId3"/>
              </a:rPr>
              <a:t>7ED7iessIXU/WmLu04G6HWI/AAAAAAAAKec/yslLVyakN-cL2D0CKD23IZUEUsdIFa13QCLcBGAs/s1600/Chrome_win_browser_wars.png</a:t>
            </a:r>
            <a:endParaRPr lang="en-US" dirty="0" smtClean="0"/>
          </a:p>
          <a:p>
            <a:pPr marL="171450" indent="-171450">
              <a:buFontTx/>
              <a:buChar char="-"/>
            </a:pPr>
            <a:r>
              <a:rPr lang="en-US" dirty="0">
                <a:hlinkClick r:id="rId4"/>
              </a:rPr>
              <a:t>https://</a:t>
            </a:r>
            <a:r>
              <a:rPr lang="en-US" dirty="0" smtClean="0">
                <a:hlinkClick r:id="rId4"/>
              </a:rPr>
              <a:t>www.waffleworkshop.com/waffle-workshop6.jpg</a:t>
            </a:r>
            <a:r>
              <a:rPr lang="en-US" dirty="0" smtClean="0"/>
              <a:t>  </a:t>
            </a:r>
            <a:endParaRPr lang="en-US" dirty="0"/>
          </a:p>
          <a:p>
            <a:pPr marL="171450" indent="-171450">
              <a:buFontTx/>
              <a:buChar char="-"/>
            </a:pPr>
            <a:r>
              <a:rPr lang="en-US" dirty="0" smtClean="0"/>
              <a:t> </a:t>
            </a:r>
          </a:p>
          <a:p>
            <a:pPr marL="171450" indent="-171450">
              <a:buFontTx/>
              <a:buChar char="-"/>
            </a:pPr>
            <a:endParaRPr lang="en-US" dirty="0"/>
          </a:p>
          <a:p>
            <a:pPr marL="171450" lvl="0" indent="-171450">
              <a:buFontTx/>
              <a:buChar char="-"/>
            </a:pPr>
            <a:endParaRPr lang="en-US" dirty="0">
              <a:solidFill>
                <a:schemeClr val="dk1"/>
              </a:solidFill>
            </a:endParaRPr>
          </a:p>
        </p:txBody>
      </p:sp>
    </p:spTree>
    <p:extLst>
      <p:ext uri="{BB962C8B-B14F-4D97-AF65-F5344CB8AC3E}">
        <p14:creationId xmlns:p14="http://schemas.microsoft.com/office/powerpoint/2010/main" val="12194887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583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343400" y="359500"/>
            <a:ext cx="1252331" cy="795130"/>
          </a:xfrm>
          <a:prstGeom prst="rect">
            <a:avLst/>
          </a:prstGeom>
          <a:solidFill>
            <a:srgbClr val="3F51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HTML</a:t>
            </a:r>
            <a:endParaRPr lang="en-US" dirty="0"/>
          </a:p>
        </p:txBody>
      </p:sp>
      <p:sp>
        <p:nvSpPr>
          <p:cNvPr id="24" name="Rectangle 23"/>
          <p:cNvSpPr/>
          <p:nvPr/>
        </p:nvSpPr>
        <p:spPr>
          <a:xfrm>
            <a:off x="5777948" y="359500"/>
            <a:ext cx="1252331" cy="79513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JavaScript</a:t>
            </a:r>
            <a:endParaRPr lang="en-US" dirty="0">
              <a:solidFill>
                <a:schemeClr val="tx1"/>
              </a:solidFill>
            </a:endParaRPr>
          </a:p>
        </p:txBody>
      </p:sp>
      <p:sp>
        <p:nvSpPr>
          <p:cNvPr id="25" name="Rectangle 24"/>
          <p:cNvSpPr/>
          <p:nvPr/>
        </p:nvSpPr>
        <p:spPr>
          <a:xfrm>
            <a:off x="7212496" y="359500"/>
            <a:ext cx="1252331" cy="795130"/>
          </a:xfrm>
          <a:prstGeom prst="rect">
            <a:avLst/>
          </a:prstGeom>
          <a:solidFill>
            <a:srgbClr val="0096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CSS</a:t>
            </a:r>
            <a:endParaRPr lang="en-US" dirty="0"/>
          </a:p>
        </p:txBody>
      </p:sp>
      <p:sp>
        <p:nvSpPr>
          <p:cNvPr id="26" name="Rectangle 25"/>
          <p:cNvSpPr/>
          <p:nvPr/>
        </p:nvSpPr>
        <p:spPr>
          <a:xfrm>
            <a:off x="8647043" y="359500"/>
            <a:ext cx="1252331" cy="795130"/>
          </a:xfrm>
          <a:prstGeom prst="rect">
            <a:avLst/>
          </a:prstGeom>
          <a:solidFill>
            <a:srgbClr val="F443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Images</a:t>
            </a:r>
            <a:endParaRPr lang="en-US" dirty="0"/>
          </a:p>
        </p:txBody>
      </p:sp>
      <p:sp>
        <p:nvSpPr>
          <p:cNvPr id="27" name="Right Arrow 26"/>
          <p:cNvSpPr/>
          <p:nvPr/>
        </p:nvSpPr>
        <p:spPr>
          <a:xfrm>
            <a:off x="532945" y="1352620"/>
            <a:ext cx="11234985" cy="274385"/>
          </a:xfrm>
          <a:prstGeom prst="rightArrow">
            <a:avLst>
              <a:gd name="adj1" fmla="val 50000"/>
              <a:gd name="adj2" fmla="val 15627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p:cNvSpPr txBox="1"/>
          <p:nvPr/>
        </p:nvSpPr>
        <p:spPr>
          <a:xfrm>
            <a:off x="10472879" y="1008078"/>
            <a:ext cx="944040" cy="400110"/>
          </a:xfrm>
          <a:prstGeom prst="rect">
            <a:avLst/>
          </a:prstGeom>
          <a:noFill/>
        </p:spPr>
        <p:txBody>
          <a:bodyPr wrap="square" rtlCol="0">
            <a:spAutoFit/>
          </a:bodyPr>
          <a:lstStyle/>
          <a:p>
            <a:pPr algn="ctr"/>
            <a:r>
              <a:rPr lang="en-US" sz="2000" dirty="0" smtClean="0">
                <a:solidFill>
                  <a:schemeClr val="tx1"/>
                </a:solidFill>
              </a:rPr>
              <a:t>time</a:t>
            </a:r>
            <a:endParaRPr lang="en-US" sz="2400" dirty="0">
              <a:solidFill>
                <a:schemeClr val="tx1"/>
              </a:solidFill>
            </a:endParaRPr>
          </a:p>
        </p:txBody>
      </p:sp>
      <p:sp>
        <p:nvSpPr>
          <p:cNvPr id="46" name="Rectangle 45"/>
          <p:cNvSpPr/>
          <p:nvPr/>
        </p:nvSpPr>
        <p:spPr>
          <a:xfrm>
            <a:off x="590153" y="3829628"/>
            <a:ext cx="3324564" cy="584775"/>
          </a:xfrm>
          <a:prstGeom prst="rect">
            <a:avLst/>
          </a:prstGeom>
        </p:spPr>
        <p:txBody>
          <a:bodyPr wrap="none">
            <a:spAutoFit/>
          </a:bodyPr>
          <a:lstStyle/>
          <a:p>
            <a:pPr lvl="0" algn="ctr">
              <a:buSzPts val="3600"/>
            </a:pPr>
            <a:r>
              <a:rPr lang="en-US" sz="3200" dirty="0" smtClean="0">
                <a:sym typeface="Montserrat"/>
              </a:rPr>
              <a:t>Fair Round-Robin</a:t>
            </a:r>
            <a:endParaRPr lang="en-US" sz="3200" dirty="0">
              <a:sym typeface="Montserrat"/>
            </a:endParaRPr>
          </a:p>
        </p:txBody>
      </p:sp>
      <p:sp>
        <p:nvSpPr>
          <p:cNvPr id="58" name="Rectangle 57"/>
          <p:cNvSpPr/>
          <p:nvPr/>
        </p:nvSpPr>
        <p:spPr>
          <a:xfrm>
            <a:off x="1828889" y="2790697"/>
            <a:ext cx="2085828" cy="584775"/>
          </a:xfrm>
          <a:prstGeom prst="rect">
            <a:avLst/>
          </a:prstGeom>
        </p:spPr>
        <p:txBody>
          <a:bodyPr wrap="none">
            <a:spAutoFit/>
          </a:bodyPr>
          <a:lstStyle/>
          <a:p>
            <a:pPr lvl="0" algn="ctr">
              <a:buSzPts val="3600"/>
            </a:pPr>
            <a:r>
              <a:rPr lang="en-US" sz="3200" dirty="0" smtClean="0">
                <a:sym typeface="Montserrat"/>
              </a:rPr>
              <a:t>Sequential</a:t>
            </a:r>
            <a:endParaRPr lang="en-US" sz="3200" dirty="0">
              <a:sym typeface="Montserrat"/>
            </a:endParaRPr>
          </a:p>
        </p:txBody>
      </p:sp>
      <p:sp>
        <p:nvSpPr>
          <p:cNvPr id="77" name="Rectangle 76"/>
          <p:cNvSpPr/>
          <p:nvPr/>
        </p:nvSpPr>
        <p:spPr>
          <a:xfrm>
            <a:off x="132463" y="4862543"/>
            <a:ext cx="3782254" cy="584775"/>
          </a:xfrm>
          <a:prstGeom prst="rect">
            <a:avLst/>
          </a:prstGeom>
        </p:spPr>
        <p:txBody>
          <a:bodyPr wrap="none">
            <a:spAutoFit/>
          </a:bodyPr>
          <a:lstStyle/>
          <a:p>
            <a:pPr lvl="0" algn="ctr">
              <a:buSzPts val="3600"/>
            </a:pPr>
            <a:r>
              <a:rPr lang="en-US" sz="3200" dirty="0" smtClean="0">
                <a:sym typeface="Montserrat"/>
              </a:rPr>
              <a:t>Unfair Round-Robin</a:t>
            </a:r>
            <a:endParaRPr lang="en-US" sz="3200" dirty="0">
              <a:sym typeface="Montserrat"/>
            </a:endParaRPr>
          </a:p>
        </p:txBody>
      </p:sp>
      <p:sp>
        <p:nvSpPr>
          <p:cNvPr id="36" name="Rectangle 35"/>
          <p:cNvSpPr/>
          <p:nvPr/>
        </p:nvSpPr>
        <p:spPr>
          <a:xfrm flipH="1">
            <a:off x="10747754" y="3948345"/>
            <a:ext cx="658167"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flipH="1">
            <a:off x="10089587" y="3949586"/>
            <a:ext cx="658167"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flipH="1">
            <a:off x="9431420" y="3949335"/>
            <a:ext cx="658167"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flipH="1">
            <a:off x="8773253" y="3948345"/>
            <a:ext cx="658167"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flipH="1">
            <a:off x="8116740" y="3947795"/>
            <a:ext cx="658167"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flipH="1">
            <a:off x="7458573" y="3949036"/>
            <a:ext cx="658167"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flipH="1">
            <a:off x="6800406" y="3948784"/>
            <a:ext cx="658167"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flipH="1">
            <a:off x="6142239" y="3947795"/>
            <a:ext cx="658167" cy="36164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flipH="1">
            <a:off x="5486828" y="3947795"/>
            <a:ext cx="658167"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flipH="1">
            <a:off x="9650339" y="2892536"/>
            <a:ext cx="1783970"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flipH="1">
            <a:off x="8116738" y="2892536"/>
            <a:ext cx="1533600"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flipH="1">
            <a:off x="6578853" y="2896980"/>
            <a:ext cx="153788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flipH="1">
            <a:off x="11239801" y="4958444"/>
            <a:ext cx="208420"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flipH="1">
            <a:off x="10600506" y="4959685"/>
            <a:ext cx="658167"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flipH="1">
            <a:off x="10410957" y="4959433"/>
            <a:ext cx="189548"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flipH="1">
            <a:off x="9767284" y="4958444"/>
            <a:ext cx="658167"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flipH="1">
            <a:off x="9577735" y="4957893"/>
            <a:ext cx="198984"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flipH="1">
            <a:off x="8922447" y="4959135"/>
            <a:ext cx="658167"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flipH="1">
            <a:off x="8726342" y="4958883"/>
            <a:ext cx="21497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flipH="1">
            <a:off x="8064819" y="4957893"/>
            <a:ext cx="658167" cy="36164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flipH="1">
            <a:off x="7865357" y="4957893"/>
            <a:ext cx="199459"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flipH="1">
            <a:off x="7250469" y="4959135"/>
            <a:ext cx="614374"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flipH="1">
            <a:off x="7060564" y="4964850"/>
            <a:ext cx="189548"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flipH="1">
            <a:off x="4168946" y="4973013"/>
            <a:ext cx="1031075"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p:cNvSpPr/>
          <p:nvPr/>
        </p:nvSpPr>
        <p:spPr>
          <a:xfrm flipH="1">
            <a:off x="6227342" y="4963311"/>
            <a:ext cx="198984"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flipH="1">
            <a:off x="5572054" y="4964552"/>
            <a:ext cx="658167"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flipH="1">
            <a:off x="5375948" y="4964300"/>
            <a:ext cx="21497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p:cNvSpPr/>
          <p:nvPr/>
        </p:nvSpPr>
        <p:spPr>
          <a:xfrm flipH="1">
            <a:off x="5200536" y="4971300"/>
            <a:ext cx="182819" cy="36164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Rectangle 86"/>
          <p:cNvSpPr/>
          <p:nvPr/>
        </p:nvSpPr>
        <p:spPr>
          <a:xfrm flipH="1">
            <a:off x="4170976" y="3942220"/>
            <a:ext cx="658167" cy="36164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Rectangle 87"/>
          <p:cNvSpPr/>
          <p:nvPr/>
        </p:nvSpPr>
        <p:spPr>
          <a:xfrm flipH="1">
            <a:off x="4831390" y="3942220"/>
            <a:ext cx="658167"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Rectangle 88"/>
          <p:cNvSpPr/>
          <p:nvPr/>
        </p:nvSpPr>
        <p:spPr>
          <a:xfrm flipH="1">
            <a:off x="4168946" y="2900311"/>
            <a:ext cx="2414192"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Rectangle 89"/>
          <p:cNvSpPr/>
          <p:nvPr/>
        </p:nvSpPr>
        <p:spPr>
          <a:xfrm flipH="1">
            <a:off x="6421390" y="4967471"/>
            <a:ext cx="658167" cy="36164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a:off x="1211733" y="5848493"/>
            <a:ext cx="2702984" cy="584775"/>
          </a:xfrm>
          <a:prstGeom prst="rect">
            <a:avLst/>
          </a:prstGeom>
        </p:spPr>
        <p:txBody>
          <a:bodyPr wrap="none">
            <a:spAutoFit/>
          </a:bodyPr>
          <a:lstStyle/>
          <a:p>
            <a:pPr lvl="0" algn="ctr">
              <a:buSzPts val="3600"/>
            </a:pPr>
            <a:r>
              <a:rPr lang="en-US" sz="3200" dirty="0" smtClean="0">
                <a:sym typeface="Montserrat"/>
              </a:rPr>
              <a:t>Combinations</a:t>
            </a:r>
            <a:endParaRPr lang="en-US" sz="3200" dirty="0">
              <a:sym typeface="Montserrat"/>
            </a:endParaRPr>
          </a:p>
        </p:txBody>
      </p:sp>
      <p:sp>
        <p:nvSpPr>
          <p:cNvPr id="80" name="Rectangle 79"/>
          <p:cNvSpPr/>
          <p:nvPr/>
        </p:nvSpPr>
        <p:spPr>
          <a:xfrm flipH="1">
            <a:off x="6760403" y="5950533"/>
            <a:ext cx="198984"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p:cNvSpPr/>
          <p:nvPr/>
        </p:nvSpPr>
        <p:spPr>
          <a:xfrm flipH="1">
            <a:off x="6550163" y="5950554"/>
            <a:ext cx="21497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p:cNvSpPr/>
          <p:nvPr/>
        </p:nvSpPr>
        <p:spPr>
          <a:xfrm flipH="1">
            <a:off x="4135971" y="5949748"/>
            <a:ext cx="2414192" cy="361091"/>
          </a:xfrm>
          <a:prstGeom prst="rect">
            <a:avLst/>
          </a:prstGeom>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flipH="1">
            <a:off x="8184250" y="5946032"/>
            <a:ext cx="1533600" cy="36164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91"/>
          <p:cNvSpPr/>
          <p:nvPr/>
        </p:nvSpPr>
        <p:spPr>
          <a:xfrm flipH="1">
            <a:off x="7171980" y="5947508"/>
            <a:ext cx="198984"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p:cNvSpPr/>
          <p:nvPr/>
        </p:nvSpPr>
        <p:spPr>
          <a:xfrm flipH="1">
            <a:off x="6961740" y="5947529"/>
            <a:ext cx="21497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Rectangle 93"/>
          <p:cNvSpPr/>
          <p:nvPr/>
        </p:nvSpPr>
        <p:spPr>
          <a:xfrm flipH="1">
            <a:off x="7578821" y="5948814"/>
            <a:ext cx="198984"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flipH="1">
            <a:off x="7368581" y="5948835"/>
            <a:ext cx="21497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Rectangle 95"/>
          <p:cNvSpPr/>
          <p:nvPr/>
        </p:nvSpPr>
        <p:spPr>
          <a:xfrm flipH="1">
            <a:off x="7985662" y="5948814"/>
            <a:ext cx="198984"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Rectangle 96"/>
          <p:cNvSpPr/>
          <p:nvPr/>
        </p:nvSpPr>
        <p:spPr>
          <a:xfrm flipH="1">
            <a:off x="7775422" y="5948835"/>
            <a:ext cx="21497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ectangle 97"/>
          <p:cNvSpPr/>
          <p:nvPr/>
        </p:nvSpPr>
        <p:spPr>
          <a:xfrm flipH="1">
            <a:off x="9911702" y="5942556"/>
            <a:ext cx="198984"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flipH="1">
            <a:off x="9701462" y="5942577"/>
            <a:ext cx="21497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ectangle 99"/>
          <p:cNvSpPr/>
          <p:nvPr/>
        </p:nvSpPr>
        <p:spPr>
          <a:xfrm flipH="1">
            <a:off x="10323279" y="5939531"/>
            <a:ext cx="198984"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flipH="1">
            <a:off x="10113039" y="5939552"/>
            <a:ext cx="21497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flipH="1">
            <a:off x="10730120" y="5940837"/>
            <a:ext cx="198984"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102"/>
          <p:cNvSpPr/>
          <p:nvPr/>
        </p:nvSpPr>
        <p:spPr>
          <a:xfrm flipH="1">
            <a:off x="10519880" y="5940858"/>
            <a:ext cx="21497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Rectangle 103"/>
          <p:cNvSpPr/>
          <p:nvPr/>
        </p:nvSpPr>
        <p:spPr>
          <a:xfrm flipH="1">
            <a:off x="11136961" y="5940837"/>
            <a:ext cx="198984" cy="36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Rectangle 104"/>
          <p:cNvSpPr/>
          <p:nvPr/>
        </p:nvSpPr>
        <p:spPr>
          <a:xfrm flipH="1">
            <a:off x="10926721" y="5940858"/>
            <a:ext cx="214976"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Rectangle 105"/>
          <p:cNvSpPr/>
          <p:nvPr/>
        </p:nvSpPr>
        <p:spPr>
          <a:xfrm flipH="1">
            <a:off x="11331209" y="5940837"/>
            <a:ext cx="113697" cy="361641"/>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8" name="Straight Arrow Connector 77"/>
          <p:cNvCxnSpPr/>
          <p:nvPr/>
        </p:nvCxnSpPr>
        <p:spPr>
          <a:xfrm>
            <a:off x="4168946" y="2371725"/>
            <a:ext cx="0" cy="504697"/>
          </a:xfrm>
          <a:prstGeom prst="straightConnector1">
            <a:avLst/>
          </a:prstGeom>
          <a:ln w="76200">
            <a:solidFill>
              <a:srgbClr val="394DBB"/>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837374" y="1841023"/>
            <a:ext cx="1846886" cy="400110"/>
          </a:xfrm>
          <a:prstGeom prst="rect">
            <a:avLst/>
          </a:prstGeom>
          <a:noFill/>
        </p:spPr>
        <p:txBody>
          <a:bodyPr wrap="square" rtlCol="0">
            <a:spAutoFit/>
          </a:bodyPr>
          <a:lstStyle/>
          <a:p>
            <a:pPr algn="ctr"/>
            <a:r>
              <a:rPr lang="en-US" sz="2000" b="1" dirty="0" smtClean="0">
                <a:solidFill>
                  <a:srgbClr val="394DBB"/>
                </a:solidFill>
              </a:rPr>
              <a:t>arrives first</a:t>
            </a:r>
            <a:endParaRPr lang="en-US" sz="2400" b="1" dirty="0">
              <a:solidFill>
                <a:srgbClr val="394DBB"/>
              </a:solidFill>
            </a:endParaRPr>
          </a:p>
        </p:txBody>
      </p:sp>
      <p:cxnSp>
        <p:nvCxnSpPr>
          <p:cNvPr id="81" name="Straight Arrow Connector 80"/>
          <p:cNvCxnSpPr/>
          <p:nvPr/>
        </p:nvCxnSpPr>
        <p:spPr>
          <a:xfrm flipH="1">
            <a:off x="11421780" y="2362200"/>
            <a:ext cx="12529" cy="53033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9913249" y="1889825"/>
            <a:ext cx="1846886" cy="400110"/>
          </a:xfrm>
          <a:prstGeom prst="rect">
            <a:avLst/>
          </a:prstGeom>
          <a:noFill/>
        </p:spPr>
        <p:txBody>
          <a:bodyPr wrap="square" rtlCol="0">
            <a:spAutoFit/>
          </a:bodyPr>
          <a:lstStyle/>
          <a:p>
            <a:pPr algn="ctr"/>
            <a:r>
              <a:rPr lang="en-US" sz="2000" b="1" dirty="0" smtClean="0">
                <a:solidFill>
                  <a:schemeClr val="accent1"/>
                </a:solidFill>
              </a:rPr>
              <a:t>arrives last</a:t>
            </a:r>
            <a:endParaRPr lang="en-US" sz="2400" b="1" dirty="0">
              <a:solidFill>
                <a:schemeClr val="accent1"/>
              </a:solidFill>
            </a:endParaRPr>
          </a:p>
        </p:txBody>
      </p:sp>
    </p:spTree>
    <p:extLst>
      <p:ext uri="{BB962C8B-B14F-4D97-AF65-F5344CB8AC3E}">
        <p14:creationId xmlns:p14="http://schemas.microsoft.com/office/powerpoint/2010/main" val="1231967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Personnalisé 30">
      <a:dk1>
        <a:srgbClr val="1D1D1D"/>
      </a:dk1>
      <a:lt1>
        <a:sysClr val="window" lastClr="FFFFFF"/>
      </a:lt1>
      <a:dk2>
        <a:srgbClr val="111111"/>
      </a:dk2>
      <a:lt2>
        <a:srgbClr val="F8F8F8"/>
      </a:lt2>
      <a:accent1>
        <a:srgbClr val="F44336"/>
      </a:accent1>
      <a:accent2>
        <a:srgbClr val="9C27B0"/>
      </a:accent2>
      <a:accent3>
        <a:srgbClr val="3F51B5"/>
      </a:accent3>
      <a:accent4>
        <a:srgbClr val="03A9F4"/>
      </a:accent4>
      <a:accent5>
        <a:srgbClr val="009688"/>
      </a:accent5>
      <a:accent6>
        <a:srgbClr val="8BC34A"/>
      </a:accent6>
      <a:hlink>
        <a:srgbClr val="F44336"/>
      </a:hlink>
      <a:folHlink>
        <a:srgbClr val="3F51B5"/>
      </a:folHlink>
    </a:clrScheme>
    <a:fontScheme name="Slidor">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bIns="0" rtlCol="0" anchor="t">
        <a:spAutoFit/>
      </a:bodyPr>
      <a:lstStyle>
        <a:defPPr algn="l">
          <a:lnSpc>
            <a:spcPct val="150000"/>
          </a:lnSpc>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36678</TotalTime>
  <Words>3677</Words>
  <Application>Microsoft Office PowerPoint</Application>
  <PresentationFormat>Widescreen</PresentationFormat>
  <Paragraphs>932</Paragraphs>
  <Slides>87</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87</vt:i4>
      </vt:variant>
    </vt:vector>
  </HeadingPairs>
  <TitlesOfParts>
    <vt:vector size="96" baseType="lpstr">
      <vt:lpstr>-apple-system</vt:lpstr>
      <vt:lpstr>Arial</vt:lpstr>
      <vt:lpstr>Courier New</vt:lpstr>
      <vt:lpstr>Montserrat</vt:lpstr>
      <vt:lpstr>Segoe UI</vt:lpstr>
      <vt:lpstr>Segoe UI Light</vt:lpstr>
      <vt:lpstr>Segoe UI Semibold</vt:lpstr>
      <vt:lpstr>Symbol</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Glide - by Slidor</dc:title>
  <dc:creator>Jerome BESTEL;Slidor</dc:creator>
  <cp:keywords>PowerPoint, Glide, Slidor</cp:keywords>
  <cp:lastModifiedBy>Robin Marx</cp:lastModifiedBy>
  <cp:revision>1430</cp:revision>
  <dcterms:created xsi:type="dcterms:W3CDTF">2018-11-08T16:43:29Z</dcterms:created>
  <dcterms:modified xsi:type="dcterms:W3CDTF">2020-01-31T22:00:34Z</dcterms:modified>
</cp:coreProperties>
</file>