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18"/>
  </p:notesMasterIdLst>
  <p:handoutMasterIdLst>
    <p:handoutMasterId r:id="rId19"/>
  </p:handoutMasterIdLst>
  <p:sldIdLst>
    <p:sldId id="256" r:id="rId2"/>
    <p:sldId id="257" r:id="rId3"/>
    <p:sldId id="258" r:id="rId4"/>
    <p:sldId id="259" r:id="rId5"/>
    <p:sldId id="261" r:id="rId6"/>
    <p:sldId id="260" r:id="rId7"/>
    <p:sldId id="263" r:id="rId8"/>
    <p:sldId id="264" r:id="rId9"/>
    <p:sldId id="395" r:id="rId10"/>
    <p:sldId id="396" r:id="rId11"/>
    <p:sldId id="397" r:id="rId12"/>
    <p:sldId id="398" r:id="rId13"/>
    <p:sldId id="399" r:id="rId14"/>
    <p:sldId id="401" r:id="rId15"/>
    <p:sldId id="402" r:id="rId16"/>
    <p:sldId id="403" r:id="rId17"/>
  </p:sldIdLst>
  <p:sldSz cx="10160000" cy="5715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1F41"/>
    <a:srgbClr val="8C1C3F"/>
    <a:srgbClr val="A0BCFF"/>
    <a:srgbClr val="D3D3D3"/>
    <a:srgbClr val="FFCE36"/>
    <a:srgbClr val="69102E"/>
    <a:srgbClr val="6600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67" autoAdjust="0"/>
    <p:restoredTop sz="97587" autoAdjust="0"/>
  </p:normalViewPr>
  <p:slideViewPr>
    <p:cSldViewPr snapToGrid="0">
      <p:cViewPr varScale="1">
        <p:scale>
          <a:sx n="133" d="100"/>
          <a:sy n="133" d="100"/>
        </p:scale>
        <p:origin x="108" y="120"/>
      </p:cViewPr>
      <p:guideLst>
        <p:guide orient="horz" pos="1800"/>
        <p:guide pos="3200"/>
      </p:guideLst>
    </p:cSldViewPr>
  </p:slideViewPr>
  <p:notesTextViewPr>
    <p:cViewPr>
      <p:scale>
        <a:sx n="100" d="100"/>
        <a:sy n="100" d="100"/>
      </p:scale>
      <p:origin x="0" y="0"/>
    </p:cViewPr>
  </p:notesTextViewPr>
  <p:sorterViewPr>
    <p:cViewPr>
      <p:scale>
        <a:sx n="200" d="100"/>
        <a:sy n="200" d="100"/>
      </p:scale>
      <p:origin x="0" y="970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3D5091-16BB-B847-B578-377D40D33A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222CD8-F4A3-DF42-89FC-10BB3998E9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47FC88-9C1D-6A49-9AF1-D8DE987DF5EE}" type="datetimeFigureOut">
              <a:rPr lang="en-US" smtClean="0"/>
              <a:t>1/18/2021</a:t>
            </a:fld>
            <a:endParaRPr lang="en-US"/>
          </a:p>
        </p:txBody>
      </p:sp>
      <p:sp>
        <p:nvSpPr>
          <p:cNvPr id="4" name="Footer Placeholder 3">
            <a:extLst>
              <a:ext uri="{FF2B5EF4-FFF2-40B4-BE49-F238E27FC236}">
                <a16:creationId xmlns:a16="http://schemas.microsoft.com/office/drawing/2014/main" id="{42A3D0C6-80B9-4E4D-88A8-3A703D4BCF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C2566BF-821E-A54E-8C6D-6100B78B625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A015D9-6E19-D743-8E7B-B970AD61D3E1}" type="slidenum">
              <a:rPr lang="en-US" smtClean="0"/>
              <a:t>‹#›</a:t>
            </a:fld>
            <a:endParaRPr lang="en-US"/>
          </a:p>
        </p:txBody>
      </p:sp>
    </p:spTree>
    <p:extLst>
      <p:ext uri="{BB962C8B-B14F-4D97-AF65-F5344CB8AC3E}">
        <p14:creationId xmlns:p14="http://schemas.microsoft.com/office/powerpoint/2010/main" val="543718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2055E9-01E2-EF4C-80A5-2CEEF3045177}" type="datetimeFigureOut">
              <a:rPr lang="en-US" smtClean="0"/>
              <a:t>1/18/2021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4379BE-A633-5F4A-876F-C5DC1BE54B6E}" type="slidenum">
              <a:rPr lang="en-US" smtClean="0"/>
              <a:t>‹#›</a:t>
            </a:fld>
            <a:endParaRPr lang="en-US"/>
          </a:p>
        </p:txBody>
      </p:sp>
    </p:spTree>
    <p:extLst>
      <p:ext uri="{BB962C8B-B14F-4D97-AF65-F5344CB8AC3E}">
        <p14:creationId xmlns:p14="http://schemas.microsoft.com/office/powerpoint/2010/main" val="3254593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924560" y="1158240"/>
            <a:ext cx="8310880" cy="1082040"/>
          </a:xfrm>
        </p:spPr>
        <p:txBody>
          <a:bodyPr anchor="b" anchorCtr="0"/>
          <a:lstStyle>
            <a:lvl1pPr>
              <a:lnSpc>
                <a:spcPct val="100000"/>
              </a:lnSpc>
              <a:spcAft>
                <a:spcPts val="600"/>
              </a:spcAft>
              <a:defRPr sz="3600"/>
            </a:lvl1pPr>
          </a:lstStyle>
          <a:p>
            <a:r>
              <a:rPr lang="en-US" altLang="en-US"/>
              <a:t>Click to edit Master title style</a:t>
            </a:r>
            <a:endParaRPr lang="en-US" altLang="en-US" dirty="0"/>
          </a:p>
        </p:txBody>
      </p:sp>
      <p:sp>
        <p:nvSpPr>
          <p:cNvPr id="6202" name="Rectangle 1082"/>
          <p:cNvSpPr>
            <a:spLocks noGrp="1" noChangeArrowheads="1"/>
          </p:cNvSpPr>
          <p:nvPr>
            <p:ph type="subTitle" sz="quarter" idx="1"/>
          </p:nvPr>
        </p:nvSpPr>
        <p:spPr>
          <a:xfrm>
            <a:off x="924560" y="2506980"/>
            <a:ext cx="8310880" cy="1493520"/>
          </a:xfrm>
          <a:prstGeom prst="rect">
            <a:avLst/>
          </a:prstGeom>
          <a:ln w="12700">
            <a:headEnd type="none" w="sm" len="sm"/>
            <a:tailEnd type="none" w="sm" len="sm"/>
          </a:ln>
        </p:spPr>
        <p:txBody>
          <a:bodyPr lIns="91440" tIns="45720" rIns="91440" bIns="45720" anchor="ctr" anchorCtr="0"/>
          <a:lstStyle>
            <a:lvl1pPr marL="0" indent="0" algn="ctr">
              <a:lnSpc>
                <a:spcPct val="100000"/>
              </a:lnSpc>
              <a:spcBef>
                <a:spcPts val="0"/>
              </a:spcBef>
              <a:spcAft>
                <a:spcPts val="2400"/>
              </a:spcAft>
              <a:buFontTx/>
              <a:buNone/>
              <a:defRPr sz="2200"/>
            </a:lvl1pPr>
          </a:lstStyle>
          <a:p>
            <a:r>
              <a:rPr lang="en-US" altLang="en-US"/>
              <a:t>Click to edit Master subtitle style</a:t>
            </a:r>
            <a:endParaRPr lang="en-US" altLang="en-US" dirty="0"/>
          </a:p>
        </p:txBody>
      </p:sp>
      <p:sp>
        <p:nvSpPr>
          <p:cNvPr id="11" name="TextBox 10"/>
          <p:cNvSpPr txBox="1"/>
          <p:nvPr userDrawn="1"/>
        </p:nvSpPr>
        <p:spPr>
          <a:xfrm>
            <a:off x="8446240" y="5007240"/>
            <a:ext cx="1050288" cy="733534"/>
          </a:xfrm>
          <a:prstGeom prst="rect">
            <a:avLst/>
          </a:prstGeom>
          <a:noFill/>
        </p:spPr>
        <p:txBody>
          <a:bodyPr wrap="none" rtlCol="0">
            <a:spAutoFit/>
          </a:bodyPr>
          <a:lstStyle/>
          <a:p>
            <a:pPr algn="l">
              <a:lnSpc>
                <a:spcPts val="1020"/>
              </a:lnSpc>
            </a:pPr>
            <a:r>
              <a:rPr lang="en-US" sz="1050" b="1" i="1" dirty="0">
                <a:solidFill>
                  <a:schemeClr val="bg2"/>
                </a:solidFill>
                <a:latin typeface="Arial" charset="0"/>
                <a:ea typeface="Arial" charset="0"/>
                <a:cs typeface="Arial" charset="0"/>
              </a:rPr>
              <a:t>B</a:t>
            </a:r>
            <a:r>
              <a:rPr lang="en-US" sz="1050" b="1" i="1" dirty="0">
                <a:solidFill>
                  <a:schemeClr val="bg2">
                    <a:lumMod val="60000"/>
                    <a:lumOff val="40000"/>
                  </a:schemeClr>
                </a:solidFill>
                <a:latin typeface="Arial" charset="0"/>
                <a:ea typeface="Arial" charset="0"/>
                <a:cs typeface="Arial" charset="0"/>
              </a:rPr>
              <a:t>liss</a:t>
            </a:r>
          </a:p>
          <a:p>
            <a:pPr algn="l">
              <a:lnSpc>
                <a:spcPts val="1020"/>
              </a:lnSpc>
            </a:pPr>
            <a:r>
              <a:rPr lang="en-US" sz="1050" b="1" i="1" dirty="0">
                <a:solidFill>
                  <a:schemeClr val="bg2"/>
                </a:solidFill>
                <a:latin typeface="Arial" charset="0"/>
                <a:ea typeface="Arial" charset="0"/>
                <a:cs typeface="Arial" charset="0"/>
              </a:rPr>
              <a:t>L</a:t>
            </a:r>
            <a:r>
              <a:rPr lang="en-US" sz="1050" b="1" i="1" dirty="0">
                <a:solidFill>
                  <a:schemeClr val="bg2">
                    <a:lumMod val="60000"/>
                    <a:lumOff val="40000"/>
                  </a:schemeClr>
                </a:solidFill>
                <a:latin typeface="Arial" charset="0"/>
                <a:ea typeface="Arial" charset="0"/>
                <a:cs typeface="Arial" charset="0"/>
              </a:rPr>
              <a:t>aboratory</a:t>
            </a:r>
            <a:r>
              <a:rPr lang="en-US" sz="900" b="1" i="1" dirty="0">
                <a:solidFill>
                  <a:schemeClr val="bg2">
                    <a:lumMod val="60000"/>
                    <a:lumOff val="40000"/>
                  </a:schemeClr>
                </a:solidFill>
                <a:latin typeface="Arial" charset="0"/>
                <a:ea typeface="Arial" charset="0"/>
                <a:cs typeface="Arial" charset="0"/>
              </a:rPr>
              <a:t> </a:t>
            </a:r>
            <a:r>
              <a:rPr lang="en-US" sz="1050" b="1" i="1" dirty="0">
                <a:solidFill>
                  <a:schemeClr val="bg2">
                    <a:lumMod val="60000"/>
                    <a:lumOff val="40000"/>
                  </a:schemeClr>
                </a:solidFill>
                <a:latin typeface="Arial" charset="0"/>
                <a:ea typeface="Arial" charset="0"/>
                <a:cs typeface="Arial" charset="0"/>
              </a:rPr>
              <a:t>of</a:t>
            </a:r>
          </a:p>
          <a:p>
            <a:pPr algn="l">
              <a:lnSpc>
                <a:spcPts val="1020"/>
              </a:lnSpc>
            </a:pPr>
            <a:r>
              <a:rPr lang="en-US" sz="100" b="1" i="1" dirty="0">
                <a:solidFill>
                  <a:schemeClr val="bg2"/>
                </a:solidFill>
                <a:latin typeface="Arial" charset="0"/>
                <a:ea typeface="Arial" charset="0"/>
                <a:cs typeface="Arial" charset="0"/>
              </a:rPr>
              <a:t> </a:t>
            </a:r>
            <a:r>
              <a:rPr lang="en-US" sz="1050" b="1" i="1" dirty="0">
                <a:solidFill>
                  <a:schemeClr val="bg2"/>
                </a:solidFill>
                <a:latin typeface="Arial" charset="0"/>
                <a:ea typeface="Arial" charset="0"/>
                <a:cs typeface="Arial" charset="0"/>
              </a:rPr>
              <a:t>I</a:t>
            </a:r>
            <a:r>
              <a:rPr lang="en-US" sz="1050" b="1" i="1" dirty="0">
                <a:solidFill>
                  <a:schemeClr val="bg2">
                    <a:lumMod val="60000"/>
                    <a:lumOff val="40000"/>
                  </a:schemeClr>
                </a:solidFill>
                <a:latin typeface="Arial" charset="0"/>
                <a:ea typeface="Arial" charset="0"/>
                <a:cs typeface="Arial" charset="0"/>
              </a:rPr>
              <a:t>nformation,</a:t>
            </a:r>
          </a:p>
          <a:p>
            <a:pPr algn="l">
              <a:lnSpc>
                <a:spcPts val="1020"/>
              </a:lnSpc>
            </a:pPr>
            <a:r>
              <a:rPr lang="en-US" sz="1050" b="1" i="1" dirty="0">
                <a:solidFill>
                  <a:schemeClr val="bg2"/>
                </a:solidFill>
                <a:latin typeface="Arial" charset="0"/>
                <a:ea typeface="Arial" charset="0"/>
                <a:cs typeface="Arial" charset="0"/>
              </a:rPr>
              <a:t>S</a:t>
            </a:r>
            <a:r>
              <a:rPr lang="en-US" sz="1050" b="1" i="1" dirty="0">
                <a:solidFill>
                  <a:schemeClr val="bg2">
                    <a:lumMod val="60000"/>
                    <a:lumOff val="40000"/>
                  </a:schemeClr>
                </a:solidFill>
                <a:latin typeface="Arial" charset="0"/>
                <a:ea typeface="Arial" charset="0"/>
                <a:cs typeface="Arial" charset="0"/>
              </a:rPr>
              <a:t>ignals,</a:t>
            </a:r>
            <a:r>
              <a:rPr lang="en-US" sz="900" b="1" i="1" baseline="0" dirty="0">
                <a:solidFill>
                  <a:schemeClr val="bg2">
                    <a:lumMod val="60000"/>
                    <a:lumOff val="40000"/>
                  </a:schemeClr>
                </a:solidFill>
                <a:latin typeface="Arial" charset="0"/>
                <a:ea typeface="Arial" charset="0"/>
                <a:cs typeface="Arial" charset="0"/>
              </a:rPr>
              <a:t> </a:t>
            </a:r>
            <a:r>
              <a:rPr lang="en-US" sz="1050" b="1" i="1" baseline="0" dirty="0">
                <a:solidFill>
                  <a:schemeClr val="bg2">
                    <a:lumMod val="60000"/>
                    <a:lumOff val="40000"/>
                  </a:schemeClr>
                </a:solidFill>
                <a:latin typeface="Arial" charset="0"/>
                <a:ea typeface="Arial" charset="0"/>
                <a:cs typeface="Arial" charset="0"/>
              </a:rPr>
              <a:t>and </a:t>
            </a:r>
          </a:p>
          <a:p>
            <a:pPr algn="l">
              <a:lnSpc>
                <a:spcPts val="1020"/>
              </a:lnSpc>
            </a:pPr>
            <a:r>
              <a:rPr lang="en-US" sz="1050" b="1" i="1" baseline="0" dirty="0">
                <a:solidFill>
                  <a:schemeClr val="bg2"/>
                </a:solidFill>
                <a:latin typeface="Arial" charset="0"/>
                <a:ea typeface="Arial" charset="0"/>
                <a:cs typeface="Arial" charset="0"/>
              </a:rPr>
              <a:t>S</a:t>
            </a:r>
            <a:r>
              <a:rPr lang="en-US" sz="1050" b="1" i="1" baseline="0" dirty="0">
                <a:solidFill>
                  <a:schemeClr val="bg2">
                    <a:lumMod val="60000"/>
                    <a:lumOff val="40000"/>
                  </a:schemeClr>
                </a:solidFill>
                <a:latin typeface="Arial" charset="0"/>
                <a:ea typeface="Arial" charset="0"/>
                <a:cs typeface="Arial" charset="0"/>
              </a:rPr>
              <a:t>ystems</a:t>
            </a:r>
            <a:endParaRPr lang="en-US" sz="1050" b="1" i="1" dirty="0">
              <a:solidFill>
                <a:schemeClr val="bg2">
                  <a:lumMod val="60000"/>
                  <a:lumOff val="40000"/>
                </a:schemeClr>
              </a:solidFill>
              <a:latin typeface="Arial" charset="0"/>
              <a:ea typeface="Arial" charset="0"/>
              <a:cs typeface="Arial" charset="0"/>
            </a:endParaRPr>
          </a:p>
        </p:txBody>
      </p:sp>
      <p:grpSp>
        <p:nvGrpSpPr>
          <p:cNvPr id="12" name="Group 11"/>
          <p:cNvGrpSpPr/>
          <p:nvPr userDrawn="1"/>
        </p:nvGrpSpPr>
        <p:grpSpPr>
          <a:xfrm>
            <a:off x="9428613" y="4981505"/>
            <a:ext cx="719275" cy="733547"/>
            <a:chOff x="3479800" y="1219200"/>
            <a:chExt cx="3200400" cy="3263900"/>
          </a:xfrm>
        </p:grpSpPr>
        <p:sp>
          <p:nvSpPr>
            <p:cNvPr id="13" name="Oval 12"/>
            <p:cNvSpPr/>
            <p:nvPr userDrawn="1"/>
          </p:nvSpPr>
          <p:spPr bwMode="auto">
            <a:xfrm>
              <a:off x="3550022" y="1297641"/>
              <a:ext cx="3079377" cy="3079377"/>
            </a:xfrm>
            <a:prstGeom prst="ellipse">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79800" y="1219200"/>
              <a:ext cx="3200400" cy="3263900"/>
            </a:xfrm>
            <a:prstGeom prst="rect">
              <a:avLst/>
            </a:prstGeom>
          </p:spPr>
        </p:pic>
      </p:gr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587" y="4903748"/>
            <a:ext cx="1128067" cy="908778"/>
          </a:xfrm>
          <a:prstGeom prst="rect">
            <a:avLst/>
          </a:prstGeom>
        </p:spPr>
      </p:pic>
    </p:spTree>
    <p:extLst>
      <p:ext uri="{BB962C8B-B14F-4D97-AF65-F5344CB8AC3E}">
        <p14:creationId xmlns:p14="http://schemas.microsoft.com/office/powerpoint/2010/main" val="140102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1493520" y="1417320"/>
            <a:ext cx="7172960" cy="3284220"/>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chart</a:t>
            </a:r>
            <a:endParaRPr lang="en-US" dirty="0"/>
          </a:p>
        </p:txBody>
      </p:sp>
      <p:sp>
        <p:nvSpPr>
          <p:cNvPr id="5" name="Text Placeholder 4"/>
          <p:cNvSpPr>
            <a:spLocks noGrp="1"/>
          </p:cNvSpPr>
          <p:nvPr>
            <p:ph type="body" sz="quarter" idx="11"/>
          </p:nvPr>
        </p:nvSpPr>
        <p:spPr>
          <a:xfrm>
            <a:off x="1493520" y="1043940"/>
            <a:ext cx="7172960" cy="312420"/>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1493520" y="4754880"/>
            <a:ext cx="7172960" cy="22860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58908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4907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
        <p:cNvGrpSpPr/>
        <p:nvPr/>
      </p:nvGrpSpPr>
      <p:grpSpPr>
        <a:xfrm>
          <a:off x="0" y="0"/>
          <a:ext cx="0" cy="0"/>
          <a:chOff x="0" y="0"/>
          <a:chExt cx="0" cy="0"/>
        </a:xfrm>
      </p:grpSpPr>
      <p:sp>
        <p:nvSpPr>
          <p:cNvPr id="6" name="Rectangle 5"/>
          <p:cNvSpPr>
            <a:spLocks/>
          </p:cNvSpPr>
          <p:nvPr userDrawn="1"/>
        </p:nvSpPr>
        <p:spPr>
          <a:xfrm>
            <a:off x="3048918" y="306179"/>
            <a:ext cx="7112000" cy="5100320"/>
          </a:xfrm>
          <a:prstGeom prst="rect">
            <a:avLst/>
          </a:prstGeom>
          <a:blipFill dpi="0" rotWithShape="1">
            <a:blip r:embed="rId2" cstate="screen">
              <a:alphaModFix amt="50000"/>
              <a:extLst>
                <a:ext uri="{28A0092B-C50C-407E-A947-70E740481C1C}">
                  <a14:useLocalDpi xmlns:a14="http://schemas.microsoft.com/office/drawing/2010/main"/>
                </a:ext>
              </a:extLst>
            </a:blip>
            <a:srcRect/>
            <a:stretch>
              <a:fillRect l="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3" name="Content Placeholder 2"/>
          <p:cNvSpPr>
            <a:spLocks noGrp="1"/>
          </p:cNvSpPr>
          <p:nvPr>
            <p:ph sz="half" idx="1"/>
          </p:nvPr>
        </p:nvSpPr>
        <p:spPr>
          <a:xfrm>
            <a:off x="508000" y="1106378"/>
            <a:ext cx="4487333" cy="4258406"/>
          </a:xfrm>
        </p:spPr>
        <p:txBody>
          <a:bodyPr>
            <a:normAutofit/>
          </a:bodyPr>
          <a:lstStyle>
            <a:lvl1pPr>
              <a:defRPr sz="2000">
                <a:solidFill>
                  <a:srgbClr val="474747"/>
                </a:solidFill>
              </a:defRPr>
            </a:lvl1pPr>
            <a:lvl2pPr>
              <a:defRPr sz="2000">
                <a:solidFill>
                  <a:srgbClr val="474747"/>
                </a:solidFill>
              </a:defRPr>
            </a:lvl2pPr>
            <a:lvl3pPr>
              <a:defRPr sz="1778">
                <a:solidFill>
                  <a:srgbClr val="474747"/>
                </a:solidFill>
              </a:defRPr>
            </a:lvl3pPr>
            <a:lvl4pPr>
              <a:defRPr sz="1556">
                <a:solidFill>
                  <a:srgbClr val="474747"/>
                </a:solidFill>
              </a:defRPr>
            </a:lvl4pPr>
            <a:lvl5pPr>
              <a:defRPr sz="1556">
                <a:solidFill>
                  <a:srgbClr val="474747"/>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64667" y="1106378"/>
            <a:ext cx="4487333" cy="4258406"/>
          </a:xfrm>
        </p:spPr>
        <p:txBody>
          <a:bodyPr>
            <a:normAutofit/>
          </a:bodyPr>
          <a:lstStyle>
            <a:lvl1pPr>
              <a:defRPr sz="2000">
                <a:solidFill>
                  <a:srgbClr val="474747"/>
                </a:solidFill>
              </a:defRPr>
            </a:lvl1pPr>
            <a:lvl2pPr>
              <a:defRPr sz="2000">
                <a:solidFill>
                  <a:srgbClr val="474747"/>
                </a:solidFill>
              </a:defRPr>
            </a:lvl2pPr>
            <a:lvl3pPr>
              <a:defRPr sz="1778">
                <a:solidFill>
                  <a:srgbClr val="474747"/>
                </a:solidFill>
              </a:defRPr>
            </a:lvl3pPr>
            <a:lvl4pPr>
              <a:defRPr sz="1556">
                <a:solidFill>
                  <a:srgbClr val="474747"/>
                </a:solidFill>
              </a:defRPr>
            </a:lvl4pPr>
            <a:lvl5pPr>
              <a:defRPr sz="1556">
                <a:solidFill>
                  <a:srgbClr val="474747"/>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hasCustomPrompt="1"/>
          </p:nvPr>
        </p:nvSpPr>
        <p:spPr>
          <a:xfrm>
            <a:off x="508000" y="145275"/>
            <a:ext cx="9144000" cy="748521"/>
          </a:xfrm>
        </p:spPr>
        <p:txBody>
          <a:bodyPr anchor="ctr">
            <a:normAutofit/>
          </a:bodyPr>
          <a:lstStyle>
            <a:lvl1pPr>
              <a:defRPr sz="2667" b="1">
                <a:solidFill>
                  <a:schemeClr val="accent2"/>
                </a:solidFill>
                <a:latin typeface="Work Sans ExtraBold" panose="00000900000000000000" pitchFamily="50" charset="0"/>
              </a:defRPr>
            </a:lvl1pPr>
          </a:lstStyle>
          <a:p>
            <a:r>
              <a:rPr lang="en-US" dirty="0"/>
              <a:t>Insert title here</a:t>
            </a:r>
          </a:p>
        </p:txBody>
      </p:sp>
      <p:cxnSp>
        <p:nvCxnSpPr>
          <p:cNvPr id="9" name="Straight Connector 8"/>
          <p:cNvCxnSpPr/>
          <p:nvPr userDrawn="1"/>
        </p:nvCxnSpPr>
        <p:spPr>
          <a:xfrm>
            <a:off x="619126" y="945472"/>
            <a:ext cx="9032874" cy="0"/>
          </a:xfrm>
          <a:prstGeom prst="line">
            <a:avLst/>
          </a:prstGeom>
          <a:ln w="12700" cmpd="sng">
            <a:solidFill>
              <a:srgbClr val="29355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612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320" y="1074420"/>
            <a:ext cx="9103360" cy="4023360"/>
          </a:xfrm>
          <a:prstGeom prst="rect">
            <a:avLst/>
          </a:prstGeom>
        </p:spPr>
        <p:txBody>
          <a:bodyPr/>
          <a:lstStyle>
            <a:lvl1pPr marL="237744" indent="-237744">
              <a:lnSpc>
                <a:spcPct val="100000"/>
              </a:lnSpc>
              <a:spcBef>
                <a:spcPts val="0"/>
              </a:spcBef>
              <a:buSzPct val="100000"/>
              <a:buFont typeface="Arial"/>
              <a:buChar char="•"/>
              <a:defRPr/>
            </a:lvl1pPr>
            <a:lvl2pPr marL="539496" indent="-256032">
              <a:lnSpc>
                <a:spcPct val="100000"/>
              </a:lnSpc>
              <a:spcBef>
                <a:spcPts val="0"/>
              </a:spcBef>
              <a:defRPr/>
            </a:lvl2pPr>
            <a:lvl3pPr marL="758952" indent="-182880">
              <a:lnSpc>
                <a:spcPct val="100000"/>
              </a:lnSpc>
              <a:spcBef>
                <a:spcPts val="0"/>
              </a:spcBef>
              <a:buSzPct val="90000"/>
              <a:buFont typeface="Arial"/>
              <a:buChar char="•"/>
              <a:defRPr/>
            </a:lvl3pPr>
            <a:lvl4pPr marL="1033272" indent="0">
              <a:lnSpc>
                <a:spcPct val="100000"/>
              </a:lnSpc>
              <a:spcBef>
                <a:spcPts val="0"/>
              </a:spcBef>
              <a:buFontTx/>
              <a:buNone/>
              <a:defRPr/>
            </a:lvl4pPr>
            <a:lvl5pPr marL="1261872" indent="0">
              <a:lnSpc>
                <a:spcPct val="100000"/>
              </a:lnSpc>
              <a:spcBef>
                <a:spcPts val="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027A7CC3-EA73-4590-B7C5-F3F443ADC23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362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528320" y="1074420"/>
            <a:ext cx="4429760" cy="4023360"/>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5181600" y="1074420"/>
            <a:ext cx="4429760" cy="4023360"/>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3088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433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98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6480" y="121920"/>
            <a:ext cx="8067040" cy="388620"/>
          </a:xfrm>
        </p:spPr>
        <p:txBody>
          <a:bodyPr/>
          <a:lstStyle/>
          <a:p>
            <a:r>
              <a:rPr lang="en-US"/>
              <a:t>Click to edit Master title style</a:t>
            </a:r>
          </a:p>
        </p:txBody>
      </p:sp>
      <p:sp>
        <p:nvSpPr>
          <p:cNvPr id="3" name="Content Placeholder 2"/>
          <p:cNvSpPr>
            <a:spLocks noGrp="1"/>
          </p:cNvSpPr>
          <p:nvPr>
            <p:ph idx="1"/>
          </p:nvPr>
        </p:nvSpPr>
        <p:spPr>
          <a:xfrm>
            <a:off x="528320" y="1074420"/>
            <a:ext cx="9103360" cy="4023360"/>
          </a:xfrm>
          <a:prstGeom prst="rect">
            <a:avLst/>
          </a:prstGeom>
        </p:spPr>
        <p:txBody>
          <a:bodyPr/>
          <a:lstStyle>
            <a:lvl1pPr marL="237744" indent="-237744">
              <a:lnSpc>
                <a:spcPts val="2200"/>
              </a:lnSpc>
              <a:spcBef>
                <a:spcPts val="1200"/>
              </a:spcBef>
              <a:buSzPct val="100000"/>
              <a:buFont typeface="Arial"/>
              <a:buChar char="•"/>
              <a:defRPr/>
            </a:lvl1pPr>
            <a:lvl2pPr marL="539496" indent="-256032">
              <a:lnSpc>
                <a:spcPts val="2000"/>
              </a:lnSpc>
              <a:spcBef>
                <a:spcPts val="600"/>
              </a:spcBef>
              <a:defRPr/>
            </a:lvl2pPr>
            <a:lvl3pPr marL="758952" indent="-182880">
              <a:lnSpc>
                <a:spcPts val="1800"/>
              </a:lnSpc>
              <a:spcBef>
                <a:spcPts val="600"/>
              </a:spcBef>
              <a:buSzPct val="90000"/>
              <a:buFont typeface="Wingdings" charset="2"/>
              <a:buChar char="§"/>
              <a:defRPr/>
            </a:lvl3pPr>
            <a:lvl4pPr marL="1033272" indent="0">
              <a:lnSpc>
                <a:spcPts val="1600"/>
              </a:lnSpc>
              <a:spcBef>
                <a:spcPts val="600"/>
              </a:spcBef>
              <a:buFontTx/>
              <a:buNone/>
              <a:defRPr/>
            </a:lvl4pPr>
            <a:lvl5pPr marL="1261872"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0" hasCustomPrompt="1"/>
          </p:nvPr>
        </p:nvSpPr>
        <p:spPr>
          <a:xfrm>
            <a:off x="1046480" y="495300"/>
            <a:ext cx="8067040" cy="254000"/>
          </a:xfrm>
          <a:prstGeom prst="rect">
            <a:avLst/>
          </a:prstGeom>
        </p:spPr>
        <p:txBody>
          <a:bodyPr vert="horz"/>
          <a:lstStyle>
            <a:lvl1pPr marL="0" indent="0" algn="ctr">
              <a:lnSpc>
                <a:spcPts val="2400"/>
              </a:lnSpc>
              <a:spcBef>
                <a:spcPts val="300"/>
              </a:spcBef>
              <a:spcAft>
                <a:spcPts val="600"/>
              </a:spcAft>
              <a:buFontTx/>
              <a:buNone/>
              <a:defRPr sz="2400" baseline="0"/>
            </a:lvl1pPr>
            <a:lvl2pPr marL="520700" indent="0">
              <a:buNone/>
              <a:defRPr/>
            </a:lvl2pPr>
            <a:lvl3pPr marL="976313" indent="0">
              <a:buNone/>
              <a:defRPr/>
            </a:lvl3pPr>
            <a:lvl4pPr marL="1427162" indent="0">
              <a:buNone/>
              <a:defRPr/>
            </a:lvl4pPr>
            <a:lvl5pPr>
              <a:buNone/>
              <a:defRPr/>
            </a:lvl5pPr>
          </a:lstStyle>
          <a:p>
            <a:pPr lvl="0"/>
            <a:r>
              <a:rPr lang="en-US" dirty="0"/>
              <a:t>Click to add Subtitle</a:t>
            </a:r>
          </a:p>
        </p:txBody>
      </p:sp>
    </p:spTree>
    <p:extLst>
      <p:ext uri="{BB962C8B-B14F-4D97-AF65-F5344CB8AC3E}">
        <p14:creationId xmlns:p14="http://schemas.microsoft.com/office/powerpoint/2010/main" val="158217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28320" y="1402080"/>
            <a:ext cx="9103360" cy="3703320"/>
          </a:xfrm>
          <a:prstGeom prst="rect">
            <a:avLst/>
          </a:prstGeom>
        </p:spPr>
        <p:txBody>
          <a:bodyPr anchor="t" anchorCtr="1"/>
          <a:lstStyle>
            <a:lvl1pPr marL="237744" indent="-237744">
              <a:lnSpc>
                <a:spcPts val="2200"/>
              </a:lnSpc>
              <a:spcBef>
                <a:spcPts val="1500"/>
              </a:spcBef>
              <a:buSzPct val="100000"/>
              <a:buFont typeface="Arial"/>
              <a:buChar char="•"/>
              <a:defRPr/>
            </a:lvl1pPr>
            <a:lvl2pPr marL="539496" indent="-256032">
              <a:lnSpc>
                <a:spcPts val="2000"/>
              </a:lnSpc>
              <a:spcBef>
                <a:spcPts val="1500"/>
              </a:spcBef>
              <a:defRPr/>
            </a:lvl2pPr>
            <a:lvl3pPr marL="758952" indent="-182880">
              <a:lnSpc>
                <a:spcPts val="1800"/>
              </a:lnSpc>
              <a:spcBef>
                <a:spcPts val="1500"/>
              </a:spcBef>
              <a:buSzPct val="90000"/>
              <a:buFont typeface="Wingdings" charset="2"/>
              <a:buChar char="§"/>
              <a:defRPr/>
            </a:lvl3pPr>
            <a:lvl4pPr marL="1033272" indent="0">
              <a:lnSpc>
                <a:spcPts val="1600"/>
              </a:lnSpc>
              <a:spcBef>
                <a:spcPts val="1500"/>
              </a:spcBef>
              <a:buFontTx/>
              <a:buNone/>
              <a:defRPr/>
            </a:lvl4pPr>
            <a:lvl5pPr marL="1261872" indent="0">
              <a:lnSpc>
                <a:spcPts val="1400"/>
              </a:lnSpc>
              <a:spcBef>
                <a:spcPts val="15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06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hasCustomPrompt="1"/>
          </p:nvPr>
        </p:nvSpPr>
        <p:spPr>
          <a:xfrm>
            <a:off x="1757680" y="1470660"/>
            <a:ext cx="6634480" cy="3147060"/>
          </a:xfrm>
          <a:prstGeom prst="rect">
            <a:avLst/>
          </a:prstGeom>
          <a:ln w="12700">
            <a:solidFill>
              <a:schemeClr val="tx1"/>
            </a:solidFill>
          </a:ln>
        </p:spPr>
        <p:txBody>
          <a:bodyPr vert="horz"/>
          <a:lstStyle>
            <a:lvl1pPr marL="0" indent="0" algn="ctr">
              <a:lnSpc>
                <a:spcPts val="2000"/>
              </a:lnSpc>
              <a:spcBef>
                <a:spcPts val="300"/>
              </a:spcBef>
              <a:spcAft>
                <a:spcPts val="600"/>
              </a:spcAft>
              <a:buFontTx/>
              <a:buNone/>
              <a:defRPr/>
            </a:lvl1pPr>
          </a:lstStyle>
          <a:p>
            <a:r>
              <a:rPr lang="en-US" dirty="0"/>
              <a:t>Click icon to add picture</a:t>
            </a:r>
          </a:p>
        </p:txBody>
      </p:sp>
      <p:sp>
        <p:nvSpPr>
          <p:cNvPr id="5" name="Text Placeholder 4"/>
          <p:cNvSpPr>
            <a:spLocks noGrp="1"/>
          </p:cNvSpPr>
          <p:nvPr>
            <p:ph type="body" sz="quarter" idx="11"/>
          </p:nvPr>
        </p:nvSpPr>
        <p:spPr>
          <a:xfrm>
            <a:off x="1757680" y="1097280"/>
            <a:ext cx="6634480" cy="312420"/>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1757680" y="4671060"/>
            <a:ext cx="6634480" cy="22860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924792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Media Placeholder 3"/>
          <p:cNvSpPr>
            <a:spLocks noGrp="1"/>
          </p:cNvSpPr>
          <p:nvPr>
            <p:ph type="media" sz="quarter" idx="10"/>
          </p:nvPr>
        </p:nvSpPr>
        <p:spPr>
          <a:xfrm>
            <a:off x="1930400" y="1524000"/>
            <a:ext cx="6319520" cy="2788920"/>
          </a:xfrm>
          <a:prstGeom prst="rect">
            <a:avLst/>
          </a:prstGeom>
          <a:ln w="12700">
            <a:solidFill>
              <a:schemeClr val="tx1"/>
            </a:solidFill>
          </a:ln>
        </p:spPr>
        <p:txBody>
          <a:bodyPr vert="horz"/>
          <a:lstStyle>
            <a:lvl1pPr marL="0" indent="0">
              <a:lnSpc>
                <a:spcPts val="2000"/>
              </a:lnSpc>
              <a:spcBef>
                <a:spcPts val="300"/>
              </a:spcBef>
              <a:spcAft>
                <a:spcPts val="600"/>
              </a:spcAft>
              <a:buFontTx/>
              <a:buNone/>
              <a:defRPr/>
            </a:lvl1pPr>
          </a:lstStyle>
          <a:p>
            <a:r>
              <a:rPr lang="en-US"/>
              <a:t>Click icon to add media</a:t>
            </a:r>
            <a:endParaRPr lang="en-US" dirty="0"/>
          </a:p>
        </p:txBody>
      </p:sp>
      <p:sp>
        <p:nvSpPr>
          <p:cNvPr id="5" name="Text Placeholder 4"/>
          <p:cNvSpPr>
            <a:spLocks noGrp="1"/>
          </p:cNvSpPr>
          <p:nvPr>
            <p:ph type="body" sz="quarter" idx="11"/>
          </p:nvPr>
        </p:nvSpPr>
        <p:spPr>
          <a:xfrm>
            <a:off x="1930400" y="1143000"/>
            <a:ext cx="6319520" cy="312420"/>
          </a:xfrm>
          <a:prstGeom prst="rect">
            <a:avLst/>
          </a:prstGeom>
        </p:spPr>
        <p:txBody>
          <a:bodyPr vert="horz" anchor="b" anchorCtr="0"/>
          <a:lstStyle>
            <a:lvl1pPr marL="0" indent="0" algn="ctr">
              <a:lnSpc>
                <a:spcPts val="2000"/>
              </a:lnSpc>
              <a:spcBef>
                <a:spcPts val="300"/>
              </a:spcBef>
              <a:spcAft>
                <a:spcPts val="600"/>
              </a:spcAft>
              <a:buFontTx/>
              <a:buNone/>
              <a:defRPr sz="180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
        <p:nvSpPr>
          <p:cNvPr id="6" name="Text Placeholder 4"/>
          <p:cNvSpPr>
            <a:spLocks noGrp="1"/>
          </p:cNvSpPr>
          <p:nvPr>
            <p:ph type="body" sz="quarter" idx="12"/>
          </p:nvPr>
        </p:nvSpPr>
        <p:spPr>
          <a:xfrm>
            <a:off x="1930400" y="4358640"/>
            <a:ext cx="6319520" cy="228600"/>
          </a:xfrm>
          <a:prstGeom prst="rect">
            <a:avLst/>
          </a:prstGeom>
        </p:spPr>
        <p:txBody>
          <a:bodyPr vert="horz" anchor="t" anchorCtr="0"/>
          <a:lstStyle>
            <a:lvl1pPr marL="0" indent="0" algn="ctr">
              <a:lnSpc>
                <a:spcPts val="1400"/>
              </a:lnSpc>
              <a:spcBef>
                <a:spcPts val="300"/>
              </a:spcBef>
              <a:spcAft>
                <a:spcPts val="600"/>
              </a:spcAft>
              <a:buFontTx/>
              <a:buNone/>
              <a:defRPr sz="1200" b="1" i="0" baseline="0"/>
            </a:lvl1pPr>
            <a:lvl2pPr marL="520700" indent="0">
              <a:buNone/>
              <a:defRPr/>
            </a:lvl2pPr>
            <a:lvl3pPr marL="976313" indent="0">
              <a:buNone/>
              <a:defRPr/>
            </a:lvl3pPr>
            <a:lvl4pPr marL="1427162" indent="0">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652142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105182" y="746760"/>
            <a:ext cx="10603849" cy="45719"/>
          </a:xfrm>
          <a:prstGeom prst="rect">
            <a:avLst/>
          </a:prstGeom>
          <a:solidFill>
            <a:schemeClr val="bg1">
              <a:lumMod val="8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1030" name="Rectangle 6"/>
          <p:cNvSpPr>
            <a:spLocks noGrp="1" noChangeArrowheads="1"/>
          </p:cNvSpPr>
          <p:nvPr>
            <p:ph type="title"/>
          </p:nvPr>
        </p:nvSpPr>
        <p:spPr bwMode="auto">
          <a:xfrm>
            <a:off x="1046480" y="83820"/>
            <a:ext cx="8067040" cy="678180"/>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altLang="en-US"/>
              <a:t>Click to edit Master title style</a:t>
            </a:r>
            <a:endParaRPr lang="en-US" altLang="en-US" dirty="0"/>
          </a:p>
        </p:txBody>
      </p:sp>
      <p:sp>
        <p:nvSpPr>
          <p:cNvPr id="1048" name="Rectangle 24"/>
          <p:cNvSpPr>
            <a:spLocks noChangeArrowheads="1"/>
          </p:cNvSpPr>
          <p:nvPr/>
        </p:nvSpPr>
        <p:spPr bwMode="auto">
          <a:xfrm>
            <a:off x="126984" y="5532120"/>
            <a:ext cx="1710541" cy="205792"/>
          </a:xfrm>
          <a:prstGeom prst="rect">
            <a:avLst/>
          </a:prstGeom>
          <a:noFill/>
          <a:ln w="9525">
            <a:noFill/>
            <a:miter lim="800000"/>
            <a:headEnd/>
            <a:tailEnd/>
          </a:ln>
          <a:effectLst/>
        </p:spPr>
        <p:txBody>
          <a:bodyPr wrap="square" lIns="0" tIns="0" rIns="0" bIns="0" anchor="t" anchorCtr="0">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defRPr/>
            </a:pPr>
            <a:fld id="{321F32AB-3DDB-C54A-A434-42EC1FB733CD}" type="slidenum">
              <a:rPr lang="en-US" altLang="en-US" sz="800" b="0" i="0" smtClean="0">
                <a:solidFill>
                  <a:schemeClr val="bg2"/>
                </a:solidFill>
                <a:latin typeface="Arial" panose="020B0604020202020204" pitchFamily="34" charset="0"/>
                <a:cs typeface="Arial" panose="020B0604020202020204" pitchFamily="34" charset="0"/>
              </a:rPr>
              <a:pPr marL="0" marR="0" indent="0" algn="l" defTabSz="914400" rtl="0" eaLnBrk="0" fontAlgn="base" latinLnBrk="0" hangingPunct="0">
                <a:lnSpc>
                  <a:spcPct val="100000"/>
                </a:lnSpc>
                <a:spcBef>
                  <a:spcPct val="0"/>
                </a:spcBef>
                <a:spcAft>
                  <a:spcPct val="0"/>
                </a:spcAft>
                <a:buClrTx/>
                <a:buSzTx/>
                <a:buFontTx/>
                <a:buNone/>
                <a:tabLst/>
                <a:defRPr/>
              </a:pPr>
              <a:t>‹#›</a:t>
            </a:fld>
            <a:endParaRPr lang="en-US" altLang="en-US" sz="800" b="0" i="0" baseline="0" dirty="0">
              <a:solidFill>
                <a:schemeClr val="bg2"/>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0B23AF4-857F-404B-A0EC-637A1B0877E3}"/>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8334375" y="5205610"/>
            <a:ext cx="1837526" cy="509390"/>
          </a:xfrm>
          <a:prstGeom prst="rect">
            <a:avLst/>
          </a:prstGeom>
        </p:spPr>
      </p:pic>
    </p:spTree>
    <p:extLst>
      <p:ext uri="{BB962C8B-B14F-4D97-AF65-F5344CB8AC3E}">
        <p14:creationId xmlns:p14="http://schemas.microsoft.com/office/powerpoint/2010/main" val="1059578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1" fontAlgn="base" hangingPunct="1">
        <a:lnSpc>
          <a:spcPts val="2800"/>
        </a:lnSpc>
        <a:spcBef>
          <a:spcPct val="0"/>
        </a:spcBef>
        <a:spcAft>
          <a:spcPct val="0"/>
        </a:spcAft>
        <a:defRPr sz="2800" b="1">
          <a:solidFill>
            <a:schemeClr val="tx2"/>
          </a:solidFill>
          <a:latin typeface="+mj-lt"/>
          <a:ea typeface="+mj-ea"/>
          <a:cs typeface="+mj-cs"/>
        </a:defRPr>
      </a:lvl1pPr>
      <a:lvl2pPr algn="ctr" rtl="0" eaLnBrk="1" fontAlgn="base" hangingPunct="1">
        <a:lnSpc>
          <a:spcPts val="3000"/>
        </a:lnSpc>
        <a:spcBef>
          <a:spcPct val="0"/>
        </a:spcBef>
        <a:spcAft>
          <a:spcPct val="0"/>
        </a:spcAft>
        <a:defRPr sz="2800" b="1">
          <a:solidFill>
            <a:schemeClr val="tx2"/>
          </a:solidFill>
          <a:latin typeface="Arial" pitchFamily="-110" charset="0"/>
        </a:defRPr>
      </a:lvl2pPr>
      <a:lvl3pPr algn="ctr" rtl="0" eaLnBrk="1" fontAlgn="base" hangingPunct="1">
        <a:lnSpc>
          <a:spcPts val="3000"/>
        </a:lnSpc>
        <a:spcBef>
          <a:spcPct val="0"/>
        </a:spcBef>
        <a:spcAft>
          <a:spcPct val="0"/>
        </a:spcAft>
        <a:defRPr sz="2800" b="1">
          <a:solidFill>
            <a:schemeClr val="tx2"/>
          </a:solidFill>
          <a:latin typeface="Arial" pitchFamily="-110" charset="0"/>
        </a:defRPr>
      </a:lvl3pPr>
      <a:lvl4pPr algn="ctr" rtl="0" eaLnBrk="1" fontAlgn="base" hangingPunct="1">
        <a:lnSpc>
          <a:spcPts val="3000"/>
        </a:lnSpc>
        <a:spcBef>
          <a:spcPct val="0"/>
        </a:spcBef>
        <a:spcAft>
          <a:spcPct val="0"/>
        </a:spcAft>
        <a:defRPr sz="2800" b="1">
          <a:solidFill>
            <a:schemeClr val="tx2"/>
          </a:solidFill>
          <a:latin typeface="Arial" pitchFamily="-110" charset="0"/>
        </a:defRPr>
      </a:lvl4pPr>
      <a:lvl5pPr algn="ctr" rtl="0" eaLnBrk="1" fontAlgn="base" hangingPunct="1">
        <a:lnSpc>
          <a:spcPts val="3000"/>
        </a:lnSpc>
        <a:spcBef>
          <a:spcPct val="0"/>
        </a:spcBef>
        <a:spcAft>
          <a:spcPct val="0"/>
        </a:spcAft>
        <a:defRPr sz="2800" b="1">
          <a:solidFill>
            <a:schemeClr val="tx2"/>
          </a:solidFill>
          <a:latin typeface="Arial" pitchFamily="-110" charset="0"/>
        </a:defRPr>
      </a:lvl5pPr>
      <a:lvl6pPr marL="457200" algn="ctr" rtl="0" eaLnBrk="1" fontAlgn="base" hangingPunct="1">
        <a:lnSpc>
          <a:spcPts val="3000"/>
        </a:lnSpc>
        <a:spcBef>
          <a:spcPct val="0"/>
        </a:spcBef>
        <a:spcAft>
          <a:spcPct val="0"/>
        </a:spcAft>
        <a:defRPr sz="2800" b="1">
          <a:solidFill>
            <a:schemeClr val="tx2"/>
          </a:solidFill>
          <a:latin typeface="Arial" pitchFamily="-110" charset="0"/>
        </a:defRPr>
      </a:lvl6pPr>
      <a:lvl7pPr marL="914400" algn="ctr" rtl="0" eaLnBrk="1" fontAlgn="base" hangingPunct="1">
        <a:lnSpc>
          <a:spcPts val="3000"/>
        </a:lnSpc>
        <a:spcBef>
          <a:spcPct val="0"/>
        </a:spcBef>
        <a:spcAft>
          <a:spcPct val="0"/>
        </a:spcAft>
        <a:defRPr sz="2800" b="1">
          <a:solidFill>
            <a:schemeClr val="tx2"/>
          </a:solidFill>
          <a:latin typeface="Arial" pitchFamily="-110" charset="0"/>
        </a:defRPr>
      </a:lvl7pPr>
      <a:lvl8pPr marL="1371600" algn="ctr" rtl="0" eaLnBrk="1" fontAlgn="base" hangingPunct="1">
        <a:lnSpc>
          <a:spcPts val="3000"/>
        </a:lnSpc>
        <a:spcBef>
          <a:spcPct val="0"/>
        </a:spcBef>
        <a:spcAft>
          <a:spcPct val="0"/>
        </a:spcAft>
        <a:defRPr sz="2800" b="1">
          <a:solidFill>
            <a:schemeClr val="tx2"/>
          </a:solidFill>
          <a:latin typeface="Arial" pitchFamily="-110" charset="0"/>
        </a:defRPr>
      </a:lvl8pPr>
      <a:lvl9pPr marL="1828800" algn="ctr" rtl="0" eaLnBrk="1" fontAlgn="base" hangingPunct="1">
        <a:lnSpc>
          <a:spcPts val="3000"/>
        </a:lnSpc>
        <a:spcBef>
          <a:spcPct val="0"/>
        </a:spcBef>
        <a:spcAft>
          <a:spcPct val="0"/>
        </a:spcAft>
        <a:defRPr sz="2800" b="1">
          <a:solidFill>
            <a:schemeClr val="tx2"/>
          </a:solidFill>
          <a:latin typeface="Arial" pitchFamily="-110" charset="0"/>
        </a:defRPr>
      </a:lvl9pPr>
    </p:titleStyle>
    <p:bodyStyle>
      <a:lvl1pPr marL="342900" indent="-342900" algn="l" rtl="0" eaLnBrk="1" fontAlgn="base" hangingPunct="1">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1" fontAlgn="base" hangingPunct="1">
        <a:lnSpc>
          <a:spcPct val="90000"/>
        </a:lnSpc>
        <a:spcBef>
          <a:spcPct val="25000"/>
        </a:spcBef>
        <a:spcAft>
          <a:spcPct val="0"/>
        </a:spcAft>
        <a:buSzPct val="100000"/>
        <a:buChar char="–"/>
        <a:defRPr b="1">
          <a:solidFill>
            <a:schemeClr val="tx1"/>
          </a:solidFill>
          <a:latin typeface="+mn-lt"/>
          <a:ea typeface="ＭＳ Ｐゴシック" pitchFamily="-110" charset="-128"/>
        </a:defRPr>
      </a:lvl2pPr>
      <a:lvl3pPr marL="1204913" indent="-228600" algn="l" rtl="0" eaLnBrk="1" fontAlgn="base" hangingPunct="1">
        <a:lnSpc>
          <a:spcPct val="90000"/>
        </a:lnSpc>
        <a:spcBef>
          <a:spcPct val="25000"/>
        </a:spcBef>
        <a:spcAft>
          <a:spcPct val="0"/>
        </a:spcAft>
        <a:buSzPct val="100000"/>
        <a:buChar char=" "/>
        <a:defRPr sz="1600" b="1">
          <a:solidFill>
            <a:schemeClr val="tx1"/>
          </a:solidFill>
          <a:latin typeface="+mn-lt"/>
          <a:ea typeface="ＭＳ Ｐゴシック" pitchFamily="-110" charset="-128"/>
        </a:defRPr>
      </a:lvl3pPr>
      <a:lvl4pPr marL="1546225" indent="-119063"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4pPr>
      <a:lvl5pPr marL="18288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5pPr>
      <a:lvl6pPr marL="22860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6pPr>
      <a:lvl7pPr marL="27432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7pPr>
      <a:lvl8pPr marL="32004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8pPr>
      <a:lvl9pPr marL="3657600" algn="l" rtl="0" eaLnBrk="1" fontAlgn="base" hangingPunct="1">
        <a:lnSpc>
          <a:spcPct val="90000"/>
        </a:lnSpc>
        <a:spcBef>
          <a:spcPct val="25000"/>
        </a:spcBef>
        <a:spcAft>
          <a:spcPct val="0"/>
        </a:spcAft>
        <a:buSzPct val="100000"/>
        <a:buChar char=" "/>
        <a:defRPr sz="1400" b="1">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hyperlink" Target="https://github.com/segemena/DS3"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E7A8-ACDC-4605-AD0B-532A61BE0DF4}"/>
              </a:ext>
            </a:extLst>
          </p:cNvPr>
          <p:cNvSpPr>
            <a:spLocks noGrp="1"/>
          </p:cNvSpPr>
          <p:nvPr>
            <p:ph type="ctrTitle"/>
          </p:nvPr>
        </p:nvSpPr>
        <p:spPr>
          <a:xfrm>
            <a:off x="0" y="441868"/>
            <a:ext cx="10160000" cy="1082040"/>
          </a:xfrm>
        </p:spPr>
        <p:txBody>
          <a:bodyPr/>
          <a:lstStyle/>
          <a:p>
            <a:r>
              <a:rPr lang="en-US" sz="2800" dirty="0">
                <a:solidFill>
                  <a:srgbClr val="C00000"/>
                </a:solidFill>
              </a:rPr>
              <a:t>Optimization of SDR Applications on Heterogeneous Systems-on-Chip (SoCs)</a:t>
            </a:r>
          </a:p>
        </p:txBody>
      </p:sp>
      <p:sp>
        <p:nvSpPr>
          <p:cNvPr id="3" name="Subtitle 2">
            <a:extLst>
              <a:ext uri="{FF2B5EF4-FFF2-40B4-BE49-F238E27FC236}">
                <a16:creationId xmlns:a16="http://schemas.microsoft.com/office/drawing/2014/main" id="{FC3C1DD5-BF10-41CB-B9E6-31521CF23CC6}"/>
              </a:ext>
            </a:extLst>
          </p:cNvPr>
          <p:cNvSpPr>
            <a:spLocks noGrp="1"/>
          </p:cNvSpPr>
          <p:nvPr>
            <p:ph type="subTitle" sz="quarter" idx="1"/>
          </p:nvPr>
        </p:nvSpPr>
        <p:spPr>
          <a:xfrm>
            <a:off x="0" y="1479613"/>
            <a:ext cx="10159998" cy="1493520"/>
          </a:xfrm>
        </p:spPr>
        <p:txBody>
          <a:bodyPr/>
          <a:lstStyle/>
          <a:p>
            <a:pPr>
              <a:spcAft>
                <a:spcPts val="600"/>
              </a:spcAft>
            </a:pPr>
            <a:r>
              <a:rPr lang="en-US" sz="1800" dirty="0"/>
              <a:t>Samet E. Arda</a:t>
            </a:r>
            <a:r>
              <a:rPr lang="en-US" sz="1800" baseline="30000" dirty="0"/>
              <a:t>1</a:t>
            </a:r>
            <a:r>
              <a:rPr lang="en-US" sz="1800" dirty="0"/>
              <a:t>, Anish Krishnakumar</a:t>
            </a:r>
            <a:r>
              <a:rPr lang="en-US" sz="1800" baseline="30000" dirty="0"/>
              <a:t>2</a:t>
            </a:r>
            <a:r>
              <a:rPr lang="en-US" sz="1800" dirty="0"/>
              <a:t>, A. </a:t>
            </a:r>
            <a:r>
              <a:rPr lang="en-US" sz="1800" dirty="0" err="1"/>
              <a:t>Alper</a:t>
            </a:r>
            <a:r>
              <a:rPr lang="en-US" sz="1800" dirty="0"/>
              <a:t> Goksoy</a:t>
            </a:r>
            <a:r>
              <a:rPr lang="en-US" sz="1800" baseline="30000" dirty="0"/>
              <a:t>2</a:t>
            </a:r>
            <a:r>
              <a:rPr lang="en-US" sz="1800" dirty="0"/>
              <a:t>, </a:t>
            </a:r>
          </a:p>
          <a:p>
            <a:pPr>
              <a:spcAft>
                <a:spcPts val="600"/>
              </a:spcAft>
            </a:pPr>
            <a:r>
              <a:rPr lang="en-US" sz="1800" dirty="0"/>
              <a:t>Nirmal Kumbhare</a:t>
            </a:r>
            <a:r>
              <a:rPr lang="en-US" sz="1800" baseline="30000" dirty="0"/>
              <a:t>3</a:t>
            </a:r>
            <a:r>
              <a:rPr lang="en-US" sz="1800" dirty="0"/>
              <a:t>, Joshua Mack</a:t>
            </a:r>
            <a:r>
              <a:rPr lang="en-US" sz="1800" baseline="30000" dirty="0"/>
              <a:t>3</a:t>
            </a:r>
            <a:r>
              <a:rPr lang="en-US" sz="1800" dirty="0"/>
              <a:t>, Anderson L. Sartor</a:t>
            </a:r>
            <a:r>
              <a:rPr lang="en-US" sz="1800" baseline="30000" dirty="0"/>
              <a:t>4</a:t>
            </a:r>
            <a:r>
              <a:rPr lang="en-US" sz="1800" dirty="0"/>
              <a:t>, </a:t>
            </a:r>
          </a:p>
          <a:p>
            <a:pPr>
              <a:spcAft>
                <a:spcPts val="600"/>
              </a:spcAft>
            </a:pPr>
            <a:r>
              <a:rPr lang="en-US" sz="1800" dirty="0"/>
              <a:t>Ali Akoglu</a:t>
            </a:r>
            <a:r>
              <a:rPr lang="en-US" sz="1800" baseline="30000" dirty="0"/>
              <a:t>3</a:t>
            </a:r>
            <a:r>
              <a:rPr lang="en-US" sz="1800" dirty="0"/>
              <a:t>, Radu Marculescu</a:t>
            </a:r>
            <a:r>
              <a:rPr lang="en-US" sz="1800" baseline="30000" dirty="0"/>
              <a:t>5</a:t>
            </a:r>
            <a:r>
              <a:rPr lang="en-US" sz="1800" dirty="0"/>
              <a:t>, and </a:t>
            </a:r>
            <a:r>
              <a:rPr lang="en-US" sz="1800" dirty="0" err="1"/>
              <a:t>Umit</a:t>
            </a:r>
            <a:r>
              <a:rPr lang="en-US" sz="1800" dirty="0"/>
              <a:t> Y. Ogras</a:t>
            </a:r>
            <a:r>
              <a:rPr lang="en-US" sz="1800" baseline="30000" dirty="0"/>
              <a:t>2</a:t>
            </a:r>
          </a:p>
        </p:txBody>
      </p:sp>
      <p:sp>
        <p:nvSpPr>
          <p:cNvPr id="4" name="Subtitle 2">
            <a:extLst>
              <a:ext uri="{FF2B5EF4-FFF2-40B4-BE49-F238E27FC236}">
                <a16:creationId xmlns:a16="http://schemas.microsoft.com/office/drawing/2014/main" id="{FAE30416-57D8-4C84-95B0-E7A397303283}"/>
              </a:ext>
            </a:extLst>
          </p:cNvPr>
          <p:cNvSpPr txBox="1">
            <a:spLocks/>
          </p:cNvSpPr>
          <p:nvPr/>
        </p:nvSpPr>
        <p:spPr>
          <a:xfrm>
            <a:off x="-2" y="2993769"/>
            <a:ext cx="10160000" cy="1204770"/>
          </a:xfrm>
          <a:prstGeom prst="rect">
            <a:avLst/>
          </a:prstGeom>
        </p:spPr>
        <p:txBody>
          <a:bodyPr vert="horz" lIns="91440" tIns="45720" rIns="91440" bIns="45720" rtlCol="0" anchor="ctr">
            <a:noAutofit/>
          </a:bodyPr>
          <a:lstStyle>
            <a:lvl1pPr marL="0" indent="0" algn="ctr" defTabSz="914400" rtl="0" eaLnBrk="1" latinLnBrk="0" hangingPunct="1">
              <a:lnSpc>
                <a:spcPct val="110000"/>
              </a:lnSpc>
              <a:spcBef>
                <a:spcPts val="1100"/>
              </a:spcBef>
              <a:buClrTx/>
              <a:buSzPct val="111000"/>
              <a:buFont typeface="Wingdings" panose="05000000000000000000" pitchFamily="2" charset="2"/>
              <a:buNone/>
              <a:defRPr sz="2800" b="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ts val="330"/>
              </a:spcBef>
              <a:buFont typeface="Arial" panose="020B0604020202020204" pitchFamily="34" charset="0"/>
              <a:buNone/>
              <a:defRPr sz="2200" b="1"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spcBef>
                <a:spcPts val="330"/>
              </a:spcBef>
              <a:buFont typeface="Arial" panose="020B0604020202020204" pitchFamily="34" charset="0"/>
              <a:buNone/>
              <a:defRPr sz="22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spcBef>
                <a:spcPts val="330"/>
              </a:spcBef>
              <a:buFont typeface="Arial" panose="020B0604020202020204" pitchFamily="34" charset="0"/>
              <a:buNone/>
              <a:defRPr sz="22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spcBef>
                <a:spcPts val="330"/>
              </a:spcBef>
              <a:buFont typeface="Arial" panose="020B0604020202020204" pitchFamily="34" charset="0"/>
              <a:buNone/>
              <a:defRPr sz="22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1"/>
            <a:r>
              <a:rPr lang="en-US" sz="1600" baseline="30000" dirty="0">
                <a:solidFill>
                  <a:schemeClr val="tx1"/>
                </a:solidFill>
              </a:rPr>
              <a:t>1</a:t>
            </a:r>
            <a:r>
              <a:rPr lang="en-US" sz="1600" dirty="0">
                <a:solidFill>
                  <a:schemeClr val="tx1"/>
                </a:solidFill>
              </a:rPr>
              <a:t>Arizona State University</a:t>
            </a:r>
          </a:p>
          <a:p>
            <a:pPr marL="0" lvl="1"/>
            <a:r>
              <a:rPr lang="en-US" sz="1600" baseline="30000" dirty="0">
                <a:solidFill>
                  <a:schemeClr val="tx1"/>
                </a:solidFill>
              </a:rPr>
              <a:t>2</a:t>
            </a:r>
            <a:r>
              <a:rPr lang="en-US" sz="1600" dirty="0">
                <a:solidFill>
                  <a:schemeClr val="tx1"/>
                </a:solidFill>
              </a:rPr>
              <a:t>The University of Wisconsin–Madison</a:t>
            </a:r>
          </a:p>
          <a:p>
            <a:pPr marL="0" lvl="1"/>
            <a:r>
              <a:rPr lang="en-US" sz="1600" baseline="30000" dirty="0">
                <a:solidFill>
                  <a:schemeClr val="tx1"/>
                </a:solidFill>
              </a:rPr>
              <a:t>3</a:t>
            </a:r>
            <a:r>
              <a:rPr lang="en-US" sz="1600" dirty="0">
                <a:solidFill>
                  <a:schemeClr val="tx1"/>
                </a:solidFill>
              </a:rPr>
              <a:t>The University of Arizona</a:t>
            </a:r>
          </a:p>
          <a:p>
            <a:pPr marL="0" lvl="1"/>
            <a:r>
              <a:rPr lang="en-US" sz="1600" baseline="30000" dirty="0">
                <a:solidFill>
                  <a:schemeClr val="tx1"/>
                </a:solidFill>
              </a:rPr>
              <a:t>4</a:t>
            </a:r>
            <a:r>
              <a:rPr lang="en-US" sz="1600" dirty="0">
                <a:solidFill>
                  <a:schemeClr val="tx1"/>
                </a:solidFill>
              </a:rPr>
              <a:t>Carnegie Mellon University</a:t>
            </a:r>
          </a:p>
          <a:p>
            <a:pPr marL="0" lvl="1"/>
            <a:r>
              <a:rPr lang="en-US" sz="1600" baseline="30000" dirty="0">
                <a:solidFill>
                  <a:schemeClr val="tx1"/>
                </a:solidFill>
              </a:rPr>
              <a:t>5</a:t>
            </a:r>
            <a:r>
              <a:rPr lang="en-US" sz="1600" dirty="0">
                <a:solidFill>
                  <a:schemeClr val="tx1"/>
                </a:solidFill>
              </a:rPr>
              <a:t>The University of Texas at Austin</a:t>
            </a:r>
          </a:p>
        </p:txBody>
      </p:sp>
      <p:grpSp>
        <p:nvGrpSpPr>
          <p:cNvPr id="12" name="Group 11">
            <a:extLst>
              <a:ext uri="{FF2B5EF4-FFF2-40B4-BE49-F238E27FC236}">
                <a16:creationId xmlns:a16="http://schemas.microsoft.com/office/drawing/2014/main" id="{826EEADD-9918-4C2F-B78C-FCECBEB60720}"/>
              </a:ext>
            </a:extLst>
          </p:cNvPr>
          <p:cNvGrpSpPr/>
          <p:nvPr/>
        </p:nvGrpSpPr>
        <p:grpSpPr>
          <a:xfrm>
            <a:off x="497766" y="4331970"/>
            <a:ext cx="9215679" cy="1188720"/>
            <a:chOff x="621591" y="4331970"/>
            <a:chExt cx="9215679" cy="1188720"/>
          </a:xfrm>
        </p:grpSpPr>
        <p:pic>
          <p:nvPicPr>
            <p:cNvPr id="6" name="Picture 5" descr="Logo, company name&#10;&#10;Description automatically generated">
              <a:extLst>
                <a:ext uri="{FF2B5EF4-FFF2-40B4-BE49-F238E27FC236}">
                  <a16:creationId xmlns:a16="http://schemas.microsoft.com/office/drawing/2014/main" id="{22392ACE-F128-4122-9362-B1269C34BAD2}"/>
                </a:ext>
              </a:extLst>
            </p:cNvPr>
            <p:cNvPicPr>
              <a:picLocks noChangeAspect="1"/>
            </p:cNvPicPr>
            <p:nvPr/>
          </p:nvPicPr>
          <p:blipFill>
            <a:blip r:embed="rId2"/>
            <a:stretch>
              <a:fillRect/>
            </a:stretch>
          </p:blipFill>
          <p:spPr>
            <a:xfrm>
              <a:off x="2289751" y="4423410"/>
              <a:ext cx="1525814" cy="1005840"/>
            </a:xfrm>
            <a:prstGeom prst="rect">
              <a:avLst/>
            </a:prstGeom>
          </p:spPr>
        </p:pic>
        <p:pic>
          <p:nvPicPr>
            <p:cNvPr id="8" name="Picture 7">
              <a:extLst>
                <a:ext uri="{FF2B5EF4-FFF2-40B4-BE49-F238E27FC236}">
                  <a16:creationId xmlns:a16="http://schemas.microsoft.com/office/drawing/2014/main" id="{2999F791-AD79-4EC6-8028-24886F15F0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07019" y="4606290"/>
              <a:ext cx="2687074" cy="640080"/>
            </a:xfrm>
            <a:prstGeom prst="rect">
              <a:avLst/>
            </a:prstGeom>
          </p:spPr>
        </p:pic>
        <p:pic>
          <p:nvPicPr>
            <p:cNvPr id="9" name="Picture 8">
              <a:extLst>
                <a:ext uri="{FF2B5EF4-FFF2-40B4-BE49-F238E27FC236}">
                  <a16:creationId xmlns:a16="http://schemas.microsoft.com/office/drawing/2014/main" id="{6B4A88EB-6823-4E52-9F92-238347872F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5546" y="4423410"/>
              <a:ext cx="1005840" cy="1005840"/>
            </a:xfrm>
            <a:prstGeom prst="rect">
              <a:avLst/>
            </a:prstGeom>
          </p:spPr>
        </p:pic>
        <p:pic>
          <p:nvPicPr>
            <p:cNvPr id="10" name="Picture 9">
              <a:extLst>
                <a:ext uri="{FF2B5EF4-FFF2-40B4-BE49-F238E27FC236}">
                  <a16:creationId xmlns:a16="http://schemas.microsoft.com/office/drawing/2014/main" id="{79C8F53C-952F-4B80-B186-784A62336E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591" y="4331970"/>
              <a:ext cx="1472433" cy="1188720"/>
            </a:xfrm>
            <a:prstGeom prst="rect">
              <a:avLst/>
            </a:prstGeom>
          </p:spPr>
        </p:pic>
        <p:pic>
          <p:nvPicPr>
            <p:cNvPr id="11" name="Graphic 10">
              <a:extLst>
                <a:ext uri="{FF2B5EF4-FFF2-40B4-BE49-F238E27FC236}">
                  <a16:creationId xmlns:a16="http://schemas.microsoft.com/office/drawing/2014/main" id="{B1ECFD95-4A13-4B79-A3BE-3CACB76CFD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39990" y="4377690"/>
              <a:ext cx="1097280" cy="1097280"/>
            </a:xfrm>
            <a:prstGeom prst="rect">
              <a:avLst/>
            </a:prstGeom>
          </p:spPr>
        </p:pic>
      </p:grpSp>
    </p:spTree>
    <p:extLst>
      <p:ext uri="{BB962C8B-B14F-4D97-AF65-F5344CB8AC3E}">
        <p14:creationId xmlns:p14="http://schemas.microsoft.com/office/powerpoint/2010/main" val="2953474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6FF952-C68B-47EA-946F-F47D3A3206E8}"/>
              </a:ext>
            </a:extLst>
          </p:cNvPr>
          <p:cNvSpPr>
            <a:spLocks noGrp="1"/>
          </p:cNvSpPr>
          <p:nvPr>
            <p:ph idx="1"/>
          </p:nvPr>
        </p:nvSpPr>
        <p:spPr>
          <a:xfrm>
            <a:off x="528320" y="903438"/>
            <a:ext cx="9103360" cy="4023360"/>
          </a:xfrm>
        </p:spPr>
        <p:txBody>
          <a:bodyPr/>
          <a:lstStyle/>
          <a:p>
            <a:pPr marL="0" indent="0" algn="ctr">
              <a:buNone/>
            </a:pPr>
            <a:r>
              <a:rPr lang="en-US" dirty="0">
                <a:solidFill>
                  <a:srgbClr val="C00000"/>
                </a:solidFill>
              </a:rPr>
              <a:t>Wireless communication and radar systems</a:t>
            </a:r>
            <a:endParaRPr lang="en-US" dirty="0"/>
          </a:p>
        </p:txBody>
      </p:sp>
      <p:sp>
        <p:nvSpPr>
          <p:cNvPr id="3" name="Title 2">
            <a:extLst>
              <a:ext uri="{FF2B5EF4-FFF2-40B4-BE49-F238E27FC236}">
                <a16:creationId xmlns:a16="http://schemas.microsoft.com/office/drawing/2014/main" id="{4160D957-2CA0-4625-BA20-13F04D3AB2B9}"/>
              </a:ext>
            </a:extLst>
          </p:cNvPr>
          <p:cNvSpPr>
            <a:spLocks noGrp="1"/>
          </p:cNvSpPr>
          <p:nvPr>
            <p:ph type="title"/>
          </p:nvPr>
        </p:nvSpPr>
        <p:spPr/>
        <p:txBody>
          <a:bodyPr/>
          <a:lstStyle/>
          <a:p>
            <a:r>
              <a:rPr lang="en-US" dirty="0"/>
              <a:t>SDR Applications – DAG Representations</a:t>
            </a:r>
          </a:p>
        </p:txBody>
      </p:sp>
      <p:pic>
        <p:nvPicPr>
          <p:cNvPr id="18" name="Picture 17" descr="A picture containing arrow&#10;&#10;Description automatically generated">
            <a:extLst>
              <a:ext uri="{FF2B5EF4-FFF2-40B4-BE49-F238E27FC236}">
                <a16:creationId xmlns:a16="http://schemas.microsoft.com/office/drawing/2014/main" id="{47DD1F89-06A9-412C-A3DC-470F3F260E11}"/>
              </a:ext>
            </a:extLst>
          </p:cNvPr>
          <p:cNvPicPr>
            <a:picLocks noChangeAspect="1"/>
          </p:cNvPicPr>
          <p:nvPr/>
        </p:nvPicPr>
        <p:blipFill>
          <a:blip r:embed="rId2"/>
          <a:stretch>
            <a:fillRect/>
          </a:stretch>
        </p:blipFill>
        <p:spPr>
          <a:xfrm>
            <a:off x="108939" y="1973790"/>
            <a:ext cx="9942121" cy="3108960"/>
          </a:xfrm>
          <a:prstGeom prst="rect">
            <a:avLst/>
          </a:prstGeom>
        </p:spPr>
      </p:pic>
      <p:sp>
        <p:nvSpPr>
          <p:cNvPr id="19" name="TextBox 18">
            <a:extLst>
              <a:ext uri="{FF2B5EF4-FFF2-40B4-BE49-F238E27FC236}">
                <a16:creationId xmlns:a16="http://schemas.microsoft.com/office/drawing/2014/main" id="{A4D5CFFD-F2D5-49D7-8465-A0409D6D7D6A}"/>
              </a:ext>
            </a:extLst>
          </p:cNvPr>
          <p:cNvSpPr txBox="1"/>
          <p:nvPr/>
        </p:nvSpPr>
        <p:spPr>
          <a:xfrm>
            <a:off x="697945" y="1542538"/>
            <a:ext cx="1584857" cy="261610"/>
          </a:xfrm>
          <a:prstGeom prst="rect">
            <a:avLst/>
          </a:prstGeom>
          <a:noFill/>
        </p:spPr>
        <p:txBody>
          <a:bodyPr wrap="none" lIns="0" rIns="0" bIns="0" rtlCol="0">
            <a:spAutoFit/>
          </a:bodyPr>
          <a:lstStyle/>
          <a:p>
            <a:pPr algn="ctr"/>
            <a:r>
              <a:rPr lang="en-US" sz="1400" b="1" dirty="0" err="1">
                <a:latin typeface="+mn-lt"/>
              </a:rPr>
              <a:t>WiFi</a:t>
            </a:r>
            <a:r>
              <a:rPr lang="en-US" sz="1400" b="1" dirty="0">
                <a:latin typeface="+mn-lt"/>
              </a:rPr>
              <a:t>-A Transmitter</a:t>
            </a:r>
          </a:p>
        </p:txBody>
      </p:sp>
      <p:sp>
        <p:nvSpPr>
          <p:cNvPr id="20" name="TextBox 19">
            <a:extLst>
              <a:ext uri="{FF2B5EF4-FFF2-40B4-BE49-F238E27FC236}">
                <a16:creationId xmlns:a16="http://schemas.microsoft.com/office/drawing/2014/main" id="{D0EFD124-1678-40C2-B0D3-D941C2C6189C}"/>
              </a:ext>
            </a:extLst>
          </p:cNvPr>
          <p:cNvSpPr txBox="1"/>
          <p:nvPr/>
        </p:nvSpPr>
        <p:spPr>
          <a:xfrm>
            <a:off x="3686257" y="1542538"/>
            <a:ext cx="1355884" cy="261610"/>
          </a:xfrm>
          <a:prstGeom prst="rect">
            <a:avLst/>
          </a:prstGeom>
          <a:noFill/>
        </p:spPr>
        <p:txBody>
          <a:bodyPr wrap="none" lIns="0" rIns="0" bIns="0" rtlCol="0">
            <a:spAutoFit/>
          </a:bodyPr>
          <a:lstStyle>
            <a:defPPr>
              <a:defRPr lang="en-US"/>
            </a:defPPr>
            <a:lvl1pPr algn="ctr">
              <a:defRPr sz="1400" b="1">
                <a:latin typeface="+mn-lt"/>
              </a:defRPr>
            </a:lvl1pPr>
          </a:lstStyle>
          <a:p>
            <a:r>
              <a:rPr lang="en-US" dirty="0" err="1"/>
              <a:t>WiFi</a:t>
            </a:r>
            <a:r>
              <a:rPr lang="en-US" dirty="0"/>
              <a:t>-A Receiver</a:t>
            </a:r>
          </a:p>
        </p:txBody>
      </p:sp>
      <p:sp>
        <p:nvSpPr>
          <p:cNvPr id="21" name="TextBox 20">
            <a:extLst>
              <a:ext uri="{FF2B5EF4-FFF2-40B4-BE49-F238E27FC236}">
                <a16:creationId xmlns:a16="http://schemas.microsoft.com/office/drawing/2014/main" id="{C315D392-D2D7-443D-B268-A53DEA71623F}"/>
              </a:ext>
            </a:extLst>
          </p:cNvPr>
          <p:cNvSpPr txBox="1"/>
          <p:nvPr/>
        </p:nvSpPr>
        <p:spPr>
          <a:xfrm>
            <a:off x="6682071" y="1542538"/>
            <a:ext cx="1203855" cy="261610"/>
          </a:xfrm>
          <a:prstGeom prst="rect">
            <a:avLst/>
          </a:prstGeom>
          <a:noFill/>
        </p:spPr>
        <p:txBody>
          <a:bodyPr wrap="none" lIns="0" rIns="0" bIns="0" rtlCol="0">
            <a:spAutoFit/>
          </a:bodyPr>
          <a:lstStyle>
            <a:defPPr>
              <a:defRPr lang="en-US"/>
            </a:defPPr>
            <a:lvl1pPr algn="ctr">
              <a:defRPr sz="1400" b="1">
                <a:latin typeface="+mn-lt"/>
              </a:defRPr>
            </a:lvl1pPr>
          </a:lstStyle>
          <a:p>
            <a:r>
              <a:rPr lang="en-US" dirty="0"/>
              <a:t>Pulse Doppler</a:t>
            </a:r>
          </a:p>
        </p:txBody>
      </p:sp>
      <p:sp>
        <p:nvSpPr>
          <p:cNvPr id="22" name="TextBox 21">
            <a:extLst>
              <a:ext uri="{FF2B5EF4-FFF2-40B4-BE49-F238E27FC236}">
                <a16:creationId xmlns:a16="http://schemas.microsoft.com/office/drawing/2014/main" id="{FE9A98F0-6CB8-4A25-98F7-FB21BE83BB61}"/>
              </a:ext>
            </a:extLst>
          </p:cNvPr>
          <p:cNvSpPr txBox="1"/>
          <p:nvPr/>
        </p:nvSpPr>
        <p:spPr>
          <a:xfrm>
            <a:off x="8699572" y="1542538"/>
            <a:ext cx="1425070" cy="261610"/>
          </a:xfrm>
          <a:prstGeom prst="rect">
            <a:avLst/>
          </a:prstGeom>
          <a:noFill/>
        </p:spPr>
        <p:txBody>
          <a:bodyPr wrap="none" lIns="0" rIns="0" bIns="0" rtlCol="0">
            <a:spAutoFit/>
          </a:bodyPr>
          <a:lstStyle>
            <a:defPPr>
              <a:defRPr lang="en-US"/>
            </a:defPPr>
            <a:lvl1pPr algn="ctr">
              <a:defRPr sz="1400" b="1">
                <a:latin typeface="+mn-lt"/>
              </a:defRPr>
            </a:lvl1pPr>
          </a:lstStyle>
          <a:p>
            <a:r>
              <a:rPr lang="en-US" dirty="0"/>
              <a:t>Radar Correlator</a:t>
            </a:r>
          </a:p>
        </p:txBody>
      </p:sp>
    </p:spTree>
    <p:extLst>
      <p:ext uri="{BB962C8B-B14F-4D97-AF65-F5344CB8AC3E}">
        <p14:creationId xmlns:p14="http://schemas.microsoft.com/office/powerpoint/2010/main" val="254261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A1D896-9D2A-49B7-953F-45EE76582D63}"/>
              </a:ext>
            </a:extLst>
          </p:cNvPr>
          <p:cNvSpPr>
            <a:spLocks noGrp="1"/>
          </p:cNvSpPr>
          <p:nvPr>
            <p:ph idx="1"/>
          </p:nvPr>
        </p:nvSpPr>
        <p:spPr>
          <a:xfrm>
            <a:off x="528320" y="958308"/>
            <a:ext cx="9103360" cy="4023360"/>
          </a:xfrm>
        </p:spPr>
        <p:txBody>
          <a:bodyPr/>
          <a:lstStyle/>
          <a:p>
            <a:pPr>
              <a:spcAft>
                <a:spcPts val="300"/>
              </a:spcAft>
            </a:pPr>
            <a:r>
              <a:rPr lang="en-US" dirty="0"/>
              <a:t>Multiple streaming SDR applications executed simultaneously</a:t>
            </a:r>
          </a:p>
          <a:p>
            <a:r>
              <a:rPr lang="en-US" dirty="0"/>
              <a:t>Stochastic injection of applications based on various distributions</a:t>
            </a:r>
          </a:p>
          <a:p>
            <a:endParaRPr lang="en-US" dirty="0"/>
          </a:p>
        </p:txBody>
      </p:sp>
      <p:sp>
        <p:nvSpPr>
          <p:cNvPr id="3" name="Title 2">
            <a:extLst>
              <a:ext uri="{FF2B5EF4-FFF2-40B4-BE49-F238E27FC236}">
                <a16:creationId xmlns:a16="http://schemas.microsoft.com/office/drawing/2014/main" id="{122D660F-E38A-40D5-B694-4E7DEBE2F119}"/>
              </a:ext>
            </a:extLst>
          </p:cNvPr>
          <p:cNvSpPr>
            <a:spLocks noGrp="1"/>
          </p:cNvSpPr>
          <p:nvPr>
            <p:ph type="title"/>
          </p:nvPr>
        </p:nvSpPr>
        <p:spPr/>
        <p:txBody>
          <a:bodyPr/>
          <a:lstStyle/>
          <a:p>
            <a:r>
              <a:rPr lang="en-US" dirty="0"/>
              <a:t>A Detailed Scheduling Case Study</a:t>
            </a:r>
          </a:p>
        </p:txBody>
      </p:sp>
      <p:sp>
        <p:nvSpPr>
          <p:cNvPr id="13" name="Rounded Rectangle 93">
            <a:extLst>
              <a:ext uri="{FF2B5EF4-FFF2-40B4-BE49-F238E27FC236}">
                <a16:creationId xmlns:a16="http://schemas.microsoft.com/office/drawing/2014/main" id="{BBF2DF9C-A09F-4280-9012-6E6B56A051A4}"/>
              </a:ext>
            </a:extLst>
          </p:cNvPr>
          <p:cNvSpPr/>
          <p:nvPr/>
        </p:nvSpPr>
        <p:spPr>
          <a:xfrm>
            <a:off x="1544468" y="1885045"/>
            <a:ext cx="2596868" cy="444500"/>
          </a:xfrm>
          <a:prstGeom prst="roundRect">
            <a:avLst>
              <a:gd name="adj" fmla="val 4567"/>
            </a:avLst>
          </a:prstGeom>
          <a:solidFill>
            <a:srgbClr val="1F497D">
              <a:lumMod val="20000"/>
              <a:lumOff val="8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5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SoC Configuration</a:t>
            </a:r>
            <a:endParaRPr kumimoji="0" lang="en-US" sz="1500" b="0" i="0" u="none" strike="noStrike" kern="1200" cap="none" spc="0" normalizeH="0" baseline="0" noProof="0" dirty="0">
              <a:ln>
                <a:noFill/>
              </a:ln>
              <a:solidFill>
                <a:sysClr val="windowText" lastClr="000000"/>
              </a:solidFill>
              <a:effectLst/>
              <a:uLnTx/>
              <a:uFillTx/>
              <a:ea typeface="+mn-ea"/>
              <a:cs typeface="Arial" panose="020B0604020202020204" pitchFamily="34" charset="0"/>
            </a:endParaRPr>
          </a:p>
        </p:txBody>
      </p:sp>
      <p:graphicFrame>
        <p:nvGraphicFramePr>
          <p:cNvPr id="14" name="Table 13">
            <a:extLst>
              <a:ext uri="{FF2B5EF4-FFF2-40B4-BE49-F238E27FC236}">
                <a16:creationId xmlns:a16="http://schemas.microsoft.com/office/drawing/2014/main" id="{A0A821C6-AE68-4174-9241-735DF260F1D7}"/>
              </a:ext>
            </a:extLst>
          </p:cNvPr>
          <p:cNvGraphicFramePr>
            <a:graphicFrameLocks noGrp="1"/>
          </p:cNvGraphicFramePr>
          <p:nvPr>
            <p:extLst>
              <p:ext uri="{D42A27DB-BD31-4B8C-83A1-F6EECF244321}">
                <p14:modId xmlns:p14="http://schemas.microsoft.com/office/powerpoint/2010/main" val="3608735834"/>
              </p:ext>
            </p:extLst>
          </p:nvPr>
        </p:nvGraphicFramePr>
        <p:xfrm>
          <a:off x="452519" y="2524775"/>
          <a:ext cx="4780766" cy="1854198"/>
        </p:xfrm>
        <a:graphic>
          <a:graphicData uri="http://schemas.openxmlformats.org/drawingml/2006/table">
            <a:tbl>
              <a:tblPr firstRow="1" bandRow="1"/>
              <a:tblGrid>
                <a:gridCol w="3252788">
                  <a:extLst>
                    <a:ext uri="{9D8B030D-6E8A-4147-A177-3AD203B41FA5}">
                      <a16:colId xmlns:a16="http://schemas.microsoft.com/office/drawing/2014/main" val="1785171641"/>
                    </a:ext>
                  </a:extLst>
                </a:gridCol>
                <a:gridCol w="1527978">
                  <a:extLst>
                    <a:ext uri="{9D8B030D-6E8A-4147-A177-3AD203B41FA5}">
                      <a16:colId xmlns:a16="http://schemas.microsoft.com/office/drawing/2014/main" val="1978057498"/>
                    </a:ext>
                  </a:extLst>
                </a:gridCol>
              </a:tblGrid>
              <a:tr h="309033">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Type of Processing Element</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Number of Cores</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49948994"/>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Arm LITTLE architecture</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4</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5002036"/>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Arm big architecture</a:t>
                      </a:r>
                    </a:p>
                  </a:txBody>
                  <a:tcPr marL="76200" marR="76200" marT="38100" marB="38100">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4</a:t>
                      </a:r>
                    </a:p>
                  </a:txBody>
                  <a:tcPr marL="76200" marR="76200" marT="38100" marB="3810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3947227"/>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Matrix multiplication hardware accelerator</a:t>
                      </a:r>
                    </a:p>
                  </a:txBody>
                  <a:tcPr marL="76200" marR="76200" marT="38100" marB="38100">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2</a:t>
                      </a:r>
                    </a:p>
                  </a:txBody>
                  <a:tcPr marL="76200" marR="76200" marT="38100" marB="3810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09544508"/>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FFT hardware accelerator</a:t>
                      </a:r>
                    </a:p>
                  </a:txBody>
                  <a:tcPr marL="76200" marR="76200" marT="38100" marB="38100">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4</a:t>
                      </a:r>
                    </a:p>
                  </a:txBody>
                  <a:tcPr marL="76200" marR="76200" marT="38100" marB="38100">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7276367"/>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Viterbi decoder hardware accelerator</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2</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0374014"/>
                  </a:ext>
                </a:extLst>
              </a:tr>
            </a:tbl>
          </a:graphicData>
        </a:graphic>
      </p:graphicFrame>
      <p:sp>
        <p:nvSpPr>
          <p:cNvPr id="15" name="Rounded Rectangle 93">
            <a:extLst>
              <a:ext uri="{FF2B5EF4-FFF2-40B4-BE49-F238E27FC236}">
                <a16:creationId xmlns:a16="http://schemas.microsoft.com/office/drawing/2014/main" id="{4790D03A-B159-43B4-9054-C6880EDCF0D7}"/>
              </a:ext>
            </a:extLst>
          </p:cNvPr>
          <p:cNvSpPr/>
          <p:nvPr/>
        </p:nvSpPr>
        <p:spPr>
          <a:xfrm>
            <a:off x="6422982" y="1885045"/>
            <a:ext cx="2596868" cy="444500"/>
          </a:xfrm>
          <a:prstGeom prst="roundRect">
            <a:avLst>
              <a:gd name="adj" fmla="val 4567"/>
            </a:avLst>
          </a:prstGeom>
          <a:solidFill>
            <a:srgbClr val="EEECE1">
              <a:lumMod val="9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5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Scheduler Comparisons</a:t>
            </a:r>
          </a:p>
        </p:txBody>
      </p:sp>
      <p:sp>
        <p:nvSpPr>
          <p:cNvPr id="17" name="Rounded Rectangle 17">
            <a:extLst>
              <a:ext uri="{FF2B5EF4-FFF2-40B4-BE49-F238E27FC236}">
                <a16:creationId xmlns:a16="http://schemas.microsoft.com/office/drawing/2014/main" id="{E59D615F-9B68-4F66-B5A6-6B8F434954F0}"/>
              </a:ext>
            </a:extLst>
          </p:cNvPr>
          <p:cNvSpPr/>
          <p:nvPr/>
        </p:nvSpPr>
        <p:spPr>
          <a:xfrm>
            <a:off x="1842069" y="4582623"/>
            <a:ext cx="6475862" cy="612772"/>
          </a:xfrm>
          <a:prstGeom prst="roundRect">
            <a:avLst>
              <a:gd name="adj" fmla="val 4735"/>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61970" eaLnBrk="1" fontAlgn="auto" hangingPunct="1">
              <a:spcBef>
                <a:spcPts val="0"/>
              </a:spcBef>
              <a:spcAft>
                <a:spcPts val="0"/>
              </a:spcAft>
            </a:pPr>
            <a:r>
              <a:rPr lang="en-US" sz="1667" b="1" i="1" dirty="0">
                <a:solidFill>
                  <a:srgbClr val="C00000"/>
                </a:solidFill>
                <a:latin typeface="Arial"/>
              </a:rPr>
              <a:t>Compare scheduler performance for simultaneous </a:t>
            </a:r>
          </a:p>
          <a:p>
            <a:pPr algn="ctr" defTabSz="761970" eaLnBrk="1" fontAlgn="auto" hangingPunct="1">
              <a:spcBef>
                <a:spcPts val="0"/>
              </a:spcBef>
              <a:spcAft>
                <a:spcPts val="0"/>
              </a:spcAft>
            </a:pPr>
            <a:r>
              <a:rPr lang="en-US" sz="1667" b="1" i="1" dirty="0">
                <a:solidFill>
                  <a:srgbClr val="C00000"/>
                </a:solidFill>
                <a:latin typeface="Arial"/>
              </a:rPr>
              <a:t>streaming applications in DSSoCs</a:t>
            </a:r>
            <a:endParaRPr lang="en-US" sz="1667" b="1" i="1" dirty="0">
              <a:solidFill>
                <a:srgbClr val="C00000"/>
              </a:solidFill>
              <a:latin typeface="Arial" panose="020B0604020202020204" pitchFamily="34" charset="0"/>
              <a:cs typeface="Arial" panose="020B0604020202020204" pitchFamily="34" charset="0"/>
            </a:endParaRPr>
          </a:p>
        </p:txBody>
      </p:sp>
      <p:pic>
        <p:nvPicPr>
          <p:cNvPr id="5" name="Picture 4" descr="Chart, line chart&#10;&#10;Description automatically generated">
            <a:extLst>
              <a:ext uri="{FF2B5EF4-FFF2-40B4-BE49-F238E27FC236}">
                <a16:creationId xmlns:a16="http://schemas.microsoft.com/office/drawing/2014/main" id="{EFB3ECCB-9BB0-4F53-90F5-778FA58B66B9}"/>
              </a:ext>
            </a:extLst>
          </p:cNvPr>
          <p:cNvPicPr>
            <a:picLocks noChangeAspect="1"/>
          </p:cNvPicPr>
          <p:nvPr/>
        </p:nvPicPr>
        <p:blipFill>
          <a:blip r:embed="rId2"/>
          <a:stretch>
            <a:fillRect/>
          </a:stretch>
        </p:blipFill>
        <p:spPr>
          <a:xfrm>
            <a:off x="5346925" y="2366565"/>
            <a:ext cx="4748983" cy="2103120"/>
          </a:xfrm>
          <a:prstGeom prst="rect">
            <a:avLst/>
          </a:prstGeom>
        </p:spPr>
      </p:pic>
    </p:spTree>
    <p:extLst>
      <p:ext uri="{BB962C8B-B14F-4D97-AF65-F5344CB8AC3E}">
        <p14:creationId xmlns:p14="http://schemas.microsoft.com/office/powerpoint/2010/main" val="60671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C1AD29-46AE-4902-BB75-DCEE697CEA11}"/>
              </a:ext>
            </a:extLst>
          </p:cNvPr>
          <p:cNvSpPr>
            <a:spLocks noGrp="1"/>
          </p:cNvSpPr>
          <p:nvPr>
            <p:ph idx="1"/>
          </p:nvPr>
        </p:nvSpPr>
        <p:spPr>
          <a:xfrm>
            <a:off x="528320" y="958308"/>
            <a:ext cx="9326880" cy="4023360"/>
          </a:xfrm>
        </p:spPr>
        <p:txBody>
          <a:bodyPr/>
          <a:lstStyle/>
          <a:p>
            <a:pPr>
              <a:spcAft>
                <a:spcPts val="300"/>
              </a:spcAft>
            </a:pPr>
            <a:r>
              <a:rPr lang="en-US" dirty="0"/>
              <a:t>Multiple streaming domain-specific applications executed simultaneously</a:t>
            </a:r>
          </a:p>
          <a:p>
            <a:pPr>
              <a:spcAft>
                <a:spcPts val="300"/>
              </a:spcAft>
            </a:pPr>
            <a:r>
              <a:rPr lang="en-US" dirty="0"/>
              <a:t>Evaluate power and energy-based metrics</a:t>
            </a:r>
          </a:p>
          <a:p>
            <a:r>
              <a:rPr lang="en-US" dirty="0"/>
              <a:t>Obtain a pareto-energy frontier with different DTPM policies </a:t>
            </a:r>
          </a:p>
          <a:p>
            <a:endParaRPr lang="en-US" dirty="0"/>
          </a:p>
        </p:txBody>
      </p:sp>
      <p:sp>
        <p:nvSpPr>
          <p:cNvPr id="3" name="Title 2">
            <a:extLst>
              <a:ext uri="{FF2B5EF4-FFF2-40B4-BE49-F238E27FC236}">
                <a16:creationId xmlns:a16="http://schemas.microsoft.com/office/drawing/2014/main" id="{85A901FD-1B54-4706-A059-F070C6807604}"/>
              </a:ext>
            </a:extLst>
          </p:cNvPr>
          <p:cNvSpPr>
            <a:spLocks noGrp="1"/>
          </p:cNvSpPr>
          <p:nvPr>
            <p:ph type="title"/>
          </p:nvPr>
        </p:nvSpPr>
        <p:spPr/>
        <p:txBody>
          <a:bodyPr/>
          <a:lstStyle/>
          <a:p>
            <a:r>
              <a:rPr lang="en-US" dirty="0"/>
              <a:t>DTPM Case Study</a:t>
            </a:r>
          </a:p>
        </p:txBody>
      </p:sp>
      <p:sp>
        <p:nvSpPr>
          <p:cNvPr id="24" name="Rounded Rectangle 93">
            <a:extLst>
              <a:ext uri="{FF2B5EF4-FFF2-40B4-BE49-F238E27FC236}">
                <a16:creationId xmlns:a16="http://schemas.microsoft.com/office/drawing/2014/main" id="{331D2121-DA80-4DB2-8642-C63FDA6072CF}"/>
              </a:ext>
            </a:extLst>
          </p:cNvPr>
          <p:cNvSpPr/>
          <p:nvPr/>
        </p:nvSpPr>
        <p:spPr>
          <a:xfrm>
            <a:off x="1380269" y="2162178"/>
            <a:ext cx="2596868" cy="444500"/>
          </a:xfrm>
          <a:prstGeom prst="roundRect">
            <a:avLst>
              <a:gd name="adj" fmla="val 4567"/>
            </a:avLst>
          </a:prstGeom>
          <a:solidFill>
            <a:srgbClr val="1F497D">
              <a:lumMod val="20000"/>
              <a:lumOff val="8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5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Operating Points</a:t>
            </a:r>
            <a:endParaRPr kumimoji="0" lang="en-US" sz="1500" b="0" i="0" u="none" strike="noStrike" kern="1200" cap="none" spc="0" normalizeH="0" baseline="0" noProof="0" dirty="0">
              <a:ln>
                <a:noFill/>
              </a:ln>
              <a:solidFill>
                <a:sysClr val="windowText" lastClr="000000"/>
              </a:solidFill>
              <a:effectLst/>
              <a:uLnTx/>
              <a:uFillTx/>
              <a:ea typeface="+mn-ea"/>
              <a:cs typeface="Arial" panose="020B0604020202020204" pitchFamily="34" charset="0"/>
            </a:endParaRPr>
          </a:p>
        </p:txBody>
      </p:sp>
      <p:graphicFrame>
        <p:nvGraphicFramePr>
          <p:cNvPr id="25" name="Table 24">
            <a:extLst>
              <a:ext uri="{FF2B5EF4-FFF2-40B4-BE49-F238E27FC236}">
                <a16:creationId xmlns:a16="http://schemas.microsoft.com/office/drawing/2014/main" id="{6725E1AF-C516-4064-9B97-1DE31E82C7AB}"/>
              </a:ext>
            </a:extLst>
          </p:cNvPr>
          <p:cNvGraphicFramePr>
            <a:graphicFrameLocks noGrp="1"/>
          </p:cNvGraphicFramePr>
          <p:nvPr>
            <p:extLst>
              <p:ext uri="{D42A27DB-BD31-4B8C-83A1-F6EECF244321}">
                <p14:modId xmlns:p14="http://schemas.microsoft.com/office/powerpoint/2010/main" val="1560302933"/>
              </p:ext>
            </p:extLst>
          </p:nvPr>
        </p:nvGraphicFramePr>
        <p:xfrm>
          <a:off x="649509" y="2822579"/>
          <a:ext cx="4058386" cy="927099"/>
        </p:xfrm>
        <a:graphic>
          <a:graphicData uri="http://schemas.openxmlformats.org/drawingml/2006/table">
            <a:tbl>
              <a:tblPr firstRow="1" bandRow="1"/>
              <a:tblGrid>
                <a:gridCol w="2413001">
                  <a:extLst>
                    <a:ext uri="{9D8B030D-6E8A-4147-A177-3AD203B41FA5}">
                      <a16:colId xmlns:a16="http://schemas.microsoft.com/office/drawing/2014/main" val="1785171641"/>
                    </a:ext>
                  </a:extLst>
                </a:gridCol>
                <a:gridCol w="1645385">
                  <a:extLst>
                    <a:ext uri="{9D8B030D-6E8A-4147-A177-3AD203B41FA5}">
                      <a16:colId xmlns:a16="http://schemas.microsoft.com/office/drawing/2014/main" val="1978057498"/>
                    </a:ext>
                  </a:extLst>
                </a:gridCol>
              </a:tblGrid>
              <a:tr h="309033">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Type of Processing Element</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Frequency</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49948994"/>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Arm LITTLE architecture</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0.6 GHz – 1.4 GHz</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45002036"/>
                  </a:ext>
                </a:extLst>
              </a:tr>
              <a:tr h="309033">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Arm big architecture</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300" dirty="0">
                          <a:latin typeface="Arial" panose="020B0604020202020204" pitchFamily="34" charset="0"/>
                          <a:cs typeface="Arial" panose="020B0604020202020204" pitchFamily="34" charset="0"/>
                        </a:rPr>
                        <a:t>0.6 GHz – 2.0 GHz</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93947227"/>
                  </a:ext>
                </a:extLst>
              </a:tr>
            </a:tbl>
          </a:graphicData>
        </a:graphic>
      </p:graphicFrame>
      <p:sp>
        <p:nvSpPr>
          <p:cNvPr id="26" name="Rounded Rectangle 93">
            <a:extLst>
              <a:ext uri="{FF2B5EF4-FFF2-40B4-BE49-F238E27FC236}">
                <a16:creationId xmlns:a16="http://schemas.microsoft.com/office/drawing/2014/main" id="{F8141041-AA02-4B99-89EF-C9E423ED361E}"/>
              </a:ext>
            </a:extLst>
          </p:cNvPr>
          <p:cNvSpPr/>
          <p:nvPr/>
        </p:nvSpPr>
        <p:spPr>
          <a:xfrm>
            <a:off x="6113826" y="2162178"/>
            <a:ext cx="2596868" cy="444500"/>
          </a:xfrm>
          <a:prstGeom prst="roundRect">
            <a:avLst>
              <a:gd name="adj" fmla="val 4567"/>
            </a:avLst>
          </a:prstGeom>
          <a:solidFill>
            <a:srgbClr val="EEECE1">
              <a:lumMod val="9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5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DTPM Policy Comparisons</a:t>
            </a:r>
          </a:p>
        </p:txBody>
      </p:sp>
      <p:sp>
        <p:nvSpPr>
          <p:cNvPr id="27" name="Rounded Rectangle 17">
            <a:extLst>
              <a:ext uri="{FF2B5EF4-FFF2-40B4-BE49-F238E27FC236}">
                <a16:creationId xmlns:a16="http://schemas.microsoft.com/office/drawing/2014/main" id="{F3F597A4-7245-4C33-8B69-FF77CF8471E5}"/>
              </a:ext>
            </a:extLst>
          </p:cNvPr>
          <p:cNvSpPr/>
          <p:nvPr/>
        </p:nvSpPr>
        <p:spPr>
          <a:xfrm>
            <a:off x="1827029" y="4869412"/>
            <a:ext cx="6505943" cy="612772"/>
          </a:xfrm>
          <a:prstGeom prst="roundRect">
            <a:avLst>
              <a:gd name="adj" fmla="val 4735"/>
            </a:avLst>
          </a:prstGeom>
          <a:solidFill>
            <a:srgbClr val="FFC000"/>
          </a:solidFill>
          <a:ln w="19050" cap="flat" cmpd="sng" algn="ctr">
            <a:noFill/>
            <a:prstDash val="solid"/>
          </a:ln>
          <a:effectLst/>
        </p:spPr>
        <p:txBody>
          <a:bodyPr lIns="0" rIns="0" rtlCol="0" anchor="ctr"/>
          <a:lstStyle/>
          <a:p>
            <a:pPr marL="0" marR="0" lvl="0" indent="0" algn="ctr" defTabSz="76197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srgbClr val="C00000"/>
                </a:solidFill>
                <a:effectLst/>
                <a:uLnTx/>
                <a:uFillTx/>
                <a:latin typeface="+mn-lt"/>
                <a:ea typeface="+mn-ea"/>
                <a:cs typeface="+mn-cs"/>
              </a:rPr>
              <a:t>Compare energy and energy-delay product (EDP) </a:t>
            </a:r>
          </a:p>
          <a:p>
            <a:pPr marL="0" marR="0" lvl="0" indent="0" algn="ctr" defTabSz="76197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srgbClr val="C00000"/>
                </a:solidFill>
                <a:effectLst/>
                <a:uLnTx/>
                <a:uFillTx/>
                <a:latin typeface="+mn-lt"/>
                <a:ea typeface="+mn-ea"/>
                <a:cs typeface="+mn-cs"/>
              </a:rPr>
              <a:t>for simultaneous streaming applications in DSSoCs</a:t>
            </a:r>
            <a:endParaRPr kumimoji="0" lang="en-US" sz="1667" b="1" i="1" u="none" strike="noStrike" kern="0" cap="none" spc="0" normalizeH="0" baseline="0" noProof="0" dirty="0">
              <a:ln>
                <a:noFill/>
              </a:ln>
              <a:solidFill>
                <a:srgbClr val="C00000"/>
              </a:solidFill>
              <a:effectLst/>
              <a:uLnTx/>
              <a:uFillTx/>
              <a:latin typeface="+mn-lt"/>
              <a:ea typeface="+mn-ea"/>
              <a:cs typeface="Arial" panose="020B0604020202020204" pitchFamily="34" charset="0"/>
            </a:endParaRPr>
          </a:p>
        </p:txBody>
      </p:sp>
      <p:pic>
        <p:nvPicPr>
          <p:cNvPr id="28" name="Picture 27">
            <a:extLst>
              <a:ext uri="{FF2B5EF4-FFF2-40B4-BE49-F238E27FC236}">
                <a16:creationId xmlns:a16="http://schemas.microsoft.com/office/drawing/2014/main" id="{BCE7E990-D288-49B4-B962-7C927F854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187" y="2649676"/>
            <a:ext cx="4449485" cy="2104736"/>
          </a:xfrm>
          <a:prstGeom prst="rect">
            <a:avLst/>
          </a:prstGeom>
        </p:spPr>
      </p:pic>
    </p:spTree>
    <p:extLst>
      <p:ext uri="{BB962C8B-B14F-4D97-AF65-F5344CB8AC3E}">
        <p14:creationId xmlns:p14="http://schemas.microsoft.com/office/powerpoint/2010/main" val="1435119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7E786C-650C-42A4-96B1-01A0FBE02E6A}"/>
              </a:ext>
            </a:extLst>
          </p:cNvPr>
          <p:cNvSpPr>
            <a:spLocks noGrp="1"/>
          </p:cNvSpPr>
          <p:nvPr>
            <p:ph idx="1"/>
          </p:nvPr>
        </p:nvSpPr>
        <p:spPr>
          <a:xfrm>
            <a:off x="528320" y="958308"/>
            <a:ext cx="9103360" cy="4023360"/>
          </a:xfrm>
        </p:spPr>
        <p:txBody>
          <a:bodyPr/>
          <a:lstStyle/>
          <a:p>
            <a:r>
              <a:rPr lang="en-US" dirty="0"/>
              <a:t>Identify number and types of PEs using early design space exploration</a:t>
            </a:r>
          </a:p>
          <a:p>
            <a:r>
              <a:rPr lang="en-US" dirty="0"/>
              <a:t>Workload-based data driven approach and a guided search</a:t>
            </a:r>
          </a:p>
          <a:p>
            <a:endParaRPr lang="en-US" dirty="0"/>
          </a:p>
        </p:txBody>
      </p:sp>
      <p:sp>
        <p:nvSpPr>
          <p:cNvPr id="3" name="Title 2">
            <a:extLst>
              <a:ext uri="{FF2B5EF4-FFF2-40B4-BE49-F238E27FC236}">
                <a16:creationId xmlns:a16="http://schemas.microsoft.com/office/drawing/2014/main" id="{A8A7F749-954B-49DA-B6F0-61539203D7DB}"/>
              </a:ext>
            </a:extLst>
          </p:cNvPr>
          <p:cNvSpPr>
            <a:spLocks noGrp="1"/>
          </p:cNvSpPr>
          <p:nvPr>
            <p:ph type="title"/>
          </p:nvPr>
        </p:nvSpPr>
        <p:spPr/>
        <p:txBody>
          <a:bodyPr/>
          <a:lstStyle/>
          <a:p>
            <a:r>
              <a:rPr lang="en-US" dirty="0"/>
              <a:t>Design Space Exploration</a:t>
            </a:r>
          </a:p>
        </p:txBody>
      </p:sp>
      <p:sp>
        <p:nvSpPr>
          <p:cNvPr id="9" name="Rounded Rectangle 93">
            <a:extLst>
              <a:ext uri="{FF2B5EF4-FFF2-40B4-BE49-F238E27FC236}">
                <a16:creationId xmlns:a16="http://schemas.microsoft.com/office/drawing/2014/main" id="{8B52E830-25C6-4C53-B670-C559E4FCA5BC}"/>
              </a:ext>
            </a:extLst>
          </p:cNvPr>
          <p:cNvSpPr/>
          <p:nvPr/>
        </p:nvSpPr>
        <p:spPr>
          <a:xfrm>
            <a:off x="1778775" y="1754838"/>
            <a:ext cx="2596868" cy="444500"/>
          </a:xfrm>
          <a:prstGeom prst="roundRect">
            <a:avLst>
              <a:gd name="adj" fmla="val 4567"/>
            </a:avLst>
          </a:prstGeom>
          <a:solidFill>
            <a:srgbClr val="1F497D">
              <a:lumMod val="20000"/>
              <a:lumOff val="8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5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SoC Configurations</a:t>
            </a:r>
            <a:endParaRPr kumimoji="0" lang="en-US" sz="1500" b="0" i="0" u="none" strike="noStrike" kern="1200" cap="none" spc="0" normalizeH="0" baseline="0" noProof="0" dirty="0">
              <a:ln>
                <a:noFill/>
              </a:ln>
              <a:solidFill>
                <a:sysClr val="windowText" lastClr="000000"/>
              </a:solidFill>
              <a:effectLst/>
              <a:uLnTx/>
              <a:uFillTx/>
              <a:ea typeface="+mn-ea"/>
              <a:cs typeface="Arial" panose="020B0604020202020204" pitchFamily="34" charset="0"/>
            </a:endParaRPr>
          </a:p>
        </p:txBody>
      </p:sp>
      <p:graphicFrame>
        <p:nvGraphicFramePr>
          <p:cNvPr id="10" name="Table 9">
            <a:extLst>
              <a:ext uri="{FF2B5EF4-FFF2-40B4-BE49-F238E27FC236}">
                <a16:creationId xmlns:a16="http://schemas.microsoft.com/office/drawing/2014/main" id="{5ED49EDD-3D99-48DE-ACAE-FD712301F4C0}"/>
              </a:ext>
            </a:extLst>
          </p:cNvPr>
          <p:cNvGraphicFramePr>
            <a:graphicFrameLocks noGrp="1"/>
          </p:cNvGraphicFramePr>
          <p:nvPr>
            <p:extLst>
              <p:ext uri="{D42A27DB-BD31-4B8C-83A1-F6EECF244321}">
                <p14:modId xmlns:p14="http://schemas.microsoft.com/office/powerpoint/2010/main" val="3547722962"/>
              </p:ext>
            </p:extLst>
          </p:nvPr>
        </p:nvGraphicFramePr>
        <p:xfrm>
          <a:off x="629917" y="2336805"/>
          <a:ext cx="4894583" cy="2179320"/>
        </p:xfrm>
        <a:graphic>
          <a:graphicData uri="http://schemas.openxmlformats.org/drawingml/2006/table">
            <a:tbl>
              <a:tblPr firstRow="1" bandRow="1"/>
              <a:tblGrid>
                <a:gridCol w="535691">
                  <a:extLst>
                    <a:ext uri="{9D8B030D-6E8A-4147-A177-3AD203B41FA5}">
                      <a16:colId xmlns:a16="http://schemas.microsoft.com/office/drawing/2014/main" val="1785171641"/>
                    </a:ext>
                  </a:extLst>
                </a:gridCol>
                <a:gridCol w="535691">
                  <a:extLst>
                    <a:ext uri="{9D8B030D-6E8A-4147-A177-3AD203B41FA5}">
                      <a16:colId xmlns:a16="http://schemas.microsoft.com/office/drawing/2014/main" val="1119379109"/>
                    </a:ext>
                  </a:extLst>
                </a:gridCol>
                <a:gridCol w="814854">
                  <a:extLst>
                    <a:ext uri="{9D8B030D-6E8A-4147-A177-3AD203B41FA5}">
                      <a16:colId xmlns:a16="http://schemas.microsoft.com/office/drawing/2014/main" val="2684856146"/>
                    </a:ext>
                  </a:extLst>
                </a:gridCol>
                <a:gridCol w="816673">
                  <a:extLst>
                    <a:ext uri="{9D8B030D-6E8A-4147-A177-3AD203B41FA5}">
                      <a16:colId xmlns:a16="http://schemas.microsoft.com/office/drawing/2014/main" val="1978057498"/>
                    </a:ext>
                  </a:extLst>
                </a:gridCol>
                <a:gridCol w="1095837">
                  <a:extLst>
                    <a:ext uri="{9D8B030D-6E8A-4147-A177-3AD203B41FA5}">
                      <a16:colId xmlns:a16="http://schemas.microsoft.com/office/drawing/2014/main" val="114163472"/>
                    </a:ext>
                  </a:extLst>
                </a:gridCol>
                <a:gridCol w="1095837">
                  <a:extLst>
                    <a:ext uri="{9D8B030D-6E8A-4147-A177-3AD203B41FA5}">
                      <a16:colId xmlns:a16="http://schemas.microsoft.com/office/drawing/2014/main" val="2619506269"/>
                    </a:ext>
                  </a:extLst>
                </a:gridCol>
              </a:tblGrid>
              <a:tr h="226047">
                <a:tc gridSpan="3">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Type of PE</a:t>
                      </a:r>
                    </a:p>
                  </a:txBody>
                  <a:tcPr marL="76200" marR="76200" marT="38100" marB="38100">
                    <a:lnL>
                      <a:noFill/>
                    </a:lnL>
                    <a:lnR>
                      <a:noFill/>
                    </a:lnR>
                    <a:lnT w="12700" cmpd="sng">
                      <a:solidFill>
                        <a:sysClr val="windowText" lastClr="000000"/>
                      </a:solid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rowSpan="2">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Area</a:t>
                      </a:r>
                    </a:p>
                    <a:p>
                      <a:pPr algn="ctr"/>
                      <a:r>
                        <a:rPr lang="en-US" sz="1200" dirty="0">
                          <a:latin typeface="Arial" panose="020B0604020202020204" pitchFamily="34" charset="0"/>
                          <a:cs typeface="Arial" panose="020B0604020202020204" pitchFamily="34" charset="0"/>
                        </a:rPr>
                        <a:t>(mm</a:t>
                      </a:r>
                      <a:r>
                        <a:rPr lang="en-US" sz="1200" baseline="30000" dirty="0">
                          <a:latin typeface="Arial" panose="020B0604020202020204" pitchFamily="34" charset="0"/>
                          <a:cs typeface="Arial" panose="020B0604020202020204" pitchFamily="34" charset="0"/>
                        </a:rPr>
                        <a:t>2</a:t>
                      </a:r>
                      <a:r>
                        <a:rPr lang="en-US" sz="1200" dirty="0">
                          <a:latin typeface="Arial" panose="020B0604020202020204" pitchFamily="34" charset="0"/>
                          <a:cs typeface="Arial" panose="020B0604020202020204" pitchFamily="34" charset="0"/>
                        </a:rPr>
                        <a:t>)</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Average Job Execution (</a:t>
                      </a:r>
                      <a:r>
                        <a:rPr lang="en-US" sz="1200" dirty="0" err="1">
                          <a:latin typeface="Arial" panose="020B0604020202020204" pitchFamily="34" charset="0"/>
                          <a:cs typeface="Arial" panose="020B0604020202020204" pitchFamily="34" charset="0"/>
                        </a:rPr>
                        <a:t>μs</a:t>
                      </a:r>
                      <a:r>
                        <a:rPr lang="en-US" sz="1200" dirty="0">
                          <a:latin typeface="Arial" panose="020B0604020202020204" pitchFamily="34" charset="0"/>
                          <a:cs typeface="Arial" panose="020B0604020202020204" pitchFamily="34" charset="0"/>
                        </a:rPr>
                        <a:t>)</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Energy per Job (</a:t>
                      </a:r>
                      <a:r>
                        <a:rPr lang="en-US" sz="1200" dirty="0" err="1">
                          <a:latin typeface="Arial" panose="020B0604020202020204" pitchFamily="34" charset="0"/>
                          <a:cs typeface="Arial" panose="020B0604020202020204" pitchFamily="34" charset="0"/>
                        </a:rPr>
                        <a:t>μJ</a:t>
                      </a:r>
                      <a:r>
                        <a:rPr lang="en-US" sz="1200" dirty="0">
                          <a:latin typeface="Arial" panose="020B0604020202020204" pitchFamily="34" charset="0"/>
                          <a:cs typeface="Arial" panose="020B0604020202020204" pitchFamily="34" charset="0"/>
                        </a:rPr>
                        <a:t>/job)</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49948994"/>
                  </a:ext>
                </a:extLst>
              </a:tr>
              <a:tr h="25741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ID</a:t>
                      </a:r>
                    </a:p>
                  </a:txBody>
                  <a:tcPr marL="76200" marR="76200" marT="38100" marB="3810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FFT</a:t>
                      </a:r>
                    </a:p>
                  </a:txBody>
                  <a:tcPr marL="76200" marR="76200" marT="38100" marB="38100">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Viterbi</a:t>
                      </a:r>
                    </a:p>
                  </a:txBody>
                  <a:tcPr marL="76200" marR="76200" marT="38100" marB="38100">
                    <a:lnL>
                      <a:noFill/>
                    </a:lnL>
                    <a:lnR w="12700" cap="flat" cmpd="sng" algn="ctr">
                      <a:solidFill>
                        <a:sysClr val="windowText" lastClr="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8342621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0</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14.94</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2606</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1744</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445002036"/>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0</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14.94</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1824</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1244</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93947227"/>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3</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15.82</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293</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589</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68405420"/>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4</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4</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0</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16.29</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1212</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957</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70308650"/>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5</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4</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16.56</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274</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584</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98557440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6</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6</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3</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19.29</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264</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582</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642894069"/>
                  </a:ext>
                </a:extLst>
              </a:tr>
            </a:tbl>
          </a:graphicData>
        </a:graphic>
      </p:graphicFrame>
      <p:sp>
        <p:nvSpPr>
          <p:cNvPr id="11" name="Rounded Rectangle 93">
            <a:extLst>
              <a:ext uri="{FF2B5EF4-FFF2-40B4-BE49-F238E27FC236}">
                <a16:creationId xmlns:a16="http://schemas.microsoft.com/office/drawing/2014/main" id="{DA5BAD3F-71F2-43CC-ACC1-1EEC70852550}"/>
              </a:ext>
            </a:extLst>
          </p:cNvPr>
          <p:cNvSpPr/>
          <p:nvPr/>
        </p:nvSpPr>
        <p:spPr>
          <a:xfrm>
            <a:off x="5842001" y="1754838"/>
            <a:ext cx="3365498" cy="444500"/>
          </a:xfrm>
          <a:prstGeom prst="roundRect">
            <a:avLst>
              <a:gd name="adj" fmla="val 4567"/>
            </a:avLst>
          </a:prstGeom>
          <a:solidFill>
            <a:srgbClr val="EEECE1">
              <a:lumMod val="9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5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Design Space Exploration Results</a:t>
            </a:r>
          </a:p>
        </p:txBody>
      </p:sp>
      <p:sp>
        <p:nvSpPr>
          <p:cNvPr id="12" name="Rounded Rectangle 17">
            <a:extLst>
              <a:ext uri="{FF2B5EF4-FFF2-40B4-BE49-F238E27FC236}">
                <a16:creationId xmlns:a16="http://schemas.microsoft.com/office/drawing/2014/main" id="{3148342A-98A2-4D10-A513-64F40E386302}"/>
              </a:ext>
            </a:extLst>
          </p:cNvPr>
          <p:cNvSpPr/>
          <p:nvPr/>
        </p:nvSpPr>
        <p:spPr>
          <a:xfrm>
            <a:off x="1206501" y="4680048"/>
            <a:ext cx="7746999" cy="612772"/>
          </a:xfrm>
          <a:prstGeom prst="roundRect">
            <a:avLst>
              <a:gd name="adj" fmla="val 4735"/>
            </a:avLst>
          </a:prstGeom>
          <a:solidFill>
            <a:srgbClr val="FFC000"/>
          </a:solidFill>
          <a:ln w="19050" cap="flat" cmpd="sng" algn="ctr">
            <a:noFill/>
            <a:prstDash val="solid"/>
          </a:ln>
          <a:effectLst/>
        </p:spPr>
        <p:txBody>
          <a:bodyPr lIns="0" rIns="0" rtlCol="0" anchor="ctr"/>
          <a:lstStyle/>
          <a:p>
            <a:pPr marL="0" marR="0" lvl="0" indent="0" algn="ctr" defTabSz="761970" eaLnBrk="1" fontAlgn="auto" latinLnBrk="0" hangingPunct="1">
              <a:lnSpc>
                <a:spcPct val="100000"/>
              </a:lnSpc>
              <a:spcBef>
                <a:spcPts val="0"/>
              </a:spcBef>
              <a:spcAft>
                <a:spcPts val="0"/>
              </a:spcAft>
              <a:buClrTx/>
              <a:buSzTx/>
              <a:buFontTx/>
              <a:buNone/>
              <a:tabLst/>
              <a:defRPr/>
            </a:pPr>
            <a:r>
              <a:rPr kumimoji="0" lang="en-US" sz="1667" b="1" i="1" u="none" strike="noStrike" kern="0" cap="none" spc="0" normalizeH="0" baseline="0" noProof="0" dirty="0">
                <a:ln>
                  <a:noFill/>
                </a:ln>
                <a:solidFill>
                  <a:srgbClr val="C00000"/>
                </a:solidFill>
                <a:effectLst/>
                <a:uLnTx/>
                <a:uFillTx/>
                <a:latin typeface="+mn-lt"/>
                <a:ea typeface="+mn-ea"/>
              </a:rPr>
              <a:t>Identify pareto-frontier using metrics such as energy, area and performance to choose the processing elements in a DSSoC</a:t>
            </a:r>
            <a:endParaRPr kumimoji="0" lang="en-US" sz="1667" b="1" i="1" u="none" strike="noStrike" kern="0" cap="none" spc="0" normalizeH="0" baseline="0" noProof="0" dirty="0">
              <a:ln>
                <a:noFill/>
              </a:ln>
              <a:solidFill>
                <a:srgbClr val="C00000"/>
              </a:solidFill>
              <a:effectLst/>
              <a:uLnTx/>
              <a:uFillTx/>
              <a:latin typeface="+mn-lt"/>
              <a:ea typeface="+mn-ea"/>
              <a:cs typeface="Arial" panose="020B0604020202020204" pitchFamily="34" charset="0"/>
            </a:endParaRPr>
          </a:p>
        </p:txBody>
      </p:sp>
      <p:pic>
        <p:nvPicPr>
          <p:cNvPr id="13" name="Picture 12">
            <a:extLst>
              <a:ext uri="{FF2B5EF4-FFF2-40B4-BE49-F238E27FC236}">
                <a16:creationId xmlns:a16="http://schemas.microsoft.com/office/drawing/2014/main" id="{EEF06AE4-4333-4867-BBC7-742AEAE10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2279042"/>
            <a:ext cx="3619500" cy="2177708"/>
          </a:xfrm>
          <a:prstGeom prst="rect">
            <a:avLst/>
          </a:prstGeom>
        </p:spPr>
      </p:pic>
    </p:spTree>
    <p:extLst>
      <p:ext uri="{BB962C8B-B14F-4D97-AF65-F5344CB8AC3E}">
        <p14:creationId xmlns:p14="http://schemas.microsoft.com/office/powerpoint/2010/main" val="305639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EA93A-E95D-4D56-A6AE-20624ECC5E52}"/>
              </a:ext>
            </a:extLst>
          </p:cNvPr>
          <p:cNvSpPr>
            <a:spLocks noGrp="1"/>
          </p:cNvSpPr>
          <p:nvPr>
            <p:ph type="title"/>
          </p:nvPr>
        </p:nvSpPr>
        <p:spPr/>
        <p:txBody>
          <a:bodyPr/>
          <a:lstStyle/>
          <a:p>
            <a:r>
              <a:rPr lang="en-US" dirty="0"/>
              <a:t>Example Video Demonstration</a:t>
            </a:r>
          </a:p>
        </p:txBody>
      </p:sp>
      <p:pic>
        <p:nvPicPr>
          <p:cNvPr id="8" name="Small_example_acc">
            <a:hlinkClick r:id="" action="ppaction://media"/>
            <a:extLst>
              <a:ext uri="{FF2B5EF4-FFF2-40B4-BE49-F238E27FC236}">
                <a16:creationId xmlns:a16="http://schemas.microsoft.com/office/drawing/2014/main" id="{FB71E81A-2040-420B-8542-4CB573D598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0"/>
            <a:ext cx="10160000" cy="4953000"/>
          </a:xfrm>
          <a:prstGeom prst="rect">
            <a:avLst/>
          </a:prstGeom>
        </p:spPr>
      </p:pic>
      <p:sp>
        <p:nvSpPr>
          <p:cNvPr id="10" name="Rounded Rectangle 93">
            <a:extLst>
              <a:ext uri="{FF2B5EF4-FFF2-40B4-BE49-F238E27FC236}">
                <a16:creationId xmlns:a16="http://schemas.microsoft.com/office/drawing/2014/main" id="{96B0C92B-CA49-47CC-8370-7647F1B8D130}"/>
              </a:ext>
            </a:extLst>
          </p:cNvPr>
          <p:cNvSpPr/>
          <p:nvPr/>
        </p:nvSpPr>
        <p:spPr>
          <a:xfrm>
            <a:off x="5360330" y="5318178"/>
            <a:ext cx="4799670" cy="313002"/>
          </a:xfrm>
          <a:prstGeom prst="roundRect">
            <a:avLst>
              <a:gd name="adj" fmla="val 4567"/>
            </a:avLst>
          </a:prstGeom>
          <a:solidFill>
            <a:srgbClr val="FFC000"/>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C00000"/>
                </a:solidFill>
                <a:effectLst/>
                <a:uLnTx/>
                <a:uFillTx/>
                <a:ea typeface="+mn-ea"/>
                <a:cs typeface="Arial" panose="020B0604020202020204" pitchFamily="34" charset="0"/>
              </a:rPr>
              <a:t>* Video accelerated for the purpose of demonstration</a:t>
            </a:r>
            <a:endParaRPr kumimoji="0" lang="en-US" sz="1400" b="0" i="0" u="none" strike="noStrike" kern="1200" cap="none" spc="0" normalizeH="0" baseline="0" noProof="0" dirty="0">
              <a:ln>
                <a:noFill/>
              </a:ln>
              <a:solidFill>
                <a:srgbClr val="C00000"/>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75721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226E56-83B6-438B-A669-DF717B06028E}"/>
              </a:ext>
            </a:extLst>
          </p:cNvPr>
          <p:cNvSpPr>
            <a:spLocks noGrp="1"/>
          </p:cNvSpPr>
          <p:nvPr>
            <p:ph idx="1"/>
          </p:nvPr>
        </p:nvSpPr>
        <p:spPr/>
        <p:txBody>
          <a:bodyPr/>
          <a:lstStyle/>
          <a:p>
            <a:pPr>
              <a:spcAft>
                <a:spcPts val="600"/>
              </a:spcAft>
            </a:pPr>
            <a:r>
              <a:rPr lang="en-US" dirty="0"/>
              <a:t>A Python-based system-level simulation framework for </a:t>
            </a:r>
            <a:r>
              <a:rPr lang="en-US" dirty="0" err="1"/>
              <a:t>DSSoCs</a:t>
            </a:r>
            <a:r>
              <a:rPr lang="en-US" dirty="0"/>
              <a:t> to:</a:t>
            </a:r>
          </a:p>
          <a:p>
            <a:pPr lvl="1">
              <a:spcAft>
                <a:spcPts val="300"/>
              </a:spcAft>
            </a:pPr>
            <a:r>
              <a:rPr lang="en-US" b="0" dirty="0"/>
              <a:t>Compare scheduling algorithms</a:t>
            </a:r>
          </a:p>
          <a:p>
            <a:pPr lvl="1">
              <a:spcAft>
                <a:spcPts val="300"/>
              </a:spcAft>
            </a:pPr>
            <a:r>
              <a:rPr lang="en-US" b="0" dirty="0"/>
              <a:t>Evaluate dynamic power-thermal management (DTPM) techniques</a:t>
            </a:r>
          </a:p>
          <a:p>
            <a:pPr lvl="1">
              <a:spcAft>
                <a:spcPts val="300"/>
              </a:spcAft>
            </a:pPr>
            <a:r>
              <a:rPr lang="en-US" b="0" dirty="0"/>
              <a:t>Conduct extensive design space exploration studies</a:t>
            </a:r>
          </a:p>
          <a:p>
            <a:pPr>
              <a:spcAft>
                <a:spcPts val="600"/>
              </a:spcAft>
            </a:pPr>
            <a:r>
              <a:rPr lang="en-US" dirty="0"/>
              <a:t>DS3 calibrated to Odroid-XU3 and Zynq ZCU-102 with an average error of 5%</a:t>
            </a:r>
          </a:p>
          <a:p>
            <a:r>
              <a:rPr lang="en-US" dirty="0"/>
              <a:t>Envision DS3 to pave the way for easy and rapid exploration of </a:t>
            </a:r>
            <a:r>
              <a:rPr lang="en-US" dirty="0" err="1"/>
              <a:t>DSSoCs</a:t>
            </a:r>
            <a:endParaRPr lang="en-US" dirty="0"/>
          </a:p>
          <a:p>
            <a:endParaRPr lang="en-US" dirty="0"/>
          </a:p>
        </p:txBody>
      </p:sp>
      <p:sp>
        <p:nvSpPr>
          <p:cNvPr id="3" name="Title 2">
            <a:extLst>
              <a:ext uri="{FF2B5EF4-FFF2-40B4-BE49-F238E27FC236}">
                <a16:creationId xmlns:a16="http://schemas.microsoft.com/office/drawing/2014/main" id="{E9142EBF-CC6E-46AA-8673-8396FA834D10}"/>
              </a:ext>
            </a:extLst>
          </p:cNvPr>
          <p:cNvSpPr>
            <a:spLocks noGrp="1"/>
          </p:cNvSpPr>
          <p:nvPr>
            <p:ph type="title"/>
          </p:nvPr>
        </p:nvSpPr>
        <p:spPr/>
        <p:txBody>
          <a:bodyPr/>
          <a:lstStyle/>
          <a:p>
            <a:r>
              <a:rPr lang="en-US" dirty="0"/>
              <a:t>Closing Remarks</a:t>
            </a:r>
          </a:p>
        </p:txBody>
      </p:sp>
      <p:sp>
        <p:nvSpPr>
          <p:cNvPr id="5" name="Rounded Rectangle 8">
            <a:extLst>
              <a:ext uri="{FF2B5EF4-FFF2-40B4-BE49-F238E27FC236}">
                <a16:creationId xmlns:a16="http://schemas.microsoft.com/office/drawing/2014/main" id="{DD635CA4-B30F-4280-B3F1-D2A0859CC6C0}"/>
              </a:ext>
            </a:extLst>
          </p:cNvPr>
          <p:cNvSpPr/>
          <p:nvPr/>
        </p:nvSpPr>
        <p:spPr>
          <a:xfrm>
            <a:off x="1206500" y="3717474"/>
            <a:ext cx="7746999" cy="906133"/>
          </a:xfrm>
          <a:prstGeom prst="roundRect">
            <a:avLst>
              <a:gd name="adj" fmla="val 4735"/>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761970" eaLnBrk="1" fontAlgn="auto" hangingPunct="1">
              <a:spcBef>
                <a:spcPts val="0"/>
              </a:spcBef>
              <a:spcAft>
                <a:spcPts val="0"/>
              </a:spcAft>
            </a:pPr>
            <a:r>
              <a:rPr lang="en-US" sz="2000" b="1" i="1" dirty="0">
                <a:solidFill>
                  <a:srgbClr val="C00000"/>
                </a:solidFill>
                <a:latin typeface="Arial"/>
              </a:rPr>
              <a:t>DS3: A open-source tool that supports easy and rapid exploration of domain-specific systems-on-chip (DSSoCs)</a:t>
            </a:r>
            <a:endParaRPr lang="en-US" sz="2000" b="1" i="1" dirty="0">
              <a:solidFill>
                <a:srgbClr val="C00000"/>
              </a:solidFill>
              <a:latin typeface="Arial" panose="020B0604020202020204" pitchFamily="34" charset="0"/>
              <a:cs typeface="Arial" panose="020B0604020202020204" pitchFamily="34" charset="0"/>
            </a:endParaRPr>
          </a:p>
        </p:txBody>
      </p:sp>
      <p:sp>
        <p:nvSpPr>
          <p:cNvPr id="6" name="Rounded Rectangle 93">
            <a:extLst>
              <a:ext uri="{FF2B5EF4-FFF2-40B4-BE49-F238E27FC236}">
                <a16:creationId xmlns:a16="http://schemas.microsoft.com/office/drawing/2014/main" id="{CF354840-EB20-4D6E-A97E-7D68934D80AA}"/>
              </a:ext>
            </a:extLst>
          </p:cNvPr>
          <p:cNvSpPr/>
          <p:nvPr/>
        </p:nvSpPr>
        <p:spPr>
          <a:xfrm>
            <a:off x="2984500" y="4736636"/>
            <a:ext cx="4191000" cy="444500"/>
          </a:xfrm>
          <a:prstGeom prst="roundRect">
            <a:avLst>
              <a:gd name="adj" fmla="val 4567"/>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algn="ctr" defTabSz="761970">
              <a:spcAft>
                <a:spcPts val="500"/>
              </a:spcAft>
            </a:pPr>
            <a:r>
              <a:rPr lang="en-US" sz="1667" i="1"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https://github.com/segemena/DS3</a:t>
            </a:r>
            <a:endParaRPr lang="en-US" sz="1667" i="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835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8547E0-2204-4FAE-BAC8-6C3DAD54FB4D}"/>
              </a:ext>
            </a:extLst>
          </p:cNvPr>
          <p:cNvSpPr>
            <a:spLocks noGrp="1"/>
          </p:cNvSpPr>
          <p:nvPr>
            <p:ph idx="1"/>
          </p:nvPr>
        </p:nvSpPr>
        <p:spPr/>
        <p:txBody>
          <a:bodyPr/>
          <a:lstStyle/>
          <a:p>
            <a:r>
              <a:rPr lang="en-US" b="0" dirty="0"/>
              <a:t>This article is based on research sponsored by Air Force Research Laboratory (AFRL) and Defense Advanced Research Projects Agency (DARPA) under agreement number FA8650-18-2-7860. The U.S. Government is authorized to reproduce and distribute reprints for Governmental purposes notwithstanding any copyright notation thereon. The views and conclusion contained herein are those of the authors and should not be interpreted as necessarily representing the official policies or endorsements, either expressed or implied, of Air Force Research Laboratory(AFRL) and Defense Advanced Research Projects Agency (DARPA) or the U.S. Government.</a:t>
            </a:r>
            <a:endParaRPr lang="en-US" dirty="0"/>
          </a:p>
          <a:p>
            <a:pPr marL="0" indent="0">
              <a:buNone/>
            </a:pPr>
            <a:endParaRPr lang="en-US" dirty="0"/>
          </a:p>
        </p:txBody>
      </p:sp>
      <p:sp>
        <p:nvSpPr>
          <p:cNvPr id="3" name="Title 2">
            <a:extLst>
              <a:ext uri="{FF2B5EF4-FFF2-40B4-BE49-F238E27FC236}">
                <a16:creationId xmlns:a16="http://schemas.microsoft.com/office/drawing/2014/main" id="{8C420AEB-9A0A-4656-B84B-C4865EFAF400}"/>
              </a:ext>
            </a:extLst>
          </p:cNvPr>
          <p:cNvSpPr>
            <a:spLocks noGrp="1"/>
          </p:cNvSpPr>
          <p:nvPr>
            <p:ph type="title"/>
          </p:nvPr>
        </p:nvSpPr>
        <p:spPr/>
        <p:txBody>
          <a:bodyPr/>
          <a:lstStyle/>
          <a:p>
            <a:r>
              <a:rPr lang="en-US" dirty="0"/>
              <a:t>Acknowledgement </a:t>
            </a:r>
          </a:p>
        </p:txBody>
      </p:sp>
    </p:spTree>
    <p:extLst>
      <p:ext uri="{BB962C8B-B14F-4D97-AF65-F5344CB8AC3E}">
        <p14:creationId xmlns:p14="http://schemas.microsoft.com/office/powerpoint/2010/main" val="33043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C55D9-D3C9-401E-B7A3-9FB2DDC9F142}"/>
              </a:ext>
            </a:extLst>
          </p:cNvPr>
          <p:cNvSpPr>
            <a:spLocks noGrp="1"/>
          </p:cNvSpPr>
          <p:nvPr>
            <p:ph type="title"/>
          </p:nvPr>
        </p:nvSpPr>
        <p:spPr>
          <a:xfrm>
            <a:off x="1046480" y="83820"/>
            <a:ext cx="8067040" cy="678180"/>
          </a:xfrm>
        </p:spPr>
        <p:txBody>
          <a:bodyPr/>
          <a:lstStyle/>
          <a:p>
            <a:r>
              <a:rPr lang="en-US" dirty="0"/>
              <a:t>Motivation</a:t>
            </a:r>
          </a:p>
        </p:txBody>
      </p:sp>
      <p:sp>
        <p:nvSpPr>
          <p:cNvPr id="3" name="Content Placeholder 2">
            <a:extLst>
              <a:ext uri="{FF2B5EF4-FFF2-40B4-BE49-F238E27FC236}">
                <a16:creationId xmlns:a16="http://schemas.microsoft.com/office/drawing/2014/main" id="{A60A623B-E761-4463-BE12-1C5E1F3FB5E7}"/>
              </a:ext>
            </a:extLst>
          </p:cNvPr>
          <p:cNvSpPr>
            <a:spLocks noGrp="1"/>
          </p:cNvSpPr>
          <p:nvPr>
            <p:ph idx="1"/>
          </p:nvPr>
        </p:nvSpPr>
        <p:spPr/>
        <p:txBody>
          <a:bodyPr/>
          <a:lstStyle/>
          <a:p>
            <a:r>
              <a:rPr lang="en-US" dirty="0"/>
              <a:t>Domain-Specific Systems-on-Chip (</a:t>
            </a:r>
            <a:r>
              <a:rPr lang="en-US" dirty="0" err="1"/>
              <a:t>DSSoC</a:t>
            </a:r>
            <a:r>
              <a:rPr lang="en-US" dirty="0"/>
              <a:t>):</a:t>
            </a:r>
          </a:p>
          <a:p>
            <a:pPr lvl="1"/>
            <a:r>
              <a:rPr lang="en-US" dirty="0"/>
              <a:t>General-purpose,</a:t>
            </a:r>
          </a:p>
          <a:p>
            <a:pPr lvl="1"/>
            <a:r>
              <a:rPr lang="en-US" dirty="0"/>
              <a:t>Special-purpose, and</a:t>
            </a:r>
          </a:p>
          <a:p>
            <a:pPr lvl="1"/>
            <a:r>
              <a:rPr lang="en-US" dirty="0"/>
              <a:t>Hardware accelerator cores</a:t>
            </a:r>
          </a:p>
        </p:txBody>
      </p:sp>
      <p:grpSp>
        <p:nvGrpSpPr>
          <p:cNvPr id="4" name="Group 3">
            <a:extLst>
              <a:ext uri="{FF2B5EF4-FFF2-40B4-BE49-F238E27FC236}">
                <a16:creationId xmlns:a16="http://schemas.microsoft.com/office/drawing/2014/main" id="{13EDDEDD-54CD-4A4C-89EB-851387665F4F}"/>
              </a:ext>
            </a:extLst>
          </p:cNvPr>
          <p:cNvGrpSpPr>
            <a:grpSpLocks noChangeAspect="1"/>
          </p:cNvGrpSpPr>
          <p:nvPr/>
        </p:nvGrpSpPr>
        <p:grpSpPr>
          <a:xfrm>
            <a:off x="1871543" y="3018927"/>
            <a:ext cx="4371183" cy="1920240"/>
            <a:chOff x="2102686" y="1756951"/>
            <a:chExt cx="5246819" cy="2304902"/>
          </a:xfrm>
        </p:grpSpPr>
        <p:sp>
          <p:nvSpPr>
            <p:cNvPr id="5" name="Rounded Rectangle 31">
              <a:extLst>
                <a:ext uri="{FF2B5EF4-FFF2-40B4-BE49-F238E27FC236}">
                  <a16:creationId xmlns:a16="http://schemas.microsoft.com/office/drawing/2014/main" id="{4A0E68FD-8B2D-482F-A341-07541EFC05B1}"/>
                </a:ext>
              </a:extLst>
            </p:cNvPr>
            <p:cNvSpPr/>
            <p:nvPr/>
          </p:nvSpPr>
          <p:spPr>
            <a:xfrm>
              <a:off x="6543055" y="1760102"/>
              <a:ext cx="806450" cy="799629"/>
            </a:xfrm>
            <a:prstGeom prst="roundRect">
              <a:avLst>
                <a:gd name="adj" fmla="val 1932"/>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Acc-3</a:t>
              </a:r>
            </a:p>
          </p:txBody>
        </p:sp>
        <p:sp>
          <p:nvSpPr>
            <p:cNvPr id="6" name="Rounded Rectangle 32">
              <a:extLst>
                <a:ext uri="{FF2B5EF4-FFF2-40B4-BE49-F238E27FC236}">
                  <a16:creationId xmlns:a16="http://schemas.microsoft.com/office/drawing/2014/main" id="{7E10593E-BD01-4A2D-89F4-4AD8F395AAFC}"/>
                </a:ext>
              </a:extLst>
            </p:cNvPr>
            <p:cNvSpPr/>
            <p:nvPr/>
          </p:nvSpPr>
          <p:spPr>
            <a:xfrm>
              <a:off x="2102686" y="3362697"/>
              <a:ext cx="688675" cy="699156"/>
            </a:xfrm>
            <a:prstGeom prst="roundRect">
              <a:avLst>
                <a:gd name="adj" fmla="val 1932"/>
              </a:avLst>
            </a:prstGeom>
            <a:solidFill>
              <a:sysClr val="window" lastClr="FFFFFF">
                <a:lumMod val="75000"/>
              </a:sysClr>
            </a:solidFill>
            <a:ln w="12700" cap="flat" cmpd="sng" algn="ctr">
              <a:solidFill>
                <a:sysClr val="windowText" lastClr="000000"/>
              </a:solidFill>
              <a:prstDash val="solid"/>
              <a:miter lim="800000"/>
            </a:ln>
            <a:effectLst/>
          </p:spPr>
          <p:txBody>
            <a:bodyPr lIns="0" rIns="0"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Acc-1</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ounded Rectangle 33">
              <a:extLst>
                <a:ext uri="{FF2B5EF4-FFF2-40B4-BE49-F238E27FC236}">
                  <a16:creationId xmlns:a16="http://schemas.microsoft.com/office/drawing/2014/main" id="{326CB61A-1BCA-404E-B053-AD4A276B337A}"/>
                </a:ext>
              </a:extLst>
            </p:cNvPr>
            <p:cNvSpPr/>
            <p:nvPr/>
          </p:nvSpPr>
          <p:spPr>
            <a:xfrm>
              <a:off x="4854330" y="3365848"/>
              <a:ext cx="1241670" cy="696005"/>
            </a:xfrm>
            <a:prstGeom prst="roundRect">
              <a:avLst>
                <a:gd name="adj" fmla="val 1932"/>
              </a:avLst>
            </a:prstGeom>
            <a:solidFill>
              <a:srgbClr val="7030A0">
                <a:alpha val="40000"/>
              </a:srgbClr>
            </a:solidFill>
            <a:ln w="12700" cap="flat" cmpd="sng" algn="ctr">
              <a:solidFill>
                <a:sysClr val="windowText" lastClr="000000"/>
              </a:solidFill>
              <a:prstDash val="solid"/>
              <a:miter lim="800000"/>
            </a:ln>
            <a:effectLst/>
          </p:spPr>
          <p:txBody>
            <a:bodyPr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Acc-2</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D1472FC3-B4E5-4306-9AD7-F73B66AAD9C8}"/>
                </a:ext>
              </a:extLst>
            </p:cNvPr>
            <p:cNvGrpSpPr/>
            <p:nvPr/>
          </p:nvGrpSpPr>
          <p:grpSpPr>
            <a:xfrm>
              <a:off x="3800654" y="1756951"/>
              <a:ext cx="2742400" cy="1605746"/>
              <a:chOff x="4073106" y="1756951"/>
              <a:chExt cx="3740988" cy="1605746"/>
            </a:xfrm>
          </p:grpSpPr>
          <p:sp>
            <p:nvSpPr>
              <p:cNvPr id="19" name="Rounded Rectangle 14">
                <a:extLst>
                  <a:ext uri="{FF2B5EF4-FFF2-40B4-BE49-F238E27FC236}">
                    <a16:creationId xmlns:a16="http://schemas.microsoft.com/office/drawing/2014/main" id="{1F9084C8-8384-4FF4-AD4C-F4C2B38448FF}"/>
                  </a:ext>
                </a:extLst>
              </p:cNvPr>
              <p:cNvSpPr/>
              <p:nvPr/>
            </p:nvSpPr>
            <p:spPr>
              <a:xfrm>
                <a:off x="4073106" y="1756951"/>
                <a:ext cx="1870494" cy="802966"/>
              </a:xfrm>
              <a:prstGeom prst="roundRect">
                <a:avLst>
                  <a:gd name="adj" fmla="val 1932"/>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big</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CPU</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ounded Rectangle 15">
                <a:extLst>
                  <a:ext uri="{FF2B5EF4-FFF2-40B4-BE49-F238E27FC236}">
                    <a16:creationId xmlns:a16="http://schemas.microsoft.com/office/drawing/2014/main" id="{7F0D926E-89D4-4B3A-B78C-07578E29EC05}"/>
                  </a:ext>
                </a:extLst>
              </p:cNvPr>
              <p:cNvSpPr/>
              <p:nvPr/>
            </p:nvSpPr>
            <p:spPr>
              <a:xfrm>
                <a:off x="4073106" y="2559731"/>
                <a:ext cx="1870494" cy="802966"/>
              </a:xfrm>
              <a:prstGeom prst="roundRect">
                <a:avLst>
                  <a:gd name="adj" fmla="val 1932"/>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big</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CPU</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ounded Rectangle 16">
                <a:extLst>
                  <a:ext uri="{FF2B5EF4-FFF2-40B4-BE49-F238E27FC236}">
                    <a16:creationId xmlns:a16="http://schemas.microsoft.com/office/drawing/2014/main" id="{F91D810B-14EF-400E-81FC-2F2F1DC30221}"/>
                  </a:ext>
                </a:extLst>
              </p:cNvPr>
              <p:cNvSpPr/>
              <p:nvPr/>
            </p:nvSpPr>
            <p:spPr>
              <a:xfrm>
                <a:off x="5943600" y="1756951"/>
                <a:ext cx="1870494" cy="802966"/>
              </a:xfrm>
              <a:prstGeom prst="roundRect">
                <a:avLst>
                  <a:gd name="adj" fmla="val 1932"/>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big</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CPU</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ounded Rectangle 17">
                <a:extLst>
                  <a:ext uri="{FF2B5EF4-FFF2-40B4-BE49-F238E27FC236}">
                    <a16:creationId xmlns:a16="http://schemas.microsoft.com/office/drawing/2014/main" id="{364AE14B-3BB9-49B6-BE25-619F99B0FDB3}"/>
                  </a:ext>
                </a:extLst>
              </p:cNvPr>
              <p:cNvSpPr/>
              <p:nvPr/>
            </p:nvSpPr>
            <p:spPr>
              <a:xfrm>
                <a:off x="5943600" y="2559731"/>
                <a:ext cx="1870494" cy="802966"/>
              </a:xfrm>
              <a:prstGeom prst="roundRect">
                <a:avLst>
                  <a:gd name="adj" fmla="val 1932"/>
                </a:avLst>
              </a:prstGeom>
              <a:solidFill>
                <a:srgbClr val="5B9BD5">
                  <a:lumMod val="40000"/>
                  <a:lumOff val="6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big</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b="1" kern="0" dirty="0">
                    <a:solidFill>
                      <a:prstClr val="black"/>
                    </a:solidFill>
                    <a:latin typeface="Arial" panose="020B0604020202020204" pitchFamily="34" charset="0"/>
                    <a:cs typeface="Arial" panose="020B0604020202020204" pitchFamily="34" charset="0"/>
                  </a:rPr>
                  <a:t>CPU</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A865EF5F-AA5F-493B-80A2-F27252F319D6}"/>
                </a:ext>
              </a:extLst>
            </p:cNvPr>
            <p:cNvGrpSpPr/>
            <p:nvPr/>
          </p:nvGrpSpPr>
          <p:grpSpPr>
            <a:xfrm>
              <a:off x="2102687" y="1756951"/>
              <a:ext cx="1697967" cy="1605934"/>
              <a:chOff x="1219199" y="1447800"/>
              <a:chExt cx="2231367" cy="1605934"/>
            </a:xfrm>
          </p:grpSpPr>
          <p:sp>
            <p:nvSpPr>
              <p:cNvPr id="15" name="Rounded Rectangle 19">
                <a:extLst>
                  <a:ext uri="{FF2B5EF4-FFF2-40B4-BE49-F238E27FC236}">
                    <a16:creationId xmlns:a16="http://schemas.microsoft.com/office/drawing/2014/main" id="{E3C5AD72-D390-4AD6-911D-E4104E101F84}"/>
                  </a:ext>
                </a:extLst>
              </p:cNvPr>
              <p:cNvSpPr/>
              <p:nvPr/>
            </p:nvSpPr>
            <p:spPr>
              <a:xfrm>
                <a:off x="1219200" y="1447800"/>
                <a:ext cx="1115683" cy="802967"/>
              </a:xfrm>
              <a:prstGeom prst="roundRect">
                <a:avLst>
                  <a:gd name="adj" fmla="val 1932"/>
                </a:avLst>
              </a:prstGeom>
              <a:solidFill>
                <a:srgbClr val="FF2600">
                  <a:alpha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LITTLE CPU</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ounded Rectangle 20">
                <a:extLst>
                  <a:ext uri="{FF2B5EF4-FFF2-40B4-BE49-F238E27FC236}">
                    <a16:creationId xmlns:a16="http://schemas.microsoft.com/office/drawing/2014/main" id="{BFB8FFB9-162A-408B-9294-5F479EC51C43}"/>
                  </a:ext>
                </a:extLst>
              </p:cNvPr>
              <p:cNvSpPr/>
              <p:nvPr/>
            </p:nvSpPr>
            <p:spPr>
              <a:xfrm>
                <a:off x="2334883" y="1447800"/>
                <a:ext cx="1115683" cy="802967"/>
              </a:xfrm>
              <a:prstGeom prst="roundRect">
                <a:avLst>
                  <a:gd name="adj" fmla="val 1932"/>
                </a:avLst>
              </a:prstGeom>
              <a:solidFill>
                <a:srgbClr val="FF2600">
                  <a:alpha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LITTLE CPU</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21">
                <a:extLst>
                  <a:ext uri="{FF2B5EF4-FFF2-40B4-BE49-F238E27FC236}">
                    <a16:creationId xmlns:a16="http://schemas.microsoft.com/office/drawing/2014/main" id="{73E6B883-087E-4EC0-9256-710ECFEEFB6C}"/>
                  </a:ext>
                </a:extLst>
              </p:cNvPr>
              <p:cNvSpPr/>
              <p:nvPr/>
            </p:nvSpPr>
            <p:spPr>
              <a:xfrm>
                <a:off x="1219199" y="2250767"/>
                <a:ext cx="1115683" cy="802967"/>
              </a:xfrm>
              <a:prstGeom prst="roundRect">
                <a:avLst>
                  <a:gd name="adj" fmla="val 1932"/>
                </a:avLst>
              </a:prstGeom>
              <a:solidFill>
                <a:srgbClr val="FF2600">
                  <a:alpha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LITTLE CPU</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ounded Rectangle 22">
                <a:extLst>
                  <a:ext uri="{FF2B5EF4-FFF2-40B4-BE49-F238E27FC236}">
                    <a16:creationId xmlns:a16="http://schemas.microsoft.com/office/drawing/2014/main" id="{6391BAF9-B72B-4868-A2A6-57605BD6F6E7}"/>
                  </a:ext>
                </a:extLst>
              </p:cNvPr>
              <p:cNvSpPr/>
              <p:nvPr/>
            </p:nvSpPr>
            <p:spPr>
              <a:xfrm>
                <a:off x="2334882" y="2250767"/>
                <a:ext cx="1115683" cy="802967"/>
              </a:xfrm>
              <a:prstGeom prst="roundRect">
                <a:avLst>
                  <a:gd name="adj" fmla="val 1932"/>
                </a:avLst>
              </a:prstGeom>
              <a:solidFill>
                <a:srgbClr val="FF2600">
                  <a:alpha val="5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 LITTLE CPU</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Rounded Rectangle 23">
              <a:extLst>
                <a:ext uri="{FF2B5EF4-FFF2-40B4-BE49-F238E27FC236}">
                  <a16:creationId xmlns:a16="http://schemas.microsoft.com/office/drawing/2014/main" id="{939DD24D-1B3F-4AD7-BA53-9B6CA1DB4C91}"/>
                </a:ext>
              </a:extLst>
            </p:cNvPr>
            <p:cNvSpPr/>
            <p:nvPr/>
          </p:nvSpPr>
          <p:spPr>
            <a:xfrm>
              <a:off x="6543055" y="2563068"/>
              <a:ext cx="806450" cy="799629"/>
            </a:xfrm>
            <a:prstGeom prst="roundRect">
              <a:avLst>
                <a:gd name="adj" fmla="val 1932"/>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Acc-3</a:t>
              </a:r>
            </a:p>
          </p:txBody>
        </p:sp>
        <p:sp>
          <p:nvSpPr>
            <p:cNvPr id="11" name="Rounded Rectangle 24">
              <a:extLst>
                <a:ext uri="{FF2B5EF4-FFF2-40B4-BE49-F238E27FC236}">
                  <a16:creationId xmlns:a16="http://schemas.microsoft.com/office/drawing/2014/main" id="{E766E841-AFAC-4990-9935-9704F2A70F1F}"/>
                </a:ext>
              </a:extLst>
            </p:cNvPr>
            <p:cNvSpPr/>
            <p:nvPr/>
          </p:nvSpPr>
          <p:spPr>
            <a:xfrm>
              <a:off x="2794040" y="3362697"/>
              <a:ext cx="688675" cy="699156"/>
            </a:xfrm>
            <a:prstGeom prst="roundRect">
              <a:avLst>
                <a:gd name="adj" fmla="val 1932"/>
              </a:avLst>
            </a:prstGeom>
            <a:solidFill>
              <a:sysClr val="window" lastClr="FFFFFF">
                <a:lumMod val="75000"/>
              </a:sysClr>
            </a:solidFill>
            <a:ln w="12700" cap="flat" cmpd="sng" algn="ctr">
              <a:solidFill>
                <a:sysClr val="windowText" lastClr="000000"/>
              </a:solidFill>
              <a:prstDash val="solid"/>
              <a:miter lim="800000"/>
            </a:ln>
            <a:effectLst/>
          </p:spPr>
          <p:txBody>
            <a:bodyPr lIns="0" rIns="0"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Acc-1</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ounded Rectangle 25">
              <a:extLst>
                <a:ext uri="{FF2B5EF4-FFF2-40B4-BE49-F238E27FC236}">
                  <a16:creationId xmlns:a16="http://schemas.microsoft.com/office/drawing/2014/main" id="{3A6E8790-9827-4303-8D67-C269A61B0117}"/>
                </a:ext>
              </a:extLst>
            </p:cNvPr>
            <p:cNvSpPr/>
            <p:nvPr/>
          </p:nvSpPr>
          <p:spPr>
            <a:xfrm>
              <a:off x="3473886" y="3362697"/>
              <a:ext cx="688675" cy="699156"/>
            </a:xfrm>
            <a:prstGeom prst="roundRect">
              <a:avLst>
                <a:gd name="adj" fmla="val 1932"/>
              </a:avLst>
            </a:prstGeom>
            <a:solidFill>
              <a:sysClr val="window" lastClr="FFFFFF">
                <a:lumMod val="75000"/>
              </a:sysClr>
            </a:solidFill>
            <a:ln w="12700" cap="flat" cmpd="sng" algn="ctr">
              <a:solidFill>
                <a:sysClr val="windowText" lastClr="000000"/>
              </a:solidFill>
              <a:prstDash val="solid"/>
              <a:miter lim="800000"/>
            </a:ln>
            <a:effectLst/>
          </p:spPr>
          <p:txBody>
            <a:bodyPr lIns="0" rIns="0"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Acc-1</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ounded Rectangle 26">
              <a:extLst>
                <a:ext uri="{FF2B5EF4-FFF2-40B4-BE49-F238E27FC236}">
                  <a16:creationId xmlns:a16="http://schemas.microsoft.com/office/drawing/2014/main" id="{04C1EDAE-DE15-4DEC-B9A1-A927B8F3DE6C}"/>
                </a:ext>
              </a:extLst>
            </p:cNvPr>
            <p:cNvSpPr/>
            <p:nvPr/>
          </p:nvSpPr>
          <p:spPr>
            <a:xfrm>
              <a:off x="4165655" y="3362697"/>
              <a:ext cx="688675" cy="699156"/>
            </a:xfrm>
            <a:prstGeom prst="roundRect">
              <a:avLst>
                <a:gd name="adj" fmla="val 1932"/>
              </a:avLst>
            </a:prstGeom>
            <a:solidFill>
              <a:sysClr val="window" lastClr="FFFFFF">
                <a:lumMod val="75000"/>
              </a:sysClr>
            </a:solidFill>
            <a:ln w="12700" cap="flat" cmpd="sng" algn="ctr">
              <a:solidFill>
                <a:sysClr val="windowText" lastClr="000000"/>
              </a:solidFill>
              <a:prstDash val="solid"/>
              <a:miter lim="800000"/>
            </a:ln>
            <a:effectLst/>
          </p:spPr>
          <p:txBody>
            <a:bodyPr lIns="0" rIns="0"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Acc-1</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ounded Rectangle 27">
              <a:extLst>
                <a:ext uri="{FF2B5EF4-FFF2-40B4-BE49-F238E27FC236}">
                  <a16:creationId xmlns:a16="http://schemas.microsoft.com/office/drawing/2014/main" id="{9E0C4E37-5755-4E11-A0CD-6B2140EB19E1}"/>
                </a:ext>
              </a:extLst>
            </p:cNvPr>
            <p:cNvSpPr/>
            <p:nvPr/>
          </p:nvSpPr>
          <p:spPr>
            <a:xfrm>
              <a:off x="6100313" y="3365848"/>
              <a:ext cx="1249192" cy="696005"/>
            </a:xfrm>
            <a:prstGeom prst="roundRect">
              <a:avLst>
                <a:gd name="adj" fmla="val 1932"/>
              </a:avLst>
            </a:prstGeom>
            <a:solidFill>
              <a:srgbClr val="7030A0">
                <a:alpha val="40000"/>
              </a:srgbClr>
            </a:solidFill>
            <a:ln w="12700" cap="flat" cmpd="sng" algn="ctr">
              <a:solidFill>
                <a:sysClr val="windowText" lastClr="000000"/>
              </a:solidFill>
              <a:prstDash val="solid"/>
              <a:miter lim="800000"/>
            </a:ln>
            <a:effectLst/>
          </p:spPr>
          <p:txBody>
            <a:bodyPr rtlCol="0" anchor="ctr"/>
            <a:lstStyle/>
            <a:p>
              <a:pPr lvl="0" algn="ctr">
                <a:defRPr/>
              </a:pPr>
              <a:r>
                <a:rPr lang="en-US" sz="1200" b="1" kern="0" dirty="0">
                  <a:solidFill>
                    <a:prstClr val="black"/>
                  </a:solidFill>
                  <a:latin typeface="Arial" panose="020B0604020202020204" pitchFamily="34" charset="0"/>
                  <a:cs typeface="Arial" panose="020B0604020202020204" pitchFamily="34" charset="0"/>
                </a:rPr>
                <a:t>Acc-2</a:t>
              </a: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AD5D2B1D-981C-4265-9E2F-35AF89B6D26A}"/>
              </a:ext>
            </a:extLst>
          </p:cNvPr>
          <p:cNvGrpSpPr>
            <a:grpSpLocks noChangeAspect="1"/>
          </p:cNvGrpSpPr>
          <p:nvPr/>
        </p:nvGrpSpPr>
        <p:grpSpPr>
          <a:xfrm>
            <a:off x="6878729" y="3338967"/>
            <a:ext cx="3186021" cy="1371600"/>
            <a:chOff x="5522377" y="4088304"/>
            <a:chExt cx="5473605" cy="2356417"/>
          </a:xfrm>
        </p:grpSpPr>
        <p:cxnSp>
          <p:nvCxnSpPr>
            <p:cNvPr id="24" name="Straight Connector 23">
              <a:extLst>
                <a:ext uri="{FF2B5EF4-FFF2-40B4-BE49-F238E27FC236}">
                  <a16:creationId xmlns:a16="http://schemas.microsoft.com/office/drawing/2014/main" id="{8FBBE994-592B-473B-9C11-BAD862118CC4}"/>
                </a:ext>
              </a:extLst>
            </p:cNvPr>
            <p:cNvCxnSpPr>
              <a:cxnSpLocks/>
            </p:cNvCxnSpPr>
            <p:nvPr/>
          </p:nvCxnSpPr>
          <p:spPr>
            <a:xfrm>
              <a:off x="5628125" y="5864497"/>
              <a:ext cx="5303520" cy="0"/>
            </a:xfrm>
            <a:prstGeom prst="line">
              <a:avLst/>
            </a:prstGeom>
            <a:noFill/>
            <a:ln w="12700" cap="flat" cmpd="sng" algn="ctr">
              <a:solidFill>
                <a:sysClr val="window" lastClr="FFFFFF">
                  <a:lumMod val="65000"/>
                </a:sysClr>
              </a:solidFill>
              <a:prstDash val="sysDash"/>
              <a:miter lim="800000"/>
            </a:ln>
            <a:effectLst/>
          </p:spPr>
        </p:cxnSp>
        <p:cxnSp>
          <p:nvCxnSpPr>
            <p:cNvPr id="25" name="Straight Connector 24">
              <a:extLst>
                <a:ext uri="{FF2B5EF4-FFF2-40B4-BE49-F238E27FC236}">
                  <a16:creationId xmlns:a16="http://schemas.microsoft.com/office/drawing/2014/main" id="{51C81C3A-EA49-4712-913C-6D674694B0B6}"/>
                </a:ext>
              </a:extLst>
            </p:cNvPr>
            <p:cNvCxnSpPr>
              <a:cxnSpLocks/>
            </p:cNvCxnSpPr>
            <p:nvPr/>
          </p:nvCxnSpPr>
          <p:spPr>
            <a:xfrm>
              <a:off x="5628125" y="5343289"/>
              <a:ext cx="5303520" cy="0"/>
            </a:xfrm>
            <a:prstGeom prst="line">
              <a:avLst/>
            </a:prstGeom>
            <a:noFill/>
            <a:ln w="12700" cap="flat" cmpd="sng" algn="ctr">
              <a:solidFill>
                <a:sysClr val="window" lastClr="FFFFFF">
                  <a:lumMod val="65000"/>
                </a:sysClr>
              </a:solidFill>
              <a:prstDash val="sysDash"/>
              <a:miter lim="800000"/>
            </a:ln>
            <a:effectLst/>
          </p:spPr>
        </p:cxnSp>
        <p:cxnSp>
          <p:nvCxnSpPr>
            <p:cNvPr id="26" name="Straight Connector 25">
              <a:extLst>
                <a:ext uri="{FF2B5EF4-FFF2-40B4-BE49-F238E27FC236}">
                  <a16:creationId xmlns:a16="http://schemas.microsoft.com/office/drawing/2014/main" id="{454119E1-5CDF-41D5-94D6-75346A11BBAD}"/>
                </a:ext>
              </a:extLst>
            </p:cNvPr>
            <p:cNvCxnSpPr>
              <a:cxnSpLocks/>
            </p:cNvCxnSpPr>
            <p:nvPr/>
          </p:nvCxnSpPr>
          <p:spPr>
            <a:xfrm>
              <a:off x="5628125" y="4840369"/>
              <a:ext cx="5303520" cy="0"/>
            </a:xfrm>
            <a:prstGeom prst="line">
              <a:avLst/>
            </a:prstGeom>
            <a:noFill/>
            <a:ln w="12700" cap="flat" cmpd="sng" algn="ctr">
              <a:solidFill>
                <a:sysClr val="window" lastClr="FFFFFF">
                  <a:lumMod val="65000"/>
                </a:sysClr>
              </a:solidFill>
              <a:prstDash val="sysDash"/>
              <a:miter lim="800000"/>
            </a:ln>
            <a:effectLst/>
          </p:spPr>
        </p:cxnSp>
        <p:sp>
          <p:nvSpPr>
            <p:cNvPr id="27" name="Rectangle 26">
              <a:extLst>
                <a:ext uri="{FF2B5EF4-FFF2-40B4-BE49-F238E27FC236}">
                  <a16:creationId xmlns:a16="http://schemas.microsoft.com/office/drawing/2014/main" id="{9419104C-C276-47B2-AFDF-ACC78422C822}"/>
                </a:ext>
              </a:extLst>
            </p:cNvPr>
            <p:cNvSpPr/>
            <p:nvPr/>
          </p:nvSpPr>
          <p:spPr>
            <a:xfrm>
              <a:off x="7077854" y="4840369"/>
              <a:ext cx="506831" cy="502920"/>
            </a:xfrm>
            <a:prstGeom prst="rect">
              <a:avLst/>
            </a:prstGeom>
            <a:solidFill>
              <a:srgbClr val="70AD47">
                <a:lumMod val="40000"/>
                <a:lumOff val="6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604C7171-EF71-4626-B57A-DA4D7500FDA6}"/>
                </a:ext>
              </a:extLst>
            </p:cNvPr>
            <p:cNvSpPr/>
            <p:nvPr/>
          </p:nvSpPr>
          <p:spPr>
            <a:xfrm>
              <a:off x="5636073" y="5343289"/>
              <a:ext cx="1352345" cy="521208"/>
            </a:xfrm>
            <a:prstGeom prst="rect">
              <a:avLst/>
            </a:prstGeom>
            <a:solidFill>
              <a:srgbClr val="4472C4">
                <a:lumMod val="20000"/>
                <a:lumOff val="8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28">
              <a:extLst>
                <a:ext uri="{FF2B5EF4-FFF2-40B4-BE49-F238E27FC236}">
                  <a16:creationId xmlns:a16="http://schemas.microsoft.com/office/drawing/2014/main" id="{D7CBBD97-3EFD-40A4-9FB6-8246BA73E3E6}"/>
                </a:ext>
              </a:extLst>
            </p:cNvPr>
            <p:cNvSpPr/>
            <p:nvPr/>
          </p:nvSpPr>
          <p:spPr>
            <a:xfrm>
              <a:off x="7714279" y="5864498"/>
              <a:ext cx="1494508" cy="508658"/>
            </a:xfrm>
            <a:prstGeom prst="rect">
              <a:avLst/>
            </a:prstGeom>
            <a:solidFill>
              <a:srgbClr val="BFBFBF"/>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30" name="Straight Connector 29">
              <a:extLst>
                <a:ext uri="{FF2B5EF4-FFF2-40B4-BE49-F238E27FC236}">
                  <a16:creationId xmlns:a16="http://schemas.microsoft.com/office/drawing/2014/main" id="{0B6BBED0-FED7-45EF-983B-0ABAC6F4C043}"/>
                </a:ext>
              </a:extLst>
            </p:cNvPr>
            <p:cNvCxnSpPr>
              <a:cxnSpLocks/>
            </p:cNvCxnSpPr>
            <p:nvPr/>
          </p:nvCxnSpPr>
          <p:spPr>
            <a:xfrm>
              <a:off x="5628125" y="4326188"/>
              <a:ext cx="5303520" cy="0"/>
            </a:xfrm>
            <a:prstGeom prst="line">
              <a:avLst/>
            </a:prstGeom>
            <a:noFill/>
            <a:ln w="12700" cap="flat" cmpd="sng" algn="ctr">
              <a:solidFill>
                <a:sysClr val="window" lastClr="FFFFFF">
                  <a:lumMod val="65000"/>
                </a:sysClr>
              </a:solidFill>
              <a:prstDash val="sysDash"/>
              <a:miter lim="800000"/>
            </a:ln>
            <a:effectLst/>
          </p:spPr>
        </p:cxnSp>
        <p:cxnSp>
          <p:nvCxnSpPr>
            <p:cNvPr id="31" name="Straight Arrow Connector 30">
              <a:extLst>
                <a:ext uri="{FF2B5EF4-FFF2-40B4-BE49-F238E27FC236}">
                  <a16:creationId xmlns:a16="http://schemas.microsoft.com/office/drawing/2014/main" id="{213F2D4B-D618-4C5B-93BE-40844AA0C15F}"/>
                </a:ext>
              </a:extLst>
            </p:cNvPr>
            <p:cNvCxnSpPr>
              <a:cxnSpLocks/>
            </p:cNvCxnSpPr>
            <p:nvPr/>
          </p:nvCxnSpPr>
          <p:spPr>
            <a:xfrm flipV="1">
              <a:off x="5636073" y="4088304"/>
              <a:ext cx="0" cy="2356417"/>
            </a:xfrm>
            <a:prstGeom prst="straightConnector1">
              <a:avLst/>
            </a:prstGeom>
            <a:noFill/>
            <a:ln w="19050" cap="flat" cmpd="sng" algn="ctr">
              <a:solidFill>
                <a:sysClr val="windowText" lastClr="0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9BA4F253-1BA0-4CF6-9FFD-81418B396B4B}"/>
                </a:ext>
              </a:extLst>
            </p:cNvPr>
            <p:cNvCxnSpPr>
              <a:cxnSpLocks/>
            </p:cNvCxnSpPr>
            <p:nvPr/>
          </p:nvCxnSpPr>
          <p:spPr>
            <a:xfrm flipV="1">
              <a:off x="5522377" y="6376332"/>
              <a:ext cx="5473605" cy="1"/>
            </a:xfrm>
            <a:prstGeom prst="straightConnector1">
              <a:avLst/>
            </a:prstGeom>
            <a:noFill/>
            <a:ln w="19050" cap="flat" cmpd="sng" algn="ctr">
              <a:solidFill>
                <a:sysClr val="windowText" lastClr="000000"/>
              </a:solidFill>
              <a:prstDash val="solid"/>
              <a:miter lim="800000"/>
              <a:tailEnd type="triangle"/>
            </a:ln>
            <a:effectLst/>
          </p:spPr>
        </p:cxnSp>
        <p:sp>
          <p:nvSpPr>
            <p:cNvPr id="33" name="Rectangle 32">
              <a:extLst>
                <a:ext uri="{FF2B5EF4-FFF2-40B4-BE49-F238E27FC236}">
                  <a16:creationId xmlns:a16="http://schemas.microsoft.com/office/drawing/2014/main" id="{92781D9D-EB71-4A57-990D-9E5B9C8E4B2E}"/>
                </a:ext>
              </a:extLst>
            </p:cNvPr>
            <p:cNvSpPr/>
            <p:nvPr/>
          </p:nvSpPr>
          <p:spPr>
            <a:xfrm>
              <a:off x="6980468" y="4326188"/>
              <a:ext cx="292332" cy="514181"/>
            </a:xfrm>
            <a:prstGeom prst="rect">
              <a:avLst/>
            </a:prstGeom>
            <a:solidFill>
              <a:srgbClr val="ED7D31">
                <a:lumMod val="40000"/>
                <a:lumOff val="6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Rectangle 33">
              <a:extLst>
                <a:ext uri="{FF2B5EF4-FFF2-40B4-BE49-F238E27FC236}">
                  <a16:creationId xmlns:a16="http://schemas.microsoft.com/office/drawing/2014/main" id="{29481972-41E6-4573-B184-F8C5FA00C0E4}"/>
                </a:ext>
              </a:extLst>
            </p:cNvPr>
            <p:cNvSpPr/>
            <p:nvPr/>
          </p:nvSpPr>
          <p:spPr>
            <a:xfrm>
              <a:off x="7301152" y="5343289"/>
              <a:ext cx="1049078" cy="521208"/>
            </a:xfrm>
            <a:prstGeom prst="rect">
              <a:avLst/>
            </a:prstGeom>
            <a:solidFill>
              <a:srgbClr val="FF2600">
                <a:alpha val="50196"/>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Rectangle 34">
              <a:extLst>
                <a:ext uri="{FF2B5EF4-FFF2-40B4-BE49-F238E27FC236}">
                  <a16:creationId xmlns:a16="http://schemas.microsoft.com/office/drawing/2014/main" id="{BDAA2C26-2C9D-4786-84DE-AFD7BED8FB0E}"/>
                </a:ext>
              </a:extLst>
            </p:cNvPr>
            <p:cNvSpPr/>
            <p:nvPr/>
          </p:nvSpPr>
          <p:spPr>
            <a:xfrm>
              <a:off x="7584685" y="4326188"/>
              <a:ext cx="595426" cy="514181"/>
            </a:xfrm>
            <a:prstGeom prst="rect">
              <a:avLst/>
            </a:prstGeom>
            <a:solidFill>
              <a:srgbClr val="FFC000">
                <a:lumMod val="60000"/>
                <a:lumOff val="40000"/>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AE4906C9-198C-471B-B59E-6965C1A25C1D}"/>
                </a:ext>
              </a:extLst>
            </p:cNvPr>
            <p:cNvSpPr/>
            <p:nvPr/>
          </p:nvSpPr>
          <p:spPr>
            <a:xfrm>
              <a:off x="9245762" y="5343289"/>
              <a:ext cx="1549428" cy="521208"/>
            </a:xfrm>
            <a:prstGeom prst="rect">
              <a:avLst/>
            </a:prstGeom>
            <a:solidFill>
              <a:srgbClr val="AB7942">
                <a:alpha val="65098"/>
              </a:srgbClr>
            </a:solidFill>
            <a:ln w="12700" cap="flat" cmpd="sng" algn="ctr">
              <a:solidFill>
                <a:sysClr val="windowText" lastClr="00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7" name="Picture 2" descr="Blue Wifi Symbol | Free SVG">
            <a:extLst>
              <a:ext uri="{FF2B5EF4-FFF2-40B4-BE49-F238E27FC236}">
                <a16:creationId xmlns:a16="http://schemas.microsoft.com/office/drawing/2014/main" id="{D4BF918B-3648-43FF-AC8A-6343F525D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99" y="4116207"/>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Radar | Free SVG">
            <a:extLst>
              <a:ext uri="{FF2B5EF4-FFF2-40B4-BE49-F238E27FC236}">
                <a16:creationId xmlns:a16="http://schemas.microsoft.com/office/drawing/2014/main" id="{04B174A0-CF9C-4E49-A096-4DFD68A3B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015" y="2752245"/>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39" name="Arrow: Right 38">
            <a:extLst>
              <a:ext uri="{FF2B5EF4-FFF2-40B4-BE49-F238E27FC236}">
                <a16:creationId xmlns:a16="http://schemas.microsoft.com/office/drawing/2014/main" id="{DA0880E1-F9E7-4260-9333-B7A74F348401}"/>
              </a:ext>
            </a:extLst>
          </p:cNvPr>
          <p:cNvSpPr>
            <a:spLocks noChangeAspect="1"/>
          </p:cNvSpPr>
          <p:nvPr/>
        </p:nvSpPr>
        <p:spPr bwMode="auto">
          <a:xfrm>
            <a:off x="1213225" y="3872514"/>
            <a:ext cx="548640" cy="271756"/>
          </a:xfrm>
          <a:prstGeom prst="rightArrow">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0" name="Arrow: Right 39">
            <a:extLst>
              <a:ext uri="{FF2B5EF4-FFF2-40B4-BE49-F238E27FC236}">
                <a16:creationId xmlns:a16="http://schemas.microsoft.com/office/drawing/2014/main" id="{CE6D9361-E5F7-4B65-9C63-19F8E4064F1A}"/>
              </a:ext>
            </a:extLst>
          </p:cNvPr>
          <p:cNvSpPr>
            <a:spLocks/>
          </p:cNvSpPr>
          <p:nvPr/>
        </p:nvSpPr>
        <p:spPr bwMode="auto">
          <a:xfrm>
            <a:off x="6328038" y="3854568"/>
            <a:ext cx="548640" cy="274320"/>
          </a:xfrm>
          <a:prstGeom prst="rightArrow">
            <a:avLst/>
          </a:prstGeom>
          <a:solidFill>
            <a:srgbClr val="C0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41" name="TextBox 40">
            <a:extLst>
              <a:ext uri="{FF2B5EF4-FFF2-40B4-BE49-F238E27FC236}">
                <a16:creationId xmlns:a16="http://schemas.microsoft.com/office/drawing/2014/main" id="{731BB9AB-0E2C-4181-82DD-C1C0BEC8C971}"/>
              </a:ext>
            </a:extLst>
          </p:cNvPr>
          <p:cNvSpPr txBox="1"/>
          <p:nvPr/>
        </p:nvSpPr>
        <p:spPr>
          <a:xfrm>
            <a:off x="3378195" y="2642503"/>
            <a:ext cx="997801" cy="338554"/>
          </a:xfrm>
          <a:prstGeom prst="rect">
            <a:avLst/>
          </a:prstGeom>
          <a:noFill/>
        </p:spPr>
        <p:txBody>
          <a:bodyPr wrap="square" rtlCol="0">
            <a:spAutoFit/>
          </a:bodyPr>
          <a:lstStyle/>
          <a:p>
            <a:pPr algn="ctr"/>
            <a:r>
              <a:rPr lang="en-US" sz="1600" b="1" dirty="0" err="1">
                <a:latin typeface="+mn-lt"/>
              </a:rPr>
              <a:t>DSSoC</a:t>
            </a:r>
            <a:endParaRPr lang="en-US" sz="1600" b="1" dirty="0">
              <a:latin typeface="+mn-lt"/>
            </a:endParaRPr>
          </a:p>
        </p:txBody>
      </p:sp>
      <p:sp>
        <p:nvSpPr>
          <p:cNvPr id="42" name="TextBox 41">
            <a:extLst>
              <a:ext uri="{FF2B5EF4-FFF2-40B4-BE49-F238E27FC236}">
                <a16:creationId xmlns:a16="http://schemas.microsoft.com/office/drawing/2014/main" id="{4C5A4761-AE1E-4208-B6F3-8BD2998BCFD4}"/>
              </a:ext>
            </a:extLst>
          </p:cNvPr>
          <p:cNvSpPr txBox="1"/>
          <p:nvPr/>
        </p:nvSpPr>
        <p:spPr>
          <a:xfrm>
            <a:off x="7138594" y="2703313"/>
            <a:ext cx="2723439" cy="523220"/>
          </a:xfrm>
          <a:prstGeom prst="rect">
            <a:avLst/>
          </a:prstGeom>
          <a:noFill/>
        </p:spPr>
        <p:txBody>
          <a:bodyPr wrap="square" rtlCol="0">
            <a:spAutoFit/>
          </a:bodyPr>
          <a:lstStyle/>
          <a:p>
            <a:pPr marL="285750" indent="-285750">
              <a:buClr>
                <a:schemeClr val="accent6"/>
              </a:buClr>
              <a:buFont typeface="Wingdings" panose="05000000000000000000" pitchFamily="2" charset="2"/>
              <a:buChar char="ü"/>
            </a:pPr>
            <a:r>
              <a:rPr lang="en-US" sz="1400" b="1" dirty="0">
                <a:latin typeface="+mn-lt"/>
              </a:rPr>
              <a:t>Better performance</a:t>
            </a:r>
          </a:p>
          <a:p>
            <a:pPr marL="285750" indent="-285750">
              <a:buClr>
                <a:schemeClr val="accent6"/>
              </a:buClr>
              <a:buFont typeface="Wingdings" panose="05000000000000000000" pitchFamily="2" charset="2"/>
              <a:buChar char="ü"/>
            </a:pPr>
            <a:r>
              <a:rPr lang="en-US" sz="1400" b="1" dirty="0">
                <a:latin typeface="+mn-lt"/>
              </a:rPr>
              <a:t>Higher energy-efficiency</a:t>
            </a:r>
          </a:p>
        </p:txBody>
      </p:sp>
    </p:spTree>
    <p:extLst>
      <p:ext uri="{BB962C8B-B14F-4D97-AF65-F5344CB8AC3E}">
        <p14:creationId xmlns:p14="http://schemas.microsoft.com/office/powerpoint/2010/main" val="4142245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41665-0658-4DC6-B481-C5CD310F4663}"/>
              </a:ext>
            </a:extLst>
          </p:cNvPr>
          <p:cNvSpPr>
            <a:spLocks noGrp="1"/>
          </p:cNvSpPr>
          <p:nvPr>
            <p:ph type="title"/>
          </p:nvPr>
        </p:nvSpPr>
        <p:spPr/>
        <p:txBody>
          <a:bodyPr/>
          <a:lstStyle/>
          <a:p>
            <a:r>
              <a:rPr lang="en-US" dirty="0"/>
              <a:t>Approach</a:t>
            </a:r>
          </a:p>
        </p:txBody>
      </p:sp>
      <p:sp>
        <p:nvSpPr>
          <p:cNvPr id="54" name="Rounded Rectangle 3">
            <a:extLst>
              <a:ext uri="{FF2B5EF4-FFF2-40B4-BE49-F238E27FC236}">
                <a16:creationId xmlns:a16="http://schemas.microsoft.com/office/drawing/2014/main" id="{EDD17EE6-4B4D-43BC-B198-4DE52B5F0539}"/>
              </a:ext>
            </a:extLst>
          </p:cNvPr>
          <p:cNvSpPr/>
          <p:nvPr/>
        </p:nvSpPr>
        <p:spPr>
          <a:xfrm>
            <a:off x="653785" y="914400"/>
            <a:ext cx="3657600" cy="548640"/>
          </a:xfrm>
          <a:prstGeom prst="roundRect">
            <a:avLst>
              <a:gd name="adj" fmla="val 4735"/>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latin typeface="+mj-lt"/>
              </a:rPr>
              <a:t>Full-System Simulation</a:t>
            </a:r>
          </a:p>
        </p:txBody>
      </p:sp>
      <p:sp>
        <p:nvSpPr>
          <p:cNvPr id="55" name="Rounded Rectangle 5">
            <a:extLst>
              <a:ext uri="{FF2B5EF4-FFF2-40B4-BE49-F238E27FC236}">
                <a16:creationId xmlns:a16="http://schemas.microsoft.com/office/drawing/2014/main" id="{A75F6C23-5711-425A-A76F-644F7F2CC77E}"/>
              </a:ext>
            </a:extLst>
          </p:cNvPr>
          <p:cNvSpPr/>
          <p:nvPr/>
        </p:nvSpPr>
        <p:spPr>
          <a:xfrm>
            <a:off x="3114040" y="3540044"/>
            <a:ext cx="3931920" cy="548640"/>
          </a:xfrm>
          <a:prstGeom prst="roundRect">
            <a:avLst>
              <a:gd name="adj" fmla="val 4005"/>
            </a:avLst>
          </a:prstGeom>
          <a:solidFill>
            <a:srgbClr val="FFB31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i="1" dirty="0">
                <a:solidFill>
                  <a:schemeClr val="tx1"/>
                </a:solidFill>
                <a:latin typeface="+mj-lt"/>
              </a:rPr>
              <a:t>System-Level Simulation</a:t>
            </a:r>
          </a:p>
        </p:txBody>
      </p:sp>
      <p:sp>
        <p:nvSpPr>
          <p:cNvPr id="56" name="Rounded Rectangle 17">
            <a:extLst>
              <a:ext uri="{FF2B5EF4-FFF2-40B4-BE49-F238E27FC236}">
                <a16:creationId xmlns:a16="http://schemas.microsoft.com/office/drawing/2014/main" id="{584DB2A8-2A24-445E-8E85-30CEAA7742C8}"/>
              </a:ext>
            </a:extLst>
          </p:cNvPr>
          <p:cNvSpPr/>
          <p:nvPr/>
        </p:nvSpPr>
        <p:spPr>
          <a:xfrm>
            <a:off x="5698601" y="914400"/>
            <a:ext cx="3657600" cy="548640"/>
          </a:xfrm>
          <a:prstGeom prst="roundRect">
            <a:avLst>
              <a:gd name="adj" fmla="val 4735"/>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rgbClr val="C00000"/>
                </a:solidFill>
                <a:latin typeface="+mj-lt"/>
              </a:rPr>
              <a:t>Hardware Emulation</a:t>
            </a:r>
          </a:p>
        </p:txBody>
      </p:sp>
      <p:cxnSp>
        <p:nvCxnSpPr>
          <p:cNvPr id="57" name="Straight Connector 56">
            <a:extLst>
              <a:ext uri="{FF2B5EF4-FFF2-40B4-BE49-F238E27FC236}">
                <a16:creationId xmlns:a16="http://schemas.microsoft.com/office/drawing/2014/main" id="{E21F6FAA-D7A6-4724-A594-11A7816871DD}"/>
              </a:ext>
            </a:extLst>
          </p:cNvPr>
          <p:cNvCxnSpPr>
            <a:cxnSpLocks/>
          </p:cNvCxnSpPr>
          <p:nvPr/>
        </p:nvCxnSpPr>
        <p:spPr>
          <a:xfrm>
            <a:off x="76200" y="3400425"/>
            <a:ext cx="10083800" cy="0"/>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38272184-4B2B-449A-B339-809B8954851B}"/>
              </a:ext>
            </a:extLst>
          </p:cNvPr>
          <p:cNvCxnSpPr>
            <a:cxnSpLocks/>
          </p:cNvCxnSpPr>
          <p:nvPr/>
        </p:nvCxnSpPr>
        <p:spPr>
          <a:xfrm>
            <a:off x="5080000" y="806440"/>
            <a:ext cx="0" cy="2593985"/>
          </a:xfrm>
          <a:prstGeom prst="line">
            <a:avLst/>
          </a:prstGeom>
          <a:ln w="19050">
            <a:prstDash val="dash"/>
          </a:ln>
        </p:spPr>
        <p:style>
          <a:lnRef idx="1">
            <a:schemeClr val="dk1"/>
          </a:lnRef>
          <a:fillRef idx="0">
            <a:schemeClr val="dk1"/>
          </a:fillRef>
          <a:effectRef idx="0">
            <a:schemeClr val="dk1"/>
          </a:effectRef>
          <a:fontRef idx="minor">
            <a:schemeClr val="tx1"/>
          </a:fontRef>
        </p:style>
      </p:cxnSp>
      <p:grpSp>
        <p:nvGrpSpPr>
          <p:cNvPr id="59" name="Group 58">
            <a:extLst>
              <a:ext uri="{FF2B5EF4-FFF2-40B4-BE49-F238E27FC236}">
                <a16:creationId xmlns:a16="http://schemas.microsoft.com/office/drawing/2014/main" id="{83A78DF8-4C8C-4E2A-B28D-EC452EC84764}"/>
              </a:ext>
            </a:extLst>
          </p:cNvPr>
          <p:cNvGrpSpPr/>
          <p:nvPr/>
        </p:nvGrpSpPr>
        <p:grpSpPr>
          <a:xfrm>
            <a:off x="615633" y="1537144"/>
            <a:ext cx="1192020" cy="369332"/>
            <a:chOff x="1066800" y="2699628"/>
            <a:chExt cx="1192020" cy="369332"/>
          </a:xfrm>
        </p:grpSpPr>
        <p:pic>
          <p:nvPicPr>
            <p:cNvPr id="60" name="Picture 2" descr="Red Cross Symbol, Icon As Delete, Remove, Fail-failure Or ...">
              <a:extLst>
                <a:ext uri="{FF2B5EF4-FFF2-40B4-BE49-F238E27FC236}">
                  <a16:creationId xmlns:a16="http://schemas.microsoft.com/office/drawing/2014/main" id="{0FB53083-FF9F-48BE-BEDA-6B2731E12A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74118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11273A52-84EF-4919-B322-9C1EAF94006D}"/>
                </a:ext>
              </a:extLst>
            </p:cNvPr>
            <p:cNvSpPr txBox="1"/>
            <p:nvPr/>
          </p:nvSpPr>
          <p:spPr>
            <a:xfrm>
              <a:off x="1535545" y="2699628"/>
              <a:ext cx="723275" cy="369332"/>
            </a:xfrm>
            <a:prstGeom prst="rect">
              <a:avLst/>
            </a:prstGeom>
            <a:noFill/>
          </p:spPr>
          <p:txBody>
            <a:bodyPr wrap="none" rtlCol="0">
              <a:spAutoFit/>
            </a:bodyPr>
            <a:lstStyle/>
            <a:p>
              <a:r>
                <a:rPr lang="en-US" sz="1800" b="1" dirty="0">
                  <a:latin typeface="Arial" charset="0"/>
                  <a:ea typeface="Arial" charset="0"/>
                  <a:cs typeface="Arial" charset="0"/>
                </a:rPr>
                <a:t>Slow</a:t>
              </a:r>
            </a:p>
          </p:txBody>
        </p:sp>
      </p:grpSp>
      <p:sp>
        <p:nvSpPr>
          <p:cNvPr id="64" name="TextBox 63">
            <a:extLst>
              <a:ext uri="{FF2B5EF4-FFF2-40B4-BE49-F238E27FC236}">
                <a16:creationId xmlns:a16="http://schemas.microsoft.com/office/drawing/2014/main" id="{E8194285-954B-4CD2-946B-C8F4CEFE28BE}"/>
              </a:ext>
            </a:extLst>
          </p:cNvPr>
          <p:cNvSpPr txBox="1"/>
          <p:nvPr/>
        </p:nvSpPr>
        <p:spPr>
          <a:xfrm>
            <a:off x="1084378" y="1925046"/>
            <a:ext cx="2031325" cy="369332"/>
          </a:xfrm>
          <a:prstGeom prst="rect">
            <a:avLst/>
          </a:prstGeom>
          <a:noFill/>
        </p:spPr>
        <p:txBody>
          <a:bodyPr wrap="none" rtlCol="0">
            <a:spAutoFit/>
          </a:bodyPr>
          <a:lstStyle/>
          <a:p>
            <a:r>
              <a:rPr lang="en-US" sz="1800" b="1" dirty="0">
                <a:latin typeface="Arial" charset="0"/>
                <a:ea typeface="Arial" charset="0"/>
                <a:cs typeface="Arial" charset="0"/>
              </a:rPr>
              <a:t>Low-level details</a:t>
            </a:r>
          </a:p>
        </p:txBody>
      </p:sp>
      <p:grpSp>
        <p:nvGrpSpPr>
          <p:cNvPr id="65" name="Group 64">
            <a:extLst>
              <a:ext uri="{FF2B5EF4-FFF2-40B4-BE49-F238E27FC236}">
                <a16:creationId xmlns:a16="http://schemas.microsoft.com/office/drawing/2014/main" id="{76DAF04F-1BA1-4E68-8980-103EBBB980D7}"/>
              </a:ext>
            </a:extLst>
          </p:cNvPr>
          <p:cNvGrpSpPr/>
          <p:nvPr/>
        </p:nvGrpSpPr>
        <p:grpSpPr>
          <a:xfrm>
            <a:off x="615633" y="2341523"/>
            <a:ext cx="2359006" cy="369332"/>
            <a:chOff x="1066800" y="2699628"/>
            <a:chExt cx="2359006" cy="369332"/>
          </a:xfrm>
        </p:grpSpPr>
        <p:pic>
          <p:nvPicPr>
            <p:cNvPr id="66" name="Picture 2" descr="Red Cross Symbol, Icon As Delete, Remove, Fail-failure Or ...">
              <a:extLst>
                <a:ext uri="{FF2B5EF4-FFF2-40B4-BE49-F238E27FC236}">
                  <a16:creationId xmlns:a16="http://schemas.microsoft.com/office/drawing/2014/main" id="{FC6442E2-86CF-4D5C-96DC-F66FE323AB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74118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2D7B4578-E861-47C1-83BC-D65AED74E584}"/>
                </a:ext>
              </a:extLst>
            </p:cNvPr>
            <p:cNvSpPr txBox="1"/>
            <p:nvPr/>
          </p:nvSpPr>
          <p:spPr>
            <a:xfrm>
              <a:off x="1535545" y="2699628"/>
              <a:ext cx="1890261" cy="369332"/>
            </a:xfrm>
            <a:prstGeom prst="rect">
              <a:avLst/>
            </a:prstGeom>
            <a:noFill/>
          </p:spPr>
          <p:txBody>
            <a:bodyPr wrap="none" rtlCol="0">
              <a:spAutoFit/>
            </a:bodyPr>
            <a:lstStyle/>
            <a:p>
              <a:r>
                <a:rPr lang="en-US" sz="1800" b="1" dirty="0">
                  <a:latin typeface="Arial" charset="0"/>
                  <a:ea typeface="Arial" charset="0"/>
                  <a:cs typeface="Arial" charset="0"/>
                </a:rPr>
                <a:t>Hard to analyze</a:t>
              </a:r>
            </a:p>
          </p:txBody>
        </p:sp>
      </p:grpSp>
      <p:grpSp>
        <p:nvGrpSpPr>
          <p:cNvPr id="68" name="Group 67">
            <a:extLst>
              <a:ext uri="{FF2B5EF4-FFF2-40B4-BE49-F238E27FC236}">
                <a16:creationId xmlns:a16="http://schemas.microsoft.com/office/drawing/2014/main" id="{A4835952-F69E-4AC5-B2E9-8B94CE6DE46C}"/>
              </a:ext>
            </a:extLst>
          </p:cNvPr>
          <p:cNvGrpSpPr/>
          <p:nvPr/>
        </p:nvGrpSpPr>
        <p:grpSpPr>
          <a:xfrm>
            <a:off x="615633" y="2757999"/>
            <a:ext cx="2140998" cy="369332"/>
            <a:chOff x="1066800" y="2699628"/>
            <a:chExt cx="2140998" cy="369332"/>
          </a:xfrm>
        </p:grpSpPr>
        <p:pic>
          <p:nvPicPr>
            <p:cNvPr id="69" name="Picture 2" descr="Red Cross Symbol, Icon As Delete, Remove, Fail-failure Or ...">
              <a:extLst>
                <a:ext uri="{FF2B5EF4-FFF2-40B4-BE49-F238E27FC236}">
                  <a16:creationId xmlns:a16="http://schemas.microsoft.com/office/drawing/2014/main" id="{0DDEBF3B-2D3B-491C-825E-A65A74643E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741187"/>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A93C1131-A057-446E-9B9F-B58359F2276E}"/>
                </a:ext>
              </a:extLst>
            </p:cNvPr>
            <p:cNvSpPr txBox="1"/>
            <p:nvPr/>
          </p:nvSpPr>
          <p:spPr>
            <a:xfrm>
              <a:off x="1535545" y="2699628"/>
              <a:ext cx="1672253" cy="369332"/>
            </a:xfrm>
            <a:prstGeom prst="rect">
              <a:avLst/>
            </a:prstGeom>
            <a:noFill/>
          </p:spPr>
          <p:txBody>
            <a:bodyPr wrap="none" rtlCol="0">
              <a:spAutoFit/>
            </a:bodyPr>
            <a:lstStyle/>
            <a:p>
              <a:r>
                <a:rPr lang="en-US" sz="1800" b="1" dirty="0">
                  <a:latin typeface="Arial" charset="0"/>
                  <a:ea typeface="Arial" charset="0"/>
                  <a:cs typeface="Arial" charset="0"/>
                </a:rPr>
                <a:t>No scalability</a:t>
              </a:r>
            </a:p>
          </p:txBody>
        </p:sp>
      </p:grpSp>
      <p:grpSp>
        <p:nvGrpSpPr>
          <p:cNvPr id="71" name="Group 70">
            <a:extLst>
              <a:ext uri="{FF2B5EF4-FFF2-40B4-BE49-F238E27FC236}">
                <a16:creationId xmlns:a16="http://schemas.microsoft.com/office/drawing/2014/main" id="{3EF174B8-CD64-4759-9E43-29E77C03641D}"/>
              </a:ext>
            </a:extLst>
          </p:cNvPr>
          <p:cNvGrpSpPr/>
          <p:nvPr/>
        </p:nvGrpSpPr>
        <p:grpSpPr>
          <a:xfrm>
            <a:off x="5698601" y="1925046"/>
            <a:ext cx="4167193" cy="369332"/>
            <a:chOff x="6553200" y="2515596"/>
            <a:chExt cx="4167193" cy="369332"/>
          </a:xfrm>
        </p:grpSpPr>
        <p:pic>
          <p:nvPicPr>
            <p:cNvPr id="72" name="Picture 2" descr="Red Cross Symbol, Icon As Delete, Remove, Fail-failure Or ...">
              <a:extLst>
                <a:ext uri="{FF2B5EF4-FFF2-40B4-BE49-F238E27FC236}">
                  <a16:creationId xmlns:a16="http://schemas.microsoft.com/office/drawing/2014/main" id="{6548AE3C-CE26-4976-88CA-7B745E47D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2557155"/>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38D427C9-3504-4541-9920-BCFB73E2D383}"/>
                </a:ext>
              </a:extLst>
            </p:cNvPr>
            <p:cNvSpPr txBox="1"/>
            <p:nvPr/>
          </p:nvSpPr>
          <p:spPr>
            <a:xfrm>
              <a:off x="7021945" y="2515596"/>
              <a:ext cx="3698448" cy="369332"/>
            </a:xfrm>
            <a:prstGeom prst="rect">
              <a:avLst/>
            </a:prstGeom>
            <a:noFill/>
          </p:spPr>
          <p:txBody>
            <a:bodyPr wrap="none" rtlCol="0">
              <a:spAutoFit/>
            </a:bodyPr>
            <a:lstStyle/>
            <a:p>
              <a:r>
                <a:rPr lang="en-US" sz="1800" b="1" dirty="0">
                  <a:latin typeface="Arial" charset="0"/>
                  <a:ea typeface="Arial" charset="0"/>
                  <a:cs typeface="Arial" charset="0"/>
                </a:rPr>
                <a:t>Significant developmental effort</a:t>
              </a:r>
            </a:p>
          </p:txBody>
        </p:sp>
      </p:grpSp>
      <p:grpSp>
        <p:nvGrpSpPr>
          <p:cNvPr id="74" name="Group 73">
            <a:extLst>
              <a:ext uri="{FF2B5EF4-FFF2-40B4-BE49-F238E27FC236}">
                <a16:creationId xmlns:a16="http://schemas.microsoft.com/office/drawing/2014/main" id="{CBF90406-64DA-4DFC-9233-2B6C56A2CA33}"/>
              </a:ext>
            </a:extLst>
          </p:cNvPr>
          <p:cNvGrpSpPr/>
          <p:nvPr/>
        </p:nvGrpSpPr>
        <p:grpSpPr>
          <a:xfrm>
            <a:off x="5698601" y="2341523"/>
            <a:ext cx="2025581" cy="369332"/>
            <a:chOff x="6553200" y="3027323"/>
            <a:chExt cx="2025581" cy="369332"/>
          </a:xfrm>
        </p:grpSpPr>
        <p:pic>
          <p:nvPicPr>
            <p:cNvPr id="75" name="Picture 2" descr="Red Cross Symbol, Icon As Delete, Remove, Fail-failure Or ...">
              <a:extLst>
                <a:ext uri="{FF2B5EF4-FFF2-40B4-BE49-F238E27FC236}">
                  <a16:creationId xmlns:a16="http://schemas.microsoft.com/office/drawing/2014/main" id="{1CF8BEB4-278B-4FFD-B8D3-CBE8D9A7FC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068882"/>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582185B4-AF12-4E22-98AA-E89214538C75}"/>
                </a:ext>
              </a:extLst>
            </p:cNvPr>
            <p:cNvSpPr txBox="1"/>
            <p:nvPr/>
          </p:nvSpPr>
          <p:spPr>
            <a:xfrm>
              <a:off x="7021945" y="3027323"/>
              <a:ext cx="1556836" cy="369332"/>
            </a:xfrm>
            <a:prstGeom prst="rect">
              <a:avLst/>
            </a:prstGeom>
            <a:noFill/>
          </p:spPr>
          <p:txBody>
            <a:bodyPr wrap="none" rtlCol="0">
              <a:spAutoFit/>
            </a:bodyPr>
            <a:lstStyle/>
            <a:p>
              <a:r>
                <a:rPr lang="en-US" sz="1800" b="1" dirty="0">
                  <a:latin typeface="Arial" charset="0"/>
                  <a:ea typeface="Arial" charset="0"/>
                  <a:cs typeface="Arial" charset="0"/>
                </a:rPr>
                <a:t>No flexibility</a:t>
              </a:r>
            </a:p>
          </p:txBody>
        </p:sp>
      </p:grpSp>
      <p:grpSp>
        <p:nvGrpSpPr>
          <p:cNvPr id="77" name="Group 76">
            <a:extLst>
              <a:ext uri="{FF2B5EF4-FFF2-40B4-BE49-F238E27FC236}">
                <a16:creationId xmlns:a16="http://schemas.microsoft.com/office/drawing/2014/main" id="{12F1DA36-10FD-4261-8ECA-0B71CFA42AD9}"/>
              </a:ext>
            </a:extLst>
          </p:cNvPr>
          <p:cNvGrpSpPr/>
          <p:nvPr/>
        </p:nvGrpSpPr>
        <p:grpSpPr>
          <a:xfrm>
            <a:off x="5698601" y="2757999"/>
            <a:ext cx="2653959" cy="369332"/>
            <a:chOff x="6553200" y="3539049"/>
            <a:chExt cx="2653959" cy="369332"/>
          </a:xfrm>
        </p:grpSpPr>
        <p:pic>
          <p:nvPicPr>
            <p:cNvPr id="78" name="Picture 2" descr="Red Cross Symbol, Icon As Delete, Remove, Fail-failure Or ...">
              <a:extLst>
                <a:ext uri="{FF2B5EF4-FFF2-40B4-BE49-F238E27FC236}">
                  <a16:creationId xmlns:a16="http://schemas.microsoft.com/office/drawing/2014/main" id="{1D8287D8-7CB2-42F2-B23D-06ACC23CAE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3580608"/>
              <a:ext cx="274320" cy="274320"/>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CEC32735-BE82-4CB9-9A3C-03E84E41E557}"/>
                </a:ext>
              </a:extLst>
            </p:cNvPr>
            <p:cNvSpPr txBox="1"/>
            <p:nvPr/>
          </p:nvSpPr>
          <p:spPr>
            <a:xfrm>
              <a:off x="7021945" y="3539049"/>
              <a:ext cx="2185214" cy="369332"/>
            </a:xfrm>
            <a:prstGeom prst="rect">
              <a:avLst/>
            </a:prstGeom>
            <a:noFill/>
          </p:spPr>
          <p:txBody>
            <a:bodyPr wrap="none" rtlCol="0">
              <a:spAutoFit/>
            </a:bodyPr>
            <a:lstStyle/>
            <a:p>
              <a:r>
                <a:rPr lang="en-US" sz="1800" b="1" dirty="0">
                  <a:latin typeface="Arial" charset="0"/>
                  <a:ea typeface="Arial" charset="0"/>
                  <a:cs typeface="Arial" charset="0"/>
                </a:rPr>
                <a:t>Limited scalability</a:t>
              </a:r>
            </a:p>
          </p:txBody>
        </p:sp>
      </p:grpSp>
      <p:grpSp>
        <p:nvGrpSpPr>
          <p:cNvPr id="80" name="Group 79">
            <a:extLst>
              <a:ext uri="{FF2B5EF4-FFF2-40B4-BE49-F238E27FC236}">
                <a16:creationId xmlns:a16="http://schemas.microsoft.com/office/drawing/2014/main" id="{2991A759-D09F-4D33-8191-024D16F70925}"/>
              </a:ext>
            </a:extLst>
          </p:cNvPr>
          <p:cNvGrpSpPr/>
          <p:nvPr/>
        </p:nvGrpSpPr>
        <p:grpSpPr>
          <a:xfrm>
            <a:off x="5698601" y="1537144"/>
            <a:ext cx="1348956" cy="369332"/>
            <a:chOff x="6550152" y="2003869"/>
            <a:chExt cx="1348956" cy="369332"/>
          </a:xfrm>
        </p:grpSpPr>
        <p:sp>
          <p:nvSpPr>
            <p:cNvPr id="81" name="TextBox 80">
              <a:extLst>
                <a:ext uri="{FF2B5EF4-FFF2-40B4-BE49-F238E27FC236}">
                  <a16:creationId xmlns:a16="http://schemas.microsoft.com/office/drawing/2014/main" id="{40DFEF57-C03D-4F5D-A45F-064EF919C568}"/>
                </a:ext>
              </a:extLst>
            </p:cNvPr>
            <p:cNvSpPr txBox="1"/>
            <p:nvPr/>
          </p:nvSpPr>
          <p:spPr>
            <a:xfrm>
              <a:off x="7021945" y="2003869"/>
              <a:ext cx="877163" cy="369332"/>
            </a:xfrm>
            <a:prstGeom prst="rect">
              <a:avLst/>
            </a:prstGeom>
            <a:noFill/>
          </p:spPr>
          <p:txBody>
            <a:bodyPr wrap="none" rtlCol="0">
              <a:spAutoFit/>
            </a:bodyPr>
            <a:lstStyle/>
            <a:p>
              <a:r>
                <a:rPr lang="en-US" sz="1800" b="1" dirty="0">
                  <a:latin typeface="Arial" charset="0"/>
                  <a:ea typeface="Arial" charset="0"/>
                  <a:cs typeface="Arial" charset="0"/>
                </a:rPr>
                <a:t>Faster</a:t>
              </a:r>
            </a:p>
          </p:txBody>
        </p:sp>
        <p:pic>
          <p:nvPicPr>
            <p:cNvPr id="82" name="Picture 81">
              <a:extLst>
                <a:ext uri="{FF2B5EF4-FFF2-40B4-BE49-F238E27FC236}">
                  <a16:creationId xmlns:a16="http://schemas.microsoft.com/office/drawing/2014/main" id="{C71B5B9B-F28E-4CDD-8A5E-78CC5694CF75}"/>
                </a:ext>
              </a:extLst>
            </p:cNvPr>
            <p:cNvPicPr>
              <a:picLocks noChangeAspect="1"/>
            </p:cNvPicPr>
            <p:nvPr/>
          </p:nvPicPr>
          <p:blipFill>
            <a:blip r:embed="rId3"/>
            <a:stretch>
              <a:fillRect/>
            </a:stretch>
          </p:blipFill>
          <p:spPr>
            <a:xfrm>
              <a:off x="6550152" y="2044437"/>
              <a:ext cx="274320" cy="273406"/>
            </a:xfrm>
            <a:prstGeom prst="rect">
              <a:avLst/>
            </a:prstGeom>
          </p:spPr>
        </p:pic>
      </p:grpSp>
      <p:grpSp>
        <p:nvGrpSpPr>
          <p:cNvPr id="83" name="Group 82">
            <a:extLst>
              <a:ext uri="{FF2B5EF4-FFF2-40B4-BE49-F238E27FC236}">
                <a16:creationId xmlns:a16="http://schemas.microsoft.com/office/drawing/2014/main" id="{AA5CA19E-6DEA-4CC3-B1B5-7DEF2124D943}"/>
              </a:ext>
            </a:extLst>
          </p:cNvPr>
          <p:cNvGrpSpPr/>
          <p:nvPr/>
        </p:nvGrpSpPr>
        <p:grpSpPr>
          <a:xfrm>
            <a:off x="615633" y="4171275"/>
            <a:ext cx="1618325" cy="369332"/>
            <a:chOff x="2047242" y="4648200"/>
            <a:chExt cx="1618325" cy="369332"/>
          </a:xfrm>
        </p:grpSpPr>
        <p:pic>
          <p:nvPicPr>
            <p:cNvPr id="84" name="Picture 83">
              <a:extLst>
                <a:ext uri="{FF2B5EF4-FFF2-40B4-BE49-F238E27FC236}">
                  <a16:creationId xmlns:a16="http://schemas.microsoft.com/office/drawing/2014/main" id="{FC8E6700-7C9D-454D-9460-112F93ECB418}"/>
                </a:ext>
              </a:extLst>
            </p:cNvPr>
            <p:cNvPicPr>
              <a:picLocks noChangeAspect="1"/>
            </p:cNvPicPr>
            <p:nvPr/>
          </p:nvPicPr>
          <p:blipFill>
            <a:blip r:embed="rId3"/>
            <a:stretch>
              <a:fillRect/>
            </a:stretch>
          </p:blipFill>
          <p:spPr>
            <a:xfrm>
              <a:off x="2047242" y="4669534"/>
              <a:ext cx="274320" cy="273406"/>
            </a:xfrm>
            <a:prstGeom prst="rect">
              <a:avLst/>
            </a:prstGeom>
          </p:spPr>
        </p:pic>
        <p:sp>
          <p:nvSpPr>
            <p:cNvPr id="85" name="TextBox 84">
              <a:extLst>
                <a:ext uri="{FF2B5EF4-FFF2-40B4-BE49-F238E27FC236}">
                  <a16:creationId xmlns:a16="http://schemas.microsoft.com/office/drawing/2014/main" id="{A5786585-CD85-41BD-9A87-611454FD0D5F}"/>
                </a:ext>
              </a:extLst>
            </p:cNvPr>
            <p:cNvSpPr txBox="1"/>
            <p:nvPr/>
          </p:nvSpPr>
          <p:spPr>
            <a:xfrm>
              <a:off x="2519035" y="4648200"/>
              <a:ext cx="1146532" cy="369332"/>
            </a:xfrm>
            <a:prstGeom prst="rect">
              <a:avLst/>
            </a:prstGeom>
            <a:noFill/>
          </p:spPr>
          <p:txBody>
            <a:bodyPr wrap="none" rtlCol="0">
              <a:spAutoFit/>
            </a:bodyPr>
            <a:lstStyle/>
            <a:p>
              <a:r>
                <a:rPr lang="en-US" sz="1800" b="1" dirty="0">
                  <a:latin typeface="Arial" charset="0"/>
                  <a:ea typeface="Arial" charset="0"/>
                  <a:cs typeface="Arial" charset="0"/>
                </a:rPr>
                <a:t>Very fast</a:t>
              </a:r>
            </a:p>
          </p:txBody>
        </p:sp>
      </p:grpSp>
      <p:grpSp>
        <p:nvGrpSpPr>
          <p:cNvPr id="86" name="Group 85">
            <a:extLst>
              <a:ext uri="{FF2B5EF4-FFF2-40B4-BE49-F238E27FC236}">
                <a16:creationId xmlns:a16="http://schemas.microsoft.com/office/drawing/2014/main" id="{EAAD8876-F725-4701-9F61-C1A7A7B371A8}"/>
              </a:ext>
            </a:extLst>
          </p:cNvPr>
          <p:cNvGrpSpPr/>
          <p:nvPr/>
        </p:nvGrpSpPr>
        <p:grpSpPr>
          <a:xfrm>
            <a:off x="5698601" y="4850577"/>
            <a:ext cx="3516216" cy="369332"/>
            <a:chOff x="6550152" y="5238690"/>
            <a:chExt cx="3516216" cy="369332"/>
          </a:xfrm>
        </p:grpSpPr>
        <p:pic>
          <p:nvPicPr>
            <p:cNvPr id="87" name="Picture 86">
              <a:extLst>
                <a:ext uri="{FF2B5EF4-FFF2-40B4-BE49-F238E27FC236}">
                  <a16:creationId xmlns:a16="http://schemas.microsoft.com/office/drawing/2014/main" id="{7EDC4F0E-B136-4051-BB8F-B4EB39F11106}"/>
                </a:ext>
              </a:extLst>
            </p:cNvPr>
            <p:cNvPicPr>
              <a:picLocks noChangeAspect="1"/>
            </p:cNvPicPr>
            <p:nvPr/>
          </p:nvPicPr>
          <p:blipFill>
            <a:blip r:embed="rId3"/>
            <a:stretch>
              <a:fillRect/>
            </a:stretch>
          </p:blipFill>
          <p:spPr>
            <a:xfrm>
              <a:off x="6550152" y="5280249"/>
              <a:ext cx="274320" cy="273406"/>
            </a:xfrm>
            <a:prstGeom prst="rect">
              <a:avLst/>
            </a:prstGeom>
          </p:spPr>
        </p:pic>
        <p:sp>
          <p:nvSpPr>
            <p:cNvPr id="88" name="TextBox 87">
              <a:extLst>
                <a:ext uri="{FF2B5EF4-FFF2-40B4-BE49-F238E27FC236}">
                  <a16:creationId xmlns:a16="http://schemas.microsoft.com/office/drawing/2014/main" id="{9C21880B-B1CF-4CDC-A0B7-65C2431CA7B9}"/>
                </a:ext>
              </a:extLst>
            </p:cNvPr>
            <p:cNvSpPr txBox="1"/>
            <p:nvPr/>
          </p:nvSpPr>
          <p:spPr>
            <a:xfrm>
              <a:off x="7021945" y="5238690"/>
              <a:ext cx="3044423" cy="369332"/>
            </a:xfrm>
            <a:prstGeom prst="rect">
              <a:avLst/>
            </a:prstGeom>
            <a:noFill/>
          </p:spPr>
          <p:txBody>
            <a:bodyPr wrap="none" rtlCol="0">
              <a:spAutoFit/>
            </a:bodyPr>
            <a:lstStyle/>
            <a:p>
              <a:r>
                <a:rPr lang="en-US" sz="1800" b="1" dirty="0">
                  <a:latin typeface="Arial" charset="0"/>
                  <a:ea typeface="Arial" charset="0"/>
                  <a:cs typeface="Arial" charset="0"/>
                </a:rPr>
                <a:t>High degree of modularity</a:t>
              </a:r>
            </a:p>
          </p:txBody>
        </p:sp>
      </p:grpSp>
      <p:grpSp>
        <p:nvGrpSpPr>
          <p:cNvPr id="89" name="Group 88">
            <a:extLst>
              <a:ext uri="{FF2B5EF4-FFF2-40B4-BE49-F238E27FC236}">
                <a16:creationId xmlns:a16="http://schemas.microsoft.com/office/drawing/2014/main" id="{1210588F-24FA-477C-9D47-704D73118FA8}"/>
              </a:ext>
            </a:extLst>
          </p:cNvPr>
          <p:cNvGrpSpPr/>
          <p:nvPr/>
        </p:nvGrpSpPr>
        <p:grpSpPr>
          <a:xfrm>
            <a:off x="5698601" y="4171275"/>
            <a:ext cx="3157144" cy="646331"/>
            <a:chOff x="6550152" y="4726963"/>
            <a:chExt cx="3157144" cy="646331"/>
          </a:xfrm>
        </p:grpSpPr>
        <p:sp>
          <p:nvSpPr>
            <p:cNvPr id="90" name="TextBox 89">
              <a:extLst>
                <a:ext uri="{FF2B5EF4-FFF2-40B4-BE49-F238E27FC236}">
                  <a16:creationId xmlns:a16="http://schemas.microsoft.com/office/drawing/2014/main" id="{C17A4ACE-FEDA-409C-B4AA-CA6311FD161F}"/>
                </a:ext>
              </a:extLst>
            </p:cNvPr>
            <p:cNvSpPr txBox="1"/>
            <p:nvPr/>
          </p:nvSpPr>
          <p:spPr>
            <a:xfrm>
              <a:off x="7021945" y="4726963"/>
              <a:ext cx="2685351" cy="646331"/>
            </a:xfrm>
            <a:prstGeom prst="rect">
              <a:avLst/>
            </a:prstGeom>
            <a:noFill/>
          </p:spPr>
          <p:txBody>
            <a:bodyPr wrap="none" rtlCol="0">
              <a:spAutoFit/>
            </a:bodyPr>
            <a:lstStyle/>
            <a:p>
              <a:r>
                <a:rPr lang="en-US" sz="1800" b="1" dirty="0">
                  <a:latin typeface="Arial" charset="0"/>
                  <a:ea typeface="Arial" charset="0"/>
                  <a:cs typeface="Arial" charset="0"/>
                </a:rPr>
                <a:t>Facilitates algorithmic </a:t>
              </a:r>
            </a:p>
            <a:p>
              <a:r>
                <a:rPr lang="en-US" sz="1800" b="1" dirty="0">
                  <a:latin typeface="Arial" charset="0"/>
                  <a:ea typeface="Arial" charset="0"/>
                  <a:cs typeface="Arial" charset="0"/>
                </a:rPr>
                <a:t>development</a:t>
              </a:r>
            </a:p>
          </p:txBody>
        </p:sp>
        <p:pic>
          <p:nvPicPr>
            <p:cNvPr id="91" name="Picture 90">
              <a:extLst>
                <a:ext uri="{FF2B5EF4-FFF2-40B4-BE49-F238E27FC236}">
                  <a16:creationId xmlns:a16="http://schemas.microsoft.com/office/drawing/2014/main" id="{84CA4756-C8FF-4CCA-892B-3E702CAB8314}"/>
                </a:ext>
              </a:extLst>
            </p:cNvPr>
            <p:cNvPicPr>
              <a:picLocks noChangeAspect="1"/>
            </p:cNvPicPr>
            <p:nvPr/>
          </p:nvPicPr>
          <p:blipFill>
            <a:blip r:embed="rId3"/>
            <a:stretch>
              <a:fillRect/>
            </a:stretch>
          </p:blipFill>
          <p:spPr>
            <a:xfrm>
              <a:off x="6550152" y="4767531"/>
              <a:ext cx="274320" cy="273406"/>
            </a:xfrm>
            <a:prstGeom prst="rect">
              <a:avLst/>
            </a:prstGeom>
          </p:spPr>
        </p:pic>
      </p:grpSp>
      <p:grpSp>
        <p:nvGrpSpPr>
          <p:cNvPr id="92" name="Group 91">
            <a:extLst>
              <a:ext uri="{FF2B5EF4-FFF2-40B4-BE49-F238E27FC236}">
                <a16:creationId xmlns:a16="http://schemas.microsoft.com/office/drawing/2014/main" id="{7D37539D-12E0-4AAF-A70A-261B37205FE6}"/>
              </a:ext>
            </a:extLst>
          </p:cNvPr>
          <p:cNvGrpSpPr/>
          <p:nvPr/>
        </p:nvGrpSpPr>
        <p:grpSpPr>
          <a:xfrm>
            <a:off x="615633" y="4535285"/>
            <a:ext cx="3977881" cy="369332"/>
            <a:chOff x="2047242" y="5420808"/>
            <a:chExt cx="3977881" cy="369332"/>
          </a:xfrm>
        </p:grpSpPr>
        <p:sp>
          <p:nvSpPr>
            <p:cNvPr id="93" name="TextBox 92">
              <a:extLst>
                <a:ext uri="{FF2B5EF4-FFF2-40B4-BE49-F238E27FC236}">
                  <a16:creationId xmlns:a16="http://schemas.microsoft.com/office/drawing/2014/main" id="{67FFFB6D-4D98-420C-B73A-70C399260984}"/>
                </a:ext>
              </a:extLst>
            </p:cNvPr>
            <p:cNvSpPr txBox="1"/>
            <p:nvPr/>
          </p:nvSpPr>
          <p:spPr>
            <a:xfrm>
              <a:off x="2519035" y="5420808"/>
              <a:ext cx="3506088" cy="369332"/>
            </a:xfrm>
            <a:prstGeom prst="rect">
              <a:avLst/>
            </a:prstGeom>
            <a:noFill/>
          </p:spPr>
          <p:txBody>
            <a:bodyPr wrap="none" rtlCol="0">
              <a:spAutoFit/>
            </a:bodyPr>
            <a:lstStyle/>
            <a:p>
              <a:r>
                <a:rPr lang="en-US" sz="1800" b="1" dirty="0">
                  <a:latin typeface="Arial" charset="0"/>
                  <a:ea typeface="Arial" charset="0"/>
                  <a:cs typeface="Arial" charset="0"/>
                </a:rPr>
                <a:t>Controlled level of abstraction</a:t>
              </a:r>
            </a:p>
          </p:txBody>
        </p:sp>
        <p:pic>
          <p:nvPicPr>
            <p:cNvPr id="94" name="Picture 93">
              <a:extLst>
                <a:ext uri="{FF2B5EF4-FFF2-40B4-BE49-F238E27FC236}">
                  <a16:creationId xmlns:a16="http://schemas.microsoft.com/office/drawing/2014/main" id="{33832FAC-DAF3-4E58-81F7-BF5818286696}"/>
                </a:ext>
              </a:extLst>
            </p:cNvPr>
            <p:cNvPicPr>
              <a:picLocks noChangeAspect="1"/>
            </p:cNvPicPr>
            <p:nvPr/>
          </p:nvPicPr>
          <p:blipFill>
            <a:blip r:embed="rId3"/>
            <a:stretch>
              <a:fillRect/>
            </a:stretch>
          </p:blipFill>
          <p:spPr>
            <a:xfrm>
              <a:off x="2047242" y="5458185"/>
              <a:ext cx="274320" cy="273406"/>
            </a:xfrm>
            <a:prstGeom prst="rect">
              <a:avLst/>
            </a:prstGeom>
          </p:spPr>
        </p:pic>
      </p:grpSp>
      <p:grpSp>
        <p:nvGrpSpPr>
          <p:cNvPr id="101" name="Group 100">
            <a:extLst>
              <a:ext uri="{FF2B5EF4-FFF2-40B4-BE49-F238E27FC236}">
                <a16:creationId xmlns:a16="http://schemas.microsoft.com/office/drawing/2014/main" id="{8B6508B9-AC2D-443C-B994-899ABA44087D}"/>
              </a:ext>
            </a:extLst>
          </p:cNvPr>
          <p:cNvGrpSpPr/>
          <p:nvPr/>
        </p:nvGrpSpPr>
        <p:grpSpPr>
          <a:xfrm>
            <a:off x="610238" y="4925169"/>
            <a:ext cx="2400526" cy="369332"/>
            <a:chOff x="2047242" y="4648200"/>
            <a:chExt cx="2400526" cy="369332"/>
          </a:xfrm>
        </p:grpSpPr>
        <p:pic>
          <p:nvPicPr>
            <p:cNvPr id="102" name="Picture 101">
              <a:extLst>
                <a:ext uri="{FF2B5EF4-FFF2-40B4-BE49-F238E27FC236}">
                  <a16:creationId xmlns:a16="http://schemas.microsoft.com/office/drawing/2014/main" id="{91BD3189-B499-4ED0-B9BD-3C1B103E8404}"/>
                </a:ext>
              </a:extLst>
            </p:cNvPr>
            <p:cNvPicPr>
              <a:picLocks noChangeAspect="1"/>
            </p:cNvPicPr>
            <p:nvPr/>
          </p:nvPicPr>
          <p:blipFill>
            <a:blip r:embed="rId3"/>
            <a:stretch>
              <a:fillRect/>
            </a:stretch>
          </p:blipFill>
          <p:spPr>
            <a:xfrm>
              <a:off x="2047242" y="4669534"/>
              <a:ext cx="274320" cy="273406"/>
            </a:xfrm>
            <a:prstGeom prst="rect">
              <a:avLst/>
            </a:prstGeom>
          </p:spPr>
        </p:pic>
        <p:sp>
          <p:nvSpPr>
            <p:cNvPr id="103" name="TextBox 102">
              <a:extLst>
                <a:ext uri="{FF2B5EF4-FFF2-40B4-BE49-F238E27FC236}">
                  <a16:creationId xmlns:a16="http://schemas.microsoft.com/office/drawing/2014/main" id="{5DBAEB15-7BCE-49B4-AD17-676F38669D60}"/>
                </a:ext>
              </a:extLst>
            </p:cNvPr>
            <p:cNvSpPr txBox="1"/>
            <p:nvPr/>
          </p:nvSpPr>
          <p:spPr>
            <a:xfrm>
              <a:off x="2519035" y="4648200"/>
              <a:ext cx="1928733" cy="369332"/>
            </a:xfrm>
            <a:prstGeom prst="rect">
              <a:avLst/>
            </a:prstGeom>
            <a:noFill/>
          </p:spPr>
          <p:txBody>
            <a:bodyPr wrap="none" rtlCol="0">
              <a:spAutoFit/>
            </a:bodyPr>
            <a:lstStyle/>
            <a:p>
              <a:r>
                <a:rPr lang="en-US" sz="1800" b="1" dirty="0">
                  <a:latin typeface="Arial" charset="0"/>
                  <a:ea typeface="Arial" charset="0"/>
                  <a:cs typeface="Arial" charset="0"/>
                </a:rPr>
                <a:t>Highly scalable </a:t>
              </a:r>
            </a:p>
          </p:txBody>
        </p:sp>
      </p:grpSp>
      <p:pic>
        <p:nvPicPr>
          <p:cNvPr id="50" name="Picture 49">
            <a:extLst>
              <a:ext uri="{FF2B5EF4-FFF2-40B4-BE49-F238E27FC236}">
                <a16:creationId xmlns:a16="http://schemas.microsoft.com/office/drawing/2014/main" id="{33350FAF-1613-2F40-B1DC-C06A71FE7648}"/>
              </a:ext>
            </a:extLst>
          </p:cNvPr>
          <p:cNvPicPr>
            <a:picLocks noChangeAspect="1"/>
          </p:cNvPicPr>
          <p:nvPr/>
        </p:nvPicPr>
        <p:blipFill>
          <a:blip r:embed="rId3"/>
          <a:stretch>
            <a:fillRect/>
          </a:stretch>
        </p:blipFill>
        <p:spPr>
          <a:xfrm>
            <a:off x="637918" y="1981349"/>
            <a:ext cx="274320" cy="273406"/>
          </a:xfrm>
          <a:prstGeom prst="rect">
            <a:avLst/>
          </a:prstGeom>
        </p:spPr>
      </p:pic>
    </p:spTree>
    <p:extLst>
      <p:ext uri="{BB962C8B-B14F-4D97-AF65-F5344CB8AC3E}">
        <p14:creationId xmlns:p14="http://schemas.microsoft.com/office/powerpoint/2010/main" val="303526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6CA52D-59FB-4F44-B057-5878F4D6A51F}"/>
              </a:ext>
            </a:extLst>
          </p:cNvPr>
          <p:cNvSpPr>
            <a:spLocks noGrp="1"/>
          </p:cNvSpPr>
          <p:nvPr>
            <p:ph type="title"/>
          </p:nvPr>
        </p:nvSpPr>
        <p:spPr/>
        <p:txBody>
          <a:bodyPr/>
          <a:lstStyle/>
          <a:p>
            <a:r>
              <a:rPr lang="en-US" dirty="0"/>
              <a:t>Proposed Solution: </a:t>
            </a:r>
            <a:r>
              <a:rPr lang="en-US" dirty="0">
                <a:solidFill>
                  <a:srgbClr val="C00000"/>
                </a:solidFill>
              </a:rPr>
              <a:t>DS3 Framework</a:t>
            </a:r>
          </a:p>
        </p:txBody>
      </p:sp>
      <p:grpSp>
        <p:nvGrpSpPr>
          <p:cNvPr id="33" name="Group 32">
            <a:extLst>
              <a:ext uri="{FF2B5EF4-FFF2-40B4-BE49-F238E27FC236}">
                <a16:creationId xmlns:a16="http://schemas.microsoft.com/office/drawing/2014/main" id="{B15C5598-3DD9-4928-A2E7-6F692300CF06}"/>
              </a:ext>
            </a:extLst>
          </p:cNvPr>
          <p:cNvGrpSpPr>
            <a:grpSpLocks noChangeAspect="1"/>
          </p:cNvGrpSpPr>
          <p:nvPr/>
        </p:nvGrpSpPr>
        <p:grpSpPr>
          <a:xfrm>
            <a:off x="123829" y="914400"/>
            <a:ext cx="9916777" cy="4480560"/>
            <a:chOff x="457201" y="914400"/>
            <a:chExt cx="11277599" cy="5095402"/>
          </a:xfrm>
        </p:grpSpPr>
        <p:sp>
          <p:nvSpPr>
            <p:cNvPr id="34" name="Rounded Rectangle 7">
              <a:extLst>
                <a:ext uri="{FF2B5EF4-FFF2-40B4-BE49-F238E27FC236}">
                  <a16:creationId xmlns:a16="http://schemas.microsoft.com/office/drawing/2014/main" id="{10A884EA-183E-49A0-9B67-5EDC21EF8F69}"/>
                </a:ext>
              </a:extLst>
            </p:cNvPr>
            <p:cNvSpPr/>
            <p:nvPr/>
          </p:nvSpPr>
          <p:spPr>
            <a:xfrm>
              <a:off x="2775220" y="914400"/>
              <a:ext cx="6095282" cy="5095402"/>
            </a:xfrm>
            <a:prstGeom prst="roundRect">
              <a:avLst>
                <a:gd name="adj" fmla="val 1591"/>
              </a:avLst>
            </a:prstGeom>
            <a:solidFill>
              <a:srgbClr val="1F497D">
                <a:lumMod val="20000"/>
                <a:lumOff val="80000"/>
              </a:srgbClr>
            </a:solidFill>
            <a:ln w="19050" cap="flat" cmpd="sng" algn="ctr">
              <a:solidFill>
                <a:sysClr val="windowText" lastClr="000000"/>
              </a:solidFill>
              <a:prstDash val="solid"/>
            </a:ln>
            <a:effectLst/>
          </p:spPr>
          <p:txBody>
            <a:bodyPr lIns="0" r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1" u="none" strike="noStrike" kern="0" cap="none" spc="0" normalizeH="0" baseline="0" noProof="0" dirty="0">
                <a:ln>
                  <a:noFill/>
                </a:ln>
                <a:solidFill>
                  <a:srgbClr val="C00000"/>
                </a:solidFill>
                <a:effectLst/>
                <a:uLnTx/>
                <a:uFillTx/>
                <a:latin typeface="+mn-lt"/>
                <a:ea typeface="+mn-ea"/>
                <a:cs typeface="+mn-cs"/>
              </a:endParaRPr>
            </a:p>
          </p:txBody>
        </p:sp>
        <p:sp>
          <p:nvSpPr>
            <p:cNvPr id="35" name="Rounded Rectangle 93">
              <a:extLst>
                <a:ext uri="{FF2B5EF4-FFF2-40B4-BE49-F238E27FC236}">
                  <a16:creationId xmlns:a16="http://schemas.microsoft.com/office/drawing/2014/main" id="{DF791332-D365-4C91-BB02-169B64A554DD}"/>
                </a:ext>
              </a:extLst>
            </p:cNvPr>
            <p:cNvSpPr/>
            <p:nvPr/>
          </p:nvSpPr>
          <p:spPr>
            <a:xfrm>
              <a:off x="2978574" y="1087467"/>
              <a:ext cx="2492582" cy="1348970"/>
            </a:xfrm>
            <a:prstGeom prst="roundRect">
              <a:avLst>
                <a:gd name="adj" fmla="val 1230"/>
              </a:avLst>
            </a:prstGeom>
            <a:solidFill>
              <a:srgbClr val="C0504D">
                <a:lumMod val="20000"/>
                <a:lumOff val="8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6858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Resource Database</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Resource types</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Task Latencies</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Resource state</a:t>
              </a:r>
            </a:p>
          </p:txBody>
        </p:sp>
        <p:sp>
          <p:nvSpPr>
            <p:cNvPr id="36" name="Rounded Rectangle 96">
              <a:extLst>
                <a:ext uri="{FF2B5EF4-FFF2-40B4-BE49-F238E27FC236}">
                  <a16:creationId xmlns:a16="http://schemas.microsoft.com/office/drawing/2014/main" id="{5FF29A94-CBA2-4C28-BFB4-81F0E67B1622}"/>
                </a:ext>
              </a:extLst>
            </p:cNvPr>
            <p:cNvSpPr/>
            <p:nvPr/>
          </p:nvSpPr>
          <p:spPr>
            <a:xfrm>
              <a:off x="5802160" y="1090930"/>
              <a:ext cx="2840460" cy="4410654"/>
            </a:xfrm>
            <a:prstGeom prst="roundRect">
              <a:avLst>
                <a:gd name="adj" fmla="val 2107"/>
              </a:avLst>
            </a:prstGeom>
            <a:solidFill>
              <a:sysClr val="window" lastClr="FFFFFF"/>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Arial" panose="020B0604020202020204" pitchFamily="34" charset="0"/>
                </a:rPr>
                <a:t>Simulation Kernel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8925"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Arial" panose="020B0604020202020204" pitchFamily="34" charset="0"/>
                </a:rPr>
                <a:t>Implements schedule</a:t>
              </a:r>
            </a:p>
            <a:p>
              <a:pPr marL="288925"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8925"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ea typeface="+mn-ea"/>
                  <a:cs typeface="Arial" panose="020B0604020202020204" pitchFamily="34" charset="0"/>
                </a:rPr>
                <a:t>Updates simulation state</a:t>
              </a:r>
            </a:p>
          </p:txBody>
        </p:sp>
        <p:cxnSp>
          <p:nvCxnSpPr>
            <p:cNvPr id="37" name="Straight Arrow Connector 36">
              <a:extLst>
                <a:ext uri="{FF2B5EF4-FFF2-40B4-BE49-F238E27FC236}">
                  <a16:creationId xmlns:a16="http://schemas.microsoft.com/office/drawing/2014/main" id="{8C22314B-35FB-44A5-838A-D98FE040FA01}"/>
                </a:ext>
              </a:extLst>
            </p:cNvPr>
            <p:cNvCxnSpPr>
              <a:cxnSpLocks/>
              <a:endCxn id="35" idx="3"/>
            </p:cNvCxnSpPr>
            <p:nvPr/>
          </p:nvCxnSpPr>
          <p:spPr bwMode="auto">
            <a:xfrm flipH="1">
              <a:off x="5471156" y="1761952"/>
              <a:ext cx="331004" cy="0"/>
            </a:xfrm>
            <a:prstGeom prst="straightConnector1">
              <a:avLst/>
            </a:prstGeom>
            <a:noFill/>
            <a:ln w="19050">
              <a:solidFill>
                <a:sysClr val="windowText" lastClr="000000"/>
              </a:solidFill>
              <a:round/>
              <a:headEnd type="stealth" w="lg" len="med"/>
              <a:tailEnd type="stealth" w="lg" len="med"/>
            </a:ln>
            <a:extLst>
              <a:ext uri="{909E8E84-426E-40DD-AFC4-6F175D3DCCD1}">
                <a14:hiddenFill xmlns:a14="http://schemas.microsoft.com/office/drawing/2010/main">
                  <a:noFill/>
                </a14:hiddenFill>
              </a:ext>
            </a:extLst>
          </p:spPr>
        </p:cxnSp>
        <p:sp>
          <p:nvSpPr>
            <p:cNvPr id="38" name="Rounded Rectangle 90">
              <a:extLst>
                <a:ext uri="{FF2B5EF4-FFF2-40B4-BE49-F238E27FC236}">
                  <a16:creationId xmlns:a16="http://schemas.microsoft.com/office/drawing/2014/main" id="{6F14E833-AF1B-4366-B168-7BF3B09577A5}"/>
                </a:ext>
              </a:extLst>
            </p:cNvPr>
            <p:cNvSpPr/>
            <p:nvPr/>
          </p:nvSpPr>
          <p:spPr>
            <a:xfrm>
              <a:off x="2973034" y="4154725"/>
              <a:ext cx="2492571" cy="1346859"/>
            </a:xfrm>
            <a:prstGeom prst="roundRect">
              <a:avLst>
                <a:gd name="adj" fmla="val 1465"/>
              </a:avLst>
            </a:prstGeom>
            <a:solidFill>
              <a:srgbClr val="1F497D">
                <a:lumMod val="40000"/>
                <a:lumOff val="6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Scheduler &amp; DTPM</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Plug &amp; play selection</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Heuristic schedulers</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Tabular schedulers</a:t>
              </a:r>
            </a:p>
          </p:txBody>
        </p:sp>
        <p:sp>
          <p:nvSpPr>
            <p:cNvPr id="39" name="Process 19">
              <a:extLst>
                <a:ext uri="{FF2B5EF4-FFF2-40B4-BE49-F238E27FC236}">
                  <a16:creationId xmlns:a16="http://schemas.microsoft.com/office/drawing/2014/main" id="{CD81463A-45AB-47A2-A47A-A63060155352}"/>
                </a:ext>
              </a:extLst>
            </p:cNvPr>
            <p:cNvSpPr/>
            <p:nvPr/>
          </p:nvSpPr>
          <p:spPr>
            <a:xfrm>
              <a:off x="9370570" y="4643951"/>
              <a:ext cx="2364230" cy="960120"/>
            </a:xfrm>
            <a:prstGeom prst="flowChartProcess">
              <a:avLst/>
            </a:prstGeom>
            <a:noFill/>
            <a:ln w="12700" cap="flat" cmpd="sng" algn="ctr">
              <a:solidFill>
                <a:sysClr val="windowText" lastClr="000000"/>
              </a:solidFill>
              <a:prstDash val="solid"/>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n-lt"/>
                  <a:ea typeface="+mn-ea"/>
                  <a:cs typeface="Arial" panose="020B0604020202020204" pitchFamily="34" charset="0"/>
                </a:rPr>
                <a:t>Report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Power, Performance,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mn-lt"/>
                  <a:ea typeface="+mn-ea"/>
                  <a:cs typeface="Arial" panose="020B0604020202020204" pitchFamily="34" charset="0"/>
                </a:rPr>
                <a:t>Energy, Schedule</a:t>
              </a:r>
            </a:p>
          </p:txBody>
        </p:sp>
        <p:sp>
          <p:nvSpPr>
            <p:cNvPr id="40" name="Rounded Rectangle 93">
              <a:extLst>
                <a:ext uri="{FF2B5EF4-FFF2-40B4-BE49-F238E27FC236}">
                  <a16:creationId xmlns:a16="http://schemas.microsoft.com/office/drawing/2014/main" id="{0B9BFF9D-5B22-4F06-AD84-DCE5F94A0BC3}"/>
                </a:ext>
              </a:extLst>
            </p:cNvPr>
            <p:cNvSpPr/>
            <p:nvPr/>
          </p:nvSpPr>
          <p:spPr>
            <a:xfrm>
              <a:off x="2978574" y="2675256"/>
              <a:ext cx="2492582" cy="1240651"/>
            </a:xfrm>
            <a:prstGeom prst="roundRect">
              <a:avLst>
                <a:gd name="adj" fmla="val 1230"/>
              </a:avLst>
            </a:prstGeom>
            <a:solidFill>
              <a:srgbClr val="EEECE1">
                <a:lumMod val="9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Job / Task Generator</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Stochastic job arrival</a:t>
              </a:r>
            </a:p>
            <a:p>
              <a:pPr marL="182880" marR="0" lvl="0" indent="-1143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Domain applications</a:t>
              </a:r>
            </a:p>
          </p:txBody>
        </p:sp>
        <p:cxnSp>
          <p:nvCxnSpPr>
            <p:cNvPr id="41" name="Straight Arrow Connector 40">
              <a:extLst>
                <a:ext uri="{FF2B5EF4-FFF2-40B4-BE49-F238E27FC236}">
                  <a16:creationId xmlns:a16="http://schemas.microsoft.com/office/drawing/2014/main" id="{CADFE72D-7B3E-4B8E-92D5-B0FF9A6C920C}"/>
                </a:ext>
              </a:extLst>
            </p:cNvPr>
            <p:cNvCxnSpPr>
              <a:cxnSpLocks/>
              <a:endCxn id="38" idx="3"/>
            </p:cNvCxnSpPr>
            <p:nvPr/>
          </p:nvCxnSpPr>
          <p:spPr bwMode="auto">
            <a:xfrm flipH="1">
              <a:off x="5465605" y="4828155"/>
              <a:ext cx="331004" cy="0"/>
            </a:xfrm>
            <a:prstGeom prst="straightConnector1">
              <a:avLst/>
            </a:prstGeom>
            <a:noFill/>
            <a:ln w="19050">
              <a:solidFill>
                <a:sysClr val="windowText" lastClr="000000"/>
              </a:solidFill>
              <a:round/>
              <a:headEnd type="stealth" w="lg" len="med"/>
              <a:tailEnd type="stealth" w="lg" len="med"/>
            </a:ln>
            <a:extLst>
              <a:ext uri="{909E8E84-426E-40DD-AFC4-6F175D3DCCD1}">
                <a14:hiddenFill xmlns:a14="http://schemas.microsoft.com/office/drawing/2010/main">
                  <a:noFill/>
                </a14:hiddenFill>
              </a:ext>
            </a:extLst>
          </p:spPr>
        </p:cxnSp>
        <p:sp>
          <p:nvSpPr>
            <p:cNvPr id="42" name="Rectangle 41">
              <a:extLst>
                <a:ext uri="{FF2B5EF4-FFF2-40B4-BE49-F238E27FC236}">
                  <a16:creationId xmlns:a16="http://schemas.microsoft.com/office/drawing/2014/main" id="{A31F100C-98FC-4796-A231-D13A799C8D7A}"/>
                </a:ext>
              </a:extLst>
            </p:cNvPr>
            <p:cNvSpPr/>
            <p:nvPr/>
          </p:nvSpPr>
          <p:spPr>
            <a:xfrm>
              <a:off x="5631107" y="5486400"/>
              <a:ext cx="883576" cy="523220"/>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srgbClr val="C00000"/>
                  </a:solidFill>
                  <a:effectLst/>
                  <a:uLnTx/>
                  <a:uFillTx/>
                  <a:latin typeface="Arial"/>
                  <a:ea typeface="+mn-ea"/>
                </a:rPr>
                <a:t>DS3</a:t>
              </a:r>
            </a:p>
          </p:txBody>
        </p:sp>
        <p:cxnSp>
          <p:nvCxnSpPr>
            <p:cNvPr id="43" name="Straight Arrow Connector 42">
              <a:extLst>
                <a:ext uri="{FF2B5EF4-FFF2-40B4-BE49-F238E27FC236}">
                  <a16:creationId xmlns:a16="http://schemas.microsoft.com/office/drawing/2014/main" id="{7BD2FFE2-FEEE-4910-BC90-84DC11E19548}"/>
                </a:ext>
              </a:extLst>
            </p:cNvPr>
            <p:cNvCxnSpPr>
              <a:cxnSpLocks/>
              <a:endCxn id="52" idx="1"/>
            </p:cNvCxnSpPr>
            <p:nvPr/>
          </p:nvCxnSpPr>
          <p:spPr bwMode="auto">
            <a:xfrm>
              <a:off x="8870502" y="1797140"/>
              <a:ext cx="500067"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cxnSp>
          <p:nvCxnSpPr>
            <p:cNvPr id="44" name="Straight Arrow Connector 43">
              <a:extLst>
                <a:ext uri="{FF2B5EF4-FFF2-40B4-BE49-F238E27FC236}">
                  <a16:creationId xmlns:a16="http://schemas.microsoft.com/office/drawing/2014/main" id="{E34E5981-7620-4740-B28F-04C1AF7551FF}"/>
                </a:ext>
              </a:extLst>
            </p:cNvPr>
            <p:cNvCxnSpPr>
              <a:cxnSpLocks/>
              <a:stCxn id="45" idx="3"/>
            </p:cNvCxnSpPr>
            <p:nvPr/>
          </p:nvCxnSpPr>
          <p:spPr bwMode="auto">
            <a:xfrm>
              <a:off x="2377437" y="2909953"/>
              <a:ext cx="393093"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sp>
          <p:nvSpPr>
            <p:cNvPr id="45" name="TextBox 17">
              <a:extLst>
                <a:ext uri="{FF2B5EF4-FFF2-40B4-BE49-F238E27FC236}">
                  <a16:creationId xmlns:a16="http://schemas.microsoft.com/office/drawing/2014/main" id="{2EAEE8FA-DF62-4D76-8C55-993E19C2424C}"/>
                </a:ext>
              </a:extLst>
            </p:cNvPr>
            <p:cNvSpPr txBox="1"/>
            <p:nvPr/>
          </p:nvSpPr>
          <p:spPr>
            <a:xfrm>
              <a:off x="457201" y="2428072"/>
              <a:ext cx="1920236" cy="963762"/>
            </a:xfrm>
            <a:prstGeom prst="rect">
              <a:avLst/>
            </a:prstGeom>
            <a:solidFill>
              <a:sysClr val="window" lastClr="FFFFFF">
                <a:lumMod val="95000"/>
              </a:sysClr>
            </a:solidFill>
            <a:ln w="12700">
              <a:solidFill>
                <a:sysClr val="windowText" lastClr="000000"/>
              </a:solid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eaLnBrk="0" fontAlgn="base" hangingPunct="0">
                <a:spcBef>
                  <a:spcPct val="0"/>
                </a:spcBef>
                <a:spcAft>
                  <a:spcPct val="0"/>
                </a:spcAft>
                <a:defRPr sz="2400">
                  <a:latin typeface="Times" charset="0"/>
                  <a:ea typeface="ＭＳ Ｐゴシック" charset="0"/>
                </a:defRPr>
              </a:lvl2pPr>
              <a:lvl3pPr eaLnBrk="0" fontAlgn="base" hangingPunct="0">
                <a:spcBef>
                  <a:spcPct val="0"/>
                </a:spcBef>
                <a:spcAft>
                  <a:spcPct val="0"/>
                </a:spcAft>
                <a:defRPr sz="2400">
                  <a:latin typeface="Times" charset="0"/>
                  <a:ea typeface="ＭＳ Ｐゴシック" charset="0"/>
                </a:defRPr>
              </a:lvl3pPr>
              <a:lvl4pPr eaLnBrk="0" fontAlgn="base" hangingPunct="0">
                <a:spcBef>
                  <a:spcPct val="0"/>
                </a:spcBef>
                <a:spcAft>
                  <a:spcPct val="0"/>
                </a:spcAft>
                <a:defRPr sz="2400">
                  <a:latin typeface="Times" charset="0"/>
                  <a:ea typeface="ＭＳ Ｐゴシック" charset="0"/>
                </a:defRPr>
              </a:lvl4pPr>
              <a:lvl5pPr eaLnBrk="0" fontAlgn="base" hangingPunct="0">
                <a:spcBef>
                  <a:spcPct val="0"/>
                </a:spcBef>
                <a:spcAft>
                  <a:spcPct val="0"/>
                </a:spcAft>
                <a:defRPr sz="2400">
                  <a:latin typeface="Times" charset="0"/>
                  <a:ea typeface="ＭＳ Ｐゴシック" charset="0"/>
                </a:defRPr>
              </a:lvl5pPr>
              <a:lvl6pPr defTabSz="457200">
                <a:defRPr sz="2400">
                  <a:latin typeface="Times" charset="0"/>
                  <a:ea typeface="ＭＳ Ｐゴシック" charset="0"/>
                </a:defRPr>
              </a:lvl6pPr>
              <a:lvl7pPr defTabSz="457200">
                <a:defRPr sz="2400">
                  <a:latin typeface="Times" charset="0"/>
                  <a:ea typeface="ＭＳ Ｐゴシック" charset="0"/>
                </a:defRPr>
              </a:lvl7pPr>
              <a:lvl8pPr defTabSz="457200">
                <a:defRPr sz="2400">
                  <a:latin typeface="Times" charset="0"/>
                  <a:ea typeface="ＭＳ Ｐゴシック" charset="0"/>
                </a:defRPr>
              </a:lvl8pPr>
              <a:lvl9pPr defTabSz="457200">
                <a:defRPr sz="2400">
                  <a:latin typeface="Times"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Scheduler Algorithms</a:t>
              </a:r>
            </a:p>
          </p:txBody>
        </p:sp>
        <p:sp>
          <p:nvSpPr>
            <p:cNvPr id="46" name="TextBox 18">
              <a:extLst>
                <a:ext uri="{FF2B5EF4-FFF2-40B4-BE49-F238E27FC236}">
                  <a16:creationId xmlns:a16="http://schemas.microsoft.com/office/drawing/2014/main" id="{458CAAD1-4FB5-4D3D-9D51-2DECC76E21F1}"/>
                </a:ext>
              </a:extLst>
            </p:cNvPr>
            <p:cNvSpPr txBox="1"/>
            <p:nvPr/>
          </p:nvSpPr>
          <p:spPr>
            <a:xfrm>
              <a:off x="457201" y="3536012"/>
              <a:ext cx="1920236" cy="960120"/>
            </a:xfrm>
            <a:prstGeom prst="rect">
              <a:avLst/>
            </a:prstGeom>
            <a:solidFill>
              <a:sysClr val="window" lastClr="FFFFFF">
                <a:lumMod val="95000"/>
              </a:sysClr>
            </a:solidFill>
            <a:ln w="12700">
              <a:solidFill>
                <a:sysClr val="windowText" lastClr="000000"/>
              </a:solid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eaLnBrk="0" fontAlgn="base" hangingPunct="0">
                <a:spcBef>
                  <a:spcPct val="0"/>
                </a:spcBef>
                <a:spcAft>
                  <a:spcPct val="0"/>
                </a:spcAft>
                <a:defRPr sz="2400">
                  <a:latin typeface="Times" charset="0"/>
                  <a:ea typeface="ＭＳ Ｐゴシック" charset="0"/>
                </a:defRPr>
              </a:lvl2pPr>
              <a:lvl3pPr eaLnBrk="0" fontAlgn="base" hangingPunct="0">
                <a:spcBef>
                  <a:spcPct val="0"/>
                </a:spcBef>
                <a:spcAft>
                  <a:spcPct val="0"/>
                </a:spcAft>
                <a:defRPr sz="2400">
                  <a:latin typeface="Times" charset="0"/>
                  <a:ea typeface="ＭＳ Ｐゴシック" charset="0"/>
                </a:defRPr>
              </a:lvl3pPr>
              <a:lvl4pPr eaLnBrk="0" fontAlgn="base" hangingPunct="0">
                <a:spcBef>
                  <a:spcPct val="0"/>
                </a:spcBef>
                <a:spcAft>
                  <a:spcPct val="0"/>
                </a:spcAft>
                <a:defRPr sz="2400">
                  <a:latin typeface="Times" charset="0"/>
                  <a:ea typeface="ＭＳ Ｐゴシック" charset="0"/>
                </a:defRPr>
              </a:lvl4pPr>
              <a:lvl5pPr eaLnBrk="0" fontAlgn="base" hangingPunct="0">
                <a:spcBef>
                  <a:spcPct val="0"/>
                </a:spcBef>
                <a:spcAft>
                  <a:spcPct val="0"/>
                </a:spcAft>
                <a:defRPr sz="2400">
                  <a:latin typeface="Times" charset="0"/>
                  <a:ea typeface="ＭＳ Ｐゴシック" charset="0"/>
                </a:defRPr>
              </a:lvl5pPr>
              <a:lvl6pPr defTabSz="457200">
                <a:defRPr sz="2400">
                  <a:latin typeface="Times" charset="0"/>
                  <a:ea typeface="ＭＳ Ｐゴシック" charset="0"/>
                </a:defRPr>
              </a:lvl6pPr>
              <a:lvl7pPr defTabSz="457200">
                <a:defRPr sz="2400">
                  <a:latin typeface="Times" charset="0"/>
                  <a:ea typeface="ＭＳ Ｐゴシック" charset="0"/>
                </a:defRPr>
              </a:lvl7pPr>
              <a:lvl8pPr defTabSz="457200">
                <a:defRPr sz="2400">
                  <a:latin typeface="Times" charset="0"/>
                  <a:ea typeface="ＭＳ Ｐゴシック" charset="0"/>
                </a:defRPr>
              </a:lvl8pPr>
              <a:lvl9pPr defTabSz="457200">
                <a:defRPr sz="2400">
                  <a:latin typeface="Times"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DTPM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Algorithms</a:t>
              </a:r>
            </a:p>
          </p:txBody>
        </p:sp>
        <p:sp>
          <p:nvSpPr>
            <p:cNvPr id="47" name="TextBox 65">
              <a:extLst>
                <a:ext uri="{FF2B5EF4-FFF2-40B4-BE49-F238E27FC236}">
                  <a16:creationId xmlns:a16="http://schemas.microsoft.com/office/drawing/2014/main" id="{8404938C-37EB-4482-8814-3E267B1BE725}"/>
                </a:ext>
              </a:extLst>
            </p:cNvPr>
            <p:cNvSpPr txBox="1"/>
            <p:nvPr/>
          </p:nvSpPr>
          <p:spPr>
            <a:xfrm>
              <a:off x="457201" y="1320132"/>
              <a:ext cx="1920240" cy="963762"/>
            </a:xfrm>
            <a:prstGeom prst="rect">
              <a:avLst/>
            </a:prstGeom>
            <a:solidFill>
              <a:sysClr val="window" lastClr="FFFFFF">
                <a:lumMod val="95000"/>
              </a:sysClr>
            </a:solidFill>
            <a:ln w="12700">
              <a:solidFill>
                <a:sysClr val="windowText" lastClr="000000"/>
              </a:solidFill>
            </a:ln>
          </p:spPr>
          <p:txBody>
            <a:bodyPr wrap="square" rtlCol="0" anchor="ctr">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Analytical Models</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(Power, Thermal, Interconnect)</a:t>
              </a:r>
            </a:p>
          </p:txBody>
        </p:sp>
        <p:sp>
          <p:nvSpPr>
            <p:cNvPr id="48" name="TextBox 18">
              <a:extLst>
                <a:ext uri="{FF2B5EF4-FFF2-40B4-BE49-F238E27FC236}">
                  <a16:creationId xmlns:a16="http://schemas.microsoft.com/office/drawing/2014/main" id="{4085F29F-F43E-43AF-B9FA-9CFAAAFD525B}"/>
                </a:ext>
              </a:extLst>
            </p:cNvPr>
            <p:cNvSpPr txBox="1"/>
            <p:nvPr/>
          </p:nvSpPr>
          <p:spPr>
            <a:xfrm>
              <a:off x="461887" y="4640310"/>
              <a:ext cx="1920240" cy="963761"/>
            </a:xfrm>
            <a:prstGeom prst="rect">
              <a:avLst/>
            </a:prstGeom>
            <a:solidFill>
              <a:sysClr val="window" lastClr="FFFFFF">
                <a:lumMod val="95000"/>
              </a:sysClr>
            </a:solidFill>
            <a:ln w="12700">
              <a:solidFill>
                <a:sysClr val="windowText" lastClr="000000"/>
              </a:solid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vl2pPr eaLnBrk="0" fontAlgn="base" hangingPunct="0">
                <a:spcBef>
                  <a:spcPct val="0"/>
                </a:spcBef>
                <a:spcAft>
                  <a:spcPct val="0"/>
                </a:spcAft>
                <a:defRPr sz="2400">
                  <a:latin typeface="Times" charset="0"/>
                  <a:ea typeface="ＭＳ Ｐゴシック" charset="0"/>
                </a:defRPr>
              </a:lvl2pPr>
              <a:lvl3pPr eaLnBrk="0" fontAlgn="base" hangingPunct="0">
                <a:spcBef>
                  <a:spcPct val="0"/>
                </a:spcBef>
                <a:spcAft>
                  <a:spcPct val="0"/>
                </a:spcAft>
                <a:defRPr sz="2400">
                  <a:latin typeface="Times" charset="0"/>
                  <a:ea typeface="ＭＳ Ｐゴシック" charset="0"/>
                </a:defRPr>
              </a:lvl3pPr>
              <a:lvl4pPr eaLnBrk="0" fontAlgn="base" hangingPunct="0">
                <a:spcBef>
                  <a:spcPct val="0"/>
                </a:spcBef>
                <a:spcAft>
                  <a:spcPct val="0"/>
                </a:spcAft>
                <a:defRPr sz="2400">
                  <a:latin typeface="Times" charset="0"/>
                  <a:ea typeface="ＭＳ Ｐゴシック" charset="0"/>
                </a:defRPr>
              </a:lvl4pPr>
              <a:lvl5pPr eaLnBrk="0" fontAlgn="base" hangingPunct="0">
                <a:spcBef>
                  <a:spcPct val="0"/>
                </a:spcBef>
                <a:spcAft>
                  <a:spcPct val="0"/>
                </a:spcAft>
                <a:defRPr sz="2400">
                  <a:latin typeface="Times" charset="0"/>
                  <a:ea typeface="ＭＳ Ｐゴシック" charset="0"/>
                </a:defRPr>
              </a:lvl5pPr>
              <a:lvl6pPr defTabSz="457200">
                <a:defRPr sz="2400">
                  <a:latin typeface="Times" charset="0"/>
                  <a:ea typeface="ＭＳ Ｐゴシック" charset="0"/>
                </a:defRPr>
              </a:lvl6pPr>
              <a:lvl7pPr defTabSz="457200">
                <a:defRPr sz="2400">
                  <a:latin typeface="Times" charset="0"/>
                  <a:ea typeface="ＭＳ Ｐゴシック" charset="0"/>
                </a:defRPr>
              </a:lvl7pPr>
              <a:lvl8pPr defTabSz="457200">
                <a:defRPr sz="2400">
                  <a:latin typeface="Times" charset="0"/>
                  <a:ea typeface="ＭＳ Ｐゴシック" charset="0"/>
                </a:defRPr>
              </a:lvl8pPr>
              <a:lvl9pPr defTabSz="457200">
                <a:defRPr sz="2400">
                  <a:latin typeface="Times"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Hardware Profiling</a:t>
              </a:r>
            </a:p>
          </p:txBody>
        </p:sp>
        <p:cxnSp>
          <p:nvCxnSpPr>
            <p:cNvPr id="49" name="Straight Arrow Connector 48">
              <a:extLst>
                <a:ext uri="{FF2B5EF4-FFF2-40B4-BE49-F238E27FC236}">
                  <a16:creationId xmlns:a16="http://schemas.microsoft.com/office/drawing/2014/main" id="{D23F35F5-2505-41B4-A639-2CB925BB8368}"/>
                </a:ext>
              </a:extLst>
            </p:cNvPr>
            <p:cNvCxnSpPr>
              <a:cxnSpLocks/>
              <a:stCxn id="46" idx="3"/>
            </p:cNvCxnSpPr>
            <p:nvPr/>
          </p:nvCxnSpPr>
          <p:spPr bwMode="auto">
            <a:xfrm>
              <a:off x="2377437" y="4016072"/>
              <a:ext cx="393093"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cxnSp>
          <p:nvCxnSpPr>
            <p:cNvPr id="50" name="Straight Arrow Connector 49">
              <a:extLst>
                <a:ext uri="{FF2B5EF4-FFF2-40B4-BE49-F238E27FC236}">
                  <a16:creationId xmlns:a16="http://schemas.microsoft.com/office/drawing/2014/main" id="{3B23F10B-312B-4A23-BDE7-37EAEE9C45AF}"/>
                </a:ext>
              </a:extLst>
            </p:cNvPr>
            <p:cNvCxnSpPr>
              <a:cxnSpLocks/>
              <a:stCxn id="48" idx="3"/>
            </p:cNvCxnSpPr>
            <p:nvPr/>
          </p:nvCxnSpPr>
          <p:spPr bwMode="auto">
            <a:xfrm>
              <a:off x="2382127" y="5122191"/>
              <a:ext cx="388403"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cxnSp>
          <p:nvCxnSpPr>
            <p:cNvPr id="51" name="Straight Arrow Connector 50">
              <a:extLst>
                <a:ext uri="{FF2B5EF4-FFF2-40B4-BE49-F238E27FC236}">
                  <a16:creationId xmlns:a16="http://schemas.microsoft.com/office/drawing/2014/main" id="{1DC4E763-B795-4858-884B-9B58F6A94AFF}"/>
                </a:ext>
              </a:extLst>
            </p:cNvPr>
            <p:cNvCxnSpPr>
              <a:cxnSpLocks/>
              <a:endCxn id="40" idx="3"/>
            </p:cNvCxnSpPr>
            <p:nvPr/>
          </p:nvCxnSpPr>
          <p:spPr bwMode="auto">
            <a:xfrm flipH="1">
              <a:off x="5471156" y="3295582"/>
              <a:ext cx="331004" cy="0"/>
            </a:xfrm>
            <a:prstGeom prst="straightConnector1">
              <a:avLst/>
            </a:prstGeom>
            <a:noFill/>
            <a:ln w="19050">
              <a:solidFill>
                <a:sysClr val="windowText" lastClr="000000"/>
              </a:solidFill>
              <a:round/>
              <a:headEnd type="stealth" w="lg" len="med"/>
              <a:tailEnd type="stealth" w="lg" len="med"/>
            </a:ln>
            <a:extLst>
              <a:ext uri="{909E8E84-426E-40DD-AFC4-6F175D3DCCD1}">
                <a14:hiddenFill xmlns:a14="http://schemas.microsoft.com/office/drawing/2010/main">
                  <a:noFill/>
                </a14:hiddenFill>
              </a:ext>
            </a:extLst>
          </p:spPr>
        </p:cxnSp>
        <p:sp>
          <p:nvSpPr>
            <p:cNvPr id="52" name="TextBox 65">
              <a:extLst>
                <a:ext uri="{FF2B5EF4-FFF2-40B4-BE49-F238E27FC236}">
                  <a16:creationId xmlns:a16="http://schemas.microsoft.com/office/drawing/2014/main" id="{D37CCE62-27D2-4569-A857-EB7B60B28B72}"/>
                </a:ext>
              </a:extLst>
            </p:cNvPr>
            <p:cNvSpPr txBox="1"/>
            <p:nvPr/>
          </p:nvSpPr>
          <p:spPr>
            <a:xfrm>
              <a:off x="9370569" y="1315259"/>
              <a:ext cx="2364231" cy="963762"/>
            </a:xfrm>
            <a:prstGeom prst="rect">
              <a:avLst/>
            </a:prstGeom>
            <a:solidFill>
              <a:sysClr val="window" lastClr="FFFFFF">
                <a:lumMod val="85000"/>
              </a:sysClr>
            </a:solidFill>
            <a:ln w="12700">
              <a:solidFill>
                <a:sysClr val="windowText" lastClr="000000"/>
              </a:solidFill>
            </a:ln>
          </p:spPr>
          <p:txBody>
            <a:bodyPr wrap="square" rtlCol="0" anchor="ctr">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Design Space Exploration</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65">
              <a:extLst>
                <a:ext uri="{FF2B5EF4-FFF2-40B4-BE49-F238E27FC236}">
                  <a16:creationId xmlns:a16="http://schemas.microsoft.com/office/drawing/2014/main" id="{868C4A83-6542-49FE-AA71-D3AEEB7C093C}"/>
                </a:ext>
              </a:extLst>
            </p:cNvPr>
            <p:cNvSpPr txBox="1"/>
            <p:nvPr/>
          </p:nvSpPr>
          <p:spPr>
            <a:xfrm>
              <a:off x="9370569" y="2428072"/>
              <a:ext cx="2364231" cy="963762"/>
            </a:xfrm>
            <a:prstGeom prst="rect">
              <a:avLst/>
            </a:prstGeom>
            <a:solidFill>
              <a:sysClr val="window" lastClr="FFFFFF">
                <a:lumMod val="85000"/>
              </a:sysClr>
            </a:solidFill>
            <a:ln w="12700">
              <a:solidFill>
                <a:sysClr val="windowText" lastClr="000000"/>
              </a:solidFill>
            </a:ln>
          </p:spPr>
          <p:txBody>
            <a:bodyPr wrap="square" rtlCol="0" anchor="ctr">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Evaluation of scheduling algorithms</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Box 65">
              <a:extLst>
                <a:ext uri="{FF2B5EF4-FFF2-40B4-BE49-F238E27FC236}">
                  <a16:creationId xmlns:a16="http://schemas.microsoft.com/office/drawing/2014/main" id="{662D87F4-C950-46E1-928E-CD5443D2EDA1}"/>
                </a:ext>
              </a:extLst>
            </p:cNvPr>
            <p:cNvSpPr txBox="1"/>
            <p:nvPr/>
          </p:nvSpPr>
          <p:spPr>
            <a:xfrm>
              <a:off x="9370569" y="3536012"/>
              <a:ext cx="2364231" cy="963762"/>
            </a:xfrm>
            <a:prstGeom prst="rect">
              <a:avLst/>
            </a:prstGeom>
            <a:solidFill>
              <a:sysClr val="window" lastClr="FFFFFF">
                <a:lumMod val="85000"/>
              </a:sysClr>
            </a:solidFill>
            <a:ln w="12700">
              <a:solidFill>
                <a:sysClr val="windowText" lastClr="000000"/>
              </a:solidFill>
            </a:ln>
          </p:spPr>
          <p:txBody>
            <a:bodyPr wrap="square" rtlCol="0" anchor="ctr">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Resource management algorithm studies</a:t>
              </a:r>
              <a:endParaRPr kumimoji="0" lang="en-US" sz="1400" b="0" i="0" u="none" strike="noStrike" kern="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42EB4E61-4CE5-4271-9962-6998F94BD020}"/>
                </a:ext>
              </a:extLst>
            </p:cNvPr>
            <p:cNvCxnSpPr>
              <a:cxnSpLocks/>
              <a:endCxn id="53" idx="1"/>
            </p:cNvCxnSpPr>
            <p:nvPr/>
          </p:nvCxnSpPr>
          <p:spPr bwMode="auto">
            <a:xfrm>
              <a:off x="8870501" y="2909953"/>
              <a:ext cx="500068"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cxnSp>
          <p:nvCxnSpPr>
            <p:cNvPr id="56" name="Straight Arrow Connector 55">
              <a:extLst>
                <a:ext uri="{FF2B5EF4-FFF2-40B4-BE49-F238E27FC236}">
                  <a16:creationId xmlns:a16="http://schemas.microsoft.com/office/drawing/2014/main" id="{6E102BAE-3350-4AA5-AD43-904A399C8C51}"/>
                </a:ext>
              </a:extLst>
            </p:cNvPr>
            <p:cNvCxnSpPr>
              <a:cxnSpLocks/>
              <a:endCxn id="54" idx="1"/>
            </p:cNvCxnSpPr>
            <p:nvPr/>
          </p:nvCxnSpPr>
          <p:spPr bwMode="auto">
            <a:xfrm>
              <a:off x="8870501" y="4017893"/>
              <a:ext cx="500068"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cxnSp>
          <p:nvCxnSpPr>
            <p:cNvPr id="57" name="Straight Arrow Connector 56">
              <a:extLst>
                <a:ext uri="{FF2B5EF4-FFF2-40B4-BE49-F238E27FC236}">
                  <a16:creationId xmlns:a16="http://schemas.microsoft.com/office/drawing/2014/main" id="{39A184ED-08E6-4B99-9629-28B4D3BAAB29}"/>
                </a:ext>
              </a:extLst>
            </p:cNvPr>
            <p:cNvCxnSpPr>
              <a:cxnSpLocks/>
              <a:endCxn id="39" idx="1"/>
            </p:cNvCxnSpPr>
            <p:nvPr/>
          </p:nvCxnSpPr>
          <p:spPr bwMode="auto">
            <a:xfrm>
              <a:off x="8870502" y="5124011"/>
              <a:ext cx="500068"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cxnSp>
          <p:nvCxnSpPr>
            <p:cNvPr id="58" name="Straight Arrow Connector 57">
              <a:extLst>
                <a:ext uri="{FF2B5EF4-FFF2-40B4-BE49-F238E27FC236}">
                  <a16:creationId xmlns:a16="http://schemas.microsoft.com/office/drawing/2014/main" id="{264BFEB7-1FED-4BE5-B9AE-91ED5F573FEE}"/>
                </a:ext>
              </a:extLst>
            </p:cNvPr>
            <p:cNvCxnSpPr>
              <a:cxnSpLocks/>
              <a:stCxn id="47" idx="3"/>
            </p:cNvCxnSpPr>
            <p:nvPr/>
          </p:nvCxnSpPr>
          <p:spPr bwMode="auto">
            <a:xfrm>
              <a:off x="2377441" y="1802013"/>
              <a:ext cx="393089" cy="0"/>
            </a:xfrm>
            <a:prstGeom prst="straightConnector1">
              <a:avLst/>
            </a:prstGeom>
            <a:noFill/>
            <a:ln w="12700">
              <a:solidFill>
                <a:sysClr val="windowText" lastClr="000000"/>
              </a:solidFill>
              <a:round/>
              <a:headEnd/>
              <a:tailEnd type="stealth" w="lg"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186261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EA93112E-E96C-486E-A210-54A59E1F1EA1}"/>
                  </a:ext>
                </a:extLst>
              </p:cNvPr>
              <p:cNvSpPr>
                <a:spLocks noGrp="1"/>
              </p:cNvSpPr>
              <p:nvPr>
                <p:ph idx="1"/>
              </p:nvPr>
            </p:nvSpPr>
            <p:spPr/>
            <p:txBody>
              <a:bodyPr/>
              <a:lstStyle/>
              <a:p>
                <a:pPr>
                  <a:spcAft>
                    <a:spcPts val="600"/>
                  </a:spcAft>
                </a:pPr>
                <a:r>
                  <a:rPr lang="en-US" dirty="0"/>
                  <a:t>Consider a set of PEs </a:t>
                </a:r>
                <a14:m>
                  <m:oMath xmlns:m="http://schemas.openxmlformats.org/officeDocument/2006/math">
                    <m:r>
                      <a:rPr lang="en-US" b="1" i="1" smtClean="0">
                        <a:latin typeface="Cambria Math" panose="02040503050406030204" pitchFamily="18" charset="0"/>
                      </a:rPr>
                      <m:t>𝑷</m:t>
                    </m:r>
                    <m:r>
                      <a:rPr lang="en-US" b="1" i="1" smtClean="0">
                        <a:latin typeface="Cambria Math" panose="02040503050406030204" pitchFamily="18" charset="0"/>
                      </a:rPr>
                      <m:t>= </m:t>
                    </m:r>
                    <m:d>
                      <m:dPr>
                        <m:begChr m:val="{"/>
                        <m:endChr m:val="}"/>
                        <m:ctrlPr>
                          <a:rPr lang="en-US" i="1" smtClean="0">
                            <a:latin typeface="Cambria Math" panose="02040503050406030204" pitchFamily="18" charset="0"/>
                          </a:rPr>
                        </m:ctrlPr>
                      </m:dPr>
                      <m:e>
                        <m:sSub>
                          <m:sSubPr>
                            <m:ctrlPr>
                              <a:rPr lang="en-US" i="1" smtClean="0">
                                <a:latin typeface="Cambria Math" panose="02040503050406030204" pitchFamily="18" charset="0"/>
                              </a:rPr>
                            </m:ctrlPr>
                          </m:sSubPr>
                          <m:e>
                            <m:r>
                              <a:rPr lang="en-US" b="1" i="1" smtClean="0">
                                <a:latin typeface="Cambria Math" panose="02040503050406030204" pitchFamily="18" charset="0"/>
                              </a:rPr>
                              <m:t>𝒑</m:t>
                            </m:r>
                          </m:e>
                          <m:sub>
                            <m:r>
                              <a:rPr lang="en-US" b="1" i="1" smtClean="0">
                                <a:latin typeface="Cambria Math" panose="02040503050406030204" pitchFamily="18" charset="0"/>
                              </a:rPr>
                              <m:t>𝟎</m:t>
                            </m:r>
                          </m:sub>
                        </m:sSub>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𝒑</m:t>
                            </m:r>
                          </m:e>
                          <m:sub>
                            <m:r>
                              <a:rPr lang="en-US" b="1" i="1" smtClean="0">
                                <a:latin typeface="Cambria Math" panose="02040503050406030204" pitchFamily="18" charset="0"/>
                              </a:rPr>
                              <m:t>𝟏</m:t>
                            </m:r>
                          </m:sub>
                        </m:sSub>
                        <m:r>
                          <a:rPr lang="en-US" b="1" i="1" smtClean="0">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𝒑</m:t>
                            </m:r>
                          </m:e>
                          <m:sub>
                            <m:r>
                              <a:rPr lang="en-US" b="1" i="1" smtClean="0">
                                <a:latin typeface="Cambria Math" panose="02040503050406030204" pitchFamily="18" charset="0"/>
                              </a:rPr>
                              <m:t>𝒒</m:t>
                            </m:r>
                            <m:r>
                              <a:rPr lang="en-US" b="1" i="1" smtClean="0">
                                <a:latin typeface="Cambria Math" panose="02040503050406030204" pitchFamily="18" charset="0"/>
                              </a:rPr>
                              <m:t>−</m:t>
                            </m:r>
                            <m:r>
                              <a:rPr lang="en-US" b="1" i="1" smtClean="0">
                                <a:latin typeface="Cambria Math" panose="02040503050406030204" pitchFamily="18" charset="0"/>
                              </a:rPr>
                              <m:t>𝟏</m:t>
                            </m:r>
                          </m:sub>
                        </m:sSub>
                      </m:e>
                    </m:d>
                    <m:r>
                      <a:rPr lang="en-US" b="1" i="1" smtClean="0">
                        <a:latin typeface="Cambria Math" panose="02040503050406030204" pitchFamily="18" charset="0"/>
                      </a:rPr>
                      <m:t>, </m:t>
                    </m:r>
                  </m:oMath>
                </a14:m>
                <a:br>
                  <a:rPr lang="en-US" dirty="0"/>
                </a:br>
                <a:r>
                  <a:rPr lang="en-US" dirty="0"/>
                  <a:t>        and a task graph with tasks </a:t>
                </a:r>
                <a14:m>
                  <m:oMath xmlns:m="http://schemas.openxmlformats.org/officeDocument/2006/math">
                    <m:r>
                      <a:rPr lang="en-US" b="1" i="1" smtClean="0">
                        <a:latin typeface="Cambria Math" panose="02040503050406030204" pitchFamily="18" charset="0"/>
                      </a:rPr>
                      <m:t>𝑵</m:t>
                    </m:r>
                    <m:r>
                      <a:rPr lang="en-US" b="0" i="1">
                        <a:latin typeface="Cambria Math" panose="02040503050406030204" pitchFamily="18" charset="0"/>
                      </a:rPr>
                      <m:t>= </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1" i="1" smtClean="0">
                                <a:latin typeface="Cambria Math" panose="02040503050406030204" pitchFamily="18" charset="0"/>
                              </a:rPr>
                              <m:t>𝒕</m:t>
                            </m:r>
                          </m:e>
                          <m:sub>
                            <m:r>
                              <a:rPr lang="en-US" b="1" i="1">
                                <a:latin typeface="Cambria Math" panose="02040503050406030204" pitchFamily="18" charset="0"/>
                              </a:rPr>
                              <m:t>𝟎</m:t>
                            </m:r>
                          </m:sub>
                        </m:sSub>
                        <m:r>
                          <a:rPr lang="en-US" b="1" i="1">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𝒕</m:t>
                            </m:r>
                          </m:e>
                          <m:sub>
                            <m:r>
                              <a:rPr lang="en-US" b="1" i="1">
                                <a:latin typeface="Cambria Math" panose="02040503050406030204" pitchFamily="18" charset="0"/>
                              </a:rPr>
                              <m:t>𝟏</m:t>
                            </m:r>
                          </m:sub>
                        </m:sSub>
                        <m:r>
                          <a:rPr lang="en-US" b="1" i="1">
                            <a:latin typeface="Cambria Math" panose="02040503050406030204" pitchFamily="18" charset="0"/>
                          </a:rPr>
                          <m:t>,⋯,</m:t>
                        </m:r>
                        <m:sSub>
                          <m:sSubPr>
                            <m:ctrlPr>
                              <a:rPr lang="en-US" i="1">
                                <a:latin typeface="Cambria Math" panose="02040503050406030204" pitchFamily="18" charset="0"/>
                              </a:rPr>
                            </m:ctrlPr>
                          </m:sSubPr>
                          <m:e>
                            <m:r>
                              <a:rPr lang="en-US" b="1" i="1" smtClean="0">
                                <a:latin typeface="Cambria Math" panose="02040503050406030204" pitchFamily="18" charset="0"/>
                              </a:rPr>
                              <m:t>𝒕</m:t>
                            </m:r>
                          </m:e>
                          <m:sub>
                            <m:r>
                              <a:rPr lang="en-US" b="1" i="1" smtClean="0">
                                <a:latin typeface="Cambria Math" panose="02040503050406030204" pitchFamily="18" charset="0"/>
                              </a:rPr>
                              <m:t>𝒌</m:t>
                            </m:r>
                            <m:r>
                              <a:rPr lang="en-US" b="1" i="1">
                                <a:latin typeface="Cambria Math" panose="02040503050406030204" pitchFamily="18" charset="0"/>
                              </a:rPr>
                              <m:t>−</m:t>
                            </m:r>
                            <m:r>
                              <a:rPr lang="en-US" b="1" i="1">
                                <a:latin typeface="Cambria Math" panose="02040503050406030204" pitchFamily="18" charset="0"/>
                              </a:rPr>
                              <m:t>𝟏</m:t>
                            </m:r>
                          </m:sub>
                        </m:sSub>
                      </m:e>
                    </m:d>
                    <m:r>
                      <a:rPr lang="en-US" b="1" i="1">
                        <a:latin typeface="Cambria Math" panose="02040503050406030204" pitchFamily="18" charset="0"/>
                      </a:rPr>
                      <m:t> </m:t>
                    </m:r>
                  </m:oMath>
                </a14:m>
                <a:r>
                  <a:rPr lang="en-US" i="1" dirty="0">
                    <a:latin typeface="Cambria Math" panose="02040503050406030204" pitchFamily="18" charset="0"/>
                  </a:rPr>
                  <a:t> </a:t>
                </a:r>
              </a:p>
              <a:p>
                <a:pPr lvl="1">
                  <a:spcAft>
                    <a:spcPts val="300"/>
                  </a:spcAft>
                </a:pPr>
                <a:r>
                  <a:rPr lang="en-US" b="0" dirty="0"/>
                  <a:t> </a:t>
                </a:r>
                <a14:m>
                  <m:oMath xmlns:m="http://schemas.openxmlformats.org/officeDocument/2006/math">
                    <m:r>
                      <a:rPr lang="en-US" b="0" i="1" smtClean="0">
                        <a:latin typeface="Cambria Math" panose="02040503050406030204" pitchFamily="18" charset="0"/>
                      </a:rPr>
                      <m:t>𝐸𝐸𝑇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a14:m>
                <a:r>
                  <a:rPr lang="en-US" b="0" dirty="0"/>
                  <a:t>: Estimated Execution Time</a:t>
                </a:r>
              </a:p>
              <a:p>
                <a:pPr lvl="1">
                  <a:spcAft>
                    <a:spcPts val="300"/>
                  </a:spcAft>
                </a:pPr>
                <a:r>
                  <a:rPr lang="en-US" b="0" dirty="0"/>
                  <a:t> </a:t>
                </a:r>
                <a14:m>
                  <m:oMath xmlns:m="http://schemas.openxmlformats.org/officeDocument/2006/math">
                    <m:r>
                      <a:rPr lang="en-US" b="0" i="1" smtClean="0">
                        <a:latin typeface="Cambria Math" panose="02040503050406030204" pitchFamily="18" charset="0"/>
                      </a:rPr>
                      <m:t>𝐸𝐴𝑇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a14:m>
                <a:r>
                  <a:rPr lang="en-US" b="0" dirty="0"/>
                  <a:t>: Estimated Availability Time</a:t>
                </a:r>
              </a:p>
              <a:p>
                <a:pPr lvl="1">
                  <a:spcAft>
                    <a:spcPts val="300"/>
                  </a:spcAft>
                </a:pPr>
                <a:r>
                  <a:rPr lang="en-US" b="0" dirty="0"/>
                  <a:t> </a:t>
                </a:r>
                <a14:m>
                  <m:oMath xmlns:m="http://schemas.openxmlformats.org/officeDocument/2006/math">
                    <m:r>
                      <a:rPr lang="en-US" b="0" i="1" smtClean="0">
                        <a:latin typeface="Cambria Math" panose="02040503050406030204" pitchFamily="18" charset="0"/>
                      </a:rPr>
                      <m:t>𝐷𝐴𝑇</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𝑝</m:t>
                        </m:r>
                      </m:e>
                    </m:d>
                    <m:r>
                      <a:rPr lang="en-US" b="0" i="0" smtClean="0">
                        <a:latin typeface="Cambria Math" panose="02040503050406030204" pitchFamily="18" charset="0"/>
                      </a:rPr>
                      <m:t>:</m:t>
                    </m:r>
                  </m:oMath>
                </a14:m>
                <a:r>
                  <a:rPr lang="en-US" b="0" dirty="0"/>
                  <a:t> Data Availability Time </a:t>
                </a:r>
              </a:p>
              <a:p>
                <a:pPr lvl="1">
                  <a:spcAft>
                    <a:spcPts val="600"/>
                  </a:spcAft>
                </a:pPr>
                <a:r>
                  <a:rPr lang="en-US" b="0" dirty="0"/>
                  <a:t> </a:t>
                </a:r>
                <a14:m>
                  <m:oMath xmlns:m="http://schemas.openxmlformats.org/officeDocument/2006/math">
                    <m:r>
                      <a:rPr lang="en-US" b="0" i="1" smtClean="0">
                        <a:latin typeface="Cambria Math" panose="02040503050406030204" pitchFamily="18" charset="0"/>
                      </a:rPr>
                      <m:t>𝐸𝐶𝑇</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a14:m>
                <a:r>
                  <a:rPr lang="en-US" b="0" dirty="0"/>
                  <a:t>: Estimated Completion Time</a:t>
                </a:r>
                <a:endParaRPr lang="en-US" dirty="0"/>
              </a:p>
              <a:p>
                <a:pPr>
                  <a:spcAft>
                    <a:spcPts val="600"/>
                  </a:spcAft>
                </a:pPr>
                <a:r>
                  <a:rPr lang="en-US" dirty="0">
                    <a:solidFill>
                      <a:srgbClr val="C00000"/>
                    </a:solidFill>
                  </a:rPr>
                  <a:t>Minimum Execution Time (MET) Scheduler </a:t>
                </a:r>
              </a:p>
              <a:p>
                <a:pPr marL="0" indent="0" algn="ctr">
                  <a:spcAft>
                    <a:spcPts val="600"/>
                  </a:spcAft>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𝒎𝒊𝒏</m:t>
                      </m:r>
                      <m:r>
                        <a:rPr lang="en-US" b="1" i="1" smtClean="0">
                          <a:latin typeface="Cambria Math" panose="02040503050406030204" pitchFamily="18" charset="0"/>
                        </a:rPr>
                        <m:t> </m:t>
                      </m:r>
                      <m:d>
                        <m:dPr>
                          <m:ctrlPr>
                            <a:rPr lang="en-US" b="1" i="1" smtClean="0">
                              <a:latin typeface="Cambria Math" panose="02040503050406030204" pitchFamily="18" charset="0"/>
                            </a:rPr>
                          </m:ctrlPr>
                        </m:dPr>
                        <m:e>
                          <m:r>
                            <a:rPr lang="en-US" b="1" i="1" smtClean="0">
                              <a:latin typeface="Cambria Math" panose="02040503050406030204" pitchFamily="18" charset="0"/>
                            </a:rPr>
                            <m:t>𝑬𝑬𝑻</m:t>
                          </m:r>
                          <m:d>
                            <m:dPr>
                              <m:ctrlPr>
                                <a:rPr lang="en-US" b="1" i="1" smtClean="0">
                                  <a:latin typeface="Cambria Math" panose="02040503050406030204" pitchFamily="18" charset="0"/>
                                </a:rPr>
                              </m:ctrlPr>
                            </m:dPr>
                            <m:e>
                              <m: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𝒑</m:t>
                              </m:r>
                            </m:e>
                          </m:d>
                        </m:e>
                      </m:d>
                    </m:oMath>
                  </m:oMathPara>
                </a14:m>
                <a:endParaRPr lang="en-US" dirty="0"/>
              </a:p>
              <a:p>
                <a:pPr>
                  <a:spcAft>
                    <a:spcPts val="600"/>
                  </a:spcAft>
                </a:pPr>
                <a:r>
                  <a:rPr lang="en-US" dirty="0">
                    <a:solidFill>
                      <a:srgbClr val="C00000"/>
                    </a:solidFill>
                  </a:rPr>
                  <a:t>Earliest Task First (ETF) Scheduler</a:t>
                </a:r>
              </a:p>
              <a:p>
                <a:pPr marL="0" indent="0" algn="ctr">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𝒎𝒊𝒏</m:t>
                      </m:r>
                      <m:d>
                        <m:dPr>
                          <m:ctrlPr>
                            <a:rPr lang="en-US" b="1" i="1" smtClean="0">
                              <a:latin typeface="Cambria Math" panose="02040503050406030204" pitchFamily="18" charset="0"/>
                            </a:rPr>
                          </m:ctrlPr>
                        </m:dPr>
                        <m:e>
                          <m:r>
                            <a:rPr lang="en-US" b="1" i="1" smtClean="0">
                              <a:latin typeface="Cambria Math" panose="02040503050406030204" pitchFamily="18" charset="0"/>
                            </a:rPr>
                            <m:t>𝑬𝑪𝑻</m:t>
                          </m:r>
                          <m:d>
                            <m:dPr>
                              <m:ctrlPr>
                                <a:rPr lang="en-US" b="1" i="1" smtClean="0">
                                  <a:latin typeface="Cambria Math" panose="02040503050406030204" pitchFamily="18" charset="0"/>
                                </a:rPr>
                              </m:ctrlPr>
                            </m:dPr>
                            <m:e>
                              <m: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𝒑</m:t>
                              </m:r>
                            </m:e>
                          </m:d>
                        </m:e>
                      </m:d>
                      <m:r>
                        <a:rPr lang="en-US" b="1" i="1" smtClean="0">
                          <a:latin typeface="Cambria Math" panose="02040503050406030204" pitchFamily="18" charset="0"/>
                        </a:rPr>
                        <m:t>=</m:t>
                      </m:r>
                      <m:r>
                        <a:rPr lang="en-US" b="1" i="1" smtClean="0">
                          <a:latin typeface="Cambria Math" panose="02040503050406030204" pitchFamily="18" charset="0"/>
                        </a:rPr>
                        <m:t>𝒎𝒊𝒏</m:t>
                      </m:r>
                      <m:d>
                        <m:dPr>
                          <m:ctrlPr>
                            <a:rPr lang="en-US" b="1" i="1" smtClean="0">
                              <a:latin typeface="Cambria Math" panose="02040503050406030204" pitchFamily="18" charset="0"/>
                            </a:rPr>
                          </m:ctrlPr>
                        </m:dPr>
                        <m:e>
                          <m:r>
                            <a:rPr lang="en-US" b="1" i="1" smtClean="0">
                              <a:latin typeface="Cambria Math" panose="02040503050406030204" pitchFamily="18" charset="0"/>
                            </a:rPr>
                            <m:t>𝑬𝑬𝑻</m:t>
                          </m:r>
                          <m:d>
                            <m:dPr>
                              <m:ctrlPr>
                                <a:rPr lang="en-US" b="1" i="1" smtClean="0">
                                  <a:latin typeface="Cambria Math" panose="02040503050406030204" pitchFamily="18" charset="0"/>
                                </a:rPr>
                              </m:ctrlPr>
                            </m:dPr>
                            <m:e>
                              <m: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𝒑</m:t>
                              </m:r>
                            </m:e>
                          </m:d>
                          <m:r>
                            <a:rPr lang="en-US" b="1" i="1" smtClean="0">
                              <a:latin typeface="Cambria Math" panose="02040503050406030204" pitchFamily="18" charset="0"/>
                            </a:rPr>
                            <m:t>+</m:t>
                          </m:r>
                          <m:r>
                            <a:rPr lang="en-US" b="1" i="1" smtClean="0">
                              <a:latin typeface="Cambria Math" panose="02040503050406030204" pitchFamily="18" charset="0"/>
                            </a:rPr>
                            <m:t>𝒎𝒂𝒙</m:t>
                          </m:r>
                          <m:d>
                            <m:dPr>
                              <m:ctrlPr>
                                <a:rPr lang="en-US" b="1" i="1" smtClean="0">
                                  <a:latin typeface="Cambria Math" panose="02040503050406030204" pitchFamily="18" charset="0"/>
                                </a:rPr>
                              </m:ctrlPr>
                            </m:dPr>
                            <m:e>
                              <m:r>
                                <a:rPr lang="en-US" b="1" i="1" smtClean="0">
                                  <a:latin typeface="Cambria Math" panose="02040503050406030204" pitchFamily="18" charset="0"/>
                                </a:rPr>
                                <m:t>𝑬𝑨𝑻</m:t>
                              </m:r>
                              <m:d>
                                <m:dPr>
                                  <m:ctrlPr>
                                    <a:rPr lang="en-US" b="1" i="1" smtClean="0">
                                      <a:latin typeface="Cambria Math" panose="02040503050406030204" pitchFamily="18" charset="0"/>
                                    </a:rPr>
                                  </m:ctrlPr>
                                </m:dPr>
                                <m:e>
                                  <m: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𝒑</m:t>
                                  </m:r>
                                </m:e>
                              </m:d>
                              <m:r>
                                <a:rPr lang="en-US" b="1" i="1" smtClean="0">
                                  <a:latin typeface="Cambria Math" panose="02040503050406030204" pitchFamily="18" charset="0"/>
                                </a:rPr>
                                <m:t>,</m:t>
                              </m:r>
                              <m:r>
                                <a:rPr lang="en-US" b="1" i="1" smtClean="0">
                                  <a:latin typeface="Cambria Math" panose="02040503050406030204" pitchFamily="18" charset="0"/>
                                </a:rPr>
                                <m:t>𝑫𝑨𝑻</m:t>
                              </m:r>
                              <m:d>
                                <m:dPr>
                                  <m:ctrlPr>
                                    <a:rPr lang="en-US" b="1" i="1" smtClean="0">
                                      <a:latin typeface="Cambria Math" panose="02040503050406030204" pitchFamily="18" charset="0"/>
                                    </a:rPr>
                                  </m:ctrlPr>
                                </m:dPr>
                                <m:e>
                                  <m: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𝒑</m:t>
                                  </m:r>
                                </m:e>
                              </m:d>
                            </m:e>
                          </m:d>
                        </m:e>
                      </m:d>
                    </m:oMath>
                  </m:oMathPara>
                </a14:m>
                <a:endParaRPr lang="pt-BR" dirty="0"/>
              </a:p>
            </p:txBody>
          </p:sp>
        </mc:Choice>
        <mc:Fallback xmlns="">
          <p:sp>
            <p:nvSpPr>
              <p:cNvPr id="2" name="Content Placeholder 1">
                <a:extLst>
                  <a:ext uri="{FF2B5EF4-FFF2-40B4-BE49-F238E27FC236}">
                    <a16:creationId xmlns:a16="http://schemas.microsoft.com/office/drawing/2014/main" id="{EA93112E-E96C-486E-A210-54A59E1F1EA1}"/>
                  </a:ext>
                </a:extLst>
              </p:cNvPr>
              <p:cNvSpPr>
                <a:spLocks noGrp="1" noRot="1" noChangeAspect="1" noMove="1" noResize="1" noEditPoints="1" noAdjustHandles="1" noChangeArrowheads="1" noChangeShapeType="1" noTextEdit="1"/>
              </p:cNvSpPr>
              <p:nvPr>
                <p:ph idx="1"/>
              </p:nvPr>
            </p:nvSpPr>
            <p:spPr>
              <a:blipFill>
                <a:blip r:embed="rId2"/>
                <a:stretch>
                  <a:fillRect l="-603" t="-30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2C4BD3AD-B018-476F-ACDD-551035E62009}"/>
              </a:ext>
            </a:extLst>
          </p:cNvPr>
          <p:cNvSpPr>
            <a:spLocks noGrp="1"/>
          </p:cNvSpPr>
          <p:nvPr>
            <p:ph type="title"/>
          </p:nvPr>
        </p:nvSpPr>
        <p:spPr/>
        <p:txBody>
          <a:bodyPr/>
          <a:lstStyle/>
          <a:p>
            <a:r>
              <a:rPr lang="en-US" dirty="0"/>
              <a:t>Built-in Schedulers: </a:t>
            </a:r>
            <a:r>
              <a:rPr lang="en-US" dirty="0">
                <a:solidFill>
                  <a:srgbClr val="C00000"/>
                </a:solidFill>
              </a:rPr>
              <a:t>Heuristics</a:t>
            </a:r>
          </a:p>
        </p:txBody>
      </p:sp>
    </p:spTree>
    <p:extLst>
      <p:ext uri="{BB962C8B-B14F-4D97-AF65-F5344CB8AC3E}">
        <p14:creationId xmlns:p14="http://schemas.microsoft.com/office/powerpoint/2010/main" val="358563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93112E-E96C-486E-A210-54A59E1F1EA1}"/>
              </a:ext>
            </a:extLst>
          </p:cNvPr>
          <p:cNvSpPr>
            <a:spLocks noGrp="1"/>
          </p:cNvSpPr>
          <p:nvPr>
            <p:ph idx="1"/>
          </p:nvPr>
        </p:nvSpPr>
        <p:spPr>
          <a:xfrm>
            <a:off x="528319" y="948573"/>
            <a:ext cx="9363167" cy="4023360"/>
          </a:xfrm>
        </p:spPr>
        <p:txBody>
          <a:bodyPr/>
          <a:lstStyle/>
          <a:p>
            <a:pPr>
              <a:spcAft>
                <a:spcPts val="600"/>
              </a:spcAft>
            </a:pPr>
            <a:r>
              <a:rPr lang="en-US" b="0" dirty="0"/>
              <a:t>Constraint programming (CP) utilizes concepts of IBM ILOG </a:t>
            </a:r>
            <a:r>
              <a:rPr lang="en-US" b="0" dirty="0" err="1"/>
              <a:t>CPOptimizer</a:t>
            </a:r>
            <a:r>
              <a:rPr lang="en-US" b="0" dirty="0"/>
              <a:t> [1]</a:t>
            </a:r>
          </a:p>
          <a:p>
            <a:pPr>
              <a:spcAft>
                <a:spcPts val="600"/>
              </a:spcAft>
            </a:pPr>
            <a:r>
              <a:rPr lang="en-US" b="0" dirty="0"/>
              <a:t>An </a:t>
            </a:r>
            <a:r>
              <a:rPr lang="en-US" b="0" i="1" dirty="0"/>
              <a:t>interval variable x </a:t>
            </a:r>
            <a:r>
              <a:rPr lang="en-US" b="0" dirty="0"/>
              <a:t>is a decision variable represent </a:t>
            </a:r>
          </a:p>
          <a:p>
            <a:pPr lvl="1">
              <a:spcAft>
                <a:spcPts val="600"/>
              </a:spcAft>
            </a:pPr>
            <a:r>
              <a:rPr lang="en-US" b="0" i="1" dirty="0"/>
              <a:t>an</a:t>
            </a:r>
            <a:r>
              <a:rPr lang="en-US" b="0" dirty="0"/>
              <a:t> </a:t>
            </a:r>
            <a:r>
              <a:rPr lang="en-US" b="0" i="1" dirty="0"/>
              <a:t>activity</a:t>
            </a:r>
            <a:r>
              <a:rPr lang="en-US" b="0" dirty="0"/>
              <a:t>, </a:t>
            </a:r>
            <a:r>
              <a:rPr lang="en-US" b="0" i="1" dirty="0"/>
              <a:t>operation</a:t>
            </a:r>
            <a:r>
              <a:rPr lang="en-US" b="0" dirty="0"/>
              <a:t> or </a:t>
            </a:r>
            <a:r>
              <a:rPr lang="en-US" i="1" dirty="0">
                <a:solidFill>
                  <a:srgbClr val="C00000"/>
                </a:solidFill>
              </a:rPr>
              <a:t>a task</a:t>
            </a:r>
          </a:p>
          <a:p>
            <a:pPr>
              <a:spcAft>
                <a:spcPts val="600"/>
              </a:spcAft>
            </a:pPr>
            <a:r>
              <a:rPr lang="en-US" b="0" dirty="0"/>
              <a:t>Constraints on an </a:t>
            </a:r>
            <a:r>
              <a:rPr lang="en-US" b="0" i="1" dirty="0"/>
              <a:t>interval variable x</a:t>
            </a:r>
            <a:r>
              <a:rPr lang="en-US" b="0" dirty="0"/>
              <a:t>:</a:t>
            </a:r>
          </a:p>
          <a:p>
            <a:pPr lvl="1">
              <a:spcAft>
                <a:spcPts val="300"/>
              </a:spcAft>
            </a:pPr>
            <a:r>
              <a:rPr lang="en-US" dirty="0">
                <a:solidFill>
                  <a:srgbClr val="C00000"/>
                </a:solidFill>
                <a:latin typeface="Candara Light" panose="020E0502030303020204" pitchFamily="34" charset="0"/>
              </a:rPr>
              <a:t>span</a:t>
            </a:r>
            <a:r>
              <a:rPr lang="en-US" dirty="0">
                <a:solidFill>
                  <a:srgbClr val="C00000"/>
                </a:solidFill>
              </a:rPr>
              <a:t>(</a:t>
            </a:r>
            <a:r>
              <a:rPr lang="en-US" i="1" dirty="0">
                <a:solidFill>
                  <a:srgbClr val="C00000"/>
                </a:solidFill>
              </a:rPr>
              <a:t>x</a:t>
            </a:r>
            <a:r>
              <a:rPr lang="en-US" dirty="0">
                <a:solidFill>
                  <a:srgbClr val="C00000"/>
                </a:solidFill>
              </a:rPr>
              <a:t>,{</a:t>
            </a:r>
            <a:r>
              <a:rPr lang="en-US" i="1" dirty="0">
                <a:solidFill>
                  <a:srgbClr val="C00000"/>
                </a:solidFill>
              </a:rPr>
              <a:t>x</a:t>
            </a:r>
            <a:r>
              <a:rPr lang="en-US" i="1" baseline="-25000" dirty="0">
                <a:solidFill>
                  <a:srgbClr val="C00000"/>
                </a:solidFill>
              </a:rPr>
              <a:t>1</a:t>
            </a:r>
            <a:r>
              <a:rPr lang="en-US" dirty="0">
                <a:solidFill>
                  <a:srgbClr val="C00000"/>
                </a:solidFill>
              </a:rPr>
              <a:t>, ...,</a:t>
            </a:r>
            <a:r>
              <a:rPr lang="en-US" i="1" dirty="0" err="1">
                <a:solidFill>
                  <a:srgbClr val="C00000"/>
                </a:solidFill>
              </a:rPr>
              <a:t>x</a:t>
            </a:r>
            <a:r>
              <a:rPr lang="en-US" i="1" baseline="-25000" dirty="0" err="1">
                <a:solidFill>
                  <a:srgbClr val="C00000"/>
                </a:solidFill>
              </a:rPr>
              <a:t>n</a:t>
            </a:r>
            <a:r>
              <a:rPr lang="en-US" dirty="0">
                <a:solidFill>
                  <a:srgbClr val="C00000"/>
                </a:solidFill>
              </a:rPr>
              <a:t>}) </a:t>
            </a:r>
            <a:r>
              <a:rPr lang="en-US" b="0" dirty="0"/>
              <a:t>states if x is present, it starts together with first present interval in {</a:t>
            </a:r>
            <a:r>
              <a:rPr lang="en-US" b="0" i="1" dirty="0"/>
              <a:t>x</a:t>
            </a:r>
            <a:r>
              <a:rPr lang="en-US" b="0" i="1" baseline="-25000" dirty="0"/>
              <a:t>1</a:t>
            </a:r>
            <a:r>
              <a:rPr lang="en-US" b="0" dirty="0"/>
              <a:t>, ...,</a:t>
            </a:r>
            <a:r>
              <a:rPr lang="en-US" b="0" i="1" dirty="0" err="1"/>
              <a:t>x</a:t>
            </a:r>
            <a:r>
              <a:rPr lang="en-US" b="0" i="1" baseline="-25000" dirty="0" err="1"/>
              <a:t>n</a:t>
            </a:r>
            <a:r>
              <a:rPr lang="en-US" b="0" dirty="0"/>
              <a:t>} and ends together with last one</a:t>
            </a:r>
          </a:p>
          <a:p>
            <a:pPr lvl="1">
              <a:spcAft>
                <a:spcPts val="300"/>
              </a:spcAft>
            </a:pPr>
            <a:r>
              <a:rPr lang="en-US" dirty="0">
                <a:solidFill>
                  <a:srgbClr val="C00000"/>
                </a:solidFill>
                <a:latin typeface="Candara Light" panose="020E0502030303020204" pitchFamily="34" charset="0"/>
              </a:rPr>
              <a:t>alternative</a:t>
            </a:r>
            <a:r>
              <a:rPr lang="en-US" dirty="0">
                <a:solidFill>
                  <a:srgbClr val="C00000"/>
                </a:solidFill>
              </a:rPr>
              <a:t>(</a:t>
            </a:r>
            <a:r>
              <a:rPr lang="en-US" i="1" dirty="0">
                <a:solidFill>
                  <a:srgbClr val="C00000"/>
                </a:solidFill>
              </a:rPr>
              <a:t>x</a:t>
            </a:r>
            <a:r>
              <a:rPr lang="en-US" dirty="0">
                <a:solidFill>
                  <a:srgbClr val="C00000"/>
                </a:solidFill>
              </a:rPr>
              <a:t>,{</a:t>
            </a:r>
            <a:r>
              <a:rPr lang="en-US" i="1" dirty="0">
                <a:solidFill>
                  <a:srgbClr val="C00000"/>
                </a:solidFill>
              </a:rPr>
              <a:t>x</a:t>
            </a:r>
            <a:r>
              <a:rPr lang="en-US" i="1" baseline="-25000" dirty="0">
                <a:solidFill>
                  <a:srgbClr val="C00000"/>
                </a:solidFill>
              </a:rPr>
              <a:t>1</a:t>
            </a:r>
            <a:r>
              <a:rPr lang="en-US" dirty="0">
                <a:solidFill>
                  <a:srgbClr val="C00000"/>
                </a:solidFill>
              </a:rPr>
              <a:t>, ...,</a:t>
            </a:r>
            <a:r>
              <a:rPr lang="en-US" i="1" dirty="0" err="1">
                <a:solidFill>
                  <a:srgbClr val="C00000"/>
                </a:solidFill>
              </a:rPr>
              <a:t>x</a:t>
            </a:r>
            <a:r>
              <a:rPr lang="en-US" i="1" baseline="-25000" dirty="0" err="1">
                <a:solidFill>
                  <a:srgbClr val="C00000"/>
                </a:solidFill>
              </a:rPr>
              <a:t>n</a:t>
            </a:r>
            <a:r>
              <a:rPr lang="en-US" dirty="0">
                <a:solidFill>
                  <a:srgbClr val="C00000"/>
                </a:solidFill>
              </a:rPr>
              <a:t>}) </a:t>
            </a:r>
            <a:r>
              <a:rPr lang="en-US" b="0" dirty="0"/>
              <a:t>models an exclusive alternative between {</a:t>
            </a:r>
            <a:r>
              <a:rPr lang="en-US" b="0" i="1" dirty="0"/>
              <a:t>x</a:t>
            </a:r>
            <a:r>
              <a:rPr lang="en-US" b="0" i="1" baseline="-25000" dirty="0"/>
              <a:t>1</a:t>
            </a:r>
            <a:r>
              <a:rPr lang="en-US" b="0" dirty="0"/>
              <a:t>, ...,</a:t>
            </a:r>
            <a:r>
              <a:rPr lang="en-US" b="0" i="1" dirty="0" err="1"/>
              <a:t>x</a:t>
            </a:r>
            <a:r>
              <a:rPr lang="en-US" b="0" i="1" baseline="-25000" dirty="0" err="1"/>
              <a:t>n</a:t>
            </a:r>
            <a:r>
              <a:rPr lang="en-US" b="0" dirty="0"/>
              <a:t>}: if interval is present then exactly one of intervals {</a:t>
            </a:r>
            <a:r>
              <a:rPr lang="en-US" b="0" i="1" dirty="0"/>
              <a:t>x</a:t>
            </a:r>
            <a:r>
              <a:rPr lang="en-US" b="0" i="1" baseline="-25000" dirty="0"/>
              <a:t>1</a:t>
            </a:r>
            <a:r>
              <a:rPr lang="en-US" b="0" dirty="0"/>
              <a:t>, ...,</a:t>
            </a:r>
            <a:r>
              <a:rPr lang="en-US" b="0" i="1" dirty="0" err="1"/>
              <a:t>x</a:t>
            </a:r>
            <a:r>
              <a:rPr lang="en-US" b="0" i="1" baseline="-25000" dirty="0" err="1"/>
              <a:t>n</a:t>
            </a:r>
            <a:r>
              <a:rPr lang="en-US" b="0" dirty="0"/>
              <a:t>} is present and </a:t>
            </a:r>
            <a:r>
              <a:rPr lang="en-US" b="0" i="1" dirty="0"/>
              <a:t>x</a:t>
            </a:r>
            <a:r>
              <a:rPr lang="en-US" b="0" dirty="0"/>
              <a:t> starts and ends together with chosen one. </a:t>
            </a:r>
          </a:p>
          <a:p>
            <a:pPr lvl="1">
              <a:spcAft>
                <a:spcPts val="600"/>
              </a:spcAft>
            </a:pPr>
            <a:r>
              <a:rPr lang="en-US" dirty="0" err="1">
                <a:solidFill>
                  <a:srgbClr val="C00000"/>
                </a:solidFill>
                <a:latin typeface="Candara Light" panose="020E0502030303020204" pitchFamily="34" charset="0"/>
              </a:rPr>
              <a:t>no_overlap</a:t>
            </a:r>
            <a:r>
              <a:rPr lang="en-US" dirty="0">
                <a:solidFill>
                  <a:srgbClr val="C00000"/>
                </a:solidFill>
              </a:rPr>
              <a:t>({</a:t>
            </a:r>
            <a:r>
              <a:rPr lang="en-US" i="1" dirty="0">
                <a:solidFill>
                  <a:srgbClr val="C00000"/>
                </a:solidFill>
              </a:rPr>
              <a:t>x</a:t>
            </a:r>
            <a:r>
              <a:rPr lang="en-US" i="1" baseline="-25000" dirty="0">
                <a:solidFill>
                  <a:srgbClr val="C00000"/>
                </a:solidFill>
              </a:rPr>
              <a:t>1</a:t>
            </a:r>
            <a:r>
              <a:rPr lang="en-US" dirty="0">
                <a:solidFill>
                  <a:srgbClr val="C00000"/>
                </a:solidFill>
              </a:rPr>
              <a:t>, ...,</a:t>
            </a:r>
            <a:r>
              <a:rPr lang="en-US" i="1" dirty="0" err="1">
                <a:solidFill>
                  <a:srgbClr val="C00000"/>
                </a:solidFill>
              </a:rPr>
              <a:t>x</a:t>
            </a:r>
            <a:r>
              <a:rPr lang="en-US" i="1" baseline="-25000" dirty="0" err="1">
                <a:solidFill>
                  <a:srgbClr val="C00000"/>
                </a:solidFill>
              </a:rPr>
              <a:t>n</a:t>
            </a:r>
            <a:r>
              <a:rPr lang="en-US" dirty="0">
                <a:solidFill>
                  <a:srgbClr val="C00000"/>
                </a:solidFill>
              </a:rPr>
              <a:t>}) </a:t>
            </a:r>
            <a:r>
              <a:rPr lang="en-US" b="0" dirty="0"/>
              <a:t>states permutation{</a:t>
            </a:r>
            <a:r>
              <a:rPr lang="en-US" b="0" i="1" dirty="0"/>
              <a:t>x</a:t>
            </a:r>
            <a:r>
              <a:rPr lang="en-US" b="0" i="1" baseline="-25000" dirty="0"/>
              <a:t>1</a:t>
            </a:r>
            <a:r>
              <a:rPr lang="en-US" b="0" dirty="0"/>
              <a:t>, ...,</a:t>
            </a:r>
            <a:r>
              <a:rPr lang="en-US" b="0" i="1" dirty="0" err="1"/>
              <a:t>x</a:t>
            </a:r>
            <a:r>
              <a:rPr lang="en-US" b="0" i="1" baseline="-25000" dirty="0" err="1"/>
              <a:t>n</a:t>
            </a:r>
            <a:r>
              <a:rPr lang="en-US" b="0" dirty="0"/>
              <a:t>} defines a chain of non-overlapping intervals</a:t>
            </a:r>
          </a:p>
          <a:p>
            <a:pPr lvl="1">
              <a:spcAft>
                <a:spcPts val="600"/>
              </a:spcAft>
            </a:pPr>
            <a:r>
              <a:rPr lang="en-US" dirty="0" err="1">
                <a:solidFill>
                  <a:srgbClr val="C00000"/>
                </a:solidFill>
                <a:latin typeface="Candara Light" panose="020E0502030303020204" pitchFamily="34" charset="0"/>
              </a:rPr>
              <a:t>end_before_start</a:t>
            </a:r>
            <a:r>
              <a:rPr lang="en-US" dirty="0">
                <a:solidFill>
                  <a:srgbClr val="C00000"/>
                </a:solidFill>
              </a:rPr>
              <a:t>(</a:t>
            </a:r>
            <a:r>
              <a:rPr lang="en-US" i="1" dirty="0" err="1">
                <a:solidFill>
                  <a:srgbClr val="C00000"/>
                </a:solidFill>
              </a:rPr>
              <a:t>x</a:t>
            </a:r>
            <a:r>
              <a:rPr lang="en-US" i="1" baseline="-25000" dirty="0" err="1">
                <a:solidFill>
                  <a:srgbClr val="C00000"/>
                </a:solidFill>
              </a:rPr>
              <a:t>i</a:t>
            </a:r>
            <a:r>
              <a:rPr lang="en-US" dirty="0" err="1">
                <a:solidFill>
                  <a:srgbClr val="C00000"/>
                </a:solidFill>
              </a:rPr>
              <a:t>,</a:t>
            </a:r>
            <a:r>
              <a:rPr lang="en-US" i="1" dirty="0" err="1">
                <a:solidFill>
                  <a:srgbClr val="C00000"/>
                </a:solidFill>
              </a:rPr>
              <a:t>x</a:t>
            </a:r>
            <a:r>
              <a:rPr lang="en-US" i="1" baseline="-25000" dirty="0" err="1">
                <a:solidFill>
                  <a:srgbClr val="C00000"/>
                </a:solidFill>
              </a:rPr>
              <a:t>j</a:t>
            </a:r>
            <a:r>
              <a:rPr lang="en-US" dirty="0" err="1">
                <a:solidFill>
                  <a:srgbClr val="C00000"/>
                </a:solidFill>
              </a:rPr>
              <a:t>,</a:t>
            </a:r>
            <a:r>
              <a:rPr lang="en-US" i="1" dirty="0" err="1">
                <a:solidFill>
                  <a:srgbClr val="C00000"/>
                </a:solidFill>
              </a:rPr>
              <a:t>delay</a:t>
            </a:r>
            <a:r>
              <a:rPr lang="en-US" dirty="0">
                <a:solidFill>
                  <a:srgbClr val="C00000"/>
                </a:solidFill>
              </a:rPr>
              <a:t>) </a:t>
            </a:r>
            <a:r>
              <a:rPr lang="en-US" b="0" dirty="0"/>
              <a:t>constrains at least given delay to elapse between end of </a:t>
            </a:r>
            <a:r>
              <a:rPr lang="en-US" b="0" i="1" dirty="0"/>
              <a:t>x</a:t>
            </a:r>
            <a:r>
              <a:rPr lang="en-US" b="0" i="1" baseline="-25000" dirty="0"/>
              <a:t>i</a:t>
            </a:r>
            <a:r>
              <a:rPr lang="en-US" b="0" dirty="0"/>
              <a:t> and start of </a:t>
            </a:r>
            <a:r>
              <a:rPr lang="en-US" b="0" i="1" dirty="0" err="1"/>
              <a:t>x</a:t>
            </a:r>
            <a:r>
              <a:rPr lang="en-US" b="0" i="1" baseline="-25000" dirty="0" err="1"/>
              <a:t>j</a:t>
            </a:r>
            <a:r>
              <a:rPr lang="en-US" b="0" dirty="0"/>
              <a:t>. </a:t>
            </a:r>
          </a:p>
        </p:txBody>
      </p:sp>
      <p:sp>
        <p:nvSpPr>
          <p:cNvPr id="3" name="Title 2">
            <a:extLst>
              <a:ext uri="{FF2B5EF4-FFF2-40B4-BE49-F238E27FC236}">
                <a16:creationId xmlns:a16="http://schemas.microsoft.com/office/drawing/2014/main" id="{2C4BD3AD-B018-476F-ACDD-551035E62009}"/>
              </a:ext>
            </a:extLst>
          </p:cNvPr>
          <p:cNvSpPr>
            <a:spLocks noGrp="1"/>
          </p:cNvSpPr>
          <p:nvPr>
            <p:ph type="title"/>
          </p:nvPr>
        </p:nvSpPr>
        <p:spPr/>
        <p:txBody>
          <a:bodyPr/>
          <a:lstStyle/>
          <a:p>
            <a:r>
              <a:rPr lang="en-US" dirty="0"/>
              <a:t>Built-in Schedulers: </a:t>
            </a:r>
            <a:r>
              <a:rPr lang="en-US" dirty="0">
                <a:solidFill>
                  <a:srgbClr val="C00000"/>
                </a:solidFill>
              </a:rPr>
              <a:t>Constraint Programming </a:t>
            </a:r>
          </a:p>
        </p:txBody>
      </p:sp>
      <p:sp>
        <p:nvSpPr>
          <p:cNvPr id="4" name="TextBox 3">
            <a:extLst>
              <a:ext uri="{FF2B5EF4-FFF2-40B4-BE49-F238E27FC236}">
                <a16:creationId xmlns:a16="http://schemas.microsoft.com/office/drawing/2014/main" id="{F1E989D0-B32E-4DEA-972F-19095935E72B}"/>
              </a:ext>
            </a:extLst>
          </p:cNvPr>
          <p:cNvSpPr txBox="1"/>
          <p:nvPr/>
        </p:nvSpPr>
        <p:spPr>
          <a:xfrm>
            <a:off x="913419" y="5337091"/>
            <a:ext cx="7315200" cy="284693"/>
          </a:xfrm>
          <a:prstGeom prst="rect">
            <a:avLst/>
          </a:prstGeom>
          <a:noFill/>
        </p:spPr>
        <p:txBody>
          <a:bodyPr wrap="square" lIns="0" tIns="0" rIns="0" bIns="0" rtlCol="0">
            <a:spAutoFit/>
          </a:bodyPr>
          <a:lstStyle/>
          <a:p>
            <a:r>
              <a:rPr lang="en-US" sz="800" dirty="0"/>
              <a:t>[1] Laborie, P. IBM ILOG CP Optimizer for detailed </a:t>
            </a:r>
            <a:r>
              <a:rPr lang="en-US" sz="1050" dirty="0"/>
              <a:t>scheduling</a:t>
            </a:r>
            <a:r>
              <a:rPr lang="en-US" sz="800" dirty="0"/>
              <a:t> illustrated on three problems. Int. Conf. on AI and OR Techniques in Constraint Programming for Combinatorial Optimization Problems. 2009, pp. 148–162.</a:t>
            </a:r>
            <a:endParaRPr lang="en-US" sz="800" b="1" dirty="0"/>
          </a:p>
        </p:txBody>
      </p:sp>
    </p:spTree>
    <p:extLst>
      <p:ext uri="{BB962C8B-B14F-4D97-AF65-F5344CB8AC3E}">
        <p14:creationId xmlns:p14="http://schemas.microsoft.com/office/powerpoint/2010/main" val="844841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FA0218-791F-48BB-A530-F450FB30164C}"/>
              </a:ext>
            </a:extLst>
          </p:cNvPr>
          <p:cNvSpPr/>
          <p:nvPr/>
        </p:nvSpPr>
        <p:spPr bwMode="auto">
          <a:xfrm>
            <a:off x="5201923" y="1507382"/>
            <a:ext cx="4409438" cy="2662964"/>
          </a:xfrm>
          <a:prstGeom prst="roundRect">
            <a:avLst>
              <a:gd name="adj" fmla="val 12073"/>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p:sp>
        <p:nvSpPr>
          <p:cNvPr id="6" name="Rectangle: Rounded Corners 5">
            <a:extLst>
              <a:ext uri="{FF2B5EF4-FFF2-40B4-BE49-F238E27FC236}">
                <a16:creationId xmlns:a16="http://schemas.microsoft.com/office/drawing/2014/main" id="{DA435DB1-8A6F-41FF-A01C-DBB3D502EA1E}"/>
              </a:ext>
            </a:extLst>
          </p:cNvPr>
          <p:cNvSpPr/>
          <p:nvPr/>
        </p:nvSpPr>
        <p:spPr bwMode="auto">
          <a:xfrm>
            <a:off x="5201922" y="4546574"/>
            <a:ext cx="4409437" cy="585581"/>
          </a:xfrm>
          <a:prstGeom prst="roundRect">
            <a:avLst>
              <a:gd name="adj" fmla="val 25709"/>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pitchFamily="-110" charset="0"/>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EF8AB2B-815E-48F6-9905-907DFB96AB76}"/>
                  </a:ext>
                </a:extLst>
              </p:cNvPr>
              <p:cNvSpPr>
                <a:spLocks noGrp="1"/>
              </p:cNvSpPr>
              <p:nvPr>
                <p:ph idx="10"/>
              </p:nvPr>
            </p:nvSpPr>
            <p:spPr>
              <a:xfrm>
                <a:off x="5181600" y="1074420"/>
                <a:ext cx="4429760" cy="4023360"/>
              </a:xfrm>
            </p:spPr>
            <p:txBody>
              <a:bodyPr lIns="0" rIns="0"/>
              <a:lstStyle/>
              <a:p>
                <a:pPr>
                  <a:lnSpc>
                    <a:spcPct val="100000"/>
                  </a:lnSpc>
                  <a:spcAft>
                    <a:spcPts val="1200"/>
                  </a:spcAft>
                </a:pPr>
                <a:r>
                  <a:rPr lang="en-US" b="0" dirty="0"/>
                  <a:t>Constraints of model:</a:t>
                </a:r>
              </a:p>
              <a:p>
                <a:pPr marL="0" lvl="1" indent="0" algn="ctr">
                  <a:lnSpc>
                    <a:spcPct val="100000"/>
                  </a:lnSpc>
                  <a:spcAft>
                    <a:spcPts val="900"/>
                  </a:spcAft>
                  <a:buNone/>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∀ⅈ</m:t>
                      </m:r>
                      <m:r>
                        <a:rPr lang="en-US" b="0" i="1" dirty="0">
                          <a:latin typeface="Cambria Math" panose="02040503050406030204" pitchFamily="18" charset="0"/>
                        </a:rPr>
                        <m:t>∈</m:t>
                      </m:r>
                      <m:r>
                        <a:rPr lang="en-US" b="0" i="1" dirty="0">
                          <a:latin typeface="Cambria Math" panose="02040503050406030204" pitchFamily="18" charset="0"/>
                        </a:rPr>
                        <m:t>𝐷</m:t>
                      </m:r>
                      <m:r>
                        <a:rPr lang="en-US" b="0" i="1" dirty="0">
                          <a:latin typeface="Cambria Math" panose="02040503050406030204" pitchFamily="18" charset="0"/>
                        </a:rPr>
                        <m:t>,</m:t>
                      </m:r>
                      <m:r>
                        <a:rPr lang="en-US" b="0" i="1" dirty="0">
                          <a:latin typeface="Cambria Math" panose="02040503050406030204" pitchFamily="18" charset="0"/>
                        </a:rPr>
                        <m:t>𝑗</m:t>
                      </m:r>
                      <m:r>
                        <a:rPr lang="en-US" b="0" i="1" dirty="0">
                          <a:latin typeface="Cambria Math" panose="02040503050406030204" pitchFamily="18" charset="0"/>
                        </a:rPr>
                        <m:t>∈</m:t>
                      </m:r>
                      <m:r>
                        <a:rPr lang="en-US" b="0" i="1" dirty="0">
                          <a:latin typeface="Cambria Math" panose="02040503050406030204" pitchFamily="18" charset="0"/>
                        </a:rPr>
                        <m:t>𝑇</m:t>
                      </m:r>
                      <m:r>
                        <a:rPr lang="en-US" b="0" i="1" dirty="0">
                          <a:latin typeface="Cambria Math" panose="02040503050406030204" pitchFamily="18" charset="0"/>
                        </a:rPr>
                        <m:t>     </m:t>
                      </m:r>
                      <m:r>
                        <m:rPr>
                          <m:nor/>
                        </m:rPr>
                        <a:rPr lang="en-US" b="0" dirty="0">
                          <a:latin typeface="Candara Light" panose="020E0502030303020204" pitchFamily="34" charset="0"/>
                        </a:rPr>
                        <m:t>span</m:t>
                      </m:r>
                      <m:d>
                        <m:dPr>
                          <m:ctrlPr>
                            <a:rPr lang="en-US" b="0" i="1" dirty="0">
                              <a:latin typeface="Cambria Math" panose="02040503050406030204" pitchFamily="18" charset="0"/>
                            </a:rPr>
                          </m:ctrlPr>
                        </m:dPr>
                        <m:e>
                          <m:sSub>
                            <m:sSubPr>
                              <m:ctrlPr>
                                <a:rPr lang="en-US" b="0" i="1" dirty="0">
                                  <a:latin typeface="Cambria Math" panose="02040503050406030204" pitchFamily="18" charset="0"/>
                                </a:rPr>
                              </m:ctrlPr>
                            </m:sSubPr>
                            <m:e>
                              <m:r>
                                <a:rPr lang="en-US" b="0" i="1" dirty="0">
                                  <a:latin typeface="Cambria Math" panose="02040503050406030204" pitchFamily="18" charset="0"/>
                                </a:rPr>
                                <m:t>𝑑</m:t>
                              </m:r>
                            </m:e>
                            <m:sub>
                              <m:r>
                                <a:rPr lang="en-US" b="0" i="1" dirty="0">
                                  <a:latin typeface="Cambria Math" panose="02040503050406030204" pitchFamily="18" charset="0"/>
                                </a:rPr>
                                <m:t>𝑖</m:t>
                              </m:r>
                            </m:sub>
                          </m:sSub>
                          <m:r>
                            <a:rPr lang="en-US" b="0" i="1" dirty="0">
                              <a:latin typeface="Cambria Math" panose="02040503050406030204" pitchFamily="18" charset="0"/>
                            </a:rPr>
                            <m:t>,</m:t>
                          </m:r>
                          <m:d>
                            <m:dPr>
                              <m:begChr m:val="{"/>
                              <m:endChr m:val="}"/>
                              <m:ctrlPr>
                                <a:rPr lang="en-US" b="0" i="1" dirty="0">
                                  <a:latin typeface="Cambria Math" panose="02040503050406030204" pitchFamily="18" charset="0"/>
                                </a:rPr>
                              </m:ctrlPr>
                            </m:dPr>
                            <m:e>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sub>
                              </m:sSub>
                            </m:e>
                          </m:d>
                        </m:e>
                      </m:d>
                    </m:oMath>
                  </m:oMathPara>
                </a14:m>
                <a:endParaRPr lang="en-US" b="0" i="1" dirty="0">
                  <a:latin typeface="Candara Light" panose="020E0502030303020204" pitchFamily="34" charset="0"/>
                </a:endParaRPr>
              </a:p>
              <a:p>
                <a:pPr marL="0" lvl="1" indent="0" algn="ctr">
                  <a:lnSpc>
                    <a:spcPct val="100000"/>
                  </a:lnSpc>
                  <a:spcAft>
                    <a:spcPts val="900"/>
                  </a:spcAft>
                  <a:buNone/>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rPr>
                        <m:t>∀</m:t>
                      </m:r>
                      <m:r>
                        <a:rPr lang="en-US" b="0" i="1">
                          <a:latin typeface="Cambria Math" panose="02040503050406030204" pitchFamily="18" charset="0"/>
                        </a:rPr>
                        <m:t>𝑗</m:t>
                      </m:r>
                      <m:r>
                        <a:rPr lang="en-US" b="0" i="1" dirty="0">
                          <a:latin typeface="Cambria Math" panose="02040503050406030204" pitchFamily="18" charset="0"/>
                        </a:rPr>
                        <m:t>∈</m:t>
                      </m:r>
                      <m:r>
                        <a:rPr lang="en-US" b="0" i="1" dirty="0">
                          <a:latin typeface="Cambria Math" panose="02040503050406030204" pitchFamily="18" charset="0"/>
                        </a:rPr>
                        <m:t>𝑇</m:t>
                      </m:r>
                      <m:r>
                        <a:rPr lang="en-US" b="0" i="1" dirty="0">
                          <a:latin typeface="Cambria Math" panose="02040503050406030204" pitchFamily="18" charset="0"/>
                        </a:rPr>
                        <m:t>,</m:t>
                      </m:r>
                      <m:r>
                        <a:rPr lang="en-US" b="0" i="1" dirty="0">
                          <a:latin typeface="Cambria Math" panose="02040503050406030204" pitchFamily="18" charset="0"/>
                        </a:rPr>
                        <m:t>𝑧</m:t>
                      </m:r>
                      <m:r>
                        <a:rPr lang="en-US" b="0" i="1" dirty="0">
                          <a:latin typeface="Cambria Math" panose="02040503050406030204" pitchFamily="18" charset="0"/>
                        </a:rPr>
                        <m:t>∈</m:t>
                      </m:r>
                      <m:r>
                        <a:rPr lang="en-US" b="0" i="1" dirty="0">
                          <a:latin typeface="Cambria Math" panose="02040503050406030204" pitchFamily="18" charset="0"/>
                        </a:rPr>
                        <m:t>𝑃</m:t>
                      </m:r>
                      <m:r>
                        <m:rPr>
                          <m:nor/>
                        </m:rPr>
                        <a:rPr lang="en-US" b="0" dirty="0">
                          <a:latin typeface="Cambria Math" panose="02040503050406030204" pitchFamily="18" charset="0"/>
                        </a:rPr>
                        <m:t>     </m:t>
                      </m:r>
                      <m:r>
                        <m:rPr>
                          <m:nor/>
                        </m:rPr>
                        <a:rPr lang="en-US" b="0" dirty="0">
                          <a:latin typeface="Candara Light" panose="020E0502030303020204" pitchFamily="34" charset="0"/>
                          <a:cs typeface="Calibri Light" panose="020F0302020204030204" pitchFamily="34" charset="0"/>
                        </a:rPr>
                        <m:t>alternative</m:t>
                      </m:r>
                      <m:d>
                        <m:dPr>
                          <m:ctrlPr>
                            <a:rPr lang="en-US" b="0" i="1" dirty="0">
                              <a:latin typeface="Cambria Math" panose="02040503050406030204" pitchFamily="18" charset="0"/>
                            </a:rPr>
                          </m:ctrlPr>
                        </m:dPr>
                        <m:e>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sub>
                          </m:sSub>
                          <m:r>
                            <a:rPr lang="en-US" b="0" i="1" dirty="0">
                              <a:latin typeface="Cambria Math" panose="02040503050406030204" pitchFamily="18" charset="0"/>
                            </a:rPr>
                            <m:t>,</m:t>
                          </m:r>
                          <m:d>
                            <m:dPr>
                              <m:begChr m:val="{"/>
                              <m:endChr m:val="}"/>
                              <m:ctrlPr>
                                <a:rPr lang="en-US" b="0" i="1" dirty="0">
                                  <a:latin typeface="Cambria Math" panose="02040503050406030204" pitchFamily="18" charset="0"/>
                                </a:rPr>
                              </m:ctrlPr>
                            </m:dPr>
                            <m:e>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r>
                                    <a:rPr lang="en-US" b="0" i="1" dirty="0">
                                      <a:latin typeface="Cambria Math" panose="02040503050406030204" pitchFamily="18" charset="0"/>
                                    </a:rPr>
                                    <m:t>,</m:t>
                                  </m:r>
                                  <m:r>
                                    <a:rPr lang="en-US" b="0" i="1" dirty="0">
                                      <a:latin typeface="Cambria Math" panose="02040503050406030204" pitchFamily="18" charset="0"/>
                                    </a:rPr>
                                    <m:t>𝑧</m:t>
                                  </m:r>
                                </m:sub>
                              </m:sSub>
                            </m:e>
                          </m:d>
                        </m:e>
                      </m:d>
                    </m:oMath>
                  </m:oMathPara>
                </a14:m>
                <a:endParaRPr lang="en-US" b="0" i="1" dirty="0">
                  <a:latin typeface="Candara Light" panose="020E0502030303020204" pitchFamily="34" charset="0"/>
                </a:endParaRPr>
              </a:p>
              <a:p>
                <a:pPr marL="0" lvl="1" indent="0" algn="ctr">
                  <a:lnSpc>
                    <a:spcPct val="100000"/>
                  </a:lnSpc>
                  <a:spcAft>
                    <a:spcPts val="1200"/>
                  </a:spcAft>
                  <a:buNone/>
                </a:pPr>
                <a14:m>
                  <m:oMathPara xmlns:m="http://schemas.openxmlformats.org/officeDocument/2006/math">
                    <m:oMathParaPr>
                      <m:jc m:val="center"/>
                    </m:oMathParaPr>
                    <m:oMath xmlns:m="http://schemas.openxmlformats.org/officeDocument/2006/math">
                      <m:r>
                        <a:rPr lang="en-US" b="0" i="1">
                          <a:latin typeface="Cambria Math" panose="02040503050406030204" pitchFamily="18" charset="0"/>
                        </a:rPr>
                        <m:t>∀ⅈ</m:t>
                      </m:r>
                      <m:r>
                        <a:rPr lang="en-US" b="0" i="1" dirty="0">
                          <a:latin typeface="Cambria Math" panose="02040503050406030204" pitchFamily="18" charset="0"/>
                        </a:rPr>
                        <m:t>∈</m:t>
                      </m:r>
                      <m:r>
                        <a:rPr lang="en-US" b="0" i="1" dirty="0">
                          <a:latin typeface="Cambria Math" panose="02040503050406030204" pitchFamily="18" charset="0"/>
                        </a:rPr>
                        <m:t>𝑇</m:t>
                      </m:r>
                      <m:r>
                        <a:rPr lang="en-US" b="0" i="1" dirty="0">
                          <a:latin typeface="Cambria Math" panose="02040503050406030204" pitchFamily="18" charset="0"/>
                        </a:rPr>
                        <m:t>,</m:t>
                      </m:r>
                      <m:r>
                        <a:rPr lang="en-US" b="0" i="1" dirty="0">
                          <a:latin typeface="Cambria Math" panose="02040503050406030204" pitchFamily="18" charset="0"/>
                        </a:rPr>
                        <m:t>𝑧</m:t>
                      </m:r>
                      <m:r>
                        <a:rPr lang="en-US" b="0" i="1" dirty="0">
                          <a:latin typeface="Cambria Math" panose="02040503050406030204" pitchFamily="18" charset="0"/>
                        </a:rPr>
                        <m:t>∈</m:t>
                      </m:r>
                      <m:r>
                        <a:rPr lang="en-US" b="0" i="1" dirty="0">
                          <a:latin typeface="Cambria Math" panose="02040503050406030204" pitchFamily="18" charset="0"/>
                        </a:rPr>
                        <m:t>𝑃</m:t>
                      </m:r>
                      <m:r>
                        <m:rPr>
                          <m:nor/>
                        </m:rPr>
                        <a:rPr lang="en-US" b="0" dirty="0">
                          <a:latin typeface="Cambria Math" panose="02040503050406030204" pitchFamily="18" charset="0"/>
                        </a:rPr>
                        <m:t>     </m:t>
                      </m:r>
                      <m:r>
                        <m:rPr>
                          <m:nor/>
                        </m:rPr>
                        <a:rPr lang="en-US" b="0" dirty="0">
                          <a:latin typeface="Candara Light" panose="020E0502030303020204" pitchFamily="34" charset="0"/>
                        </a:rPr>
                        <m:t>no</m:t>
                      </m:r>
                      <m:r>
                        <m:rPr>
                          <m:nor/>
                        </m:rPr>
                        <a:rPr lang="en-US" b="0" dirty="0">
                          <a:latin typeface="Candara Light" panose="020E0502030303020204" pitchFamily="34" charset="0"/>
                        </a:rPr>
                        <m:t>_</m:t>
                      </m:r>
                      <m:r>
                        <m:rPr>
                          <m:nor/>
                        </m:rPr>
                        <a:rPr lang="en-US" b="0" dirty="0">
                          <a:latin typeface="Candara Light" panose="020E0502030303020204" pitchFamily="34" charset="0"/>
                        </a:rPr>
                        <m:t>overlap</m:t>
                      </m:r>
                      <m:d>
                        <m:dPr>
                          <m:ctrlPr>
                            <a:rPr lang="en-US" b="0" i="1" dirty="0">
                              <a:latin typeface="Cambria Math" panose="02040503050406030204" pitchFamily="18" charset="0"/>
                            </a:rPr>
                          </m:ctrlPr>
                        </m:dPr>
                        <m:e>
                          <m:d>
                            <m:dPr>
                              <m:begChr m:val="{"/>
                              <m:endChr m:val="}"/>
                              <m:ctrlPr>
                                <a:rPr lang="en-US" b="0" i="1" dirty="0">
                                  <a:latin typeface="Cambria Math" panose="02040503050406030204" pitchFamily="18" charset="0"/>
                                </a:rPr>
                              </m:ctrlPr>
                            </m:dPr>
                            <m:e>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r>
                                    <a:rPr lang="en-US" b="0" i="1" dirty="0">
                                      <a:latin typeface="Cambria Math" panose="02040503050406030204" pitchFamily="18" charset="0"/>
                                    </a:rPr>
                                    <m:t>,</m:t>
                                  </m:r>
                                  <m:r>
                                    <a:rPr lang="en-US" b="0" i="1" dirty="0">
                                      <a:latin typeface="Cambria Math" panose="02040503050406030204" pitchFamily="18" charset="0"/>
                                    </a:rPr>
                                    <m:t>𝑧</m:t>
                                  </m:r>
                                </m:sub>
                              </m:sSub>
                            </m:e>
                          </m:d>
                        </m:e>
                      </m:d>
                    </m:oMath>
                  </m:oMathPara>
                </a14:m>
                <a:endParaRPr lang="en-US" b="0" i="1" dirty="0">
                  <a:latin typeface="Candara Light" panose="020E0502030303020204" pitchFamily="34" charset="0"/>
                </a:endParaRPr>
              </a:p>
              <a:p>
                <a:pPr marL="0" lvl="1" indent="0" algn="ctr">
                  <a:lnSpc>
                    <a:spcPct val="100000"/>
                  </a:lnSpc>
                  <a:spcBef>
                    <a:spcPts val="1200"/>
                  </a:spcBef>
                  <a:spcAft>
                    <a:spcPts val="600"/>
                  </a:spcAft>
                  <a:buNone/>
                </a:pPr>
                <a14:m>
                  <m:oMathPara xmlns:m="http://schemas.openxmlformats.org/officeDocument/2006/math">
                    <m:oMathParaPr>
                      <m:jc m:val="center"/>
                    </m:oMathParaPr>
                    <m:oMath xmlns:m="http://schemas.openxmlformats.org/officeDocument/2006/math">
                      <m:r>
                        <a:rPr lang="en-US" b="0" i="1">
                          <a:latin typeface="Cambria Math" panose="02040503050406030204" pitchFamily="18" charset="0"/>
                        </a:rPr>
                        <m:t>∀ⅈ</m:t>
                      </m:r>
                      <m:r>
                        <a:rPr lang="en-US" b="0" i="1" dirty="0">
                          <a:latin typeface="Cambria Math" panose="02040503050406030204" pitchFamily="18" charset="0"/>
                        </a:rPr>
                        <m:t>∈</m:t>
                      </m:r>
                      <m:r>
                        <a:rPr lang="en-US" b="0" i="1" dirty="0">
                          <a:latin typeface="Cambria Math" panose="02040503050406030204" pitchFamily="18" charset="0"/>
                        </a:rPr>
                        <m:t>𝑇</m:t>
                      </m:r>
                      <m:r>
                        <a:rPr lang="en-US" b="0" i="1" dirty="0">
                          <a:latin typeface="Cambria Math" panose="02040503050406030204" pitchFamily="18" charset="0"/>
                        </a:rPr>
                        <m:t>,</m:t>
                      </m:r>
                      <m:r>
                        <a:rPr lang="en-US" b="0" i="1" dirty="0">
                          <a:latin typeface="Cambria Math" panose="02040503050406030204" pitchFamily="18" charset="0"/>
                        </a:rPr>
                        <m:t>𝑗</m:t>
                      </m:r>
                      <m:r>
                        <a:rPr lang="en-US" b="0" i="1" dirty="0">
                          <a:latin typeface="Cambria Math" panose="02040503050406030204" pitchFamily="18" charset="0"/>
                        </a:rPr>
                        <m:t>∈</m:t>
                      </m:r>
                      <m:r>
                        <a:rPr lang="en-US" b="0" i="1" dirty="0">
                          <a:latin typeface="Cambria Math" panose="02040503050406030204" pitchFamily="18" charset="0"/>
                        </a:rPr>
                        <m:t>𝑇</m:t>
                      </m:r>
                      <m:r>
                        <a:rPr lang="en-US" b="0" i="1" dirty="0">
                          <a:latin typeface="Cambria Math" panose="02040503050406030204" pitchFamily="18" charset="0"/>
                        </a:rPr>
                        <m:t>,</m:t>
                      </m:r>
                      <m:r>
                        <a:rPr lang="en-US" b="0" i="1" dirty="0">
                          <a:latin typeface="Cambria Math" panose="02040503050406030204" pitchFamily="18" charset="0"/>
                        </a:rPr>
                        <m:t>𝑦</m:t>
                      </m:r>
                      <m:r>
                        <a:rPr lang="en-US" b="0" i="1" dirty="0">
                          <a:latin typeface="Cambria Math" panose="02040503050406030204" pitchFamily="18" charset="0"/>
                        </a:rPr>
                        <m:t>∈</m:t>
                      </m:r>
                      <m:r>
                        <a:rPr lang="en-US" b="0" i="1" dirty="0">
                          <a:latin typeface="Cambria Math" panose="02040503050406030204" pitchFamily="18" charset="0"/>
                        </a:rPr>
                        <m:t>𝑃</m:t>
                      </m:r>
                      <m:r>
                        <a:rPr lang="en-US" b="0" i="1" dirty="0">
                          <a:latin typeface="Cambria Math" panose="02040503050406030204" pitchFamily="18" charset="0"/>
                        </a:rPr>
                        <m:t>,</m:t>
                      </m:r>
                      <m:r>
                        <a:rPr lang="en-US" b="0" i="1" dirty="0">
                          <a:latin typeface="Cambria Math" panose="02040503050406030204" pitchFamily="18" charset="0"/>
                        </a:rPr>
                        <m:t>𝑧</m:t>
                      </m:r>
                      <m:r>
                        <a:rPr lang="en-US" b="0" i="1" dirty="0">
                          <a:latin typeface="Cambria Math" panose="02040503050406030204" pitchFamily="18" charset="0"/>
                        </a:rPr>
                        <m:t>∈</m:t>
                      </m:r>
                      <m:r>
                        <a:rPr lang="en-US" b="0" i="1" dirty="0">
                          <a:latin typeface="Cambria Math" panose="02040503050406030204" pitchFamily="18" charset="0"/>
                        </a:rPr>
                        <m:t>𝑃</m:t>
                      </m:r>
                      <m:r>
                        <a:rPr lang="en-US" b="0" i="1" dirty="0">
                          <a:latin typeface="Cambria Math" panose="02040503050406030204" pitchFamily="18" charset="0"/>
                        </a:rPr>
                        <m:t>∧</m:t>
                      </m:r>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sub>
                      </m:sSub>
                      <m:r>
                        <a:rPr lang="en-US" b="0" i="1" dirty="0">
                          <a:latin typeface="Cambria Math" panose="02040503050406030204" pitchFamily="18" charset="0"/>
                        </a:rPr>
                        <m:t>∈</m:t>
                      </m:r>
                      <m:r>
                        <a:rPr lang="en-US" b="0" i="1" dirty="0">
                          <a:latin typeface="Cambria Math" panose="02040503050406030204" pitchFamily="18" charset="0"/>
                        </a:rPr>
                        <m:t>𝑝𝑟𝑒𝑑</m:t>
                      </m:r>
                      <m:d>
                        <m:dPr>
                          <m:ctrlPr>
                            <a:rPr lang="en-US" b="0" i="1" dirty="0">
                              <a:latin typeface="Cambria Math" panose="02040503050406030204" pitchFamily="18" charset="0"/>
                            </a:rPr>
                          </m:ctrlPr>
                        </m:dPr>
                        <m:e>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𝑖</m:t>
                              </m:r>
                            </m:sub>
                          </m:sSub>
                        </m:e>
                      </m:d>
                    </m:oMath>
                    <m:oMath xmlns:m="http://schemas.openxmlformats.org/officeDocument/2006/math">
                      <m:r>
                        <m:rPr>
                          <m:nor/>
                        </m:rPr>
                        <a:rPr lang="en-US" b="0">
                          <a:latin typeface="Candara Light" panose="020E0502030303020204" pitchFamily="34" charset="0"/>
                        </a:rPr>
                        <m:t>end</m:t>
                      </m:r>
                      <m:r>
                        <m:rPr>
                          <m:nor/>
                        </m:rPr>
                        <a:rPr lang="en-US" b="0">
                          <a:latin typeface="Candara Light" panose="020E0502030303020204" pitchFamily="34" charset="0"/>
                        </a:rPr>
                        <m:t>_</m:t>
                      </m:r>
                      <m:r>
                        <m:rPr>
                          <m:nor/>
                        </m:rPr>
                        <a:rPr lang="en-US" b="0">
                          <a:latin typeface="Candara Light" panose="020E0502030303020204" pitchFamily="34" charset="0"/>
                        </a:rPr>
                        <m:t>before</m:t>
                      </m:r>
                      <m:r>
                        <m:rPr>
                          <m:nor/>
                        </m:rPr>
                        <a:rPr lang="en-US" b="0">
                          <a:latin typeface="Candara Light" panose="020E0502030303020204" pitchFamily="34" charset="0"/>
                        </a:rPr>
                        <m:t>_</m:t>
                      </m:r>
                      <m:r>
                        <m:rPr>
                          <m:nor/>
                        </m:rPr>
                        <a:rPr lang="en-US" b="0">
                          <a:latin typeface="Candara Light" panose="020E0502030303020204" pitchFamily="34" charset="0"/>
                        </a:rPr>
                        <m:t>start</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𝑡</m:t>
                              </m:r>
                            </m:e>
                            <m:sub>
                              <m:r>
                                <a:rPr lang="en-US" b="0" i="1">
                                  <a:latin typeface="Cambria Math" panose="02040503050406030204" pitchFamily="18" charset="0"/>
                                </a:rPr>
                                <m:t>𝑗</m:t>
                              </m:r>
                              <m:r>
                                <a:rPr lang="en-US" b="0" i="1">
                                  <a:latin typeface="Cambria Math" panose="02040503050406030204" pitchFamily="18" charset="0"/>
                                </a:rPr>
                                <m:t>,</m:t>
                              </m:r>
                              <m:r>
                                <a:rPr lang="en-US" b="0" i="1">
                                  <a:latin typeface="Cambria Math" panose="02040503050406030204" pitchFamily="18" charset="0"/>
                                </a:rPr>
                                <m:t>𝑦</m:t>
                              </m:r>
                            </m:sub>
                          </m:sSub>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𝑡</m:t>
                              </m:r>
                            </m:e>
                            <m:sub>
                              <m:r>
                                <a:rPr lang="en-US" b="0" i="1">
                                  <a:latin typeface="Cambria Math" panose="02040503050406030204" pitchFamily="18" charset="0"/>
                                </a:rPr>
                                <m:t>𝑖</m:t>
                              </m:r>
                              <m:r>
                                <a:rPr lang="en-US" b="0" i="1">
                                  <a:latin typeface="Cambria Math" panose="02040503050406030204" pitchFamily="18" charset="0"/>
                                </a:rPr>
                                <m:t>,</m:t>
                              </m:r>
                              <m:r>
                                <a:rPr lang="en-US" b="0" i="1">
                                  <a:latin typeface="Cambria Math" panose="02040503050406030204" pitchFamily="18" charset="0"/>
                                </a:rPr>
                                <m:t>𝑧</m:t>
                              </m:r>
                            </m:sub>
                          </m:sSub>
                          <m:r>
                            <a:rPr lang="en-US" b="0" i="1">
                              <a:latin typeface="Cambria Math" panose="02040503050406030204" pitchFamily="18" charset="0"/>
                            </a:rPr>
                            <m:t>,</m:t>
                          </m:r>
                          <m:r>
                            <a:rPr lang="en-US" b="0" i="1">
                              <a:latin typeface="Cambria Math" panose="02040503050406030204" pitchFamily="18" charset="0"/>
                            </a:rPr>
                            <m:t>𝑐𝑜𝑚𝑚</m:t>
                          </m:r>
                        </m:e>
                      </m:d>
                      <m:r>
                        <a:rPr lang="en-US" b="0" i="1">
                          <a:latin typeface="Cambria Math" panose="02040503050406030204" pitchFamily="18" charset="0"/>
                        </a:rPr>
                        <m:t> </m:t>
                      </m:r>
                      <m:r>
                        <a:rPr lang="en-US" b="0" i="1">
                          <a:latin typeface="Cambria Math" panose="02040503050406030204" pitchFamily="18" charset="0"/>
                        </a:rPr>
                        <m:t>𝑖𝑓</m:t>
                      </m:r>
                      <m:r>
                        <a:rPr lang="en-US" b="0" i="1">
                          <a:latin typeface="Cambria Math" panose="02040503050406030204" pitchFamily="18" charset="0"/>
                        </a:rPr>
                        <m:t> </m:t>
                      </m:r>
                      <m:r>
                        <a:rPr lang="en-US" b="0" i="1">
                          <a:latin typeface="Cambria Math" panose="02040503050406030204" pitchFamily="18" charset="0"/>
                        </a:rPr>
                        <m:t>𝑦</m:t>
                      </m:r>
                      <m:r>
                        <a:rPr lang="en-US" b="0" i="1">
                          <a:latin typeface="Cambria Math" panose="02040503050406030204" pitchFamily="18" charset="0"/>
                          <a:ea typeface="Cambria Math" panose="02040503050406030204" pitchFamily="18" charset="0"/>
                        </a:rPr>
                        <m:t>≠</m:t>
                      </m:r>
                      <m:r>
                        <a:rPr lang="en-US" b="0" i="1">
                          <a:latin typeface="Cambria Math" panose="02040503050406030204" pitchFamily="18" charset="0"/>
                          <a:ea typeface="Cambria Math" panose="02040503050406030204" pitchFamily="18" charset="0"/>
                        </a:rPr>
                        <m:t>𝑧</m:t>
                      </m:r>
                    </m:oMath>
                    <m:oMath xmlns:m="http://schemas.openxmlformats.org/officeDocument/2006/math">
                      <m:r>
                        <m:rPr>
                          <m:nor/>
                        </m:rPr>
                        <a:rPr lang="en-US" b="0">
                          <a:latin typeface="Candara Light" panose="020E0502030303020204" pitchFamily="34" charset="0"/>
                        </a:rPr>
                        <m:t>end</m:t>
                      </m:r>
                      <m:r>
                        <m:rPr>
                          <m:nor/>
                        </m:rPr>
                        <a:rPr lang="en-US" b="0">
                          <a:latin typeface="Candara Light" panose="020E0502030303020204" pitchFamily="34" charset="0"/>
                        </a:rPr>
                        <m:t>_</m:t>
                      </m:r>
                      <m:r>
                        <m:rPr>
                          <m:nor/>
                        </m:rPr>
                        <a:rPr lang="en-US" b="0">
                          <a:latin typeface="Candara Light" panose="020E0502030303020204" pitchFamily="34" charset="0"/>
                        </a:rPr>
                        <m:t>before</m:t>
                      </m:r>
                      <m:r>
                        <m:rPr>
                          <m:nor/>
                        </m:rPr>
                        <a:rPr lang="en-US" b="0">
                          <a:latin typeface="Candara Light" panose="020E0502030303020204" pitchFamily="34" charset="0"/>
                        </a:rPr>
                        <m:t>_</m:t>
                      </m:r>
                      <m:r>
                        <m:rPr>
                          <m:nor/>
                        </m:rPr>
                        <a:rPr lang="en-US" b="0">
                          <a:latin typeface="Candara Light" panose="020E0502030303020204" pitchFamily="34" charset="0"/>
                        </a:rPr>
                        <m:t>start</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a:rPr lang="en-US" b="0" i="1">
                                  <a:latin typeface="Cambria Math" panose="02040503050406030204" pitchFamily="18" charset="0"/>
                                </a:rPr>
                                <m:t>𝑡</m:t>
                              </m:r>
                            </m:e>
                            <m:sub>
                              <m:r>
                                <a:rPr lang="en-US" b="0" i="1">
                                  <a:latin typeface="Cambria Math" panose="02040503050406030204" pitchFamily="18" charset="0"/>
                                </a:rPr>
                                <m:t>𝑗</m:t>
                              </m:r>
                              <m:r>
                                <a:rPr lang="en-US" b="0" i="1">
                                  <a:latin typeface="Cambria Math" panose="02040503050406030204" pitchFamily="18" charset="0"/>
                                </a:rPr>
                                <m:t>,</m:t>
                              </m:r>
                              <m:r>
                                <a:rPr lang="en-US" b="0" i="1">
                                  <a:latin typeface="Cambria Math" panose="02040503050406030204" pitchFamily="18" charset="0"/>
                                </a:rPr>
                                <m:t>𝑦</m:t>
                              </m:r>
                            </m:sub>
                          </m:sSub>
                          <m:r>
                            <a:rPr lang="en-US" b="0" i="1">
                              <a:latin typeface="Cambria Math" panose="02040503050406030204" pitchFamily="18" charset="0"/>
                            </a:rPr>
                            <m:t>,</m:t>
                          </m:r>
                          <m:sSub>
                            <m:sSubPr>
                              <m:ctrlPr>
                                <a:rPr lang="en-US" b="0" i="1">
                                  <a:latin typeface="Cambria Math" panose="02040503050406030204" pitchFamily="18" charset="0"/>
                                </a:rPr>
                              </m:ctrlPr>
                            </m:sSubPr>
                            <m:e>
                              <m:r>
                                <a:rPr lang="en-US" b="0" i="1">
                                  <a:latin typeface="Cambria Math" panose="02040503050406030204" pitchFamily="18" charset="0"/>
                                </a:rPr>
                                <m:t>𝑡</m:t>
                              </m:r>
                            </m:e>
                            <m:sub>
                              <m:r>
                                <a:rPr lang="en-US" b="0" i="1">
                                  <a:latin typeface="Cambria Math" panose="02040503050406030204" pitchFamily="18" charset="0"/>
                                </a:rPr>
                                <m:t>𝑖</m:t>
                              </m:r>
                              <m:r>
                                <a:rPr lang="en-US" b="0" i="1">
                                  <a:latin typeface="Cambria Math" panose="02040503050406030204" pitchFamily="18" charset="0"/>
                                </a:rPr>
                                <m:t>,</m:t>
                              </m:r>
                              <m:r>
                                <a:rPr lang="en-US" b="0" i="1">
                                  <a:latin typeface="Cambria Math" panose="02040503050406030204" pitchFamily="18" charset="0"/>
                                </a:rPr>
                                <m:t>𝑧</m:t>
                              </m:r>
                            </m:sub>
                          </m:sSub>
                          <m:r>
                            <a:rPr lang="en-US" b="0" i="1">
                              <a:latin typeface="Cambria Math" panose="02040503050406030204" pitchFamily="18" charset="0"/>
                            </a:rPr>
                            <m:t>,0</m:t>
                          </m:r>
                        </m:e>
                      </m:d>
                      <m:r>
                        <a:rPr lang="en-US" b="0" i="1">
                          <a:latin typeface="Cambria Math" panose="02040503050406030204" pitchFamily="18" charset="0"/>
                        </a:rPr>
                        <m:t>     </m:t>
                      </m:r>
                      <m:r>
                        <a:rPr lang="en-US" b="0" i="1">
                          <a:latin typeface="Cambria Math" panose="02040503050406030204" pitchFamily="18" charset="0"/>
                        </a:rPr>
                        <m:t>𝑖𝑓</m:t>
                      </m:r>
                      <m:r>
                        <a:rPr lang="en-US" b="0" i="1">
                          <a:latin typeface="Cambria Math" panose="02040503050406030204" pitchFamily="18" charset="0"/>
                        </a:rPr>
                        <m:t> </m:t>
                      </m:r>
                      <m:r>
                        <a:rPr lang="en-US" b="0" i="1">
                          <a:latin typeface="Cambria Math" panose="02040503050406030204" pitchFamily="18" charset="0"/>
                        </a:rPr>
                        <m:t>𝑦</m:t>
                      </m:r>
                      <m:r>
                        <a:rPr lang="en-US" b="0" i="1">
                          <a:latin typeface="Cambria Math" panose="02040503050406030204" pitchFamily="18" charset="0"/>
                        </a:rPr>
                        <m:t>=</m:t>
                      </m:r>
                      <m:r>
                        <a:rPr lang="en-US" b="0" i="1">
                          <a:latin typeface="Cambria Math" panose="02040503050406030204" pitchFamily="18" charset="0"/>
                          <a:ea typeface="Cambria Math" panose="02040503050406030204" pitchFamily="18" charset="0"/>
                        </a:rPr>
                        <m:t>𝑧</m:t>
                      </m:r>
                    </m:oMath>
                  </m:oMathPara>
                </a14:m>
                <a:endParaRPr lang="en-US" b="0" dirty="0">
                  <a:ea typeface="Cambria Math" panose="02040503050406030204" pitchFamily="18" charset="0"/>
                </a:endParaRPr>
              </a:p>
              <a:p>
                <a:pPr>
                  <a:spcBef>
                    <a:spcPts val="2400"/>
                  </a:spcBef>
                  <a:spcAft>
                    <a:spcPts val="1800"/>
                  </a:spcAft>
                </a:pPr>
                <a:r>
                  <a:rPr lang="en-US" b="0" dirty="0">
                    <a:ea typeface="Cambria Math" panose="02040503050406030204" pitchFamily="18" charset="0"/>
                  </a:rPr>
                  <a:t>Objective function:</a:t>
                </a:r>
              </a:p>
              <a:p>
                <a:pPr marL="0" indent="0">
                  <a:spcBef>
                    <a:spcPts val="1800"/>
                  </a:spcBef>
                  <a:spcAft>
                    <a:spcPts val="1200"/>
                  </a:spcAft>
                  <a:buNone/>
                </a:pPr>
                <a14:m>
                  <m:oMathPara xmlns:m="http://schemas.openxmlformats.org/officeDocument/2006/math">
                    <m:oMathParaPr>
                      <m:jc m:val="centerGroup"/>
                    </m:oMathParaPr>
                    <m:oMath xmlns:m="http://schemas.openxmlformats.org/officeDocument/2006/math">
                      <m:r>
                        <a:rPr lang="en-US" b="0" i="1">
                          <a:latin typeface="Cambria Math" panose="02040503050406030204" pitchFamily="18" charset="0"/>
                          <a:ea typeface="Cambria Math" panose="02040503050406030204" pitchFamily="18" charset="0"/>
                        </a:rPr>
                        <m:t>∀ⅈ∈</m:t>
                      </m:r>
                      <m:r>
                        <a:rPr lang="en-US" b="0" i="1">
                          <a:latin typeface="Cambria Math" panose="02040503050406030204" pitchFamily="18" charset="0"/>
                          <a:ea typeface="Cambria Math" panose="02040503050406030204" pitchFamily="18" charset="0"/>
                        </a:rPr>
                        <m:t>𝐷</m:t>
                      </m:r>
                      <m:r>
                        <m:rPr>
                          <m:nor/>
                        </m:rPr>
                        <a:rPr lang="en-US" b="0">
                          <a:latin typeface="Cambria Math" panose="02040503050406030204" pitchFamily="18" charset="0"/>
                          <a:ea typeface="Cambria Math" panose="02040503050406030204" pitchFamily="18" charset="0"/>
                        </a:rPr>
                        <m:t>     </m:t>
                      </m:r>
                      <m:r>
                        <m:rPr>
                          <m:nor/>
                        </m:rPr>
                        <a:rPr lang="en-US" b="0">
                          <a:latin typeface="Candara Light" panose="020E0502030303020204" pitchFamily="34" charset="0"/>
                          <a:ea typeface="Cambria Math" panose="02040503050406030204" pitchFamily="18" charset="0"/>
                        </a:rPr>
                        <m:t>minimize</m:t>
                      </m:r>
                      <m:d>
                        <m:dPr>
                          <m:ctrlPr>
                            <a:rPr lang="en-US" b="0" i="1">
                              <a:latin typeface="Cambria Math" panose="02040503050406030204" pitchFamily="18" charset="0"/>
                              <a:ea typeface="Cambria Math" panose="02040503050406030204" pitchFamily="18" charset="0"/>
                            </a:rPr>
                          </m:ctrlPr>
                        </m:dPr>
                        <m:e>
                          <m:r>
                            <m:rPr>
                              <m:nor/>
                            </m:rPr>
                            <a:rPr lang="en-US" b="0">
                              <a:latin typeface="Candara Light" panose="020E0502030303020204" pitchFamily="34" charset="0"/>
                              <a:ea typeface="Cambria Math" panose="02040503050406030204" pitchFamily="18" charset="0"/>
                            </a:rPr>
                            <m:t>sum</m:t>
                          </m:r>
                          <m:d>
                            <m:dPr>
                              <m:ctrlPr>
                                <a:rPr lang="en-US" b="0" i="1">
                                  <a:latin typeface="Cambria Math" panose="02040503050406030204" pitchFamily="18" charset="0"/>
                                  <a:ea typeface="Cambria Math" panose="02040503050406030204" pitchFamily="18" charset="0"/>
                                </a:rPr>
                              </m:ctrlPr>
                            </m:dPr>
                            <m:e>
                              <m:r>
                                <m:rPr>
                                  <m:nor/>
                                </m:rPr>
                                <a:rPr lang="en-US" b="0">
                                  <a:latin typeface="Candara Light" panose="020E0502030303020204" pitchFamily="34" charset="0"/>
                                  <a:ea typeface="Cambria Math" panose="02040503050406030204" pitchFamily="18" charset="0"/>
                                </a:rPr>
                                <m:t>end</m:t>
                              </m:r>
                              <m:r>
                                <m:rPr>
                                  <m:nor/>
                                </m:rPr>
                                <a:rPr lang="en-US" b="0">
                                  <a:latin typeface="Candara Light" panose="020E0502030303020204" pitchFamily="34" charset="0"/>
                                  <a:ea typeface="Cambria Math" panose="02040503050406030204" pitchFamily="18" charset="0"/>
                                </a:rPr>
                                <m:t>_</m:t>
                              </m:r>
                              <m:r>
                                <m:rPr>
                                  <m:nor/>
                                </m:rPr>
                                <a:rPr lang="en-US" b="0">
                                  <a:latin typeface="Candara Light" panose="020E0502030303020204" pitchFamily="34" charset="0"/>
                                  <a:ea typeface="Cambria Math" panose="02040503050406030204" pitchFamily="18" charset="0"/>
                                </a:rPr>
                                <m:t>of</m:t>
                              </m:r>
                              <m:d>
                                <m:dPr>
                                  <m:ctrlPr>
                                    <a:rPr lang="en-US" b="0" i="1">
                                      <a:latin typeface="Cambria Math" panose="02040503050406030204" pitchFamily="18" charset="0"/>
                                      <a:ea typeface="Cambria Math" panose="02040503050406030204" pitchFamily="18" charset="0"/>
                                    </a:rPr>
                                  </m:ctrlPr>
                                </m:dPr>
                                <m:e>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𝑑</m:t>
                                      </m:r>
                                    </m:e>
                                    <m:sub>
                                      <m:r>
                                        <a:rPr lang="en-US" b="0" i="1">
                                          <a:latin typeface="Cambria Math" panose="02040503050406030204" pitchFamily="18" charset="0"/>
                                          <a:ea typeface="Cambria Math" panose="02040503050406030204" pitchFamily="18" charset="0"/>
                                        </a:rPr>
                                        <m:t>𝑖</m:t>
                                      </m:r>
                                    </m:sub>
                                  </m:sSub>
                                </m:e>
                              </m:d>
                            </m:e>
                          </m:d>
                        </m:e>
                      </m:d>
                    </m:oMath>
                  </m:oMathPara>
                </a14:m>
                <a:endParaRPr lang="en-US" dirty="0"/>
              </a:p>
            </p:txBody>
          </p:sp>
        </mc:Choice>
        <mc:Fallback xmlns="">
          <p:sp>
            <p:nvSpPr>
              <p:cNvPr id="4" name="Content Placeholder 3">
                <a:extLst>
                  <a:ext uri="{FF2B5EF4-FFF2-40B4-BE49-F238E27FC236}">
                    <a16:creationId xmlns:a16="http://schemas.microsoft.com/office/drawing/2014/main" id="{2EF8AB2B-815E-48F6-9905-907DFB96AB76}"/>
                  </a:ext>
                </a:extLst>
              </p:cNvPr>
              <p:cNvSpPr>
                <a:spLocks noGrp="1" noRot="1" noChangeAspect="1" noMove="1" noResize="1" noEditPoints="1" noAdjustHandles="1" noChangeArrowheads="1" noChangeShapeType="1" noTextEdit="1"/>
              </p:cNvSpPr>
              <p:nvPr>
                <p:ph idx="10"/>
              </p:nvPr>
            </p:nvSpPr>
            <p:spPr>
              <a:xfrm>
                <a:off x="5181600" y="1074420"/>
                <a:ext cx="4429760" cy="4023360"/>
              </a:xfrm>
              <a:blipFill>
                <a:blip r:embed="rId2"/>
                <a:stretch>
                  <a:fillRect l="-3438" t="-62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F07BC4D0-B13F-4462-836F-C47A5639DEC4}"/>
              </a:ext>
            </a:extLst>
          </p:cNvPr>
          <p:cNvSpPr>
            <a:spLocks noGrp="1"/>
          </p:cNvSpPr>
          <p:nvPr>
            <p:ph type="title"/>
          </p:nvPr>
        </p:nvSpPr>
        <p:spPr/>
        <p:txBody>
          <a:bodyPr/>
          <a:lstStyle/>
          <a:p>
            <a:r>
              <a:rPr lang="en-US" dirty="0"/>
              <a:t>Built-in Schedulers: </a:t>
            </a:r>
            <a:r>
              <a:rPr lang="en-US" dirty="0">
                <a:solidFill>
                  <a:srgbClr val="C00000"/>
                </a:solidFill>
              </a:rPr>
              <a:t>Constraint Programming </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CC0D7E-D0D6-4638-974F-3E6A1998808C}"/>
                  </a:ext>
                </a:extLst>
              </p:cNvPr>
              <p:cNvSpPr>
                <a:spLocks noGrp="1"/>
              </p:cNvSpPr>
              <p:nvPr>
                <p:ph idx="1"/>
              </p:nvPr>
            </p:nvSpPr>
            <p:spPr/>
            <p:txBody>
              <a:bodyPr/>
              <a:lstStyle/>
              <a:p>
                <a:pPr>
                  <a:lnSpc>
                    <a:spcPct val="100000"/>
                  </a:lnSpc>
                </a:pPr>
                <a:r>
                  <a:rPr lang="en-US" b="0" dirty="0"/>
                  <a:t>Let </a:t>
                </a:r>
                <a14:m>
                  <m:oMath xmlns:m="http://schemas.openxmlformats.org/officeDocument/2006/math">
                    <m:r>
                      <a:rPr lang="en-US" b="0" i="1" dirty="0">
                        <a:latin typeface="Cambria Math" panose="02040503050406030204" pitchFamily="18" charset="0"/>
                      </a:rPr>
                      <m:t>𝐷</m:t>
                    </m:r>
                  </m:oMath>
                </a14:m>
                <a:r>
                  <a:rPr lang="en-US" b="0" dirty="0"/>
                  <a:t> be a set of DAGs under consideration for scheduling. Then, </a:t>
                </a:r>
                <a14:m>
                  <m:oMath xmlns:m="http://schemas.openxmlformats.org/officeDocument/2006/math">
                    <m:r>
                      <a:rPr lang="en-US" b="0" i="1" dirty="0">
                        <a:latin typeface="Cambria Math" panose="02040503050406030204" pitchFamily="18" charset="0"/>
                      </a:rPr>
                      <m:t>𝑑𝑖</m:t>
                    </m:r>
                  </m:oMath>
                </a14:m>
                <a:r>
                  <a:rPr lang="en-US" b="0" dirty="0"/>
                  <a:t> an interval variable defines </a:t>
                </a:r>
                <a14:m>
                  <m:oMath xmlns:m="http://schemas.openxmlformats.org/officeDocument/2006/math">
                    <m:sSup>
                      <m:sSupPr>
                        <m:ctrlPr>
                          <a:rPr lang="en-US" b="0" i="1" dirty="0">
                            <a:latin typeface="Cambria Math" panose="02040503050406030204" pitchFamily="18" charset="0"/>
                          </a:rPr>
                        </m:ctrlPr>
                      </m:sSupPr>
                      <m:e>
                        <m:r>
                          <a:rPr lang="en-US" b="0" i="1" dirty="0">
                            <a:latin typeface="Cambria Math" panose="02040503050406030204" pitchFamily="18" charset="0"/>
                          </a:rPr>
                          <m:t>𝑖</m:t>
                        </m:r>
                      </m:e>
                      <m:sup>
                        <m:r>
                          <a:rPr lang="en-US" b="0" i="1" dirty="0">
                            <a:latin typeface="Cambria Math" panose="02040503050406030204" pitchFamily="18" charset="0"/>
                          </a:rPr>
                          <m:t>𝑡h</m:t>
                        </m:r>
                      </m:sup>
                    </m:sSup>
                  </m:oMath>
                </a14:m>
                <a:r>
                  <a:rPr lang="en-US" b="0" dirty="0"/>
                  <a:t> DAG in system where </a:t>
                </a:r>
                <a14:m>
                  <m:oMath xmlns:m="http://schemas.openxmlformats.org/officeDocument/2006/math">
                    <m:r>
                      <a:rPr lang="en-US" b="0" i="1">
                        <a:latin typeface="Cambria Math" panose="02040503050406030204" pitchFamily="18" charset="0"/>
                      </a:rPr>
                      <m:t>𝑖</m:t>
                    </m:r>
                    <m:r>
                      <a:rPr lang="en-US" b="0" i="1">
                        <a:latin typeface="Cambria Math" panose="02040503050406030204" pitchFamily="18" charset="0"/>
                      </a:rPr>
                      <m:t>∈</m:t>
                    </m:r>
                    <m:r>
                      <a:rPr lang="en-US" b="0" i="1">
                        <a:latin typeface="Cambria Math" panose="02040503050406030204" pitchFamily="18" charset="0"/>
                      </a:rPr>
                      <m:t>𝐷</m:t>
                    </m:r>
                  </m:oMath>
                </a14:m>
                <a:endParaRPr lang="en-US" b="0" dirty="0"/>
              </a:p>
              <a:p>
                <a:pPr>
                  <a:lnSpc>
                    <a:spcPct val="100000"/>
                  </a:lnSpc>
                </a:pPr>
                <a:r>
                  <a:rPr lang="en-US" b="0" dirty="0"/>
                  <a:t>Let </a:t>
                </a:r>
                <a14:m>
                  <m:oMath xmlns:m="http://schemas.openxmlformats.org/officeDocument/2006/math">
                    <m:r>
                      <a:rPr lang="en-US" b="0" i="1" dirty="0">
                        <a:latin typeface="Cambria Math" panose="02040503050406030204" pitchFamily="18" charset="0"/>
                      </a:rPr>
                      <m:t>𝑇</m:t>
                    </m:r>
                  </m:oMath>
                </a14:m>
                <a:r>
                  <a:rPr lang="en-US" b="0" dirty="0"/>
                  <a:t> denote set of tasks in a DAG </a:t>
                </a:r>
                <a14:m>
                  <m:oMath xmlns:m="http://schemas.openxmlformats.org/officeDocument/2006/math">
                    <m:sSub>
                      <m:sSubPr>
                        <m:ctrlPr>
                          <a:rPr lang="en-US" b="0" i="1">
                            <a:latin typeface="Cambria Math" panose="02040503050406030204" pitchFamily="18" charset="0"/>
                          </a:rPr>
                        </m:ctrlPr>
                      </m:sSubPr>
                      <m:e>
                        <m:r>
                          <a:rPr lang="en-US" b="0" i="1">
                            <a:latin typeface="Cambria Math" panose="02040503050406030204" pitchFamily="18" charset="0"/>
                          </a:rPr>
                          <m:t>𝑑</m:t>
                        </m:r>
                      </m:e>
                      <m:sub>
                        <m:r>
                          <a:rPr lang="en-US" b="0" i="1">
                            <a:latin typeface="Cambria Math" panose="02040503050406030204" pitchFamily="18" charset="0"/>
                          </a:rPr>
                          <m:t>𝑖</m:t>
                        </m:r>
                      </m:sub>
                    </m:sSub>
                  </m:oMath>
                </a14:m>
                <a:r>
                  <a:rPr lang="en-US" b="0" dirty="0"/>
                  <a:t>. Then, </a:t>
                </a:r>
                <a14:m>
                  <m:oMath xmlns:m="http://schemas.openxmlformats.org/officeDocument/2006/math">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sub>
                    </m:sSub>
                  </m:oMath>
                </a14:m>
                <a:r>
                  <a:rPr lang="en-US" b="0" dirty="0"/>
                  <a:t> is an interval variable for a task where </a:t>
                </a:r>
                <a14:m>
                  <m:oMath xmlns:m="http://schemas.openxmlformats.org/officeDocument/2006/math">
                    <m:r>
                      <a:rPr lang="en-US" b="0" i="1">
                        <a:latin typeface="Cambria Math" panose="02040503050406030204" pitchFamily="18" charset="0"/>
                      </a:rPr>
                      <m:t>𝑗</m:t>
                    </m:r>
                    <m:r>
                      <a:rPr lang="en-US" b="0" i="1">
                        <a:latin typeface="Cambria Math" panose="02040503050406030204" pitchFamily="18" charset="0"/>
                      </a:rPr>
                      <m:t>∈</m:t>
                    </m:r>
                    <m:r>
                      <a:rPr lang="en-US" b="0" i="1">
                        <a:latin typeface="Cambria Math" panose="02040503050406030204" pitchFamily="18" charset="0"/>
                      </a:rPr>
                      <m:t>𝑇</m:t>
                    </m:r>
                  </m:oMath>
                </a14:m>
                <a:endParaRPr lang="en-US" b="0" dirty="0"/>
              </a:p>
              <a:p>
                <a:pPr>
                  <a:lnSpc>
                    <a:spcPct val="100000"/>
                  </a:lnSpc>
                </a:pPr>
                <a:r>
                  <a:rPr lang="en-US" b="0" dirty="0"/>
                  <a:t>Let </a:t>
                </a:r>
                <a14:m>
                  <m:oMath xmlns:m="http://schemas.openxmlformats.org/officeDocument/2006/math">
                    <m:r>
                      <a:rPr lang="en-US" b="0" i="1" dirty="0">
                        <a:latin typeface="Cambria Math" panose="02040503050406030204" pitchFamily="18" charset="0"/>
                      </a:rPr>
                      <m:t>𝑃</m:t>
                    </m:r>
                  </m:oMath>
                </a14:m>
                <a:r>
                  <a:rPr lang="en-US" b="0" dirty="0"/>
                  <a:t> represent number of PE in a system. Then, </a:t>
                </a:r>
                <a14:m>
                  <m:oMath xmlns:m="http://schemas.openxmlformats.org/officeDocument/2006/math">
                    <m:sSub>
                      <m:sSubPr>
                        <m:ctrlPr>
                          <a:rPr lang="en-US" b="0" i="1" dirty="0">
                            <a:latin typeface="Cambria Math" panose="02040503050406030204" pitchFamily="18" charset="0"/>
                          </a:rPr>
                        </m:ctrlPr>
                      </m:sSubPr>
                      <m:e>
                        <m:r>
                          <a:rPr lang="en-US" b="0" i="1" dirty="0">
                            <a:latin typeface="Cambria Math" panose="02040503050406030204" pitchFamily="18" charset="0"/>
                          </a:rPr>
                          <m:t>𝑡</m:t>
                        </m:r>
                      </m:e>
                      <m:sub>
                        <m:r>
                          <a:rPr lang="en-US" b="0" i="1" dirty="0">
                            <a:latin typeface="Cambria Math" panose="02040503050406030204" pitchFamily="18" charset="0"/>
                          </a:rPr>
                          <m:t>𝑗</m:t>
                        </m:r>
                        <m:r>
                          <a:rPr lang="en-US" b="0" i="1" dirty="0">
                            <a:latin typeface="Cambria Math" panose="02040503050406030204" pitchFamily="18" charset="0"/>
                          </a:rPr>
                          <m:t>,</m:t>
                        </m:r>
                        <m:r>
                          <a:rPr lang="en-US" b="0" i="1" dirty="0">
                            <a:latin typeface="Cambria Math" panose="02040503050406030204" pitchFamily="18" charset="0"/>
                          </a:rPr>
                          <m:t>𝑧</m:t>
                        </m:r>
                      </m:sub>
                    </m:sSub>
                  </m:oMath>
                </a14:m>
                <a:r>
                  <a:rPr lang="en-US" b="0" dirty="0"/>
                  <a:t> is an optional interval variable for task </a:t>
                </a:r>
                <a14:m>
                  <m:oMath xmlns:m="http://schemas.openxmlformats.org/officeDocument/2006/math">
                    <m:r>
                      <a:rPr lang="en-US" b="0" i="1" dirty="0">
                        <a:latin typeface="Cambria Math" panose="02040503050406030204" pitchFamily="18" charset="0"/>
                      </a:rPr>
                      <m:t>𝑡𝑗</m:t>
                    </m:r>
                  </m:oMath>
                </a14:m>
                <a:r>
                  <a:rPr lang="en-US" b="0" dirty="0"/>
                  <a:t> if it can be executed on PE </a:t>
                </a:r>
                <a14:m>
                  <m:oMath xmlns:m="http://schemas.openxmlformats.org/officeDocument/2006/math">
                    <m:r>
                      <a:rPr lang="en-US" b="0" i="1" dirty="0">
                        <a:latin typeface="Cambria Math" panose="02040503050406030204" pitchFamily="18" charset="0"/>
                      </a:rPr>
                      <m:t>𝑧</m:t>
                    </m:r>
                  </m:oMath>
                </a14:m>
                <a:r>
                  <a:rPr lang="en-US" b="0" dirty="0"/>
                  <a:t> where </a:t>
                </a:r>
                <a14:m>
                  <m:oMath xmlns:m="http://schemas.openxmlformats.org/officeDocument/2006/math">
                    <m:r>
                      <a:rPr lang="en-US" b="0" i="1">
                        <a:latin typeface="Cambria Math" panose="02040503050406030204" pitchFamily="18" charset="0"/>
                      </a:rPr>
                      <m:t>𝑗</m:t>
                    </m:r>
                    <m:r>
                      <a:rPr lang="en-US" b="0" i="1">
                        <a:latin typeface="Cambria Math" panose="02040503050406030204" pitchFamily="18" charset="0"/>
                      </a:rPr>
                      <m:t>∈</m:t>
                    </m:r>
                    <m:r>
                      <a:rPr lang="en-US" b="0" i="1">
                        <a:latin typeface="Cambria Math" panose="02040503050406030204" pitchFamily="18" charset="0"/>
                      </a:rPr>
                      <m:t>𝑇</m:t>
                    </m:r>
                    <m:r>
                      <a:rPr lang="en-US" b="0" i="1">
                        <a:latin typeface="Cambria Math" panose="02040503050406030204" pitchFamily="18" charset="0"/>
                      </a:rPr>
                      <m:t> </m:t>
                    </m:r>
                  </m:oMath>
                </a14:m>
                <a:r>
                  <a:rPr lang="en-US" b="0" dirty="0"/>
                  <a:t>and </a:t>
                </a:r>
                <a14:m>
                  <m:oMath xmlns:m="http://schemas.openxmlformats.org/officeDocument/2006/math">
                    <m:r>
                      <m:rPr>
                        <m:sty m:val="p"/>
                      </m:rPr>
                      <a:rPr lang="en-US" b="0">
                        <a:latin typeface="Cambria Math" panose="02040503050406030204" pitchFamily="18" charset="0"/>
                      </a:rPr>
                      <m:t>z</m:t>
                    </m:r>
                    <m:r>
                      <a:rPr lang="en-US" b="0" i="1">
                        <a:latin typeface="Cambria Math" panose="02040503050406030204" pitchFamily="18" charset="0"/>
                      </a:rPr>
                      <m:t>∈</m:t>
                    </m:r>
                    <m:r>
                      <a:rPr lang="en-US" b="0" i="1">
                        <a:latin typeface="Cambria Math" panose="02040503050406030204" pitchFamily="18" charset="0"/>
                      </a:rPr>
                      <m:t>𝑃</m:t>
                    </m:r>
                  </m:oMath>
                </a14:m>
                <a:endParaRPr lang="en-US" b="0" i="1" dirty="0"/>
              </a:p>
              <a:p>
                <a:pPr lvl="1">
                  <a:lnSpc>
                    <a:spcPct val="100000"/>
                  </a:lnSpc>
                </a:pPr>
                <a:endParaRPr lang="en-US" b="0" dirty="0"/>
              </a:p>
              <a:p>
                <a:pPr lvl="1">
                  <a:lnSpc>
                    <a:spcPct val="100000"/>
                  </a:lnSpc>
                </a:pPr>
                <a:endParaRPr lang="en-US" dirty="0"/>
              </a:p>
            </p:txBody>
          </p:sp>
        </mc:Choice>
        <mc:Fallback xmlns="">
          <p:sp>
            <p:nvSpPr>
              <p:cNvPr id="3" name="Content Placeholder 2">
                <a:extLst>
                  <a:ext uri="{FF2B5EF4-FFF2-40B4-BE49-F238E27FC236}">
                    <a16:creationId xmlns:a16="http://schemas.microsoft.com/office/drawing/2014/main" id="{E5CC0D7E-D0D6-4638-974F-3E6A1998808C}"/>
                  </a:ext>
                </a:extLst>
              </p:cNvPr>
              <p:cNvSpPr>
                <a:spLocks noGrp="1" noRot="1" noChangeAspect="1" noMove="1" noResize="1" noEditPoints="1" noAdjustHandles="1" noChangeArrowheads="1" noChangeShapeType="1" noTextEdit="1"/>
              </p:cNvSpPr>
              <p:nvPr>
                <p:ph idx="1"/>
              </p:nvPr>
            </p:nvSpPr>
            <p:spPr>
              <a:blipFill>
                <a:blip r:embed="rId3"/>
                <a:stretch>
                  <a:fillRect l="-1143" t="-629" r="-1714" b="-5031"/>
                </a:stretch>
              </a:blipFill>
            </p:spPr>
            <p:txBody>
              <a:bodyPr/>
              <a:lstStyle/>
              <a:p>
                <a:r>
                  <a:rPr lang="en-US">
                    <a:noFill/>
                  </a:rPr>
                  <a:t> </a:t>
                </a:r>
              </a:p>
            </p:txBody>
          </p:sp>
        </mc:Fallback>
      </mc:AlternateContent>
    </p:spTree>
    <p:extLst>
      <p:ext uri="{BB962C8B-B14F-4D97-AF65-F5344CB8AC3E}">
        <p14:creationId xmlns:p14="http://schemas.microsoft.com/office/powerpoint/2010/main" val="161797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184216-D6FE-4B5D-BC73-93C4514CC7E7}"/>
              </a:ext>
            </a:extLst>
          </p:cNvPr>
          <p:cNvSpPr>
            <a:spLocks noGrp="1"/>
          </p:cNvSpPr>
          <p:nvPr>
            <p:ph idx="1"/>
          </p:nvPr>
        </p:nvSpPr>
        <p:spPr>
          <a:xfrm>
            <a:off x="528320" y="903438"/>
            <a:ext cx="9103360" cy="4023360"/>
          </a:xfrm>
        </p:spPr>
        <p:txBody>
          <a:bodyPr/>
          <a:lstStyle/>
          <a:p>
            <a:r>
              <a:rPr lang="en-US" dirty="0"/>
              <a:t>Schedule for a simple DAG with 3 different schedulers</a:t>
            </a:r>
          </a:p>
        </p:txBody>
      </p:sp>
      <p:sp>
        <p:nvSpPr>
          <p:cNvPr id="3" name="Title 2">
            <a:extLst>
              <a:ext uri="{FF2B5EF4-FFF2-40B4-BE49-F238E27FC236}">
                <a16:creationId xmlns:a16="http://schemas.microsoft.com/office/drawing/2014/main" id="{3E7CF619-C3AA-49ED-A949-E10933E7BABB}"/>
              </a:ext>
            </a:extLst>
          </p:cNvPr>
          <p:cNvSpPr>
            <a:spLocks noGrp="1"/>
          </p:cNvSpPr>
          <p:nvPr>
            <p:ph type="title"/>
          </p:nvPr>
        </p:nvSpPr>
        <p:spPr/>
        <p:txBody>
          <a:bodyPr/>
          <a:lstStyle/>
          <a:p>
            <a:r>
              <a:rPr lang="en-US" dirty="0"/>
              <a:t>A Simple Scheduling Case Study</a:t>
            </a:r>
          </a:p>
        </p:txBody>
      </p:sp>
      <p:pic>
        <p:nvPicPr>
          <p:cNvPr id="11" name="Picture 10">
            <a:extLst>
              <a:ext uri="{FF2B5EF4-FFF2-40B4-BE49-F238E27FC236}">
                <a16:creationId xmlns:a16="http://schemas.microsoft.com/office/drawing/2014/main" id="{92A59B29-27DF-4806-ABC1-69BA4A07C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2562891"/>
            <a:ext cx="2372820" cy="3025109"/>
          </a:xfrm>
          <a:prstGeom prst="rect">
            <a:avLst/>
          </a:prstGeom>
        </p:spPr>
      </p:pic>
      <p:sp>
        <p:nvSpPr>
          <p:cNvPr id="12" name="Rounded Rectangle 93">
            <a:extLst>
              <a:ext uri="{FF2B5EF4-FFF2-40B4-BE49-F238E27FC236}">
                <a16:creationId xmlns:a16="http://schemas.microsoft.com/office/drawing/2014/main" id="{6204A204-EF03-49C3-93A8-B0D862800985}"/>
              </a:ext>
            </a:extLst>
          </p:cNvPr>
          <p:cNvSpPr/>
          <p:nvPr/>
        </p:nvSpPr>
        <p:spPr>
          <a:xfrm>
            <a:off x="296756" y="1397000"/>
            <a:ext cx="2814745" cy="1143000"/>
          </a:xfrm>
          <a:prstGeom prst="roundRect">
            <a:avLst>
              <a:gd name="adj" fmla="val 4567"/>
            </a:avLst>
          </a:prstGeom>
          <a:solidFill>
            <a:srgbClr val="EEECE1">
              <a:lumMod val="9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333"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Application DAG</a:t>
            </a:r>
          </a:p>
          <a:p>
            <a:pPr marL="0" marR="0" lvl="0" indent="0" algn="l" defTabSz="761970" rtl="0" eaLnBrk="0" fontAlgn="base" latinLnBrk="0" hangingPunct="0">
              <a:lnSpc>
                <a:spcPct val="100000"/>
              </a:lnSpc>
              <a:spcBef>
                <a:spcPct val="0"/>
              </a:spcBef>
              <a:spcAft>
                <a:spcPts val="500"/>
              </a:spcAft>
              <a:buClrTx/>
              <a:buSzTx/>
              <a:buFontTx/>
              <a:buNone/>
              <a:tabLst/>
              <a:defRPr/>
            </a:pPr>
            <a:r>
              <a:rPr kumimoji="0" lang="en-US" sz="1000" b="0" i="0" u="none" strike="noStrike" kern="1200" cap="none" spc="0" normalizeH="0" baseline="0" noProof="0" dirty="0">
                <a:ln>
                  <a:noFill/>
                </a:ln>
                <a:solidFill>
                  <a:prstClr val="black"/>
                </a:solidFill>
                <a:effectLst/>
                <a:uLnTx/>
                <a:uFillTx/>
                <a:ea typeface="+mn-ea"/>
                <a:cs typeface="Arial" panose="020B0604020202020204" pitchFamily="34" charset="0"/>
              </a:rPr>
              <a:t>Topcuoglu, H., Hariri, S. and Wu, M.Y., 2002. Performance-effective and low-complexity task scheduling for heterogeneous computing. </a:t>
            </a:r>
            <a:r>
              <a:rPr kumimoji="0" lang="en-US" sz="1000" b="0" i="1" u="none" strike="noStrike" kern="1200" cap="none" spc="0" normalizeH="0" baseline="0" noProof="0" dirty="0">
                <a:ln>
                  <a:noFill/>
                </a:ln>
                <a:solidFill>
                  <a:prstClr val="black"/>
                </a:solidFill>
                <a:effectLst/>
                <a:uLnTx/>
                <a:uFillTx/>
                <a:ea typeface="+mn-ea"/>
                <a:cs typeface="Arial" panose="020B0604020202020204" pitchFamily="34" charset="0"/>
              </a:rPr>
              <a:t>IEEE transactions on parallel and distributed systems</a:t>
            </a:r>
            <a:r>
              <a:rPr kumimoji="0" lang="en-US" sz="10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1000" b="0" i="1" u="none" strike="noStrike" kern="1200" cap="none" spc="0" normalizeH="0" baseline="0" noProof="0" dirty="0">
                <a:ln>
                  <a:noFill/>
                </a:ln>
                <a:solidFill>
                  <a:prstClr val="black"/>
                </a:solidFill>
                <a:effectLst/>
                <a:uLnTx/>
                <a:uFillTx/>
                <a:ea typeface="+mn-ea"/>
                <a:cs typeface="Arial" panose="020B0604020202020204" pitchFamily="34" charset="0"/>
              </a:rPr>
              <a:t>13</a:t>
            </a:r>
            <a:r>
              <a:rPr kumimoji="0" lang="en-US" sz="1000" b="0" i="0" u="none" strike="noStrike" kern="1200" cap="none" spc="0" normalizeH="0" baseline="0" noProof="0" dirty="0">
                <a:ln>
                  <a:noFill/>
                </a:ln>
                <a:solidFill>
                  <a:prstClr val="black"/>
                </a:solidFill>
                <a:effectLst/>
                <a:uLnTx/>
                <a:uFillTx/>
                <a:ea typeface="+mn-ea"/>
                <a:cs typeface="Arial" panose="020B0604020202020204" pitchFamily="34" charset="0"/>
              </a:rPr>
              <a:t>(3), pp.260-274.</a:t>
            </a:r>
            <a:endParaRPr kumimoji="0" lang="en-US" sz="1000" b="1"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3" name="Rounded Rectangle 93">
            <a:extLst>
              <a:ext uri="{FF2B5EF4-FFF2-40B4-BE49-F238E27FC236}">
                <a16:creationId xmlns:a16="http://schemas.microsoft.com/office/drawing/2014/main" id="{014705EB-47F7-443E-8D5C-CEA32B017491}"/>
              </a:ext>
            </a:extLst>
          </p:cNvPr>
          <p:cNvSpPr/>
          <p:nvPr/>
        </p:nvSpPr>
        <p:spPr>
          <a:xfrm>
            <a:off x="3619500" y="1397000"/>
            <a:ext cx="2137833" cy="929211"/>
          </a:xfrm>
          <a:prstGeom prst="roundRect">
            <a:avLst>
              <a:gd name="adj" fmla="val 4567"/>
            </a:avLst>
          </a:prstGeom>
          <a:solidFill>
            <a:srgbClr val="1F497D">
              <a:lumMod val="20000"/>
              <a:lumOff val="8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333"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Task Profile</a:t>
            </a:r>
          </a:p>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167"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Execution time profile of tasks in the DAG on 3 different processing elements</a:t>
            </a:r>
          </a:p>
        </p:txBody>
      </p:sp>
      <p:sp>
        <p:nvSpPr>
          <p:cNvPr id="14" name="Rounded Rectangle 93">
            <a:extLst>
              <a:ext uri="{FF2B5EF4-FFF2-40B4-BE49-F238E27FC236}">
                <a16:creationId xmlns:a16="http://schemas.microsoft.com/office/drawing/2014/main" id="{2F300A71-43DC-46E5-BC3A-48283E498E93}"/>
              </a:ext>
            </a:extLst>
          </p:cNvPr>
          <p:cNvSpPr/>
          <p:nvPr/>
        </p:nvSpPr>
        <p:spPr>
          <a:xfrm>
            <a:off x="7109024" y="1397000"/>
            <a:ext cx="2137833" cy="569191"/>
          </a:xfrm>
          <a:prstGeom prst="roundRect">
            <a:avLst>
              <a:gd name="adj" fmla="val 4567"/>
            </a:avLst>
          </a:prstGeom>
          <a:solidFill>
            <a:srgbClr val="C0504D">
              <a:lumMod val="40000"/>
              <a:lumOff val="6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333"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Schedulers</a:t>
            </a:r>
          </a:p>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167"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MET	ETF	</a:t>
            </a:r>
            <a:r>
              <a:rPr lang="en-US" sz="1167" dirty="0">
                <a:solidFill>
                  <a:sysClr val="windowText" lastClr="000000"/>
                </a:solidFill>
                <a:cs typeface="Arial" panose="020B0604020202020204" pitchFamily="34" charset="0"/>
              </a:rPr>
              <a:t>CP</a:t>
            </a:r>
            <a:endParaRPr kumimoji="0" lang="en-US" sz="1167" b="0" i="0" u="none" strike="noStrike" kern="1200" cap="none" spc="0" normalizeH="0" baseline="0" noProof="0" dirty="0">
              <a:ln>
                <a:noFill/>
              </a:ln>
              <a:solidFill>
                <a:sysClr val="windowText" lastClr="000000"/>
              </a:solidFill>
              <a:effectLst/>
              <a:uLnTx/>
              <a:uFillTx/>
              <a:ea typeface="+mn-ea"/>
              <a:cs typeface="Arial" panose="020B0604020202020204" pitchFamily="34" charset="0"/>
            </a:endParaRPr>
          </a:p>
        </p:txBody>
      </p:sp>
      <p:graphicFrame>
        <p:nvGraphicFramePr>
          <p:cNvPr id="15" name="Table 14">
            <a:extLst>
              <a:ext uri="{FF2B5EF4-FFF2-40B4-BE49-F238E27FC236}">
                <a16:creationId xmlns:a16="http://schemas.microsoft.com/office/drawing/2014/main" id="{F92C0CF8-21C1-4EBB-AA8B-0EC439232134}"/>
              </a:ext>
            </a:extLst>
          </p:cNvPr>
          <p:cNvGraphicFramePr>
            <a:graphicFrameLocks noGrp="1"/>
          </p:cNvGraphicFramePr>
          <p:nvPr/>
        </p:nvGraphicFramePr>
        <p:xfrm>
          <a:off x="3680953" y="2713449"/>
          <a:ext cx="2014928" cy="2849880"/>
        </p:xfrm>
        <a:graphic>
          <a:graphicData uri="http://schemas.openxmlformats.org/drawingml/2006/table">
            <a:tbl>
              <a:tblPr firstRow="1" bandRow="1"/>
              <a:tblGrid>
                <a:gridCol w="503732">
                  <a:extLst>
                    <a:ext uri="{9D8B030D-6E8A-4147-A177-3AD203B41FA5}">
                      <a16:colId xmlns:a16="http://schemas.microsoft.com/office/drawing/2014/main" val="4029949669"/>
                    </a:ext>
                  </a:extLst>
                </a:gridCol>
                <a:gridCol w="503732">
                  <a:extLst>
                    <a:ext uri="{9D8B030D-6E8A-4147-A177-3AD203B41FA5}">
                      <a16:colId xmlns:a16="http://schemas.microsoft.com/office/drawing/2014/main" val="945323434"/>
                    </a:ext>
                  </a:extLst>
                </a:gridCol>
                <a:gridCol w="503732">
                  <a:extLst>
                    <a:ext uri="{9D8B030D-6E8A-4147-A177-3AD203B41FA5}">
                      <a16:colId xmlns:a16="http://schemas.microsoft.com/office/drawing/2014/main" val="3060465453"/>
                    </a:ext>
                  </a:extLst>
                </a:gridCol>
                <a:gridCol w="503732">
                  <a:extLst>
                    <a:ext uri="{9D8B030D-6E8A-4147-A177-3AD203B41FA5}">
                      <a16:colId xmlns:a16="http://schemas.microsoft.com/office/drawing/2014/main" val="3551759674"/>
                    </a:ext>
                  </a:extLst>
                </a:gridCol>
              </a:tblGrid>
              <a:tr h="254000">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Task</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P0</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P1</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tx1"/>
                          </a:solidFill>
                          <a:latin typeface="Times New Roman"/>
                        </a:defRPr>
                      </a:lvl1pPr>
                      <a:lvl2pPr marL="457200" algn="l" defTabSz="457200" rtl="0" eaLnBrk="1" latinLnBrk="0" hangingPunct="1">
                        <a:defRPr sz="1800" b="1" kern="1200">
                          <a:solidFill>
                            <a:schemeClr val="tx1"/>
                          </a:solidFill>
                          <a:latin typeface="Times New Roman"/>
                        </a:defRPr>
                      </a:lvl2pPr>
                      <a:lvl3pPr marL="914400" algn="l" defTabSz="457200" rtl="0" eaLnBrk="1" latinLnBrk="0" hangingPunct="1">
                        <a:defRPr sz="1800" b="1" kern="1200">
                          <a:solidFill>
                            <a:schemeClr val="tx1"/>
                          </a:solidFill>
                          <a:latin typeface="Times New Roman"/>
                        </a:defRPr>
                      </a:lvl3pPr>
                      <a:lvl4pPr marL="1371600" algn="l" defTabSz="457200" rtl="0" eaLnBrk="1" latinLnBrk="0" hangingPunct="1">
                        <a:defRPr sz="1800" b="1" kern="1200">
                          <a:solidFill>
                            <a:schemeClr val="tx1"/>
                          </a:solidFill>
                          <a:latin typeface="Times New Roman"/>
                        </a:defRPr>
                      </a:lvl4pPr>
                      <a:lvl5pPr marL="1828800" algn="l" defTabSz="457200" rtl="0" eaLnBrk="1" latinLnBrk="0" hangingPunct="1">
                        <a:defRPr sz="1800" b="1" kern="1200">
                          <a:solidFill>
                            <a:schemeClr val="tx1"/>
                          </a:solidFill>
                          <a:latin typeface="Times New Roman"/>
                        </a:defRPr>
                      </a:lvl5pPr>
                      <a:lvl6pPr marL="2286000" algn="l" defTabSz="457200" rtl="0" eaLnBrk="1" latinLnBrk="0" hangingPunct="1">
                        <a:defRPr sz="1800" b="1" kern="1200">
                          <a:solidFill>
                            <a:schemeClr val="tx1"/>
                          </a:solidFill>
                          <a:latin typeface="Times New Roman"/>
                        </a:defRPr>
                      </a:lvl6pPr>
                      <a:lvl7pPr marL="2743200" algn="l" defTabSz="457200" rtl="0" eaLnBrk="1" latinLnBrk="0" hangingPunct="1">
                        <a:defRPr sz="1800" b="1" kern="1200">
                          <a:solidFill>
                            <a:schemeClr val="tx1"/>
                          </a:solidFill>
                          <a:latin typeface="Times New Roman"/>
                        </a:defRPr>
                      </a:lvl7pPr>
                      <a:lvl8pPr marL="3200400" algn="l" defTabSz="457200" rtl="0" eaLnBrk="1" latinLnBrk="0" hangingPunct="1">
                        <a:defRPr sz="1800" b="1" kern="1200">
                          <a:solidFill>
                            <a:schemeClr val="tx1"/>
                          </a:solidFill>
                          <a:latin typeface="Times New Roman"/>
                        </a:defRPr>
                      </a:lvl8pPr>
                      <a:lvl9pPr marL="3657600" algn="l" defTabSz="457200" rtl="0" eaLnBrk="1" latinLnBrk="0" hangingPunct="1">
                        <a:defRPr sz="1800" b="1"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P2</a:t>
                      </a:r>
                    </a:p>
                  </a:txBody>
                  <a:tcPr marL="76200" marR="76200" marT="38100" marB="38100">
                    <a:lnL>
                      <a:noFill/>
                    </a:lnL>
                    <a:lnR>
                      <a:no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6500260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0</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14</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16</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9</a:t>
                      </a:r>
                    </a:p>
                  </a:txBody>
                  <a:tcPr marL="76200" marR="76200" marT="38100" marB="38100">
                    <a:lnL>
                      <a:noFill/>
                    </a:lnL>
                    <a:lnR>
                      <a:noFill/>
                    </a:lnR>
                    <a:lnT w="12700" cmpd="sng">
                      <a:solidFill>
                        <a:sysClr val="windowText" lastClr="000000"/>
                      </a:solid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231670930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13</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19</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18</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20584221"/>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11</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13</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19</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44834510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3</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13</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8</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17</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51834619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4</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12</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13</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10</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345542672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5</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13</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16</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9</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24286702"/>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6</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7</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15</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11</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2991713566"/>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7</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5</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11</a:t>
                      </a:r>
                    </a:p>
                  </a:txBody>
                  <a:tcPr marL="76200" marR="76200" marT="38100" marB="38100">
                    <a:lnL>
                      <a:noFill/>
                    </a:lnL>
                    <a:lnR>
                      <a:noFill/>
                    </a:lnR>
                    <a:lnT>
                      <a:noFill/>
                    </a:lnT>
                    <a:lnB>
                      <a:no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14</a:t>
                      </a:r>
                    </a:p>
                  </a:txBody>
                  <a:tcPr marL="76200" marR="76200" marT="38100" marB="3810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572438970"/>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8</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18</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12</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29</a:t>
                      </a:r>
                    </a:p>
                  </a:txBody>
                  <a:tcPr marL="76200" marR="76200" marT="38100" marB="38100">
                    <a:lnL>
                      <a:noFill/>
                    </a:lnL>
                    <a:lnR>
                      <a:noFill/>
                    </a:lnR>
                    <a:lnT>
                      <a:noFill/>
                    </a:lnT>
                    <a:lnB>
                      <a:noFill/>
                    </a:lnB>
                    <a:lnTlToBr w="12700" cmpd="sng">
                      <a:noFill/>
                      <a:prstDash val="solid"/>
                    </a:lnTlToBr>
                    <a:lnBlToTr w="12700" cmpd="sng">
                      <a:noFill/>
                      <a:prstDash val="solid"/>
                    </a:lnBlToTr>
                    <a:solidFill>
                      <a:sysClr val="windowText" lastClr="000000">
                        <a:alpha val="20000"/>
                      </a:sysClr>
                    </a:solidFill>
                  </a:tcPr>
                </a:tc>
                <a:extLst>
                  <a:ext uri="{0D108BD9-81ED-4DB2-BD59-A6C34878D82A}">
                    <a16:rowId xmlns:a16="http://schemas.microsoft.com/office/drawing/2014/main" val="2385541794"/>
                  </a:ext>
                </a:extLst>
              </a:tr>
              <a:tr h="25400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9</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21</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7</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a:r>
                        <a:rPr lang="en-US" sz="1200" dirty="0">
                          <a:latin typeface="Arial" panose="020B0604020202020204" pitchFamily="34" charset="0"/>
                          <a:cs typeface="Arial" panose="020B0604020202020204" pitchFamily="34" charset="0"/>
                        </a:rPr>
                        <a:t>16</a:t>
                      </a:r>
                    </a:p>
                  </a:txBody>
                  <a:tcPr marL="76200" marR="76200" marT="38100" marB="38100">
                    <a:lnL>
                      <a:noFill/>
                    </a:lnL>
                    <a:lnR>
                      <a:noFill/>
                    </a:lnR>
                    <a:lnT>
                      <a:no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651968745"/>
                  </a:ext>
                </a:extLst>
              </a:tr>
            </a:tbl>
          </a:graphicData>
        </a:graphic>
      </p:graphicFrame>
      <p:pic>
        <p:nvPicPr>
          <p:cNvPr id="16" name="Picture 15" descr="Chart, box and whisker chart&#10;&#10;Description automatically generated">
            <a:extLst>
              <a:ext uri="{FF2B5EF4-FFF2-40B4-BE49-F238E27FC236}">
                <a16:creationId xmlns:a16="http://schemas.microsoft.com/office/drawing/2014/main" id="{ED9E63A6-E428-4EA3-A9BF-59165E135515}"/>
              </a:ext>
            </a:extLst>
          </p:cNvPr>
          <p:cNvPicPr>
            <a:picLocks noChangeAspect="1"/>
          </p:cNvPicPr>
          <p:nvPr/>
        </p:nvPicPr>
        <p:blipFill>
          <a:blip r:embed="rId3"/>
          <a:stretch>
            <a:fillRect/>
          </a:stretch>
        </p:blipFill>
        <p:spPr>
          <a:xfrm>
            <a:off x="6313670" y="2049966"/>
            <a:ext cx="3728540" cy="3657600"/>
          </a:xfrm>
          <a:prstGeom prst="rect">
            <a:avLst/>
          </a:prstGeom>
        </p:spPr>
      </p:pic>
    </p:spTree>
    <p:extLst>
      <p:ext uri="{BB962C8B-B14F-4D97-AF65-F5344CB8AC3E}">
        <p14:creationId xmlns:p14="http://schemas.microsoft.com/office/powerpoint/2010/main" val="3911828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6FF952-C68B-47EA-946F-F47D3A3206E8}"/>
              </a:ext>
            </a:extLst>
          </p:cNvPr>
          <p:cNvSpPr>
            <a:spLocks noGrp="1"/>
          </p:cNvSpPr>
          <p:nvPr>
            <p:ph idx="1"/>
          </p:nvPr>
        </p:nvSpPr>
        <p:spPr>
          <a:xfrm>
            <a:off x="528320" y="903438"/>
            <a:ext cx="9103360" cy="4023360"/>
          </a:xfrm>
        </p:spPr>
        <p:txBody>
          <a:bodyPr/>
          <a:lstStyle/>
          <a:p>
            <a:pPr marL="0" indent="0" algn="ctr">
              <a:buNone/>
            </a:pPr>
            <a:r>
              <a:rPr lang="en-US" dirty="0">
                <a:solidFill>
                  <a:srgbClr val="C00000"/>
                </a:solidFill>
              </a:rPr>
              <a:t>Wireless communication and radar systems</a:t>
            </a:r>
            <a:endParaRPr lang="en-US" dirty="0"/>
          </a:p>
        </p:txBody>
      </p:sp>
      <p:sp>
        <p:nvSpPr>
          <p:cNvPr id="3" name="Title 2">
            <a:extLst>
              <a:ext uri="{FF2B5EF4-FFF2-40B4-BE49-F238E27FC236}">
                <a16:creationId xmlns:a16="http://schemas.microsoft.com/office/drawing/2014/main" id="{4160D957-2CA0-4625-BA20-13F04D3AB2B9}"/>
              </a:ext>
            </a:extLst>
          </p:cNvPr>
          <p:cNvSpPr>
            <a:spLocks noGrp="1"/>
          </p:cNvSpPr>
          <p:nvPr>
            <p:ph type="title"/>
          </p:nvPr>
        </p:nvSpPr>
        <p:spPr/>
        <p:txBody>
          <a:bodyPr/>
          <a:lstStyle/>
          <a:p>
            <a:r>
              <a:rPr lang="en-US" dirty="0"/>
              <a:t>SDR Applications – Block Diagrams</a:t>
            </a:r>
          </a:p>
        </p:txBody>
      </p:sp>
      <p:pic>
        <p:nvPicPr>
          <p:cNvPr id="11" name="Picture 10">
            <a:extLst>
              <a:ext uri="{FF2B5EF4-FFF2-40B4-BE49-F238E27FC236}">
                <a16:creationId xmlns:a16="http://schemas.microsoft.com/office/drawing/2014/main" id="{ABFB3BF6-969F-4484-BA50-AB0471E93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812" y="2342557"/>
            <a:ext cx="4376418" cy="3326723"/>
          </a:xfrm>
          <a:prstGeom prst="rect">
            <a:avLst/>
          </a:prstGeom>
        </p:spPr>
      </p:pic>
      <p:grpSp>
        <p:nvGrpSpPr>
          <p:cNvPr id="12" name="Group 11">
            <a:extLst>
              <a:ext uri="{FF2B5EF4-FFF2-40B4-BE49-F238E27FC236}">
                <a16:creationId xmlns:a16="http://schemas.microsoft.com/office/drawing/2014/main" id="{9ED2E9DD-C317-4139-B2F4-F1FE60B4000F}"/>
              </a:ext>
            </a:extLst>
          </p:cNvPr>
          <p:cNvGrpSpPr/>
          <p:nvPr/>
        </p:nvGrpSpPr>
        <p:grpSpPr>
          <a:xfrm>
            <a:off x="662705" y="2328334"/>
            <a:ext cx="3873501" cy="3402120"/>
            <a:chOff x="762000" y="2571479"/>
            <a:chExt cx="4648201" cy="4082543"/>
          </a:xfrm>
        </p:grpSpPr>
        <p:pic>
          <p:nvPicPr>
            <p:cNvPr id="13" name="Picture 12">
              <a:extLst>
                <a:ext uri="{FF2B5EF4-FFF2-40B4-BE49-F238E27FC236}">
                  <a16:creationId xmlns:a16="http://schemas.microsoft.com/office/drawing/2014/main" id="{E7614CEB-0F97-42D6-9004-1A865A544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571479"/>
              <a:ext cx="4648201" cy="3756222"/>
            </a:xfrm>
            <a:prstGeom prst="rect">
              <a:avLst/>
            </a:prstGeom>
          </p:spPr>
        </p:pic>
        <p:sp>
          <p:nvSpPr>
            <p:cNvPr id="14" name="TextBox 13">
              <a:extLst>
                <a:ext uri="{FF2B5EF4-FFF2-40B4-BE49-F238E27FC236}">
                  <a16:creationId xmlns:a16="http://schemas.microsoft.com/office/drawing/2014/main" id="{406C5ABC-D1F4-45EA-B038-3051A46ED126}"/>
                </a:ext>
              </a:extLst>
            </p:cNvPr>
            <p:cNvSpPr txBox="1"/>
            <p:nvPr/>
          </p:nvSpPr>
          <p:spPr>
            <a:xfrm>
              <a:off x="1733492" y="6327701"/>
              <a:ext cx="440890" cy="326321"/>
            </a:xfrm>
            <a:prstGeom prst="rect">
              <a:avLst/>
            </a:prstGeom>
            <a:noFill/>
          </p:spPr>
          <p:txBody>
            <a:bodyPr wrap="none" rtlCol="0">
              <a:spAutoFit/>
            </a:bodyPr>
            <a:lstStyle/>
            <a:p>
              <a:pPr algn="ctr" defTabSz="761970" eaLnBrk="1" fontAlgn="auto" hangingPunct="1">
                <a:spcBef>
                  <a:spcPts val="0"/>
                </a:spcBef>
                <a:spcAft>
                  <a:spcPts val="0"/>
                </a:spcAft>
              </a:pPr>
              <a:r>
                <a:rPr lang="en-US" sz="1167" b="1" dirty="0">
                  <a:solidFill>
                    <a:prstClr val="black"/>
                  </a:solidFill>
                  <a:latin typeface="Arial" charset="0"/>
                  <a:ea typeface="Arial" charset="0"/>
                  <a:cs typeface="Arial" charset="0"/>
                </a:rPr>
                <a:t>(a)</a:t>
              </a:r>
            </a:p>
          </p:txBody>
        </p:sp>
        <p:sp>
          <p:nvSpPr>
            <p:cNvPr id="15" name="TextBox 14">
              <a:extLst>
                <a:ext uri="{FF2B5EF4-FFF2-40B4-BE49-F238E27FC236}">
                  <a16:creationId xmlns:a16="http://schemas.microsoft.com/office/drawing/2014/main" id="{1AE466D0-4467-4E1F-9D19-0068548FF6C4}"/>
                </a:ext>
              </a:extLst>
            </p:cNvPr>
            <p:cNvSpPr txBox="1"/>
            <p:nvPr/>
          </p:nvSpPr>
          <p:spPr>
            <a:xfrm>
              <a:off x="4053155" y="6327701"/>
              <a:ext cx="450509" cy="326321"/>
            </a:xfrm>
            <a:prstGeom prst="rect">
              <a:avLst/>
            </a:prstGeom>
            <a:noFill/>
          </p:spPr>
          <p:txBody>
            <a:bodyPr wrap="none" rtlCol="0">
              <a:spAutoFit/>
            </a:bodyPr>
            <a:lstStyle/>
            <a:p>
              <a:pPr algn="ctr" defTabSz="761970" eaLnBrk="1" fontAlgn="auto" hangingPunct="1">
                <a:spcBef>
                  <a:spcPts val="0"/>
                </a:spcBef>
                <a:spcAft>
                  <a:spcPts val="0"/>
                </a:spcAft>
              </a:pPr>
              <a:r>
                <a:rPr lang="en-US" sz="1167" b="1" dirty="0">
                  <a:solidFill>
                    <a:prstClr val="black"/>
                  </a:solidFill>
                  <a:latin typeface="Arial" charset="0"/>
                  <a:ea typeface="Arial" charset="0"/>
                  <a:cs typeface="Arial" charset="0"/>
                </a:rPr>
                <a:t>(b)</a:t>
              </a:r>
            </a:p>
          </p:txBody>
        </p:sp>
      </p:grpSp>
      <p:sp>
        <p:nvSpPr>
          <p:cNvPr id="16" name="Rounded Rectangle 93">
            <a:extLst>
              <a:ext uri="{FF2B5EF4-FFF2-40B4-BE49-F238E27FC236}">
                <a16:creationId xmlns:a16="http://schemas.microsoft.com/office/drawing/2014/main" id="{40820C65-6D19-44C1-9673-5C42A45BF3D6}"/>
              </a:ext>
            </a:extLst>
          </p:cNvPr>
          <p:cNvSpPr/>
          <p:nvPr/>
        </p:nvSpPr>
        <p:spPr>
          <a:xfrm>
            <a:off x="1009304" y="1425716"/>
            <a:ext cx="3180303" cy="765658"/>
          </a:xfrm>
          <a:prstGeom prst="roundRect">
            <a:avLst>
              <a:gd name="adj" fmla="val 3944"/>
            </a:avLst>
          </a:prstGeom>
          <a:solidFill>
            <a:srgbClr val="C0504D">
              <a:lumMod val="40000"/>
              <a:lumOff val="6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57148" marR="0" lvl="0" indent="0" algn="ctr" defTabSz="761970" rtl="0" eaLnBrk="0" fontAlgn="base" latinLnBrk="0" hangingPunct="0">
              <a:lnSpc>
                <a:spcPct val="100000"/>
              </a:lnSpc>
              <a:spcBef>
                <a:spcPct val="0"/>
              </a:spcBef>
              <a:spcAft>
                <a:spcPts val="500"/>
              </a:spcAft>
              <a:buClrTx/>
              <a:buSzTx/>
              <a:buFontTx/>
              <a:buNone/>
              <a:tabLst/>
              <a:defRPr/>
            </a:pPr>
            <a:r>
              <a:rPr kumimoji="0" lang="en-US" sz="1333" b="1" i="0" u="none" strike="noStrike" kern="1200" cap="none" spc="0" normalizeH="0" baseline="0" noProof="0" dirty="0">
                <a:ln>
                  <a:noFill/>
                </a:ln>
                <a:solidFill>
                  <a:sysClr val="windowText" lastClr="000000"/>
                </a:solidFill>
                <a:effectLst/>
                <a:uLnTx/>
                <a:uFillTx/>
                <a:ea typeface="+mn-ea"/>
                <a:cs typeface="Arial" panose="020B0604020202020204" pitchFamily="34" charset="0"/>
              </a:rPr>
              <a:t>Wireless Communications</a:t>
            </a:r>
          </a:p>
          <a:p>
            <a:pPr marL="152394" marR="0" lvl="0" indent="-95246"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WiFi-A Transmitter &amp; Receiver</a:t>
            </a:r>
          </a:p>
          <a:p>
            <a:pPr marL="152394" marR="0" lvl="0" indent="-95246"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ysClr val="windowText" lastClr="000000"/>
                </a:solidFill>
                <a:effectLst/>
                <a:uLnTx/>
                <a:uFillTx/>
                <a:ea typeface="+mn-ea"/>
                <a:cs typeface="Arial" panose="020B0604020202020204" pitchFamily="34" charset="0"/>
              </a:rPr>
              <a:t>Low-power single-carrier TX &amp; RX</a:t>
            </a:r>
          </a:p>
        </p:txBody>
      </p:sp>
      <p:sp>
        <p:nvSpPr>
          <p:cNvPr id="17" name="Rounded Rectangle 93">
            <a:extLst>
              <a:ext uri="{FF2B5EF4-FFF2-40B4-BE49-F238E27FC236}">
                <a16:creationId xmlns:a16="http://schemas.microsoft.com/office/drawing/2014/main" id="{0FBD32F1-77B3-4CB0-8B01-B132FF9B61EF}"/>
              </a:ext>
            </a:extLst>
          </p:cNvPr>
          <p:cNvSpPr/>
          <p:nvPr/>
        </p:nvSpPr>
        <p:spPr>
          <a:xfrm>
            <a:off x="6068587" y="1393342"/>
            <a:ext cx="2596868" cy="830407"/>
          </a:xfrm>
          <a:prstGeom prst="roundRect">
            <a:avLst>
              <a:gd name="adj" fmla="val 4567"/>
            </a:avLst>
          </a:prstGeom>
          <a:solidFill>
            <a:srgbClr val="EEECE1">
              <a:lumMod val="90000"/>
            </a:srgbClr>
          </a:solidFill>
          <a:ln w="19050" cap="flat" cmpd="sng" algn="ctr">
            <a:noFill/>
            <a:prstDash val="solid"/>
          </a:ln>
          <a:effectLst/>
        </p:spPr>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a:pPr marL="0" marR="0" lvl="0" indent="0" algn="ctr" defTabSz="761970" rtl="0" eaLnBrk="0" fontAlgn="base" latinLnBrk="0" hangingPunct="0">
              <a:lnSpc>
                <a:spcPct val="100000"/>
              </a:lnSpc>
              <a:spcBef>
                <a:spcPct val="0"/>
              </a:spcBef>
              <a:spcAft>
                <a:spcPts val="500"/>
              </a:spcAft>
              <a:buClrTx/>
              <a:buSzTx/>
              <a:buFontTx/>
              <a:buNone/>
              <a:tabLst/>
              <a:defRPr/>
            </a:pPr>
            <a:r>
              <a:rPr kumimoji="0" lang="en-US" sz="1333" b="1" i="0" u="none" strike="noStrike" kern="1200" cap="none" spc="0" normalizeH="0" baseline="0" noProof="0" dirty="0">
                <a:ln>
                  <a:noFill/>
                </a:ln>
                <a:solidFill>
                  <a:sysClr val="windowText" lastClr="000000"/>
                </a:solidFill>
                <a:effectLst/>
                <a:uLnTx/>
                <a:uFillTx/>
                <a:cs typeface="Times New Roman" panose="02020603050405020304" pitchFamily="18" charset="0"/>
              </a:rPr>
              <a:t>Radar Applications</a:t>
            </a:r>
          </a:p>
          <a:p>
            <a:pPr marL="152394" marR="0" lvl="0" indent="-95246"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ysClr val="windowText" lastClr="000000"/>
                </a:solidFill>
                <a:effectLst/>
                <a:uLnTx/>
                <a:uFillTx/>
                <a:cs typeface="Times New Roman" panose="02020603050405020304" pitchFamily="18" charset="0"/>
              </a:rPr>
              <a:t>Pulse Doppler</a:t>
            </a:r>
          </a:p>
          <a:p>
            <a:pPr marL="152394" marR="0" lvl="0" indent="-95246" algn="l" defTabSz="76197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333" b="0" i="0" u="none" strike="noStrike" kern="1200" cap="none" spc="0" normalizeH="0" baseline="0" noProof="0" dirty="0">
                <a:ln>
                  <a:noFill/>
                </a:ln>
                <a:solidFill>
                  <a:sysClr val="windowText" lastClr="000000"/>
                </a:solidFill>
                <a:effectLst/>
                <a:uLnTx/>
                <a:uFillTx/>
                <a:cs typeface="Times New Roman" panose="02020603050405020304" pitchFamily="18" charset="0"/>
              </a:rPr>
              <a:t>Radar Correlator</a:t>
            </a:r>
          </a:p>
        </p:txBody>
      </p:sp>
    </p:spTree>
    <p:extLst>
      <p:ext uri="{BB962C8B-B14F-4D97-AF65-F5344CB8AC3E}">
        <p14:creationId xmlns:p14="http://schemas.microsoft.com/office/powerpoint/2010/main" val="929970430"/>
      </p:ext>
    </p:extLst>
  </p:cSld>
  <p:clrMapOvr>
    <a:masterClrMapping/>
  </p:clrMapOvr>
</p:sld>
</file>

<file path=ppt/theme/theme1.xml><?xml version="1.0" encoding="utf-8"?>
<a:theme xmlns:a="http://schemas.openxmlformats.org/drawingml/2006/main" name="Lincoln_2012_v1">
  <a:themeElements>
    <a:clrScheme name="Custom 1 1">
      <a:dk1>
        <a:srgbClr val="000000"/>
      </a:dk1>
      <a:lt1>
        <a:srgbClr val="FFFFFF"/>
      </a:lt1>
      <a:dk2>
        <a:srgbClr val="000000"/>
      </a:dk2>
      <a:lt2>
        <a:srgbClr val="919191"/>
      </a:lt2>
      <a:accent1>
        <a:srgbClr val="618FFD"/>
      </a:accent1>
      <a:accent2>
        <a:srgbClr val="00AE00"/>
      </a:accent2>
      <a:accent3>
        <a:srgbClr val="FFFFFF"/>
      </a:accent3>
      <a:accent4>
        <a:srgbClr val="003767"/>
      </a:accent4>
      <a:accent5>
        <a:srgbClr val="D2DCF2"/>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5"/>
        </a:solidFill>
        <a:ln w="12700" cap="flat" cmpd="sng" algn="ctr">
          <a:solidFill>
            <a:schemeClr val="tx1"/>
          </a:solidFill>
          <a:prstDash val="solid"/>
          <a:round/>
          <a:headEnd type="none" w="sm" len="sm"/>
          <a:tailEnd type="none" w="sm"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1" i="0" u="none" strike="noStrike" cap="none" normalizeH="0" baseline="0" dirty="0" smtClean="0">
            <a:ln>
              <a:noFill/>
            </a:ln>
            <a:solidFill>
              <a:schemeClr val="tx1"/>
            </a:solidFill>
            <a:effectLst/>
            <a:latin typeface="Arial" pitchFamily="-110" charset="0"/>
          </a:defRPr>
        </a:defPPr>
      </a:lstStyle>
    </a:spDef>
    <a:lnDef>
      <a:spPr bwMode="auto">
        <a:solidFill>
          <a:schemeClr val="accent1"/>
        </a:solidFill>
        <a:ln w="12700" cap="flat" cmpd="sng" algn="ctr">
          <a:solidFill>
            <a:schemeClr val="tx1"/>
          </a:solidFill>
          <a:prstDash val="solid"/>
          <a:round/>
          <a:headEnd type="none" w="sm" len="sm"/>
          <a:tailEnd type="none" w="sm" len="sm"/>
        </a:ln>
        <a:effectLst/>
      </a:spPr>
      <a:bodyPr/>
      <a:lstStyle/>
    </a:lnDef>
    <a:txDef>
      <a:spPr>
        <a:noFill/>
      </a:spPr>
      <a:bodyPr wrap="square" rtlCol="0">
        <a:spAutoFit/>
      </a:bodyPr>
      <a:lstStyle>
        <a:defPPr algn="ctr">
          <a:defRPr sz="1400" b="1" dirty="0"/>
        </a:defPPr>
      </a:lstStyle>
    </a:txDef>
  </a:objectDefaults>
  <a:extraClrSchemeLst>
    <a:extraClrScheme>
      <a:clrScheme name="Office Them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6" id="{DE177E55-0358-41BF-90A3-80017DCAABD7}" vid="{85696B0D-66CB-4188-9D2A-8E7137A452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slideTemplate - 2018</Template>
  <TotalTime>742</TotalTime>
  <Words>1313</Words>
  <Application>Microsoft Office PowerPoint</Application>
  <PresentationFormat>Custom</PresentationFormat>
  <Paragraphs>284</Paragraphs>
  <Slides>16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Cambria Math</vt:lpstr>
      <vt:lpstr>Candara Light</vt:lpstr>
      <vt:lpstr>Times</vt:lpstr>
      <vt:lpstr>Wingdings</vt:lpstr>
      <vt:lpstr>Work Sans ExtraBold</vt:lpstr>
      <vt:lpstr>Lincoln_2012_v1</vt:lpstr>
      <vt:lpstr>Optimization of SDR Applications on Heterogeneous Systems-on-Chip (SoCs)</vt:lpstr>
      <vt:lpstr>Motivation</vt:lpstr>
      <vt:lpstr>Approach</vt:lpstr>
      <vt:lpstr>Proposed Solution: DS3 Framework</vt:lpstr>
      <vt:lpstr>Built-in Schedulers: Heuristics</vt:lpstr>
      <vt:lpstr>Built-in Schedulers: Constraint Programming </vt:lpstr>
      <vt:lpstr>Built-in Schedulers: Constraint Programming </vt:lpstr>
      <vt:lpstr>A Simple Scheduling Case Study</vt:lpstr>
      <vt:lpstr>SDR Applications – Block Diagrams</vt:lpstr>
      <vt:lpstr>SDR Applications – DAG Representations</vt:lpstr>
      <vt:lpstr>A Detailed Scheduling Case Study</vt:lpstr>
      <vt:lpstr>DTPM Case Study</vt:lpstr>
      <vt:lpstr>Design Space Exploration</vt:lpstr>
      <vt:lpstr>Example Video Demonstration</vt:lpstr>
      <vt:lpstr>Closing Remarks</vt:lpstr>
      <vt:lpstr>Acknowledgement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Optimization of SDR Applications on Heterogeneous Systems-on-Chip (SoCs)</dc:title>
  <dc:subject/>
  <dc:creator>Samet Egemen Arda</dc:creator>
  <cp:keywords/>
  <dc:description/>
  <cp:lastModifiedBy>ege arda</cp:lastModifiedBy>
  <cp:revision>56</cp:revision>
  <cp:lastPrinted>2018-08-24T22:29:02Z</cp:lastPrinted>
  <dcterms:created xsi:type="dcterms:W3CDTF">2021-01-11T17:15:25Z</dcterms:created>
  <dcterms:modified xsi:type="dcterms:W3CDTF">2021-01-18T17:07:51Z</dcterms:modified>
  <cp:category/>
</cp:coreProperties>
</file>