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1"/>
  </p:sldMasterIdLst>
  <p:notesMasterIdLst>
    <p:notesMasterId r:id="rId20"/>
  </p:notesMasterIdLst>
  <p:sldIdLst>
    <p:sldId id="256" r:id="rId2"/>
    <p:sldId id="268" r:id="rId3"/>
    <p:sldId id="258" r:id="rId4"/>
    <p:sldId id="259" r:id="rId5"/>
    <p:sldId id="260" r:id="rId6"/>
    <p:sldId id="266" r:id="rId7"/>
    <p:sldId id="270" r:id="rId8"/>
    <p:sldId id="261" r:id="rId9"/>
    <p:sldId id="274" r:id="rId10"/>
    <p:sldId id="272" r:id="rId11"/>
    <p:sldId id="273" r:id="rId12"/>
    <p:sldId id="271" r:id="rId13"/>
    <p:sldId id="275" r:id="rId14"/>
    <p:sldId id="263" r:id="rId15"/>
    <p:sldId id="265" r:id="rId16"/>
    <p:sldId id="264" r:id="rId17"/>
    <p:sldId id="267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B08802-8A26-410B-BE5C-2FA315549C6A}">
          <p14:sldIdLst>
            <p14:sldId id="256"/>
            <p14:sldId id="268"/>
            <p14:sldId id="258"/>
            <p14:sldId id="259"/>
            <p14:sldId id="260"/>
            <p14:sldId id="266"/>
            <p14:sldId id="270"/>
            <p14:sldId id="261"/>
            <p14:sldId id="274"/>
            <p14:sldId id="272"/>
            <p14:sldId id="273"/>
            <p14:sldId id="271"/>
            <p14:sldId id="275"/>
            <p14:sldId id="263"/>
            <p14:sldId id="265"/>
            <p14:sldId id="264"/>
            <p14:sldId id="267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53D17-69EF-4265-BD63-D741AA3240F4}" v="564" dt="2021-01-17T21:05:56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94"/>
    <p:restoredTop sz="76667"/>
  </p:normalViewPr>
  <p:slideViewPr>
    <p:cSldViewPr snapToGrid="0" snapToObjects="1">
      <p:cViewPr varScale="1">
        <p:scale>
          <a:sx n="87" d="100"/>
          <a:sy n="87" d="100"/>
        </p:scale>
        <p:origin x="762" y="90"/>
      </p:cViewPr>
      <p:guideLst/>
    </p:cSldViewPr>
  </p:slideViewPr>
  <p:notesTextViewPr>
    <p:cViewPr>
      <p:scale>
        <a:sx n="153" d="100"/>
        <a:sy n="15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46392-1EFB-40AB-96D0-ABBE6EA08E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FE8B4E-05A8-4B55-BA65-6C9CBA2F208C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/>
            <a:t>Replacement for failing vintage mechanical drives</a:t>
          </a:r>
        </a:p>
      </dgm:t>
    </dgm:pt>
    <dgm:pt modelId="{67B17EE6-6F65-4950-AA52-2A2B478D2523}" type="parTrans" cxnId="{03611716-DA72-42BB-8770-66A25B3FAF15}">
      <dgm:prSet/>
      <dgm:spPr/>
      <dgm:t>
        <a:bodyPr/>
        <a:lstStyle/>
        <a:p>
          <a:endParaRPr lang="en-US"/>
        </a:p>
      </dgm:t>
    </dgm:pt>
    <dgm:pt modelId="{028A6D68-E37B-48F8-9B54-DD3E73339867}" type="sibTrans" cxnId="{03611716-DA72-42BB-8770-66A25B3FAF15}">
      <dgm:prSet/>
      <dgm:spPr/>
      <dgm:t>
        <a:bodyPr/>
        <a:lstStyle/>
        <a:p>
          <a:endParaRPr lang="en-US"/>
        </a:p>
      </dgm:t>
    </dgm:pt>
    <dgm:pt modelId="{5599250F-D241-450C-BAB8-7943C6216673}">
      <dgm:prSet/>
      <dgm:spPr/>
      <dgm:t>
        <a:bodyPr/>
        <a:lstStyle/>
        <a:p>
          <a:r>
            <a:rPr lang="en-US"/>
            <a:t>Hard disks, CD-ROM, Magnetic Media</a:t>
          </a:r>
        </a:p>
      </dgm:t>
    </dgm:pt>
    <dgm:pt modelId="{CCA0685B-EE8B-4AAC-9C2E-7E690EA35D66}" type="parTrans" cxnId="{8EDE3D30-9D00-49B2-9891-BD8446EEDD66}">
      <dgm:prSet/>
      <dgm:spPr/>
      <dgm:t>
        <a:bodyPr/>
        <a:lstStyle/>
        <a:p>
          <a:endParaRPr lang="en-US"/>
        </a:p>
      </dgm:t>
    </dgm:pt>
    <dgm:pt modelId="{7B8DD589-866B-4081-A57E-3FDD5C8A50B8}" type="sibTrans" cxnId="{8EDE3D30-9D00-49B2-9891-BD8446EEDD66}">
      <dgm:prSet/>
      <dgm:spPr/>
      <dgm:t>
        <a:bodyPr/>
        <a:lstStyle/>
        <a:p>
          <a:endParaRPr lang="en-US"/>
        </a:p>
      </dgm:t>
    </dgm:pt>
    <dgm:pt modelId="{2988E267-DF0E-4654-8C3E-41382428412C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/>
            <a:t>Emulation of rare vintage SCSI Peripherals</a:t>
          </a:r>
        </a:p>
      </dgm:t>
    </dgm:pt>
    <dgm:pt modelId="{88D201B8-69E5-498A-BACF-7169859AF4B6}" type="parTrans" cxnId="{6A10ECF9-C2A9-4A04-B7D9-39E867FC3943}">
      <dgm:prSet/>
      <dgm:spPr/>
      <dgm:t>
        <a:bodyPr/>
        <a:lstStyle/>
        <a:p>
          <a:endParaRPr lang="en-US"/>
        </a:p>
      </dgm:t>
    </dgm:pt>
    <dgm:pt modelId="{204225A6-0990-485A-937B-727D3A201FCD}" type="sibTrans" cxnId="{6A10ECF9-C2A9-4A04-B7D9-39E867FC3943}">
      <dgm:prSet/>
      <dgm:spPr/>
      <dgm:t>
        <a:bodyPr/>
        <a:lstStyle/>
        <a:p>
          <a:endParaRPr lang="en-US"/>
        </a:p>
      </dgm:t>
    </dgm:pt>
    <dgm:pt modelId="{0E5CA850-B073-4DB4-BC7F-0CE1EE3C4E49}">
      <dgm:prSet/>
      <dgm:spPr/>
      <dgm:t>
        <a:bodyPr/>
        <a:lstStyle/>
        <a:p>
          <a:r>
            <a:rPr lang="en-US"/>
            <a:t>SCSI Ethernet Interface</a:t>
          </a:r>
        </a:p>
      </dgm:t>
    </dgm:pt>
    <dgm:pt modelId="{DB9059E0-9064-443E-95E4-69860BB3E582}" type="parTrans" cxnId="{27CFBA4F-DF60-4EAE-99B6-2391F97ADAD6}">
      <dgm:prSet/>
      <dgm:spPr/>
      <dgm:t>
        <a:bodyPr/>
        <a:lstStyle/>
        <a:p>
          <a:endParaRPr lang="en-US"/>
        </a:p>
      </dgm:t>
    </dgm:pt>
    <dgm:pt modelId="{C452D6BF-B7D7-45DF-9845-F7CA1532F97D}" type="sibTrans" cxnId="{27CFBA4F-DF60-4EAE-99B6-2391F97ADAD6}">
      <dgm:prSet/>
      <dgm:spPr/>
      <dgm:t>
        <a:bodyPr/>
        <a:lstStyle/>
        <a:p>
          <a:endParaRPr lang="en-US"/>
        </a:p>
      </dgm:t>
    </dgm:pt>
    <dgm:pt modelId="{F5838991-FEA2-45A9-A9AD-328ED335BB66}">
      <dgm:prSet/>
      <dgm:spPr/>
      <dgm:t>
        <a:bodyPr/>
        <a:lstStyle/>
        <a:p>
          <a:r>
            <a:rPr lang="en-US"/>
            <a:t>SCSI Display Adapter (ex: Scuzzy Graph)</a:t>
          </a:r>
        </a:p>
      </dgm:t>
    </dgm:pt>
    <dgm:pt modelId="{75199F51-0692-43BB-8645-EEF7AA04D687}" type="parTrans" cxnId="{1DCC6EA1-252D-4775-9E46-600ECF71C6B2}">
      <dgm:prSet/>
      <dgm:spPr/>
      <dgm:t>
        <a:bodyPr/>
        <a:lstStyle/>
        <a:p>
          <a:endParaRPr lang="en-US"/>
        </a:p>
      </dgm:t>
    </dgm:pt>
    <dgm:pt modelId="{0B7860C2-C155-4AF4-8843-2D286DEF4E4A}" type="sibTrans" cxnId="{1DCC6EA1-252D-4775-9E46-600ECF71C6B2}">
      <dgm:prSet/>
      <dgm:spPr/>
      <dgm:t>
        <a:bodyPr/>
        <a:lstStyle/>
        <a:p>
          <a:endParaRPr lang="en-US"/>
        </a:p>
      </dgm:t>
    </dgm:pt>
    <dgm:pt modelId="{AA6D152E-3196-4A8A-A298-87D071357F6B}">
      <dgm:prSet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/>
            <a:t>“Host Bridge” (X68000)</a:t>
          </a:r>
        </a:p>
      </dgm:t>
    </dgm:pt>
    <dgm:pt modelId="{7D0D9955-5D24-4636-B1D4-941520E7B0D5}" type="parTrans" cxnId="{0B1D5E9A-1545-4B57-B94F-0308C81E21A0}">
      <dgm:prSet/>
      <dgm:spPr/>
      <dgm:t>
        <a:bodyPr/>
        <a:lstStyle/>
        <a:p>
          <a:endParaRPr lang="en-US"/>
        </a:p>
      </dgm:t>
    </dgm:pt>
    <dgm:pt modelId="{9D5B2172-3EA2-480F-B47D-A983114C69C7}" type="sibTrans" cxnId="{0B1D5E9A-1545-4B57-B94F-0308C81E21A0}">
      <dgm:prSet/>
      <dgm:spPr/>
      <dgm:t>
        <a:bodyPr/>
        <a:lstStyle/>
        <a:p>
          <a:endParaRPr lang="en-US"/>
        </a:p>
      </dgm:t>
    </dgm:pt>
    <dgm:pt modelId="{115B1F3E-7B25-401C-9E7B-3AF4AE480CF2}" type="pres">
      <dgm:prSet presAssocID="{57646392-1EFB-40AB-96D0-ABBE6EA08EE6}" presName="linear" presStyleCnt="0">
        <dgm:presLayoutVars>
          <dgm:animLvl val="lvl"/>
          <dgm:resizeHandles val="exact"/>
        </dgm:presLayoutVars>
      </dgm:prSet>
      <dgm:spPr/>
    </dgm:pt>
    <dgm:pt modelId="{0ACEBFCA-D081-4802-A925-195568625E29}" type="pres">
      <dgm:prSet presAssocID="{05FE8B4E-05A8-4B55-BA65-6C9CBA2F208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A4E6C0B-E622-45FA-8A36-44DA6E74A6EC}" type="pres">
      <dgm:prSet presAssocID="{05FE8B4E-05A8-4B55-BA65-6C9CBA2F208C}" presName="childText" presStyleLbl="revTx" presStyleIdx="0" presStyleCnt="2">
        <dgm:presLayoutVars>
          <dgm:bulletEnabled val="1"/>
        </dgm:presLayoutVars>
      </dgm:prSet>
      <dgm:spPr/>
    </dgm:pt>
    <dgm:pt modelId="{1DCB5A7E-D1BA-44DF-89D0-162CFCDB9867}" type="pres">
      <dgm:prSet presAssocID="{2988E267-DF0E-4654-8C3E-41382428412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070B5A8-42AC-48E4-BDAE-57616C103B17}" type="pres">
      <dgm:prSet presAssocID="{2988E267-DF0E-4654-8C3E-41382428412C}" presName="childText" presStyleLbl="revTx" presStyleIdx="1" presStyleCnt="2">
        <dgm:presLayoutVars>
          <dgm:bulletEnabled val="1"/>
        </dgm:presLayoutVars>
      </dgm:prSet>
      <dgm:spPr/>
    </dgm:pt>
    <dgm:pt modelId="{4F4DC52C-EED9-4BF2-9051-45E42E7B5807}" type="pres">
      <dgm:prSet presAssocID="{AA6D152E-3196-4A8A-A298-87D071357F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3611716-DA72-42BB-8770-66A25B3FAF15}" srcId="{57646392-1EFB-40AB-96D0-ABBE6EA08EE6}" destId="{05FE8B4E-05A8-4B55-BA65-6C9CBA2F208C}" srcOrd="0" destOrd="0" parTransId="{67B17EE6-6F65-4950-AA52-2A2B478D2523}" sibTransId="{028A6D68-E37B-48F8-9B54-DD3E73339867}"/>
    <dgm:cxn modelId="{B5499B19-57A7-42CC-8716-AE83032B0496}" type="presOf" srcId="{AA6D152E-3196-4A8A-A298-87D071357F6B}" destId="{4F4DC52C-EED9-4BF2-9051-45E42E7B5807}" srcOrd="0" destOrd="0" presId="urn:microsoft.com/office/officeart/2005/8/layout/vList2"/>
    <dgm:cxn modelId="{C797061E-8206-4785-A380-30204898C856}" type="presOf" srcId="{5599250F-D241-450C-BAB8-7943C6216673}" destId="{1A4E6C0B-E622-45FA-8A36-44DA6E74A6EC}" srcOrd="0" destOrd="0" presId="urn:microsoft.com/office/officeart/2005/8/layout/vList2"/>
    <dgm:cxn modelId="{CE6AA22C-5653-42FE-A131-0E03E5A0B9DF}" type="presOf" srcId="{F5838991-FEA2-45A9-A9AD-328ED335BB66}" destId="{B070B5A8-42AC-48E4-BDAE-57616C103B17}" srcOrd="0" destOrd="1" presId="urn:microsoft.com/office/officeart/2005/8/layout/vList2"/>
    <dgm:cxn modelId="{8EDE3D30-9D00-49B2-9891-BD8446EEDD66}" srcId="{05FE8B4E-05A8-4B55-BA65-6C9CBA2F208C}" destId="{5599250F-D241-450C-BAB8-7943C6216673}" srcOrd="0" destOrd="0" parTransId="{CCA0685B-EE8B-4AAC-9C2E-7E690EA35D66}" sibTransId="{7B8DD589-866B-4081-A57E-3FDD5C8A50B8}"/>
    <dgm:cxn modelId="{7A50376A-6A3D-41D9-94C5-3E22DE2A545A}" type="presOf" srcId="{2988E267-DF0E-4654-8C3E-41382428412C}" destId="{1DCB5A7E-D1BA-44DF-89D0-162CFCDB9867}" srcOrd="0" destOrd="0" presId="urn:microsoft.com/office/officeart/2005/8/layout/vList2"/>
    <dgm:cxn modelId="{27CFBA4F-DF60-4EAE-99B6-2391F97ADAD6}" srcId="{2988E267-DF0E-4654-8C3E-41382428412C}" destId="{0E5CA850-B073-4DB4-BC7F-0CE1EE3C4E49}" srcOrd="0" destOrd="0" parTransId="{DB9059E0-9064-443E-95E4-69860BB3E582}" sibTransId="{C452D6BF-B7D7-45DF-9845-F7CA1532F97D}"/>
    <dgm:cxn modelId="{4548E771-750F-4074-8EBD-87E64232C3F5}" type="presOf" srcId="{05FE8B4E-05A8-4B55-BA65-6C9CBA2F208C}" destId="{0ACEBFCA-D081-4802-A925-195568625E29}" srcOrd="0" destOrd="0" presId="urn:microsoft.com/office/officeart/2005/8/layout/vList2"/>
    <dgm:cxn modelId="{2A185185-8B94-43B7-895D-DE54D4A21AD1}" type="presOf" srcId="{57646392-1EFB-40AB-96D0-ABBE6EA08EE6}" destId="{115B1F3E-7B25-401C-9E7B-3AF4AE480CF2}" srcOrd="0" destOrd="0" presId="urn:microsoft.com/office/officeart/2005/8/layout/vList2"/>
    <dgm:cxn modelId="{0B1D5E9A-1545-4B57-B94F-0308C81E21A0}" srcId="{57646392-1EFB-40AB-96D0-ABBE6EA08EE6}" destId="{AA6D152E-3196-4A8A-A298-87D071357F6B}" srcOrd="2" destOrd="0" parTransId="{7D0D9955-5D24-4636-B1D4-941520E7B0D5}" sibTransId="{9D5B2172-3EA2-480F-B47D-A983114C69C7}"/>
    <dgm:cxn modelId="{1DCC6EA1-252D-4775-9E46-600ECF71C6B2}" srcId="{2988E267-DF0E-4654-8C3E-41382428412C}" destId="{F5838991-FEA2-45A9-A9AD-328ED335BB66}" srcOrd="1" destOrd="0" parTransId="{75199F51-0692-43BB-8645-EEF7AA04D687}" sibTransId="{0B7860C2-C155-4AF4-8843-2D286DEF4E4A}"/>
    <dgm:cxn modelId="{3E36F8B8-165C-417C-AB96-8939BB00BCCC}" type="presOf" srcId="{0E5CA850-B073-4DB4-BC7F-0CE1EE3C4E49}" destId="{B070B5A8-42AC-48E4-BDAE-57616C103B17}" srcOrd="0" destOrd="0" presId="urn:microsoft.com/office/officeart/2005/8/layout/vList2"/>
    <dgm:cxn modelId="{6A10ECF9-C2A9-4A04-B7D9-39E867FC3943}" srcId="{57646392-1EFB-40AB-96D0-ABBE6EA08EE6}" destId="{2988E267-DF0E-4654-8C3E-41382428412C}" srcOrd="1" destOrd="0" parTransId="{88D201B8-69E5-498A-BACF-7169859AF4B6}" sibTransId="{204225A6-0990-485A-937B-727D3A201FCD}"/>
    <dgm:cxn modelId="{A37DBAB3-2F18-4B3D-A728-E70C20CE4F96}" type="presParOf" srcId="{115B1F3E-7B25-401C-9E7B-3AF4AE480CF2}" destId="{0ACEBFCA-D081-4802-A925-195568625E29}" srcOrd="0" destOrd="0" presId="urn:microsoft.com/office/officeart/2005/8/layout/vList2"/>
    <dgm:cxn modelId="{A4E11FCC-2A41-43AE-ADED-1B60AF696E03}" type="presParOf" srcId="{115B1F3E-7B25-401C-9E7B-3AF4AE480CF2}" destId="{1A4E6C0B-E622-45FA-8A36-44DA6E74A6EC}" srcOrd="1" destOrd="0" presId="urn:microsoft.com/office/officeart/2005/8/layout/vList2"/>
    <dgm:cxn modelId="{7A4EC344-2578-41D3-9D72-1BA3E6FFEB2E}" type="presParOf" srcId="{115B1F3E-7B25-401C-9E7B-3AF4AE480CF2}" destId="{1DCB5A7E-D1BA-44DF-89D0-162CFCDB9867}" srcOrd="2" destOrd="0" presId="urn:microsoft.com/office/officeart/2005/8/layout/vList2"/>
    <dgm:cxn modelId="{D78584EA-4FD7-43A6-B006-A808FC4E0823}" type="presParOf" srcId="{115B1F3E-7B25-401C-9E7B-3AF4AE480CF2}" destId="{B070B5A8-42AC-48E4-BDAE-57616C103B17}" srcOrd="3" destOrd="0" presId="urn:microsoft.com/office/officeart/2005/8/layout/vList2"/>
    <dgm:cxn modelId="{9CD0794B-742C-485E-8C07-0D38A30107A9}" type="presParOf" srcId="{115B1F3E-7B25-401C-9E7B-3AF4AE480CF2}" destId="{4F4DC52C-EED9-4BF2-9051-45E42E7B580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EBFCA-D081-4802-A925-195568625E29}">
      <dsp:nvSpPr>
        <dsp:cNvPr id="0" name=""/>
        <dsp:cNvSpPr/>
      </dsp:nvSpPr>
      <dsp:spPr>
        <a:xfrm>
          <a:off x="0" y="398386"/>
          <a:ext cx="7633771" cy="67158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Replacement for failing vintage mechanical drives</a:t>
          </a:r>
        </a:p>
      </dsp:txBody>
      <dsp:txXfrm>
        <a:off x="32784" y="431170"/>
        <a:ext cx="7568203" cy="606012"/>
      </dsp:txXfrm>
    </dsp:sp>
    <dsp:sp modelId="{1A4E6C0B-E622-45FA-8A36-44DA6E74A6EC}">
      <dsp:nvSpPr>
        <dsp:cNvPr id="0" name=""/>
        <dsp:cNvSpPr/>
      </dsp:nvSpPr>
      <dsp:spPr>
        <a:xfrm>
          <a:off x="0" y="1069966"/>
          <a:ext cx="7633771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Hard disks, CD-ROM, Magnetic Media</a:t>
          </a:r>
        </a:p>
      </dsp:txBody>
      <dsp:txXfrm>
        <a:off x="0" y="1069966"/>
        <a:ext cx="7633771" cy="463680"/>
      </dsp:txXfrm>
    </dsp:sp>
    <dsp:sp modelId="{1DCB5A7E-D1BA-44DF-89D0-162CFCDB9867}">
      <dsp:nvSpPr>
        <dsp:cNvPr id="0" name=""/>
        <dsp:cNvSpPr/>
      </dsp:nvSpPr>
      <dsp:spPr>
        <a:xfrm>
          <a:off x="0" y="1533647"/>
          <a:ext cx="7633771" cy="671580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Emulation of rare vintage SCSI Peripherals</a:t>
          </a:r>
        </a:p>
      </dsp:txBody>
      <dsp:txXfrm>
        <a:off x="32784" y="1566431"/>
        <a:ext cx="7568203" cy="606012"/>
      </dsp:txXfrm>
    </dsp:sp>
    <dsp:sp modelId="{B070B5A8-42AC-48E4-BDAE-57616C103B17}">
      <dsp:nvSpPr>
        <dsp:cNvPr id="0" name=""/>
        <dsp:cNvSpPr/>
      </dsp:nvSpPr>
      <dsp:spPr>
        <a:xfrm>
          <a:off x="0" y="2205227"/>
          <a:ext cx="7633771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SCSI Ethernet Interface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SCSI Display Adapter (ex: Scuzzy Graph)</a:t>
          </a:r>
        </a:p>
      </dsp:txBody>
      <dsp:txXfrm>
        <a:off x="0" y="2205227"/>
        <a:ext cx="7633771" cy="753480"/>
      </dsp:txXfrm>
    </dsp:sp>
    <dsp:sp modelId="{4F4DC52C-EED9-4BF2-9051-45E42E7B5807}">
      <dsp:nvSpPr>
        <dsp:cNvPr id="0" name=""/>
        <dsp:cNvSpPr/>
      </dsp:nvSpPr>
      <dsp:spPr>
        <a:xfrm>
          <a:off x="0" y="2958706"/>
          <a:ext cx="7633771" cy="671580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“Host Bridge” (X68000)</a:t>
          </a:r>
        </a:p>
      </dsp:txBody>
      <dsp:txXfrm>
        <a:off x="32784" y="2991490"/>
        <a:ext cx="7568203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5T02:20:10.1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2484 24575,'17'0'0,"11"0"0,-13 0 0,15 0 0,-4 6 0,7 2 0,7 5 0,-6-5 0,4 4 0,-5-11 0,8 11 0,-8-10 0,-1 4 0,-8-1 0,1-4 0,-1 5 0,1-6 0,0 5 0,-1-3 0,1 3 0,-1 1 0,1-5 0,-1 10 0,8-10 0,-6 10 0,6-10 0,-8 10 0,8-9 0,-6 9 0,6-5 0,-8 1 0,1 4 0,6-9 0,-4 8 0,4-8 0,-6 9 0,6-10 0,-4 10 0,11-4 0,-11 0 0,11 5 0,-5-10 0,8 4 0,25 0 0,-11 2 0,14 1 0,-13-3 0,4-6 0,1 0 0,7 7 0,-9-6 0,-1 6 0,1-7 0,9 0 0,-7 0 0,7 0 0,0 0 0,2 0 0,0 0 0,7 0 0,-7 0 0,9 0 0,1 0-424,9 0 424,-7 0 0,18 0 0,-18-7 0,-15-1 0,1-1 0,-17 1 0,-1-2 0,19-6 0,0 0 0,-17 6 0,-2 1 0,42-16 0,-42 13 0,0 0 0,42-14 0,0-1 0,-42 11 0,0 0 0,42-10 0,1 0 0,-43 10 0,-1 0 0,33-9 0,-32 8 0,0 0 0,42-17 0,1 1 0,-43 16 0,-1 0 0,33-15 0,8-1 0,-11 1 0,0 1 0,0-8 0,-9 6 0,-2-5 0,-9 9 0,0 0 0,-16 4 0,1-1 0,13-8 0,28-16 0,-43 23 0,7-2 0,-1 8 0,-5-5 424,5 4-424,1-6 0,-7 7 0,15-7 0,-15 7 0,15-8 0,-15 1 0,15-1 0,-13-6 0,13 4 0,-13-4 0,4 7 0,3-8 0,-8 7 0,7-7 0,10-11 0,-15 15 0,15-15 0,-19 20 0,-1 0 0,0 0 0,1 0 0,-1 0 0,1 0 0,-1 0 0,8-1 0,-5 0 0,5 0 0,1 0 0,1 0 0,1-1 0,6 0 0,-7 1 0,8-2 0,-7 2 0,6-1 0,-15 2 0,14-2 0,-13 1 0,23-6 0,-21 6 0,13 0 0,-18 9 0,1-1 0,-1 5 0,0-4 0,9-2 0,-7 6 0,7-6 0,-9 7 0,1-5 0,7 3 0,-5-4 0,13 6 0,-5-7 0,7 5 0,1-6 0,0 7 0,-1 1 0,-7-7 0,6 5 0,-7-4 0,9 5 0,26-6 0,-20 11 0,20-10 0,-27 12 0,1-7 0,-8 1 0,5 6 0,-13-4 0,13 10 0,-20-9 0,10 9 0,-12-9 0,-1 9 0,-2-4 0,-12 6 0,4 0 0,-10 0 0,10 0 0,-5 0 0,1 0 0,4 0 0,-10 0 0,10 0 0,-5 0 0,18 0 0,-9 0 0,8 0 0,-10 0 0,-1 0 0,1 0 0,-1 0 0,1 0 0,0 0 0,-1 0 0,1 0 0,-7 0 0,5 0 0,-4 0 0,-1 0 0,-1-5 0,-6 4 0,1-4 0,-1 5 0,-5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DB1E8-9E3E-A744-996A-AEA7AA544F5F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9AD8F-E89C-9248-9A37-73FDE9B4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the 2021 Free and Open Source Software Developers European Meeting </a:t>
            </a:r>
          </a:p>
          <a:p>
            <a:r>
              <a:rPr lang="en-US" dirty="0"/>
              <a:t>Today, walking about an open source project called </a:t>
            </a:r>
            <a:r>
              <a:rPr lang="en-US" dirty="0" err="1"/>
              <a:t>RaSCSI</a:t>
            </a:r>
            <a:r>
              <a:rPr lang="en-US" dirty="0"/>
              <a:t>…. We’ll give you some background on the project, share its current status and give you a peek at the roadmap for future development efforts</a:t>
            </a:r>
          </a:p>
          <a:p>
            <a:endParaRPr lang="en-US" dirty="0"/>
          </a:p>
          <a:p>
            <a:r>
              <a:rPr lang="en-US" dirty="0"/>
              <a:t>Introduction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Tony </a:t>
            </a:r>
            <a:r>
              <a:rPr lang="en-US" dirty="0" err="1"/>
              <a:t>Kuker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Apple user since the 1980’s when my 4</a:t>
            </a:r>
            <a:r>
              <a:rPr lang="en-US" baseline="30000" dirty="0"/>
              <a:t>th</a:t>
            </a:r>
            <a:r>
              <a:rPr lang="en-US" dirty="0"/>
              <a:t> grade teacher gave me a BASIC manual and an Apple </a:t>
            </a:r>
            <a:r>
              <a:rPr lang="en-US" dirty="0" err="1"/>
              <a:t>IIe</a:t>
            </a:r>
            <a:r>
              <a:rPr lang="en-US" dirty="0"/>
              <a:t> to program during recess on rainy days.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I’ve been an Apple user ever since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Day job as embedded systems / software engineer in the avionics domain. I’ve worked on a number of different embedded systems from safety critical avionics to in flight entertainment devices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Been a fan of </a:t>
            </a:r>
            <a:r>
              <a:rPr lang="en-US" dirty="0" err="1"/>
              <a:t>Rasperry</a:t>
            </a:r>
            <a:r>
              <a:rPr lang="en-US" dirty="0"/>
              <a:t> Pi’s since they first appeared on the market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During the pandemic,  Picked up working </a:t>
            </a:r>
            <a:r>
              <a:rPr lang="en-US" dirty="0" err="1"/>
              <a:t>RaSCSI</a:t>
            </a:r>
            <a:r>
              <a:rPr lang="en-US" dirty="0"/>
              <a:t> Perfect marriage of interests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57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With the kit, if you have a Raspberry Pi Zero without the header pre-soldered, you can install it above the </a:t>
            </a:r>
            <a:r>
              <a:rPr lang="en-US" dirty="0" err="1"/>
              <a:t>RaSCSI</a:t>
            </a:r>
            <a:r>
              <a:rPr lang="en-US" dirty="0"/>
              <a:t> board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allows for compact size but…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Prevents access to HDMI and power connector – Can use connector on </a:t>
            </a:r>
            <a:r>
              <a:rPr lang="en-US" dirty="0" err="1"/>
              <a:t>RaSCSI</a:t>
            </a:r>
            <a:r>
              <a:rPr lang="en-US" dirty="0"/>
              <a:t> to power everything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Will not work with other Raspberry </a:t>
            </a:r>
            <a:r>
              <a:rPr lang="en-US" dirty="0" err="1"/>
              <a:t>Pis</a:t>
            </a:r>
            <a:r>
              <a:rPr lang="en-US" dirty="0"/>
              <a:t> (without getting creative)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Pre-build boards are all assembled in “Standard” configuration</a:t>
            </a:r>
          </a:p>
          <a:p>
            <a:pPr marL="171450" lvl="0" indent="-171450">
              <a:buFontTx/>
              <a:buChar char="-"/>
            </a:pPr>
            <a:r>
              <a:rPr lang="en-US" dirty="0" err="1"/>
              <a:t>PotatoFi</a:t>
            </a:r>
            <a:r>
              <a:rPr lang="en-US" dirty="0"/>
              <a:t> has created a 3D-Printable enclosure for the Compact configuration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Available on Etsy for a great price – he even includes an LED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Or…. Coming soon, the model will be available </a:t>
            </a:r>
            <a:r>
              <a:rPr lang="en-US"/>
              <a:t>for download to print your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62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</a:t>
            </a:r>
            <a:r>
              <a:rPr lang="en-US" dirty="0" err="1"/>
              <a:t>RaSCSI</a:t>
            </a:r>
            <a:r>
              <a:rPr lang="en-US" dirty="0"/>
              <a:t> board has a lot crammed onto a small board</a:t>
            </a:r>
          </a:p>
          <a:p>
            <a:pPr marL="171450" indent="-171450">
              <a:buFontTx/>
              <a:buChar char="-"/>
            </a:pPr>
            <a:r>
              <a:rPr lang="en-US" dirty="0"/>
              <a:t>At the top – header for connecting to the Raspberry Pi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Standard Raspberry Pi GPIO pinout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Should work with other DIY boards with compatible pinouts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Header of OLED display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Optional piece for showing which drives are installed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50 pin ribbon connector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Can be used inside the computer as an internal drive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Or, can have the daisy-chain add-on board connected to it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25 pin SCSI connector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Standard SCSI connector used on most Macintosh desktop computers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Termination Power Switch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Allows you to turn on/off termination power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Both switches should be turned ON or OFF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USB Power Connector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For compact configuration, this is needed to power the Raspberry Pi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The Pi Zero’s connector can be blocked by the Daisy Chain board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Not needed for standard configuration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External activity LED header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67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RaSCSI</a:t>
            </a:r>
            <a:r>
              <a:rPr lang="en-US" dirty="0"/>
              <a:t> can be controlled/configured two different ways – Web interface or command line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Web interface is compatible with Netscape 4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Allows you to control directly from the device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Also works with newer browsers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You can upload disk images directly, download them, attach them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Allows for directly downloading a file from an abandonware site and copying it to an “ISO” that can be read by the Mac</a:t>
            </a:r>
          </a:p>
          <a:p>
            <a:pPr marL="171450" lvl="0" indent="-171450">
              <a:buFontTx/>
              <a:buChar char="-"/>
            </a:pPr>
            <a:r>
              <a:rPr lang="en-US" dirty="0" err="1"/>
              <a:t>Rasctl</a:t>
            </a:r>
            <a:r>
              <a:rPr lang="en-US" dirty="0"/>
              <a:t> is the command line utility that allows you to do the same functions as the web interface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Behind the scenes, the web interface is still using </a:t>
            </a:r>
            <a:r>
              <a:rPr lang="en-US" dirty="0" err="1"/>
              <a:t>rasctl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Separate application – does not require root access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When you run it, it connects to a socket that is opened by the </a:t>
            </a:r>
            <a:r>
              <a:rPr lang="en-US" dirty="0" err="1"/>
              <a:t>RaSCSI</a:t>
            </a:r>
            <a:r>
              <a:rPr lang="en-US" dirty="0"/>
              <a:t> service</a:t>
            </a:r>
          </a:p>
          <a:p>
            <a:pPr marL="628650" lvl="1" indent="-171450">
              <a:buFontTx/>
              <a:buChar char="-"/>
            </a:pPr>
            <a:r>
              <a:rPr lang="en-US" dirty="0" err="1"/>
              <a:t>Rasctl</a:t>
            </a:r>
            <a:r>
              <a:rPr lang="en-US" dirty="0"/>
              <a:t> sends the command and receives the response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Unfortunately, no network security in place right now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Anyone that can access the Pi can change its SCSI configuration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Only recommended for use on closed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60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Different versions of Raspberry </a:t>
            </a:r>
            <a:r>
              <a:rPr lang="en-US" dirty="0" err="1"/>
              <a:t>Pis</a:t>
            </a:r>
            <a:r>
              <a:rPr lang="en-US" dirty="0"/>
              <a:t> do seem to have an impact on performance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Norton System Info was used to test different Raspberry Pi models, along with SCSI2SD v5 (because that’s all I have on hand)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Raspberry Pi 4 currently has the highest benchmarks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Even Raspberry Pi 0 had better performance than the stock Seagate spinning disk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Tests with SCSI2SD v6 were much higher. @nulleric recorded a score of 247 on a PowerMac G3 with a SCSI2SD v6.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The higher score was likely influenced by a much faster computer, as well as a much faster SCSI device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On slower machines with 68030 and slower processors, the SCSI device isn’t going to be the bottleneck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If you’re using a Macintosh SE, a Raspberry Pi Zero is plenty fast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3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All credit for the hard work goes to </a:t>
            </a:r>
            <a:r>
              <a:rPr lang="en-US" dirty="0" err="1"/>
              <a:t>Gimons</a:t>
            </a:r>
            <a:r>
              <a:rPr lang="en-US" dirty="0"/>
              <a:t>. Original architect of the project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Published in 2017, maybe earlier?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Schematics and source code made available on his website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Originally intended for the Sharp X68000 computers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Developed the “host bridge” functionality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Allows X68000 to directly access Raspberry Pi’s file system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Also allows Ethernet access for the X68000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Also in 2017, K55 started thread on 68kmla.org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Built a couple boards and provide that this could be used with vintage Macs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In 2020 – I jumped in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Laid out board with DB-25 and 50 pin header connectors for more flexibility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Made daisy chain daughter board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“Forked” the code on </a:t>
            </a:r>
            <a:r>
              <a:rPr lang="en-US" dirty="0" err="1"/>
              <a:t>Github</a:t>
            </a:r>
            <a:endParaRPr lang="en-US" dirty="0"/>
          </a:p>
          <a:p>
            <a:pPr marL="1085850" lvl="2" indent="-171450">
              <a:buFontTx/>
              <a:buChar char="-"/>
            </a:pPr>
            <a:r>
              <a:rPr lang="en-US" dirty="0" err="1"/>
              <a:t>Gimons</a:t>
            </a:r>
            <a:r>
              <a:rPr lang="en-US" dirty="0"/>
              <a:t> had released source code as zip files on his site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Initial version based on 1.47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Translated the C++ code comments to English – with lots of help from Google Translate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Simple python script to show the currently installed SCSI devices on a cheap OLED display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Translated ZTTO’s </a:t>
            </a:r>
            <a:r>
              <a:rPr lang="en-US" dirty="0" err="1"/>
              <a:t>rascsi</a:t>
            </a:r>
            <a:r>
              <a:rPr lang="en-US" dirty="0"/>
              <a:t>-php web interface to English</a:t>
            </a:r>
          </a:p>
          <a:p>
            <a:pPr marL="171450" lvl="0" indent="-171450">
              <a:buFontTx/>
              <a:buChar char="-"/>
            </a:pPr>
            <a:r>
              <a:rPr lang="en-US" dirty="0" err="1"/>
              <a:t>Phrax</a:t>
            </a:r>
            <a:r>
              <a:rPr lang="en-US" dirty="0"/>
              <a:t> and </a:t>
            </a:r>
            <a:r>
              <a:rPr lang="en-US" dirty="0" err="1"/>
              <a:t>Nulleric</a:t>
            </a:r>
            <a:r>
              <a:rPr lang="en-US" dirty="0"/>
              <a:t> joined in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Pulled together some fantastic documentation on </a:t>
            </a:r>
            <a:r>
              <a:rPr lang="en-US" dirty="0" err="1"/>
              <a:t>github</a:t>
            </a: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 err="1"/>
              <a:t>Nulleric</a:t>
            </a:r>
            <a:r>
              <a:rPr lang="en-US" dirty="0"/>
              <a:t> created a Python-based web interface to control the configuration of </a:t>
            </a:r>
            <a:r>
              <a:rPr lang="en-US" dirty="0" err="1"/>
              <a:t>RaSCSI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This allows direct control of the drives from the Mac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You can open Netscape 4, connect to the Raspberry Pi to: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Insert/eject CDs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Attach/detach drives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Check the status of the </a:t>
            </a:r>
            <a:r>
              <a:rPr lang="en-US" dirty="0" err="1"/>
              <a:t>RaSCSI</a:t>
            </a:r>
            <a:r>
              <a:rPr lang="en-US" dirty="0"/>
              <a:t> software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You don’t need a separate device/interface to control </a:t>
            </a:r>
            <a:r>
              <a:rPr lang="en-US" dirty="0" err="1"/>
              <a:t>RaSCSI</a:t>
            </a: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October 2020 - </a:t>
            </a:r>
            <a:r>
              <a:rPr lang="en-US" dirty="0" err="1"/>
              <a:t>Sonique</a:t>
            </a:r>
            <a:r>
              <a:rPr lang="en-US" dirty="0"/>
              <a:t> and </a:t>
            </a:r>
            <a:r>
              <a:rPr lang="en-US" dirty="0" err="1"/>
              <a:t>Nulleric</a:t>
            </a:r>
            <a:r>
              <a:rPr lang="en-US" dirty="0"/>
              <a:t> created an easy install script. You can set up a new </a:t>
            </a:r>
            <a:r>
              <a:rPr lang="en-US" dirty="0" err="1"/>
              <a:t>RaSCSI</a:t>
            </a:r>
            <a:r>
              <a:rPr lang="en-US" dirty="0"/>
              <a:t> device with only a couple commands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October of 2020 Joshua Stein created a screen mirroring proof of concept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2021 - </a:t>
            </a:r>
            <a:r>
              <a:rPr lang="en-US" dirty="0" err="1"/>
              <a:t>DaynaPort</a:t>
            </a:r>
            <a:r>
              <a:rPr lang="en-US" dirty="0"/>
              <a:t> SCSI/Link emulation released in beta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47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2021 – Keep the momentum going!</a:t>
            </a:r>
          </a:p>
          <a:p>
            <a:pPr marL="171450" indent="-171450">
              <a:buFontTx/>
              <a:buChar char="-"/>
            </a:pPr>
            <a:r>
              <a:rPr lang="en-US" dirty="0"/>
              <a:t>Clean up </a:t>
            </a:r>
            <a:r>
              <a:rPr lang="en-US" dirty="0" err="1"/>
              <a:t>DaynaPort</a:t>
            </a:r>
            <a:r>
              <a:rPr lang="en-US" dirty="0"/>
              <a:t> SCSI/Link emulation and improve documentation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Create setup tools/instructions for wired and wireless networking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Pull software into main release build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Improved regression test suite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Release version with high density 40 pin connector for PowerBooks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3D printable mounting mechanism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Add zip drive emulation – I love my zip drive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Allow using standard Apple CD driver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Right now, you need to use a patched version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Support more image formats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Toast, Apple IMG files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Improved configuration and logging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Method to save existing configuration so that it restores after a Pi reboot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Move to a </a:t>
            </a:r>
            <a:r>
              <a:rPr lang="en-US" dirty="0" err="1"/>
              <a:t>GitFlow</a:t>
            </a:r>
            <a:r>
              <a:rPr lang="en-US" dirty="0"/>
              <a:t> branching model and establish version numbering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24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Implementing Ethernet emulation required a way to monitor the SCSI bus traffic</a:t>
            </a:r>
          </a:p>
          <a:p>
            <a:pPr marL="171450" indent="-171450">
              <a:buFontTx/>
              <a:buChar char="-"/>
            </a:pPr>
            <a:r>
              <a:rPr lang="en-US" dirty="0"/>
              <a:t>Budget didn’t allow for a fancy logic analyzer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It did allow for a second </a:t>
            </a:r>
            <a:r>
              <a:rPr lang="en-US" dirty="0" err="1"/>
              <a:t>RaSCSI</a:t>
            </a: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Developed SCSIMON tool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Command line tool that monitors the SCSI bus – read only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While its running, caches the data in memory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As soon as you stop, dumps the data in to a “VCD” file – value change dump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VCD can be opened with </a:t>
            </a:r>
            <a:r>
              <a:rPr lang="en-US" dirty="0" err="1"/>
              <a:t>GTKWave</a:t>
            </a:r>
            <a:r>
              <a:rPr lang="en-US" dirty="0"/>
              <a:t> to analyze the data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Went through a few iterations, but got down to ~80ns accuracy on the bus using a Raspberry Pi 4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Another issue – booting from a SCSI drive introduced A LOT of extraneous traffic on the SCSI bus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Solution – Floppy EMU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Floppy EMU is able to emulate a HD20 hard disk, which connect via the floppy drive port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For the SE/30, this only works if you replace the stock ROM with ROM-</a:t>
            </a:r>
            <a:r>
              <a:rPr lang="en-US" dirty="0" err="1"/>
              <a:t>inator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Able to boot from Floppy Emu with only the </a:t>
            </a:r>
            <a:r>
              <a:rPr lang="en-US" dirty="0" err="1"/>
              <a:t>DaynaPort</a:t>
            </a:r>
            <a:r>
              <a:rPr lang="en-US" dirty="0"/>
              <a:t> on the SCSI bus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Note: Farallon </a:t>
            </a:r>
            <a:r>
              <a:rPr lang="en-US" dirty="0" err="1"/>
              <a:t>EtherMac</a:t>
            </a:r>
            <a:r>
              <a:rPr lang="en-US" dirty="0"/>
              <a:t> is just rebranded </a:t>
            </a:r>
            <a:r>
              <a:rPr lang="en-US" dirty="0" err="1"/>
              <a:t>DayanPort</a:t>
            </a:r>
            <a:r>
              <a:rPr lang="en-US" dirty="0"/>
              <a:t> SCSI Link. </a:t>
            </a:r>
            <a:r>
              <a:rPr lang="en-US" dirty="0" err="1"/>
              <a:t>EtherMac</a:t>
            </a:r>
            <a:r>
              <a:rPr lang="en-US" dirty="0"/>
              <a:t> firmware even reports itself as a </a:t>
            </a:r>
            <a:r>
              <a:rPr lang="en-US" dirty="0" err="1"/>
              <a:t>DaynaPort</a:t>
            </a:r>
            <a:r>
              <a:rPr lang="en-US" dirty="0"/>
              <a:t> SCSI Link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 extraneous traffic!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Using this setup, was able to capture the </a:t>
            </a:r>
            <a:r>
              <a:rPr lang="en-US" dirty="0" err="1"/>
              <a:t>DaynaPort’s</a:t>
            </a:r>
            <a:r>
              <a:rPr lang="en-US" dirty="0"/>
              <a:t> traffic and compare it to </a:t>
            </a:r>
            <a:r>
              <a:rPr lang="en-US" dirty="0" err="1"/>
              <a:t>RaSCSI’s</a:t>
            </a:r>
            <a:r>
              <a:rPr lang="en-US" dirty="0"/>
              <a:t> emulated </a:t>
            </a:r>
            <a:r>
              <a:rPr lang="en-US" dirty="0" err="1"/>
              <a:t>DaynaPort</a:t>
            </a:r>
            <a:r>
              <a:rPr lang="en-US" dirty="0"/>
              <a:t> traffic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2005 Roger Burrows provided excellent documentation of how this interface works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Was written from the perspective of the driver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Missing some critical details about how the hardware side was implemented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Once I had an actual device (Thanks </a:t>
            </a:r>
            <a:r>
              <a:rPr lang="en-US" dirty="0" err="1"/>
              <a:t>PotatoFi</a:t>
            </a:r>
            <a:r>
              <a:rPr lang="en-US" dirty="0"/>
              <a:t>), I was able to capture a lot of data and fill in the missing pieces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54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 get involved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All of the design files are on </a:t>
            </a:r>
            <a:r>
              <a:rPr lang="en-US" dirty="0" err="1"/>
              <a:t>Github</a:t>
            </a:r>
            <a:endParaRPr lang="en-US" dirty="0"/>
          </a:p>
          <a:p>
            <a:pPr marL="1085850" lvl="2" indent="-171450">
              <a:buFontTx/>
              <a:buChar char="-"/>
            </a:pPr>
            <a:r>
              <a:rPr lang="en-US" dirty="0"/>
              <a:t>You can have your own boards fabricated using the existing design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Make updates to the design and have custom boards made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Please share improvements with the community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Order from </a:t>
            </a:r>
            <a:r>
              <a:rPr lang="en-US" dirty="0" err="1"/>
              <a:t>Tindie</a:t>
            </a:r>
            <a:endParaRPr lang="en-US" dirty="0"/>
          </a:p>
          <a:p>
            <a:pPr marL="1085850" lvl="2" indent="-171450">
              <a:buFontTx/>
              <a:buChar char="-"/>
            </a:pPr>
            <a:r>
              <a:rPr lang="en-US" dirty="0"/>
              <a:t>Kit version is only partially assembled, but includes everything you need to get started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You provide your own solder and tools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Assembled version is ready to go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International shipping – if your country is missing, let me know. I’ll add it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Price structure is intended to get </a:t>
            </a:r>
            <a:r>
              <a:rPr lang="en-US" dirty="0" err="1"/>
              <a:t>RaSCSI</a:t>
            </a:r>
            <a:r>
              <a:rPr lang="en-US" dirty="0"/>
              <a:t> into the hands of as many people as possible.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Hang out on discord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Support channel to get help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Developers channel to talk low level techie stuff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Off-topic channel to talk about whatever is on your mind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Channels for other SCSI-related projects – </a:t>
            </a:r>
            <a:r>
              <a:rPr lang="en-US" dirty="0" err="1"/>
              <a:t>BlueSCSI</a:t>
            </a:r>
            <a:r>
              <a:rPr lang="en-US" dirty="0"/>
              <a:t>, 68net, </a:t>
            </a:r>
            <a:r>
              <a:rPr lang="en-US" dirty="0" err="1"/>
              <a:t>scuznet</a:t>
            </a:r>
            <a:r>
              <a:rPr lang="en-US" dirty="0"/>
              <a:t> (</a:t>
            </a:r>
            <a:r>
              <a:rPr lang="en-US" dirty="0" err="1"/>
              <a:t>Nuvolink</a:t>
            </a:r>
            <a:r>
              <a:rPr lang="en-US" dirty="0"/>
              <a:t> emulator)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Help us test </a:t>
            </a:r>
            <a:r>
              <a:rPr lang="en-US" dirty="0" err="1"/>
              <a:t>RaSCSI</a:t>
            </a:r>
            <a:r>
              <a:rPr lang="en-US" dirty="0"/>
              <a:t> on different hardware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There are a lot of vintage platforms that support SCSI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We’d love to learn how well </a:t>
            </a:r>
            <a:r>
              <a:rPr lang="en-US" dirty="0" err="1"/>
              <a:t>RaSCSI</a:t>
            </a:r>
            <a:r>
              <a:rPr lang="en-US" dirty="0"/>
              <a:t> works with </a:t>
            </a:r>
            <a:r>
              <a:rPr lang="en-US" dirty="0" err="1"/>
              <a:t>Nextstation</a:t>
            </a:r>
            <a:r>
              <a:rPr lang="en-US" dirty="0"/>
              <a:t>, SPARCstation, </a:t>
            </a:r>
            <a:r>
              <a:rPr lang="en-US" dirty="0" err="1"/>
              <a:t>AtariST</a:t>
            </a:r>
            <a:r>
              <a:rPr lang="en-US" dirty="0"/>
              <a:t>, Amiga, Apple II, </a:t>
            </a:r>
            <a:r>
              <a:rPr lang="en-US" dirty="0" err="1"/>
              <a:t>etc</a:t>
            </a:r>
            <a:endParaRPr lang="en-US" dirty="0"/>
          </a:p>
          <a:p>
            <a:pPr marL="1085850" lvl="2" indent="-171450">
              <a:buFontTx/>
              <a:buChar char="-"/>
            </a:pPr>
            <a:endParaRPr lang="en-US" dirty="0"/>
          </a:p>
          <a:p>
            <a:pPr marL="1085850" lvl="2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89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RaSCSI</a:t>
            </a:r>
            <a:r>
              <a:rPr lang="en-US" dirty="0"/>
              <a:t> is: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Interface board that allows software on the Raspberry Pi to read/write signals on a SCSI 1 or SCSI 2 bus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Software service that runs on the Raspberry Pi that manages the communication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“Bit bangs” the SCSI data on the bus</a:t>
            </a:r>
          </a:p>
          <a:p>
            <a:pPr marL="171450" indent="-171450">
              <a:buFontTx/>
              <a:buChar char="-"/>
            </a:pPr>
            <a:r>
              <a:rPr lang="en-US" dirty="0"/>
              <a:t>SCSI isn’t extremely timing dependent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Request &amp; Acknowledge signals allow for Raspberry Pi to communicate reliably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Based upon standard Linux distribution, so definitely NOT real-time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38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Built upon standard Linux Raspberry Pi OS</a:t>
            </a:r>
          </a:p>
          <a:p>
            <a:pPr marL="171450" indent="-171450">
              <a:buFontTx/>
              <a:buChar char="-"/>
            </a:pPr>
            <a:r>
              <a:rPr lang="en-US" dirty="0"/>
              <a:t>Performance is OK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Old SCSI devices relied on Z80 class processors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Gigahertz plus Raspberry Pi still does better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Current </a:t>
            </a:r>
            <a:r>
              <a:rPr lang="en-US" dirty="0" err="1"/>
              <a:t>RaSCSI</a:t>
            </a:r>
            <a:r>
              <a:rPr lang="en-US" dirty="0"/>
              <a:t> does not do Wide SCSI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Not enough GPIO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No Serial Attached SCSI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Not recommended for mission critical use cases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Its open source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It’s a hobby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63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RaSCSI</a:t>
            </a:r>
            <a:r>
              <a:rPr lang="en-US" dirty="0"/>
              <a:t> is not intended to be everything to everyone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 cases include: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Replacement for failing vintage mechanical drives on </a:t>
            </a:r>
            <a:r>
              <a:rPr lang="en-US" b="1" i="1" dirty="0"/>
              <a:t>vintage </a:t>
            </a:r>
            <a:r>
              <a:rPr lang="en-US" dirty="0"/>
              <a:t>computers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Hard Disk, </a:t>
            </a:r>
            <a:r>
              <a:rPr lang="en-US" dirty="0" err="1"/>
              <a:t>CD-Rom</a:t>
            </a:r>
            <a:r>
              <a:rPr lang="en-US" dirty="0"/>
              <a:t>, Magneto-Optical drives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Emulating rare/unique vintage SCSI devices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SCSI Ethernet interfaces – made for a while for devices with SCSI</a:t>
            </a:r>
          </a:p>
          <a:p>
            <a:pPr marL="1543050" lvl="3" indent="-171450">
              <a:buFontTx/>
              <a:buChar char="-"/>
            </a:pPr>
            <a:r>
              <a:rPr lang="en-US" dirty="0" err="1"/>
              <a:t>DaynaPort</a:t>
            </a:r>
            <a:r>
              <a:rPr lang="en-US" dirty="0"/>
              <a:t> SCSI/Link-T, </a:t>
            </a:r>
            <a:r>
              <a:rPr lang="en-US" dirty="0" err="1"/>
              <a:t>NuvoLink</a:t>
            </a:r>
            <a:r>
              <a:rPr lang="en-US" dirty="0"/>
              <a:t>, Asante</a:t>
            </a:r>
          </a:p>
          <a:p>
            <a:pPr marL="1543050" lvl="3" indent="-171450">
              <a:buFontTx/>
              <a:buChar char="-"/>
            </a:pPr>
            <a:r>
              <a:rPr lang="en-US" dirty="0" err="1"/>
              <a:t>DaynaPort</a:t>
            </a:r>
            <a:r>
              <a:rPr lang="en-US" dirty="0"/>
              <a:t> also available on the </a:t>
            </a:r>
            <a:r>
              <a:rPr lang="en-US" dirty="0" err="1"/>
              <a:t>AtariST</a:t>
            </a:r>
            <a:r>
              <a:rPr lang="en-US" dirty="0"/>
              <a:t> “</a:t>
            </a:r>
            <a:r>
              <a:rPr lang="en-US" dirty="0" err="1"/>
              <a:t>FreeMint</a:t>
            </a:r>
            <a:r>
              <a:rPr lang="en-US" dirty="0"/>
              <a:t>” OS, using </a:t>
            </a:r>
            <a:r>
              <a:rPr lang="en-US" b="0" i="0" dirty="0">
                <a:solidFill>
                  <a:srgbClr val="6A737D"/>
                </a:solidFill>
                <a:effectLst/>
                <a:latin typeface="SFMono-Regular"/>
              </a:rPr>
              <a:t>Roger Burrows driver</a:t>
            </a:r>
          </a:p>
          <a:p>
            <a:pPr marL="1543050" lvl="3" indent="-171450">
              <a:buFontTx/>
              <a:buChar char="-"/>
            </a:pPr>
            <a:r>
              <a:rPr lang="en-US" b="0" i="0" dirty="0">
                <a:solidFill>
                  <a:srgbClr val="6A737D"/>
                </a:solidFill>
                <a:effectLst/>
                <a:latin typeface="SFMono-Regular"/>
              </a:rPr>
              <a:t>Roger did a fantastic job figuring out most of the </a:t>
            </a:r>
            <a:r>
              <a:rPr lang="en-US" b="0" i="0" dirty="0" err="1">
                <a:solidFill>
                  <a:srgbClr val="6A737D"/>
                </a:solidFill>
                <a:effectLst/>
                <a:latin typeface="SFMono-Regular"/>
              </a:rPr>
              <a:t>DaynaPort</a:t>
            </a:r>
            <a:r>
              <a:rPr lang="en-US" b="0" i="0" dirty="0">
                <a:solidFill>
                  <a:srgbClr val="6A737D"/>
                </a:solidFill>
                <a:effectLst/>
                <a:latin typeface="SFMono-Regular"/>
              </a:rPr>
              <a:t> functionality</a:t>
            </a:r>
          </a:p>
          <a:p>
            <a:pPr marL="1543050" lvl="3" indent="-171450">
              <a:buFontTx/>
              <a:buChar char="-"/>
            </a:pPr>
            <a:r>
              <a:rPr lang="en-US" b="0" i="0" dirty="0">
                <a:solidFill>
                  <a:srgbClr val="6A737D"/>
                </a:solidFill>
                <a:effectLst/>
                <a:latin typeface="SFMono-Regular"/>
              </a:rPr>
              <a:t>Big benefit of using Raspberry Pi – You have a full Linux network stack and flexible file system management</a:t>
            </a:r>
          </a:p>
          <a:p>
            <a:pPr marL="1543050" lvl="3" indent="-171450">
              <a:buFontTx/>
              <a:buChar char="-"/>
            </a:pPr>
            <a:r>
              <a:rPr lang="en-US" b="0" i="0" dirty="0">
                <a:solidFill>
                  <a:srgbClr val="6A737D"/>
                </a:solidFill>
                <a:effectLst/>
                <a:latin typeface="SFMono-Regular"/>
              </a:rPr>
              <a:t>Microcontroller based solutions are more deterministic, but don’t provide the swiss army knife for network configuration</a:t>
            </a:r>
            <a:endParaRPr lang="en-US" dirty="0"/>
          </a:p>
          <a:p>
            <a:pPr marL="1085850" lvl="2" indent="-171450">
              <a:buFontTx/>
              <a:buChar char="-"/>
            </a:pPr>
            <a:r>
              <a:rPr lang="en-US" dirty="0"/>
              <a:t>Display adapters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Allowed a black and white Mac to use an external color display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Scuzzy Graphs are like unicorns – they are rumored to exist, but very </a:t>
            </a:r>
            <a:r>
              <a:rPr lang="en-US" dirty="0" err="1"/>
              <a:t>very</a:t>
            </a:r>
            <a:r>
              <a:rPr lang="en-US" dirty="0"/>
              <a:t> rare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Someday, hope to find one to emulate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“Host Bridge” for the Sharp X68000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Requires special driver written by </a:t>
            </a:r>
            <a:r>
              <a:rPr lang="en-US" dirty="0" err="1"/>
              <a:t>Gimons</a:t>
            </a:r>
            <a:endParaRPr lang="en-US" dirty="0"/>
          </a:p>
          <a:p>
            <a:pPr marL="1085850" lvl="2" indent="-171450">
              <a:buFontTx/>
              <a:buChar char="-"/>
            </a:pPr>
            <a:r>
              <a:rPr lang="en-US" dirty="0"/>
              <a:t>Currently only available for the Sharp X68000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02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Where has </a:t>
            </a:r>
            <a:r>
              <a:rPr lang="en-US" dirty="0" err="1"/>
              <a:t>RaSCSI</a:t>
            </a:r>
            <a:r>
              <a:rPr lang="en-US" dirty="0"/>
              <a:t> been used?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Originally developed for the Sharp X68000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68kmla version is untested with Sharp X68000. One report that it does NOT work.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Many, many, many 68k and PowerPC Macintoshes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Mac Plus up to Power Mac G3</a:t>
            </a:r>
          </a:p>
          <a:p>
            <a:pPr marL="1543050" lvl="3" indent="-171450">
              <a:buFontTx/>
              <a:buChar char="-"/>
            </a:pPr>
            <a:r>
              <a:rPr lang="en-US" dirty="0"/>
              <a:t>Mac Plus can not boot from </a:t>
            </a:r>
            <a:r>
              <a:rPr lang="en-US" dirty="0" err="1"/>
              <a:t>RaSCSI</a:t>
            </a:r>
            <a:r>
              <a:rPr lang="en-US" dirty="0"/>
              <a:t>, due to design of Mac Plus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Several SE/30 users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Akai Samplers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Ubuntu Intel i3 w/ PCI SCSI card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List of tested systems on the wiki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22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Basic requirement for SCSI is that each end of the bus must have termination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Two options – Active or Passive</a:t>
            </a:r>
          </a:p>
          <a:p>
            <a:pPr marL="628650" lvl="1" indent="-171450">
              <a:buFontTx/>
              <a:buChar char="-"/>
            </a:pPr>
            <a:r>
              <a:rPr lang="en-US" dirty="0" err="1"/>
              <a:t>RaSCSI</a:t>
            </a:r>
            <a:r>
              <a:rPr lang="en-US" dirty="0"/>
              <a:t> uses passive. 220ohm 5v pull-up and 330 ohm pull down resistor on each signal line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Around 3v on each signal while idle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RaSCSI</a:t>
            </a:r>
            <a:r>
              <a:rPr lang="en-US" dirty="0"/>
              <a:t> is built around the SN74LS641 bus transceiver from TI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Open collector or tri-state outputs, based upon the “direction” of the transceiver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When direction is output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Low output - grounds the signal and must be able to sink at least 46mA of current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High output – open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When direction is input, </a:t>
            </a:r>
            <a:r>
              <a:rPr lang="en-US" dirty="0" err="1"/>
              <a:t>RaSCSI</a:t>
            </a:r>
            <a:r>
              <a:rPr lang="en-US" dirty="0"/>
              <a:t> can read the current state of the signal</a:t>
            </a:r>
          </a:p>
          <a:p>
            <a:pPr marL="171450" lvl="0" indent="-171450">
              <a:buFontTx/>
              <a:buChar char="-"/>
            </a:pPr>
            <a:r>
              <a:rPr lang="en-US" dirty="0" err="1"/>
              <a:t>RaSCSI</a:t>
            </a:r>
            <a:r>
              <a:rPr lang="en-US" dirty="0"/>
              <a:t> GPIO is 3.3v logic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28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Direct Link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Easiest/simplest way to do connect </a:t>
            </a:r>
            <a:r>
              <a:rPr lang="en-US" dirty="0" err="1"/>
              <a:t>RaSCSI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No transceivers – just connect the Raspberry Pi GPIO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Circuit boards are available, or just hard-wire a connector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Voltages of the signal/data lines are typically 0v or 3v, so this should work with Raspberry Pi GPIO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However, SCSI Spec requires 48 mA of current sink. Raspberry Pi is designed for ~18mA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Potential for damage to the Raspberry Pi, since using it outside of its design limits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Target Only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Uses the 74LS641 transceivers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Direction of the transceivers is directly tied to the IO SCSI signal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Can only act as a “Target”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Can NOT initiate transactions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The Initiator needs to ask for data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Full Spec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Similar to Target Only, but with more flexible transceiver direction control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Allows </a:t>
            </a:r>
            <a:r>
              <a:rPr lang="en-US" dirty="0" err="1"/>
              <a:t>RaSCSI</a:t>
            </a:r>
            <a:r>
              <a:rPr lang="en-US" dirty="0"/>
              <a:t> to “initiate” transactions</a:t>
            </a:r>
          </a:p>
          <a:p>
            <a:pPr marL="628650" lvl="1" indent="-171450">
              <a:buFontTx/>
              <a:buChar char="-"/>
            </a:pPr>
            <a:r>
              <a:rPr lang="en-US" dirty="0" err="1"/>
              <a:t>RaSCSI</a:t>
            </a:r>
            <a:r>
              <a:rPr lang="en-US" dirty="0"/>
              <a:t> can act as a “host” and read drives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Most </a:t>
            </a:r>
            <a:r>
              <a:rPr lang="en-US" dirty="0" err="1"/>
              <a:t>RaSCSIs</a:t>
            </a:r>
            <a:r>
              <a:rPr lang="en-US" dirty="0"/>
              <a:t> are Full Spec – should say on the board</a:t>
            </a:r>
          </a:p>
          <a:p>
            <a:pPr marL="171450" lvl="0" indent="-171450">
              <a:buFontTx/>
              <a:buChar char="-"/>
            </a:pPr>
            <a:r>
              <a:rPr lang="en-US" b="1" i="1" dirty="0"/>
              <a:t>Different software is needed, depending upon which type you have</a:t>
            </a:r>
            <a:endParaRPr lang="en-US" b="0" i="0" dirty="0"/>
          </a:p>
          <a:p>
            <a:pPr marL="628650" lvl="1" indent="-171450">
              <a:buFontTx/>
              <a:buChar char="-"/>
            </a:pPr>
            <a:r>
              <a:rPr lang="en-US" b="0" i="0" dirty="0" err="1"/>
              <a:t>RaSCSI</a:t>
            </a:r>
            <a:r>
              <a:rPr lang="en-US" b="0" i="0" dirty="0"/>
              <a:t> prints this out when it starts up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45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Different SCSI emulators have different benefits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RaSCSI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Energized developer community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Fully open source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Full Linux software stack available to add new features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BlueSCSI</a:t>
            </a:r>
            <a:r>
              <a:rPr lang="en-US" dirty="0"/>
              <a:t> – fork of </a:t>
            </a: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ArdSCSino-stm32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Very low cost solution to replace failing hard disks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Fully open source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Collaboration with the </a:t>
            </a:r>
            <a:r>
              <a:rPr lang="en-US" b="0" i="0" dirty="0" err="1">
                <a:solidFill>
                  <a:srgbClr val="24292E"/>
                </a:solidFill>
                <a:effectLst/>
                <a:latin typeface="SFMono-Regular"/>
              </a:rPr>
              <a:t>RaSCSI</a:t>
            </a: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 community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If you need 20 of them, </a:t>
            </a:r>
            <a:r>
              <a:rPr lang="en-US" b="0" i="0" dirty="0" err="1">
                <a:solidFill>
                  <a:srgbClr val="24292E"/>
                </a:solidFill>
                <a:effectLst/>
                <a:latin typeface="SFMono-Regular"/>
              </a:rPr>
              <a:t>BlueSCSI</a:t>
            </a: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 is your best option</a:t>
            </a:r>
          </a:p>
          <a:p>
            <a:pPr marL="171450" lvl="0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SCSI2SD – Proven, stable, mature product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Been around for years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No current path to support Ethernet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Older versions were open source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SCSI2SD v6 has great performance, but closed source</a:t>
            </a:r>
          </a:p>
          <a:p>
            <a:pPr marL="171450" lvl="0" indent="-171450">
              <a:buFontTx/>
              <a:buChar char="-"/>
            </a:pPr>
            <a:r>
              <a:rPr lang="en-US" b="0" i="0" dirty="0" err="1">
                <a:solidFill>
                  <a:srgbClr val="24292E"/>
                </a:solidFill>
                <a:effectLst/>
                <a:latin typeface="SFMono-Regular"/>
              </a:rPr>
              <a:t>MacSD</a:t>
            </a: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 – relatively new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Supports CD Audio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Easy setup 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Great documentation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Active developers adding new features. </a:t>
            </a:r>
          </a:p>
          <a:p>
            <a:pPr marL="628650" lvl="1" indent="-171450">
              <a:buFontTx/>
              <a:buChar char="-"/>
            </a:pPr>
            <a:r>
              <a:rPr lang="en-US" b="0" i="0" dirty="0">
                <a:solidFill>
                  <a:srgbClr val="24292E"/>
                </a:solidFill>
                <a:effectLst/>
                <a:latin typeface="SFMono-Regular"/>
              </a:rPr>
              <a:t>Closed source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8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RaSCSI</a:t>
            </a:r>
            <a:r>
              <a:rPr lang="en-US" dirty="0"/>
              <a:t> available pre-built or in kit form</a:t>
            </a:r>
          </a:p>
          <a:p>
            <a:pPr marL="171450" indent="-171450">
              <a:buFontTx/>
              <a:buChar char="-"/>
            </a:pPr>
            <a:r>
              <a:rPr lang="en-US" dirty="0"/>
              <a:t>From </a:t>
            </a:r>
            <a:r>
              <a:rPr lang="en-US" dirty="0" err="1"/>
              <a:t>Tindie</a:t>
            </a:r>
            <a:r>
              <a:rPr lang="en-US" dirty="0"/>
              <a:t>, the 0402 resistors, LEDs fuse and diode are all pre-populated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Basically, whatever SMT parts JLCPCB has available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Through-hole parts, connectors and transceivers are included with the kit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Allows for flexibility in how you assemble everything</a:t>
            </a:r>
          </a:p>
          <a:p>
            <a:pPr marL="171450" lvl="0" indent="-171450">
              <a:buFontTx/>
              <a:buChar char="-"/>
            </a:pPr>
            <a:r>
              <a:rPr lang="en-US" dirty="0" err="1"/>
              <a:t>PotatoFi</a:t>
            </a:r>
            <a:r>
              <a:rPr lang="en-US" dirty="0"/>
              <a:t> has a video walking you through the process of assembling them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Notice that IC1 and 2 are reversed from IC3 and 4</a:t>
            </a:r>
          </a:p>
          <a:p>
            <a:pPr marL="0" lvl="0" indent="0">
              <a:buFontTx/>
              <a:buNone/>
            </a:pP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/>
              <a:t>Everything is fully open source – you can have your own PCBs made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Would not recommend manually soldering the 0402 resistors (unless you’re brave)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Could also modify board to use through-hole or just skip them completely and not have termination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Would need external terminator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9AD8F-E89C-9248-9A37-73FDE9B4A3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17E7-AF65-B042-81D1-2E0317056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DFAE7-FA93-E441-8AB7-C350966F9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8F315-3470-3540-83B5-E7E85526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8E85-726B-409A-B903-EA49CE00ED1A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6DB73-6DA4-8546-8022-26CD1ECD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A68F2-DAC4-7F4A-A550-C2059BBD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6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383B9-129B-3040-A239-3DC6F5AF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F6E1E-AFA1-D34F-80CF-BD32AA889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0C035-901D-8144-B89C-38CE46E1E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985BE-D264-4A3B-BF1D-72B974D6D5CA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FCFB2-2844-0245-88F9-EE222833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21227-8610-EE48-8F53-4832B2A8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2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AE908-F610-8F4E-A847-BBA6E4F6C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2FE36-88FA-2F44-B05B-89EB723EE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F69A9-24F0-9C4D-B530-67FE96843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E7C0-9DF9-4493-B643-2AFA362F0BA9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879CA-60E3-114C-9628-69B3C57D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E7C3A-2471-9247-88C0-DAC0E0EC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6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785B-2077-584B-8206-4EB547DC4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CDD22-C30C-6B44-B31C-84D4013AE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C97EE-49D6-7B44-88F6-54A318B7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6C95-CA84-4633-91A7-B8EF3602A0ED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DC48-00F1-DE40-A741-A0E0BFF7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work is licensed under a 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79769-A2A9-D441-895C-40AA928C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0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2A8E5-7837-6145-974B-FC260235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05AA8-6E44-BD40-AB16-1A8BD3CDC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7774E-0E52-7245-9F44-015D75B6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3698-7B1B-48B1-87BB-56765499807C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B9682-5818-9C4E-AAC2-E3FCC2D8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99844-5306-EE4F-AD9E-22DCAD7E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2DB9-DC2B-A348-9F49-28B8928A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4FF8A-5354-6C47-A863-FCD1109F2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74607-B42A-1F4B-B0DE-FE7AC961A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7EC23-30A5-8A4D-A6F6-BE52D05AD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D410-594B-459B-B931-E900CCE9CC2D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FCDD5-FCE4-884C-8363-F49A3224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BCCD2-0A8E-2F45-9091-6DDE9004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9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0572-6E11-264D-802A-0E2DD261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EE9F5-1F95-9443-B4BB-427B49E25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08FF7-D881-1740-B962-6F03D9BBE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4D7D9D-3104-EE46-B766-264CF1397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584EE-3C39-CA42-BD1C-056136F72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817299-8B9C-FC48-8095-2E7D8512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5E10-505E-4F87-A1F7-28CAC756BD9D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BA4BA5-61BB-F740-B33F-7C1A3A553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02CCF-D53E-604D-88A2-37DD4595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8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1FA2C-BF79-D943-87E0-DA323AE6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7D570-4C3D-C447-A670-6DBF59F3D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029B5-F024-4113-97F0-31856C70A3F9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8FFF4-B510-8B49-B25C-489D05928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2B688-16EE-9742-B11A-B93FA20C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0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CB22B-58B1-1440-9B27-E56B6DB71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59D7-645C-4F6A-AF8C-DFD97339AEFF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00D60-9CDB-E047-9F32-79277F61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2CF08-182B-2343-9044-BA982451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8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DCAE-D109-5047-B7D9-F6989926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153F1-884F-AA49-AAF7-53B9F7DE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4AE39-F8E1-1C42-9467-A5A419B49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8ABE6-EBD2-C84C-90D1-B98B4801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0B41-B1A0-4C83-900E-DDFAB8D10D70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F4C02-BF45-CE45-8D3C-4E9FD2E3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E6E49-F718-0942-9014-7FDA01E2A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3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6083-1D82-4748-AD76-9D74BE9F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1513B7-53E5-DA4D-9074-C74ADDFE3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C34EE-1C59-424C-A23A-6DF8C8E55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E5E1C-DC1B-6349-9CD2-621121E4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0466-EC91-4CC6-948F-67DAB364A435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F5F04-9BDC-8845-98FE-7353E760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CB33F-DA85-F040-A4B9-731E17EF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7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creativecommons.org/licenses/by-sa/4.0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5F43D9-C969-CF46-8699-0663F044B5CA}"/>
              </a:ext>
            </a:extLst>
          </p:cNvPr>
          <p:cNvSpPr/>
          <p:nvPr userDrawn="1"/>
        </p:nvSpPr>
        <p:spPr>
          <a:xfrm>
            <a:off x="0" y="-1"/>
            <a:ext cx="12192000" cy="18256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D2A571-AA91-5D40-832F-0B8D1B4C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078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BF4ED-E5AB-7041-A1E7-406817C8B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8F572-A591-724F-BA79-E5CB4DF58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E2EC0-1653-4072-AEDA-AE4BB2DBF9D4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8C7AE-BD04-914F-B703-765FCFD53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This work is licensed under a </a:t>
            </a:r>
            <a:r>
              <a:rPr lang="en-US" dirty="0">
                <a:solidFill>
                  <a:srgbClr val="0563C1"/>
                </a:solidFill>
                <a:latin typeface="source sans pro" panose="020B0503030403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dirty="0" err="1">
                <a:solidFill>
                  <a:srgbClr val="0563C1"/>
                </a:solidFill>
                <a:latin typeface="source sans pro" panose="020B0503030403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ShareAlike</a:t>
            </a:r>
            <a:r>
              <a:rPr lang="en-US" dirty="0">
                <a:latin typeface="source sans pro" panose="020B0503030403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</a:t>
            </a:r>
            <a:r>
              <a:rPr lang="en-US" dirty="0">
                <a:latin typeface="source sans pro" panose="020B0503030403020204" pitchFamily="34" charset="0"/>
              </a:rPr>
              <a:t>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1277D-BAE2-E140-AB84-86285081D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F0FC4B-89CE-2041-8134-DC60E72633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957" y="164673"/>
            <a:ext cx="1191846" cy="15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reative Commons License">
            <a:extLst>
              <a:ext uri="{FF2B5EF4-FFF2-40B4-BE49-F238E27FC236}">
                <a16:creationId xmlns:a16="http://schemas.microsoft.com/office/drawing/2014/main" id="{C81B1F83-8A1D-4718-B70E-C3F87108B2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6391274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9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ln w="12700">
            <a:noFill/>
          </a:ln>
          <a:solidFill>
            <a:schemeClr val="bg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kuker/RASCSI" TargetMode="External"/><Relationship Id="rId13" Type="http://schemas.openxmlformats.org/officeDocument/2006/relationships/hyperlink" Target="https://twitter.com/jcs/status/1320378225911058433" TargetMode="External"/><Relationship Id="rId3" Type="http://schemas.openxmlformats.org/officeDocument/2006/relationships/hyperlink" Target="https://web.archive.org/web/20170319161220/http:/www.geocities.jp/kugimoto0715/rascsi/index.html" TargetMode="External"/><Relationship Id="rId7" Type="http://schemas.openxmlformats.org/officeDocument/2006/relationships/hyperlink" Target="https://github.com/akuker" TargetMode="External"/><Relationship Id="rId12" Type="http://schemas.openxmlformats.org/officeDocument/2006/relationships/hyperlink" Target="https://github.com/sonique678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68kmla.org/forums/profile/4241-k55/" TargetMode="External"/><Relationship Id="rId11" Type="http://schemas.openxmlformats.org/officeDocument/2006/relationships/hyperlink" Target="https://twitter.com/nulleric" TargetMode="External"/><Relationship Id="rId5" Type="http://schemas.openxmlformats.org/officeDocument/2006/relationships/hyperlink" Target="https://68kmla.org/forums/topic/30399-rascsi-development-thread/" TargetMode="External"/><Relationship Id="rId15" Type="http://schemas.openxmlformats.org/officeDocument/2006/relationships/hyperlink" Target="https://twitter.com/jcs" TargetMode="External"/><Relationship Id="rId10" Type="http://schemas.openxmlformats.org/officeDocument/2006/relationships/hyperlink" Target="https://github.com/phrax0" TargetMode="External"/><Relationship Id="rId4" Type="http://schemas.openxmlformats.org/officeDocument/2006/relationships/hyperlink" Target="https://twitter.com/kugimoto0715" TargetMode="External"/><Relationship Id="rId9" Type="http://schemas.openxmlformats.org/officeDocument/2006/relationships/hyperlink" Target="https://github.com/akuker/RASCSI/wiki" TargetMode="External"/><Relationship Id="rId14" Type="http://schemas.openxmlformats.org/officeDocument/2006/relationships/hyperlink" Target="https://github.com/jcs/RASCSI/tree/video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tsy.com/shop/PotatoFi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bigmessowires.com/floppy-em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igmessowires.com/mac-rom-inator-ii/" TargetMode="External"/><Relationship Id="rId5" Type="http://schemas.openxmlformats.org/officeDocument/2006/relationships/image" Target="../media/image29.gif"/><Relationship Id="rId10" Type="http://schemas.openxmlformats.org/officeDocument/2006/relationships/image" Target="../media/image30.jpeg"/><Relationship Id="rId4" Type="http://schemas.openxmlformats.org/officeDocument/2006/relationships/image" Target="../media/image28.png"/><Relationship Id="rId9" Type="http://schemas.openxmlformats.org/officeDocument/2006/relationships/hyperlink" Target="http://gtkwave.sourceforge.ne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kuker/RASCSI/tree/master/hw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68kmla.org/forums/topic/30399-rascsi-development-thread/" TargetMode="External"/><Relationship Id="rId5" Type="http://schemas.openxmlformats.org/officeDocument/2006/relationships/hyperlink" Target="https://discord.gg/et8ENMGU3X" TargetMode="External"/><Relationship Id="rId4" Type="http://schemas.openxmlformats.org/officeDocument/2006/relationships/hyperlink" Target="https://www.tindie.com/products/landogriffin/rascsi-macintosh-version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e30.jpg" TargetMode="External"/><Relationship Id="rId3" Type="http://schemas.openxmlformats.org/officeDocument/2006/relationships/image" Target="../media/image3.tif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hyperlink" Target="https://commons.wikimedia.org/wiki/File:Scsi_logo.sv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Rack_Servers_Fujitsu_Primergy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goughlui.com/wp-content/uploads/2013/07/DSC_00015.jpg" TargetMode="Externa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lowendmac.com/compact/art/scuzzygraph-front.jpg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rkfun.com/products/10855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mmons.wikimedia.org/wiki/File:Raspberry_Pi_3_illustration.svg" TargetMode="External"/><Relationship Id="rId5" Type="http://schemas.openxmlformats.org/officeDocument/2006/relationships/hyperlink" Target="https://en.wikipedia.org/wiki/File:SCSI_Mac.jpg" TargetMode="External"/><Relationship Id="rId4" Type="http://schemas.openxmlformats.org/officeDocument/2006/relationships/hyperlink" Target="https://www.ti.com/graphics/folders/partimages/SN74LS641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ndie.com/products/landogriffin/rascsi-macintosh-version/" TargetMode="External"/><Relationship Id="rId3" Type="http://schemas.openxmlformats.org/officeDocument/2006/relationships/hyperlink" Target="http://www.rascsi.com/" TargetMode="External"/><Relationship Id="rId7" Type="http://schemas.openxmlformats.org/officeDocument/2006/relationships/hyperlink" Target="http://macsd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odesrc.com/mediawiki/index.php/SCSI2SD" TargetMode="External"/><Relationship Id="rId11" Type="http://schemas.openxmlformats.org/officeDocument/2006/relationships/hyperlink" Target="https://www.tindie.com/products/ymkdevices/macsd/" TargetMode="External"/><Relationship Id="rId5" Type="http://schemas.openxmlformats.org/officeDocument/2006/relationships/hyperlink" Target="https://github.com/erichelgeson/BlueSCSI" TargetMode="External"/><Relationship Id="rId10" Type="http://schemas.openxmlformats.org/officeDocument/2006/relationships/hyperlink" Target="https://store.inertialcomputing.com/SCSI2SD-V5-2-p/scsi2sd-v5.2.htm" TargetMode="External"/><Relationship Id="rId4" Type="http://schemas.openxmlformats.org/officeDocument/2006/relationships/hyperlink" Target="http://retropc.net/gimons/rascsi/" TargetMode="External"/><Relationship Id="rId9" Type="http://schemas.openxmlformats.org/officeDocument/2006/relationships/hyperlink" Target="https://gimons.booth.pm/items/125787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362EC-F7F4-284C-9D20-99F79FF22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932961"/>
            <a:ext cx="4887685" cy="22131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400">
                <a:solidFill>
                  <a:schemeClr val="tx1"/>
                </a:solidFill>
              </a:rPr>
              <a:t>RaSCSI for 68k Macs</a:t>
            </a:r>
            <a:br>
              <a:rPr lang="en-US" sz="54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Background, Current Status and Roadmap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341F6-91DC-9946-B217-28293BF38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2894530"/>
            <a:ext cx="4887685" cy="3209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  <a:p>
            <a:pPr algn="l"/>
            <a:r>
              <a:rPr lang="en-US" sz="3200"/>
              <a:t>FOSDEM 21</a:t>
            </a:r>
          </a:p>
          <a:p>
            <a:pPr algn="l"/>
            <a:endParaRPr lang="en-US" sz="3200"/>
          </a:p>
          <a:p>
            <a:pPr algn="l"/>
            <a:r>
              <a:rPr lang="en-US" sz="3200"/>
              <a:t>Tony Kuker</a:t>
            </a:r>
          </a:p>
          <a:p>
            <a:pPr algn="l"/>
            <a:r>
              <a:rPr lang="en-US" sz="3200"/>
              <a:t>07-Feb-2020</a:t>
            </a:r>
            <a:endParaRPr lang="en-US" sz="32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5DDC9AF2-E260-E043-9414-0A5BA8AF1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 r="10" b="-5980"/>
          <a:stretch/>
        </p:blipFill>
        <p:spPr bwMode="auto">
          <a:xfrm>
            <a:off x="7412600" y="1417320"/>
            <a:ext cx="3092685" cy="41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7436D-B7A8-4E94-AF2B-BE08FE59B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22433-C337-4064-8F7D-590A6549E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44951"/>
            <a:ext cx="7932584" cy="365125"/>
          </a:xfrm>
        </p:spPr>
        <p:txBody>
          <a:bodyPr/>
          <a:lstStyle/>
          <a:p>
            <a:pPr algn="l"/>
            <a:r>
              <a:rPr lang="en-US" sz="1400"/>
              <a:t>This work is licensed under a Creative Commons Attribution-ShareAlike 4.0 International License.</a:t>
            </a:r>
            <a:endParaRPr lang="en-US" sz="1400" dirty="0"/>
          </a:p>
        </p:txBody>
      </p:sp>
      <p:pic>
        <p:nvPicPr>
          <p:cNvPr id="3074" name="Picture 2" descr="Creative Commons License">
            <a:extLst>
              <a:ext uri="{FF2B5EF4-FFF2-40B4-BE49-F238E27FC236}">
                <a16:creationId xmlns:a16="http://schemas.microsoft.com/office/drawing/2014/main" id="{C16A7A6E-5CD6-430F-B6FB-FE8C646D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69" y="6104074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0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5FBF-0B27-452F-B4FD-D4A69A9D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E103B4-835D-4038-9178-EB663C484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006" y="4313358"/>
            <a:ext cx="5183188" cy="987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3D Printed case</a:t>
            </a:r>
          </a:p>
          <a:p>
            <a:pPr marL="0" indent="0" algn="ctr">
              <a:buNone/>
            </a:pPr>
            <a:r>
              <a:rPr lang="en-US" sz="2400" dirty="0"/>
              <a:t>https://www.etsy.com/shop/PotatoFi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BAC06B-3CAE-4733-8CD8-DFD022C52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6B8946-BB92-4CD3-A842-F11CE6A9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47753D5-B737-47DB-9068-F394D826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88" y="1989138"/>
            <a:ext cx="43910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7E12A93-D742-41EA-96D8-A2A5DCAC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25" y="2260600"/>
            <a:ext cx="2977672" cy="19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acintosh RaSCSI Zero Case image 6">
            <a:extLst>
              <a:ext uri="{FF2B5EF4-FFF2-40B4-BE49-F238E27FC236}">
                <a16:creationId xmlns:a16="http://schemas.microsoft.com/office/drawing/2014/main" id="{57C1ADFF-F82C-4530-9C8B-7A4A2BB41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11888" r="19376" b="14217"/>
          <a:stretch/>
        </p:blipFill>
        <p:spPr bwMode="auto">
          <a:xfrm>
            <a:off x="8716629" y="2260600"/>
            <a:ext cx="2832166" cy="19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C16473-0422-412F-9B7A-1C78CD695420}"/>
              </a:ext>
            </a:extLst>
          </p:cNvPr>
          <p:cNvSpPr/>
          <p:nvPr/>
        </p:nvSpPr>
        <p:spPr>
          <a:xfrm rot="16200000">
            <a:off x="-322419" y="2763995"/>
            <a:ext cx="2087106" cy="5469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Standard Configuration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349281-4623-4978-AACE-85317EFEFA2C}"/>
              </a:ext>
            </a:extLst>
          </p:cNvPr>
          <p:cNvSpPr/>
          <p:nvPr/>
        </p:nvSpPr>
        <p:spPr>
          <a:xfrm rot="16200000">
            <a:off x="-322419" y="4863126"/>
            <a:ext cx="2087106" cy="5469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Compact 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919111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F721-16BE-4C90-A565-92139200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</a:t>
            </a:r>
            <a:r>
              <a:rPr lang="en-US" dirty="0" err="1"/>
              <a:t>RaSCSI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D2BE52-CAEC-41C5-A9F1-6DFC183C8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95630E-FACC-45F6-B2C0-B8C93580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92A3CDB-7091-4213-AA13-28757F4A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285206"/>
            <a:ext cx="75628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943B9-130B-4843-B059-981B35B9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Control </a:t>
            </a:r>
            <a:r>
              <a:rPr lang="en-US" dirty="0" err="1"/>
              <a:t>RaSCSI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06E054-9B55-44FD-825B-FCB50AF76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0362"/>
            <a:ext cx="5157787" cy="48898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en-US" dirty="0"/>
              <a:t>Web Interface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4A6C610A-22C2-4DA7-BF2B-85DE0C3EC4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30" t="1813" r="4141" b="19346"/>
          <a:stretch/>
        </p:blipFill>
        <p:spPr>
          <a:xfrm>
            <a:off x="1085056" y="2528888"/>
            <a:ext cx="4667250" cy="3700462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10D57C-055B-411E-B536-CBCEC47B0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0362"/>
            <a:ext cx="5183188" cy="48898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en-US" dirty="0"/>
              <a:t>Command Line Utility</a:t>
            </a:r>
          </a:p>
        </p:txBody>
      </p:sp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7B41540E-76E3-438A-8CCA-C818ACFA6E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1348" t="2220" r="2848" b="6105"/>
          <a:stretch/>
        </p:blipFill>
        <p:spPr>
          <a:xfrm>
            <a:off x="6430169" y="2505075"/>
            <a:ext cx="4667250" cy="313338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19CA9-D63F-468E-B39C-B2E6E4E2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A654A-0E01-4636-A7A3-D645DE36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100052-89D6-4C71-B500-2F8C93E14CD8}"/>
              </a:ext>
            </a:extLst>
          </p:cNvPr>
          <p:cNvGrpSpPr/>
          <p:nvPr/>
        </p:nvGrpSpPr>
        <p:grpSpPr>
          <a:xfrm>
            <a:off x="4777915" y="3799540"/>
            <a:ext cx="1071581" cy="1465243"/>
            <a:chOff x="4491937" y="3655228"/>
            <a:chExt cx="1071581" cy="146524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909B54A-EB06-4633-A803-CD0466794249}"/>
                </a:ext>
              </a:extLst>
            </p:cNvPr>
            <p:cNvSpPr/>
            <p:nvPr/>
          </p:nvSpPr>
          <p:spPr>
            <a:xfrm>
              <a:off x="4491937" y="3655228"/>
              <a:ext cx="1071581" cy="1465243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en-US" sz="1600" dirty="0"/>
                <a:t>Netscape 4 Compatible</a:t>
              </a:r>
            </a:p>
          </p:txBody>
        </p:sp>
        <p:pic>
          <p:nvPicPr>
            <p:cNvPr id="4098" name="Picture 2" descr="Netscape Navigator - Wikipedia">
              <a:extLst>
                <a:ext uri="{FF2B5EF4-FFF2-40B4-BE49-F238E27FC236}">
                  <a16:creationId xmlns:a16="http://schemas.microsoft.com/office/drawing/2014/main" id="{4ADA06C5-CA20-4626-997D-7F956DDCD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747" y="3843101"/>
              <a:ext cx="571959" cy="571959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6389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F4ABD-BEFD-4B81-8B53-06A37E161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D8D91D-B165-470C-A086-A00234018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F64F1F-B253-4EA5-BEBA-448FF088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35697FF-02E2-45CA-A6E1-865C40C3571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02" y="1486652"/>
            <a:ext cx="6761660" cy="466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9DA03A-B6ED-405B-8B50-EF2244B2FE18}"/>
              </a:ext>
            </a:extLst>
          </p:cNvPr>
          <p:cNvSpPr txBox="1"/>
          <p:nvPr/>
        </p:nvSpPr>
        <p:spPr>
          <a:xfrm>
            <a:off x="7614813" y="2049158"/>
            <a:ext cx="4137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0" dirty="0">
                <a:solidFill>
                  <a:srgbClr val="24292E"/>
                </a:solidFill>
                <a:effectLst/>
                <a:latin typeface="-apple-system"/>
              </a:rPr>
              <a:t>Test platform: </a:t>
            </a:r>
          </a:p>
          <a:p>
            <a:pPr algn="l"/>
            <a:r>
              <a:rPr lang="en-US" b="1" i="0" u="sng" dirty="0">
                <a:solidFill>
                  <a:srgbClr val="24292E"/>
                </a:solidFill>
                <a:effectLst/>
                <a:latin typeface="-apple-system"/>
              </a:rPr>
              <a:t>Macintosh Quadra 840av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92E"/>
                </a:solidFill>
                <a:effectLst/>
                <a:latin typeface="-apple-system"/>
              </a:rPr>
              <a:t>68040 Processor at 40MHz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92E"/>
                </a:solidFill>
                <a:effectLst/>
                <a:latin typeface="-apple-system"/>
              </a:rPr>
              <a:t>128MB 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92E"/>
                </a:solidFill>
                <a:effectLst/>
                <a:latin typeface="-apple-system"/>
              </a:rPr>
              <a:t>1MB VRAM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92E"/>
                </a:solidFill>
                <a:effectLst/>
                <a:latin typeface="-apple-system"/>
              </a:rPr>
              <a:t>Seagate ST3600N 500MB HD w/stock Apple firmware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92E"/>
                </a:solidFill>
                <a:effectLst/>
                <a:latin typeface="-apple-system"/>
              </a:rPr>
              <a:t>MacOS 8.1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92E"/>
                </a:solidFill>
                <a:effectLst/>
                <a:latin typeface="-apple-system"/>
              </a:rPr>
              <a:t>Drive cache configured at 128KB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92E"/>
                </a:solidFill>
                <a:effectLst/>
                <a:latin typeface="-apple-system"/>
              </a:rPr>
              <a:t>Norton System Info 3.5</a:t>
            </a:r>
          </a:p>
        </p:txBody>
      </p:sp>
    </p:spTree>
    <p:extLst>
      <p:ext uri="{BB962C8B-B14F-4D97-AF65-F5344CB8AC3E}">
        <p14:creationId xmlns:p14="http://schemas.microsoft.com/office/powerpoint/2010/main" val="2208660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F2CD-8E6D-B341-AAF0-E7FD9D854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36658-FFEC-9E43-BE48-9B0A2AF18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38119"/>
            <a:ext cx="10542224" cy="413884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3"/>
              </a:rPr>
              <a:t>2017</a:t>
            </a:r>
            <a:r>
              <a:rPr lang="en-US" dirty="0"/>
              <a:t> – Original </a:t>
            </a:r>
            <a:r>
              <a:rPr lang="en-US" dirty="0" err="1"/>
              <a:t>RaSCSI</a:t>
            </a:r>
            <a:r>
              <a:rPr lang="en-US" dirty="0"/>
              <a:t> version created by </a:t>
            </a:r>
            <a:r>
              <a:rPr lang="en-US" dirty="0" err="1">
                <a:hlinkClick r:id="rId4"/>
              </a:rPr>
              <a:t>Gimons</a:t>
            </a:r>
            <a:endParaRPr lang="en-US" dirty="0"/>
          </a:p>
          <a:p>
            <a:pPr lvl="1"/>
            <a:r>
              <a:rPr lang="en-US" dirty="0"/>
              <a:t>Support for Hard disks, Magneto-Optical, CD-ROM and X68000 Host Interface</a:t>
            </a:r>
          </a:p>
          <a:p>
            <a:r>
              <a:rPr lang="en-US" dirty="0">
                <a:hlinkClick r:id="rId5"/>
              </a:rPr>
              <a:t>2017</a:t>
            </a:r>
            <a:r>
              <a:rPr lang="en-US" dirty="0"/>
              <a:t> - </a:t>
            </a:r>
            <a:r>
              <a:rPr lang="en-US" dirty="0">
                <a:hlinkClick r:id="rId6"/>
              </a:rPr>
              <a:t>K55</a:t>
            </a:r>
            <a:r>
              <a:rPr lang="en-US" dirty="0"/>
              <a:t> started thread on 68kmla.org</a:t>
            </a:r>
          </a:p>
          <a:p>
            <a:r>
              <a:rPr lang="en-US" dirty="0"/>
              <a:t>2020 – Created version with DB-25 and 50-pin SCSI connectors </a:t>
            </a:r>
            <a:r>
              <a:rPr lang="en-US" sz="1900" i="1" dirty="0"/>
              <a:t>(</a:t>
            </a:r>
            <a:r>
              <a:rPr lang="en-US" sz="1900" i="1" dirty="0" err="1">
                <a:hlinkClick r:id="rId7"/>
              </a:rPr>
              <a:t>akuker</a:t>
            </a:r>
            <a:r>
              <a:rPr lang="en-US" sz="1900" i="1" dirty="0"/>
              <a:t>)</a:t>
            </a:r>
            <a:endParaRPr lang="en-US" dirty="0"/>
          </a:p>
          <a:p>
            <a:r>
              <a:rPr lang="en-US" dirty="0"/>
              <a:t>2020 – Code translated to English and uploaded to </a:t>
            </a:r>
            <a:r>
              <a:rPr lang="en-US" dirty="0" err="1">
                <a:hlinkClick r:id="rId8"/>
              </a:rPr>
              <a:t>Github</a:t>
            </a:r>
            <a:r>
              <a:rPr lang="en-US" dirty="0"/>
              <a:t> </a:t>
            </a:r>
            <a:r>
              <a:rPr lang="en-US" sz="1800" i="1" dirty="0"/>
              <a:t>(</a:t>
            </a:r>
            <a:r>
              <a:rPr lang="en-US" sz="1800" i="1" dirty="0" err="1">
                <a:hlinkClick r:id="rId7"/>
              </a:rPr>
              <a:t>akuker</a:t>
            </a:r>
            <a:r>
              <a:rPr lang="en-US" sz="1800" i="1" dirty="0"/>
              <a:t>)</a:t>
            </a:r>
            <a:endParaRPr lang="en-US" sz="1800" dirty="0"/>
          </a:p>
          <a:p>
            <a:r>
              <a:rPr lang="en-US" dirty="0"/>
              <a:t>2020 – rascsi.com </a:t>
            </a:r>
            <a:r>
              <a:rPr lang="en-US" dirty="0">
                <a:hlinkClick r:id="rId9"/>
              </a:rPr>
              <a:t>wiki page</a:t>
            </a:r>
            <a:r>
              <a:rPr lang="en-US" dirty="0"/>
              <a:t> created &amp; organized </a:t>
            </a:r>
            <a:r>
              <a:rPr lang="en-US" sz="1800" i="1" dirty="0"/>
              <a:t>(</a:t>
            </a:r>
            <a:r>
              <a:rPr lang="en-US" sz="1800" i="1" dirty="0">
                <a:hlinkClick r:id="rId10"/>
              </a:rPr>
              <a:t>phrax0</a:t>
            </a:r>
            <a:r>
              <a:rPr lang="en-US" sz="1800" i="1" dirty="0"/>
              <a:t>, </a:t>
            </a:r>
            <a:r>
              <a:rPr lang="en-US" sz="1800" i="1" dirty="0" err="1">
                <a:hlinkClick r:id="rId11"/>
              </a:rPr>
              <a:t>nulleric</a:t>
            </a:r>
            <a:r>
              <a:rPr lang="en-US" sz="1800" i="1" dirty="0"/>
              <a:t>, </a:t>
            </a:r>
            <a:r>
              <a:rPr lang="en-US" sz="1800" i="1" dirty="0" err="1">
                <a:hlinkClick r:id="rId7"/>
              </a:rPr>
              <a:t>akuker</a:t>
            </a:r>
            <a:r>
              <a:rPr lang="en-US" sz="1800" i="1" dirty="0"/>
              <a:t>) </a:t>
            </a:r>
            <a:endParaRPr lang="en-US" i="1" dirty="0"/>
          </a:p>
          <a:p>
            <a:r>
              <a:rPr lang="en-US" dirty="0"/>
              <a:t>2020 – OLED status display added </a:t>
            </a:r>
            <a:r>
              <a:rPr lang="en-US" sz="1800" i="1" dirty="0"/>
              <a:t>(</a:t>
            </a:r>
            <a:r>
              <a:rPr lang="en-US" sz="1800" i="1" dirty="0" err="1">
                <a:hlinkClick r:id="rId7"/>
              </a:rPr>
              <a:t>akuker</a:t>
            </a:r>
            <a:r>
              <a:rPr lang="en-US" sz="1800" i="1" dirty="0"/>
              <a:t>)</a:t>
            </a:r>
          </a:p>
          <a:p>
            <a:r>
              <a:rPr lang="en-US" dirty="0"/>
              <a:t>2020 – Python-based </a:t>
            </a:r>
            <a:r>
              <a:rPr lang="en-US" dirty="0" err="1"/>
              <a:t>rascsi</a:t>
            </a:r>
            <a:r>
              <a:rPr lang="en-US" dirty="0"/>
              <a:t>-web control interface </a:t>
            </a:r>
            <a:r>
              <a:rPr lang="en-US" sz="1800" i="1" dirty="0"/>
              <a:t>(</a:t>
            </a:r>
            <a:r>
              <a:rPr lang="en-US" sz="1800" i="1" dirty="0" err="1">
                <a:hlinkClick r:id="rId11"/>
              </a:rPr>
              <a:t>nulleric</a:t>
            </a:r>
            <a:r>
              <a:rPr lang="en-US" sz="1800" i="1" dirty="0"/>
              <a:t>)</a:t>
            </a:r>
          </a:p>
          <a:p>
            <a:r>
              <a:rPr lang="en-US" dirty="0"/>
              <a:t>2020 – Easy install script created </a:t>
            </a:r>
            <a:r>
              <a:rPr lang="en-US" sz="1800" i="1" dirty="0"/>
              <a:t>(</a:t>
            </a:r>
            <a:r>
              <a:rPr lang="en-US" sz="1800" i="1" dirty="0">
                <a:hlinkClick r:id="rId12"/>
              </a:rPr>
              <a:t>sonique6784</a:t>
            </a:r>
            <a:r>
              <a:rPr lang="en-US" sz="1800" i="1" dirty="0"/>
              <a:t> &amp; </a:t>
            </a:r>
            <a:r>
              <a:rPr lang="en-US" sz="1800" i="1" dirty="0" err="1">
                <a:hlinkClick r:id="rId11"/>
              </a:rPr>
              <a:t>nulleric</a:t>
            </a:r>
            <a:r>
              <a:rPr lang="en-US" sz="1800" i="1" dirty="0"/>
              <a:t>)</a:t>
            </a:r>
          </a:p>
          <a:p>
            <a:r>
              <a:rPr lang="en-US" dirty="0"/>
              <a:t>2020 – </a:t>
            </a:r>
            <a:r>
              <a:rPr lang="en-US" dirty="0">
                <a:hlinkClick r:id="rId13"/>
              </a:rPr>
              <a:t>System 6 screen mirroring </a:t>
            </a:r>
            <a:r>
              <a:rPr lang="en-US" dirty="0"/>
              <a:t> </a:t>
            </a:r>
            <a:r>
              <a:rPr lang="en-US" dirty="0">
                <a:hlinkClick r:id="rId14"/>
              </a:rPr>
              <a:t>proof of concept </a:t>
            </a:r>
            <a:r>
              <a:rPr lang="en-US" sz="2100" i="1" dirty="0"/>
              <a:t>(</a:t>
            </a:r>
            <a:r>
              <a:rPr lang="en-US" sz="2100" i="1" dirty="0" err="1">
                <a:hlinkClick r:id="rId15"/>
              </a:rPr>
              <a:t>jcs</a:t>
            </a:r>
            <a:r>
              <a:rPr lang="en-US" sz="2100" i="1" dirty="0"/>
              <a:t>)</a:t>
            </a:r>
          </a:p>
          <a:p>
            <a:r>
              <a:rPr lang="en-US" dirty="0"/>
              <a:t>2021 – Beta SCSI Ethernet functionality released </a:t>
            </a:r>
            <a:r>
              <a:rPr lang="en-US" sz="1800" i="1" dirty="0"/>
              <a:t>(</a:t>
            </a:r>
            <a:r>
              <a:rPr lang="en-US" sz="1800" i="1" dirty="0" err="1">
                <a:hlinkClick r:id="rId7"/>
              </a:rPr>
              <a:t>akuker</a:t>
            </a:r>
            <a:r>
              <a:rPr lang="en-US" sz="1800" i="1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DA873-50BC-4EBC-8FBD-0C2FCA05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B8C4E-14C1-4CBA-8470-CF5B49A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39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3C864-8594-A84D-B2C8-97DDCEA9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EA040-EA54-A749-9D9C-CA5B1DAC5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53241" cy="466725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Release Ethernet over SCSI into production build</a:t>
            </a:r>
          </a:p>
          <a:p>
            <a:endParaRPr lang="en-US" b="1" dirty="0"/>
          </a:p>
          <a:p>
            <a:r>
              <a:rPr lang="en-US" b="1" dirty="0"/>
              <a:t>PowerBook compatible hardware version</a:t>
            </a:r>
          </a:p>
          <a:p>
            <a:endParaRPr lang="en-US" b="1" dirty="0"/>
          </a:p>
          <a:p>
            <a:r>
              <a:rPr lang="en-US" b="1" dirty="0"/>
              <a:t>Add support for un-patched Apple CD-ROM driver</a:t>
            </a:r>
          </a:p>
          <a:p>
            <a:endParaRPr lang="en-US" b="1" dirty="0"/>
          </a:p>
          <a:p>
            <a:r>
              <a:rPr lang="en-US" b="1" dirty="0"/>
              <a:t>Better support for different disk image formats</a:t>
            </a:r>
          </a:p>
          <a:p>
            <a:pPr lvl="1"/>
            <a:r>
              <a:rPr lang="en-US" b="1" dirty="0"/>
              <a:t>.toast .</a:t>
            </a:r>
            <a:r>
              <a:rPr lang="en-US" b="1" dirty="0" err="1"/>
              <a:t>img</a:t>
            </a:r>
            <a:endParaRPr lang="en-US" b="1" dirty="0"/>
          </a:p>
          <a:p>
            <a:pPr lvl="1"/>
            <a:endParaRPr lang="en-US" b="1" dirty="0"/>
          </a:p>
          <a:p>
            <a:r>
              <a:rPr lang="en-US" b="1" dirty="0"/>
              <a:t>Configuration &amp; Logging improvements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970FA-6577-459C-A788-11D67985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FE0E4-8D39-4168-AFFE-087FEF75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45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5B6-1335-BE4D-B0AB-160D7AF6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Engineering - SCSIMON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34154B7-7495-4AA3-B993-48CCD7D5C6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7" t="19233" r="39052" b="45006"/>
          <a:stretch/>
        </p:blipFill>
        <p:spPr bwMode="auto">
          <a:xfrm>
            <a:off x="8078121" y="3554134"/>
            <a:ext cx="3643827" cy="27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1CB3-0281-4B4E-AD9F-7F4650016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30" y="1962580"/>
            <a:ext cx="7505700" cy="3152775"/>
          </a:xfrm>
          <a:prstGeom prst="rect">
            <a:avLst/>
          </a:prstGeom>
        </p:spPr>
      </p:pic>
      <p:sp>
        <p:nvSpPr>
          <p:cNvPr id="6" name="Arrow: Bent-Up 5">
            <a:extLst>
              <a:ext uri="{FF2B5EF4-FFF2-40B4-BE49-F238E27FC236}">
                <a16:creationId xmlns:a16="http://schemas.microsoft.com/office/drawing/2014/main" id="{1E0CFE03-DD92-4D17-AA66-36FD94525D32}"/>
              </a:ext>
            </a:extLst>
          </p:cNvPr>
          <p:cNvSpPr/>
          <p:nvPr/>
        </p:nvSpPr>
        <p:spPr>
          <a:xfrm rot="10800000" flipH="1">
            <a:off x="7707677" y="2522862"/>
            <a:ext cx="2071171" cy="1016104"/>
          </a:xfrm>
          <a:prstGeom prst="bentUpArrow">
            <a:avLst>
              <a:gd name="adj1" fmla="val 25000"/>
              <a:gd name="adj2" fmla="val 26247"/>
              <a:gd name="adj3" fmla="val 324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[GTKWave Splash Image]">
            <a:extLst>
              <a:ext uri="{FF2B5EF4-FFF2-40B4-BE49-F238E27FC236}">
                <a16:creationId xmlns:a16="http://schemas.microsoft.com/office/drawing/2014/main" id="{695A9BA0-4D9D-4229-A094-BEC7CD514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5"/>
          <a:stretch/>
        </p:blipFill>
        <p:spPr bwMode="auto">
          <a:xfrm>
            <a:off x="8753352" y="2091074"/>
            <a:ext cx="2968596" cy="8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251495-2964-40E3-A2C5-09BCECB1A53E}"/>
              </a:ext>
            </a:extLst>
          </p:cNvPr>
          <p:cNvSpPr txBox="1"/>
          <p:nvPr/>
        </p:nvSpPr>
        <p:spPr>
          <a:xfrm>
            <a:off x="0" y="6088559"/>
            <a:ext cx="5343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ROM-</a:t>
            </a:r>
            <a:r>
              <a:rPr lang="en-US" sz="1100" i="1" dirty="0" err="1"/>
              <a:t>inator</a:t>
            </a:r>
            <a:r>
              <a:rPr lang="en-US" sz="1100" i="1" dirty="0"/>
              <a:t> II – </a:t>
            </a:r>
            <a:r>
              <a:rPr lang="en-US" sz="1100" i="1" dirty="0">
                <a:hlinkClick r:id="rId6"/>
              </a:rPr>
              <a:t>BMOW</a:t>
            </a:r>
            <a:endParaRPr lang="en-US" sz="1100" i="1" dirty="0"/>
          </a:p>
          <a:p>
            <a:r>
              <a:rPr lang="en-US" sz="1100" i="1" dirty="0"/>
              <a:t>Floppy EMU – </a:t>
            </a:r>
            <a:r>
              <a:rPr lang="en-US" sz="1100" i="1" dirty="0">
                <a:hlinkClick r:id="rId7"/>
              </a:rPr>
              <a:t>BMOW</a:t>
            </a:r>
            <a:endParaRPr lang="en-US" sz="1100" i="1" dirty="0"/>
          </a:p>
          <a:p>
            <a:r>
              <a:rPr lang="en-US" sz="1100" i="1" dirty="0"/>
              <a:t>Farallon </a:t>
            </a:r>
            <a:r>
              <a:rPr lang="en-US" sz="1100" i="1" dirty="0" err="1"/>
              <a:t>EtherMac</a:t>
            </a:r>
            <a:r>
              <a:rPr lang="en-US" sz="1100" i="1" dirty="0"/>
              <a:t> – </a:t>
            </a:r>
            <a:r>
              <a:rPr lang="en-US" sz="1100" i="1" dirty="0" err="1">
                <a:hlinkClick r:id="rId8"/>
              </a:rPr>
              <a:t>PotatoFi</a:t>
            </a:r>
            <a:endParaRPr lang="en-US" sz="1100" i="1" dirty="0"/>
          </a:p>
          <a:p>
            <a:r>
              <a:rPr lang="en-US" sz="1100" i="1" dirty="0" err="1"/>
              <a:t>GTKWave</a:t>
            </a:r>
            <a:r>
              <a:rPr lang="en-US" sz="1100" i="1" dirty="0"/>
              <a:t> – </a:t>
            </a:r>
            <a:r>
              <a:rPr lang="en-US" sz="1100" i="1" dirty="0" err="1">
                <a:hlinkClick r:id="rId9"/>
              </a:rPr>
              <a:t>GTKWave</a:t>
            </a:r>
            <a:r>
              <a:rPr lang="en-US" sz="1100" i="1" dirty="0">
                <a:hlinkClick r:id="rId9"/>
              </a:rPr>
              <a:t> Project</a:t>
            </a:r>
            <a:endParaRPr lang="en-US" sz="1100" i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7F317A-359A-4A38-AC50-7B017CFB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42" y="5356443"/>
            <a:ext cx="732116" cy="73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73D279-E917-42ED-8C1B-4BF37EABBB34}"/>
              </a:ext>
            </a:extLst>
          </p:cNvPr>
          <p:cNvSpPr txBox="1"/>
          <p:nvPr/>
        </p:nvSpPr>
        <p:spPr>
          <a:xfrm>
            <a:off x="1731095" y="5260836"/>
            <a:ext cx="3998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Special thank you to @PotatoFi for generously loaning out his Farallon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</a:rPr>
              <a:t>EtherMac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 SCSI for this project!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207D3-C36E-4507-ACA5-6F91D84AB9C8}"/>
              </a:ext>
            </a:extLst>
          </p:cNvPr>
          <p:cNvSpPr txBox="1"/>
          <p:nvPr/>
        </p:nvSpPr>
        <p:spPr>
          <a:xfrm flipH="1">
            <a:off x="4518567" y="1464336"/>
            <a:ext cx="758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Note: Farallon </a:t>
            </a:r>
            <a:r>
              <a:rPr lang="en-US" i="1" dirty="0" err="1">
                <a:solidFill>
                  <a:schemeClr val="bg1"/>
                </a:solidFill>
              </a:rPr>
              <a:t>EtherMac</a:t>
            </a:r>
            <a:r>
              <a:rPr lang="en-US" i="1" dirty="0">
                <a:solidFill>
                  <a:schemeClr val="bg1"/>
                </a:solidFill>
              </a:rPr>
              <a:t> SCSI is a rebranded </a:t>
            </a:r>
            <a:r>
              <a:rPr lang="en-US" i="1" dirty="0" err="1">
                <a:solidFill>
                  <a:schemeClr val="bg1"/>
                </a:solidFill>
              </a:rPr>
              <a:t>DaynaPort</a:t>
            </a:r>
            <a:r>
              <a:rPr lang="en-US" i="1" dirty="0">
                <a:solidFill>
                  <a:schemeClr val="bg1"/>
                </a:solidFill>
              </a:rPr>
              <a:t> SCSI/Link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BCE8A3-ACD8-4326-BC27-B329828A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D12BF09-8711-4779-A993-1F1CA244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work is licensed under a 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641995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1465-FAE0-D74C-B6D7-CC57B6CA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can I get involved?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55972-99C2-9F44-BE0B-72BF074CD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368627"/>
            <a:ext cx="10321887" cy="3808336"/>
          </a:xfrm>
        </p:spPr>
        <p:txBody>
          <a:bodyPr/>
          <a:lstStyle/>
          <a:p>
            <a:r>
              <a:rPr lang="en-US" dirty="0"/>
              <a:t>Build your own</a:t>
            </a:r>
          </a:p>
          <a:p>
            <a:pPr lvl="1"/>
            <a:r>
              <a:rPr lang="en-US" dirty="0"/>
              <a:t>Schematics, Gerber files, bill of materials available on </a:t>
            </a:r>
            <a:r>
              <a:rPr lang="en-US" dirty="0" err="1">
                <a:hlinkClick r:id="rId3"/>
              </a:rPr>
              <a:t>Github</a:t>
            </a:r>
            <a:endParaRPr lang="en-US" dirty="0"/>
          </a:p>
          <a:p>
            <a:r>
              <a:rPr lang="en-US" dirty="0"/>
              <a:t>Order one from </a:t>
            </a:r>
            <a:r>
              <a:rPr lang="en-US" dirty="0" err="1">
                <a:hlinkClick r:id="rId4"/>
              </a:rPr>
              <a:t>Tindie</a:t>
            </a:r>
            <a:r>
              <a:rPr lang="en-US" dirty="0"/>
              <a:t> – Kit or Pre-Assembled</a:t>
            </a:r>
          </a:p>
          <a:p>
            <a:pPr lvl="1"/>
            <a:r>
              <a:rPr lang="en-US" i="1" dirty="0"/>
              <a:t>If out of stock – more will be coming in late February</a:t>
            </a:r>
          </a:p>
          <a:p>
            <a:r>
              <a:rPr lang="en-US" dirty="0"/>
              <a:t>Join us on Discord - </a:t>
            </a:r>
            <a:r>
              <a:rPr lang="en-US" dirty="0">
                <a:hlinkClick r:id="rId5"/>
              </a:rPr>
              <a:t>https://discord.gg/et8ENMGU3X</a:t>
            </a:r>
            <a:endParaRPr lang="en-US" dirty="0"/>
          </a:p>
          <a:p>
            <a:r>
              <a:rPr lang="en-US" dirty="0"/>
              <a:t>Join the discussion on </a:t>
            </a:r>
            <a:r>
              <a:rPr lang="en-US" dirty="0">
                <a:hlinkClick r:id="rId6"/>
              </a:rPr>
              <a:t>68k Mac Liberation Army</a:t>
            </a:r>
            <a:endParaRPr lang="en-US" dirty="0"/>
          </a:p>
          <a:p>
            <a:r>
              <a:rPr lang="en-US" dirty="0"/>
              <a:t>Try it out on </a:t>
            </a:r>
            <a:r>
              <a:rPr lang="en-US"/>
              <a:t>your vintage hardware</a:t>
            </a:r>
            <a:r>
              <a:rPr lang="en-US" dirty="0"/>
              <a:t>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7B4007-CD2D-46BE-91C7-DA56BAEC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BA0D-0E16-4D12-B9D9-1F4006981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pic>
        <p:nvPicPr>
          <p:cNvPr id="5122" name="Picture 2" descr="I sell on Tindie">
            <a:hlinkClick r:id="rId4"/>
            <a:extLst>
              <a:ext uri="{FF2B5EF4-FFF2-40B4-BE49-F238E27FC236}">
                <a16:creationId xmlns:a16="http://schemas.microsoft.com/office/drawing/2014/main" id="{D7FE5DFD-01F1-4642-88CE-B8532B59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18" y="3239045"/>
            <a:ext cx="1755982" cy="91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725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EB2A-C3AE-48FA-964D-23D78807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D028E-D691-48D7-B4EB-ECC0596572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B3905-A89B-4E4C-930C-3B24D56DCC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D0DD8-2BC0-469F-8715-F31A69C05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F072F-E697-4707-BE7D-F3B90468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4AB413-C61E-451E-AD40-1E406715456C}"/>
              </a:ext>
            </a:extLst>
          </p:cNvPr>
          <p:cNvSpPr/>
          <p:nvPr/>
        </p:nvSpPr>
        <p:spPr>
          <a:xfrm>
            <a:off x="1905462" y="2321004"/>
            <a:ext cx="83810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4753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E857-954B-2541-BC56-3B3D19A7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RaSCSI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4FD1D-E0CB-C14C-8B7A-0532CD625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Raspberry Pi + Parallel SCSI = </a:t>
            </a:r>
            <a:r>
              <a:rPr lang="en-US" dirty="0" err="1"/>
              <a:t>RaSCSI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300CF6-0414-D849-9EA0-AB8F0E0E93D3}"/>
              </a:ext>
            </a:extLst>
          </p:cNvPr>
          <p:cNvGrpSpPr/>
          <p:nvPr/>
        </p:nvGrpSpPr>
        <p:grpSpPr>
          <a:xfrm>
            <a:off x="6631449" y="3195221"/>
            <a:ext cx="4713445" cy="1987949"/>
            <a:chOff x="6314090" y="4189014"/>
            <a:chExt cx="4713445" cy="1987949"/>
          </a:xfrm>
        </p:grpSpPr>
        <p:sp>
          <p:nvSpPr>
            <p:cNvPr id="7" name="Rectángulo 27">
              <a:extLst>
                <a:ext uri="{FF2B5EF4-FFF2-40B4-BE49-F238E27FC236}">
                  <a16:creationId xmlns:a16="http://schemas.microsoft.com/office/drawing/2014/main" id="{1760BA6A-E1F4-F14B-BC03-A9CFDEDA4B9D}"/>
                </a:ext>
              </a:extLst>
            </p:cNvPr>
            <p:cNvSpPr/>
            <p:nvPr/>
          </p:nvSpPr>
          <p:spPr>
            <a:xfrm>
              <a:off x="6314090" y="4930621"/>
              <a:ext cx="4711334" cy="1246342"/>
            </a:xfrm>
            <a:prstGeom prst="rect">
              <a:avLst/>
            </a:prstGeom>
            <a:solidFill>
              <a:schemeClr val="accent6">
                <a:lumMod val="75000"/>
                <a:alpha val="67000"/>
              </a:schemeClr>
            </a:solidFill>
            <a:ln w="6171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1E0897-263A-CC4D-A764-08A67B4DC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6254" y="5007692"/>
              <a:ext cx="3886200" cy="1092200"/>
            </a:xfrm>
            <a:prstGeom prst="rect">
              <a:avLst/>
            </a:prstGeom>
          </p:spPr>
        </p:pic>
        <p:sp>
          <p:nvSpPr>
            <p:cNvPr id="9" name="Rectángulo 27">
              <a:extLst>
                <a:ext uri="{FF2B5EF4-FFF2-40B4-BE49-F238E27FC236}">
                  <a16:creationId xmlns:a16="http://schemas.microsoft.com/office/drawing/2014/main" id="{EC735452-75CD-1C4C-9297-A086315DDB73}"/>
                </a:ext>
              </a:extLst>
            </p:cNvPr>
            <p:cNvSpPr/>
            <p:nvPr/>
          </p:nvSpPr>
          <p:spPr>
            <a:xfrm>
              <a:off x="6316201" y="4189014"/>
              <a:ext cx="4711334" cy="7416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171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r>
                <a:rPr lang="en-US" sz="4000" dirty="0" err="1">
                  <a:solidFill>
                    <a:srgbClr val="000000"/>
                  </a:solidFill>
                </a:rPr>
                <a:t>RaSCSI</a:t>
              </a:r>
              <a:r>
                <a:rPr lang="en-US" sz="4000" dirty="0">
                  <a:solidFill>
                    <a:srgbClr val="000000"/>
                  </a:solidFill>
                </a:rPr>
                <a:t> Board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60DE0005-30E3-4B45-B71F-7E7157651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3010">
            <a:off x="5055996" y="3837311"/>
            <a:ext cx="439827" cy="4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867169-8315-B04F-817A-3A17C23E7311}"/>
              </a:ext>
            </a:extLst>
          </p:cNvPr>
          <p:cNvSpPr/>
          <p:nvPr/>
        </p:nvSpPr>
        <p:spPr>
          <a:xfrm>
            <a:off x="7988147" y="6012995"/>
            <a:ext cx="3805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SCSI: Small Computer System Interface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5AF0E48-1041-4B33-8A25-7130EC4C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0" y="2755766"/>
            <a:ext cx="2892934" cy="30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D7EB420-A8F1-8B44-B7C6-53ED0F35BFA9}"/>
                  </a:ext>
                </a:extLst>
              </p14:cNvPr>
              <p14:cNvContentPartPr/>
              <p14:nvPr/>
            </p14:nvContentPartPr>
            <p14:xfrm>
              <a:off x="3617791" y="3611240"/>
              <a:ext cx="3652920" cy="99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D7EB420-A8F1-8B44-B7C6-53ED0F35BF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9793" y="3593240"/>
                <a:ext cx="3688556" cy="10328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47409A2-CB85-489D-88A5-3D835E177199}"/>
              </a:ext>
            </a:extLst>
          </p:cNvPr>
          <p:cNvSpPr txBox="1"/>
          <p:nvPr/>
        </p:nvSpPr>
        <p:spPr>
          <a:xfrm>
            <a:off x="0" y="6028207"/>
            <a:ext cx="2831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8"/>
              </a:rPr>
              <a:t>Mac SE/30 </a:t>
            </a:r>
            <a:r>
              <a:rPr lang="en-US" sz="1100" i="1" dirty="0"/>
              <a:t>– CC BY SA 2.5 </a:t>
            </a:r>
            <a:r>
              <a:rPr lang="en-US" sz="1100" i="1" dirty="0" err="1"/>
              <a:t>Danamania</a:t>
            </a:r>
            <a:endParaRPr lang="en-US" sz="1100" i="1" dirty="0"/>
          </a:p>
          <a:p>
            <a:r>
              <a:rPr lang="en-US" sz="1100" i="1" dirty="0">
                <a:hlinkClick r:id="rId9"/>
              </a:rPr>
              <a:t>SCSI Logo</a:t>
            </a:r>
            <a:r>
              <a:rPr lang="en-US" sz="1100" i="1" dirty="0"/>
              <a:t> – Public Domain</a:t>
            </a:r>
          </a:p>
          <a:p>
            <a:r>
              <a:rPr lang="en-US" sz="1100" i="1" dirty="0"/>
              <a:t>Raspberry Pi Logo – Copyright Raspberry Pi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88211-1105-4545-983F-31C602536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F7073F3-B88A-4C78-BBD1-619CCCE2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2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AE85-8ED5-F249-BF50-0BA22E68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use cases is </a:t>
            </a:r>
            <a:r>
              <a:rPr lang="en-US" dirty="0" err="1"/>
              <a:t>RaSCSI</a:t>
            </a:r>
            <a:r>
              <a:rPr lang="en-US" dirty="0"/>
              <a:t> *NOT* trying to fill?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DC9D96-B9F7-4BC4-90BF-5936F8B9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5407"/>
            <a:ext cx="10515600" cy="3951556"/>
          </a:xfrm>
        </p:spPr>
        <p:txBody>
          <a:bodyPr/>
          <a:lstStyle/>
          <a:p>
            <a:r>
              <a:rPr lang="en-US" sz="3600" dirty="0"/>
              <a:t>Wide SCSI, high performance SCSI</a:t>
            </a:r>
          </a:p>
          <a:p>
            <a:endParaRPr lang="en-US" sz="3600" dirty="0"/>
          </a:p>
          <a:p>
            <a:r>
              <a:rPr lang="en-US" sz="3600" dirty="0"/>
              <a:t>Serial Attached SCSI (SAS)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Mission critical use cases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9F1E7E-7E08-4397-A009-A9F1C952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728" y="2866352"/>
            <a:ext cx="4781320" cy="25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A0319FC3-C18E-4423-8F64-A02F0CBE953D}"/>
              </a:ext>
            </a:extLst>
          </p:cNvPr>
          <p:cNvSpPr/>
          <p:nvPr/>
        </p:nvSpPr>
        <p:spPr>
          <a:xfrm>
            <a:off x="7568588" y="2375803"/>
            <a:ext cx="3657600" cy="3481330"/>
          </a:xfrm>
          <a:prstGeom prst="noSmoking">
            <a:avLst>
              <a:gd name="adj" fmla="val 13971"/>
            </a:avLst>
          </a:prstGeom>
          <a:solidFill>
            <a:srgbClr val="FF00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209A2-BBE2-40D5-B830-74ECFF9543BD}"/>
              </a:ext>
            </a:extLst>
          </p:cNvPr>
          <p:cNvSpPr txBox="1"/>
          <p:nvPr/>
        </p:nvSpPr>
        <p:spPr>
          <a:xfrm>
            <a:off x="0" y="6573182"/>
            <a:ext cx="2925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Server Rack Image</a:t>
            </a:r>
            <a:r>
              <a:rPr lang="en-US" sz="1200" i="1" dirty="0"/>
              <a:t> – CC BY-SA 4.0 Trique303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125C0F-9089-4508-94E9-3D03C0838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C4257-2370-4002-AFD8-3F1E32C5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CA0DF-CA89-F247-AF02-73B9EC74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use cases is </a:t>
            </a:r>
            <a:r>
              <a:rPr lang="en-US" dirty="0" err="1"/>
              <a:t>RaSCSI</a:t>
            </a:r>
            <a:r>
              <a:rPr lang="en-US" dirty="0"/>
              <a:t> trying to fill?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graphicFrame>
        <p:nvGraphicFramePr>
          <p:cNvPr id="1031" name="Content Placeholder 2">
            <a:extLst>
              <a:ext uri="{FF2B5EF4-FFF2-40B4-BE49-F238E27FC236}">
                <a16:creationId xmlns:a16="http://schemas.microsoft.com/office/drawing/2014/main" id="{C26A1294-C5B8-4418-A1FD-D57F6CE201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45838"/>
              </p:ext>
            </p:extLst>
          </p:nvPr>
        </p:nvGraphicFramePr>
        <p:xfrm>
          <a:off x="838200" y="2148289"/>
          <a:ext cx="7633771" cy="4028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ScuzzyGraph">
            <a:extLst>
              <a:ext uri="{FF2B5EF4-FFF2-40B4-BE49-F238E27FC236}">
                <a16:creationId xmlns:a16="http://schemas.microsoft.com/office/drawing/2014/main" id="{C9962B5D-0372-462C-8B60-56F4A78BB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b="9173"/>
          <a:stretch/>
        </p:blipFill>
        <p:spPr bwMode="auto">
          <a:xfrm>
            <a:off x="8636461" y="2302465"/>
            <a:ext cx="3261755" cy="147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045B81-B11A-46B3-A2AA-56C321C8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98" y="4162626"/>
            <a:ext cx="3176118" cy="19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389DF4-01D6-49F0-9B80-35298D4137D7}"/>
              </a:ext>
            </a:extLst>
          </p:cNvPr>
          <p:cNvSpPr txBox="1"/>
          <p:nvPr/>
        </p:nvSpPr>
        <p:spPr>
          <a:xfrm>
            <a:off x="0" y="6383660"/>
            <a:ext cx="14863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>
                <a:hlinkClick r:id="rId10"/>
              </a:rPr>
              <a:t>ScuzzyGraph</a:t>
            </a:r>
            <a:r>
              <a:rPr lang="en-US" sz="1100" i="1" dirty="0"/>
              <a:t> – Fair use</a:t>
            </a:r>
          </a:p>
          <a:p>
            <a:r>
              <a:rPr lang="en-US" sz="1100" i="1" dirty="0" err="1">
                <a:hlinkClick r:id="rId11"/>
              </a:rPr>
              <a:t>DaynaPort</a:t>
            </a:r>
            <a:r>
              <a:rPr lang="en-US" sz="1100" i="1" dirty="0">
                <a:hlinkClick r:id="rId11"/>
              </a:rPr>
              <a:t> </a:t>
            </a:r>
            <a:r>
              <a:rPr lang="en-US" sz="1100" i="1" dirty="0"/>
              <a:t>– Fair 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7D38F2-93F2-48B0-9563-572C4D7D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BBAF2-CA4F-4347-8F6A-CDE2C94F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work is licensed under a 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</p:txBody>
      </p:sp>
    </p:spTree>
    <p:extLst>
      <p:ext uri="{BB962C8B-B14F-4D97-AF65-F5344CB8AC3E}">
        <p14:creationId xmlns:p14="http://schemas.microsoft.com/office/powerpoint/2010/main" val="2076110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62A3F-AB24-F14D-8880-3458E70F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has it successfully been used?</a:t>
            </a:r>
            <a:r>
              <a:rPr lang="en-US">
                <a:effectLst/>
              </a:rPr>
              <a:t> </a:t>
            </a:r>
            <a:endParaRPr lang="en-US" dirty="0"/>
          </a:p>
        </p:txBody>
      </p:sp>
      <p:pic>
        <p:nvPicPr>
          <p:cNvPr id="4116" name="Picture 20">
            <a:extLst>
              <a:ext uri="{FF2B5EF4-FFF2-40B4-BE49-F238E27FC236}">
                <a16:creationId xmlns:a16="http://schemas.microsoft.com/office/drawing/2014/main" id="{276150C8-0AA0-4E39-8A14-CEB1F2F0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11" y="1869941"/>
            <a:ext cx="2240400" cy="245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9A4A462E-10C8-4A7F-9BC0-18A83214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618" y="4327045"/>
            <a:ext cx="1267163" cy="19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FD252-19CA-4677-AA89-A0129DFDA5C4}"/>
              </a:ext>
            </a:extLst>
          </p:cNvPr>
          <p:cNvSpPr txBox="1"/>
          <p:nvPr/>
        </p:nvSpPr>
        <p:spPr>
          <a:xfrm>
            <a:off x="0" y="6257836"/>
            <a:ext cx="55938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Mac Images licensed under CC-SA by </a:t>
            </a:r>
            <a:r>
              <a:rPr lang="en-US" sz="1100" i="1" dirty="0" err="1"/>
              <a:t>Danamania</a:t>
            </a:r>
            <a:endParaRPr lang="en-US" sz="1100" i="1" dirty="0"/>
          </a:p>
          <a:p>
            <a:r>
              <a:rPr lang="en-US" sz="1100" i="1" dirty="0"/>
              <a:t>X68000 image licensed under CC BY-SA by </a:t>
            </a:r>
            <a:r>
              <a:rPr lang="en-US" sz="1100" i="1" dirty="0" err="1"/>
              <a:t>Manupkp</a:t>
            </a:r>
            <a:endParaRPr lang="en-US" sz="1100" i="1" dirty="0"/>
          </a:p>
          <a:p>
            <a:r>
              <a:rPr lang="en-US" sz="1100" i="1" dirty="0"/>
              <a:t>AKAI Sampler – Public Domain</a:t>
            </a:r>
          </a:p>
        </p:txBody>
      </p:sp>
      <p:pic>
        <p:nvPicPr>
          <p:cNvPr id="4120" name="Picture 24">
            <a:extLst>
              <a:ext uri="{FF2B5EF4-FFF2-40B4-BE49-F238E27FC236}">
                <a16:creationId xmlns:a16="http://schemas.microsoft.com/office/drawing/2014/main" id="{298B197E-6F2C-4B19-9D86-22DAEAAF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81" y="4143015"/>
            <a:ext cx="3034244" cy="187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>
            <a:extLst>
              <a:ext uri="{FF2B5EF4-FFF2-40B4-BE49-F238E27FC236}">
                <a16:creationId xmlns:a16="http://schemas.microsoft.com/office/drawing/2014/main" id="{EB4F0E50-3C5E-4A1B-B024-7936D458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16" y="2008058"/>
            <a:ext cx="2274260" cy="21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>
            <a:extLst>
              <a:ext uri="{FF2B5EF4-FFF2-40B4-BE49-F238E27FC236}">
                <a16:creationId xmlns:a16="http://schemas.microsoft.com/office/drawing/2014/main" id="{6E40B875-BE8A-4278-A7CB-17885A75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636" y="1869941"/>
            <a:ext cx="3294907" cy="245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ACE41-BD49-43D9-9147-354C9F67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FA656-95B3-445C-8E24-158D5BE2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7F54FED-59D7-4949-9BC9-5881D041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16" y="1875517"/>
            <a:ext cx="2551051" cy="264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2C7AED5-E84F-4ACE-97A9-2BFEEF98763D}"/>
              </a:ext>
            </a:extLst>
          </p:cNvPr>
          <p:cNvSpPr txBox="1"/>
          <p:nvPr/>
        </p:nvSpPr>
        <p:spPr>
          <a:xfrm>
            <a:off x="3878855" y="5716919"/>
            <a:ext cx="6103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https://github.com/akuker/RASCSI/wiki/Compatibility</a:t>
            </a:r>
          </a:p>
        </p:txBody>
      </p:sp>
    </p:spTree>
    <p:extLst>
      <p:ext uri="{BB962C8B-B14F-4D97-AF65-F5344CB8AC3E}">
        <p14:creationId xmlns:p14="http://schemas.microsoft.com/office/powerpoint/2010/main" val="218272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1095-44D5-2944-A207-2C2E4D84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does it work?</a:t>
            </a:r>
            <a:br>
              <a:rPr lang="en-US" b="1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C63EF-FEAF-4E16-B2C9-35CC46C49601}"/>
              </a:ext>
            </a:extLst>
          </p:cNvPr>
          <p:cNvSpPr txBox="1"/>
          <p:nvPr/>
        </p:nvSpPr>
        <p:spPr>
          <a:xfrm>
            <a:off x="0" y="5938877"/>
            <a:ext cx="31287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3"/>
              </a:rPr>
              <a:t>Resistor</a:t>
            </a:r>
            <a:r>
              <a:rPr lang="en-US" sz="1100" i="1" dirty="0"/>
              <a:t>: CC BY 2.0 – </a:t>
            </a:r>
            <a:r>
              <a:rPr lang="en-US" sz="1100" i="1" dirty="0" err="1"/>
              <a:t>Sparkfun</a:t>
            </a:r>
            <a:endParaRPr lang="en-US" sz="1100" i="1" dirty="0"/>
          </a:p>
          <a:p>
            <a:r>
              <a:rPr lang="en-US" sz="1100" i="1" dirty="0">
                <a:hlinkClick r:id="rId4"/>
              </a:rPr>
              <a:t>SN74LS641</a:t>
            </a:r>
            <a:r>
              <a:rPr lang="en-US" sz="1100" i="1" dirty="0"/>
              <a:t> – © Texas Instruments, Fair Use</a:t>
            </a:r>
          </a:p>
          <a:p>
            <a:r>
              <a:rPr lang="en-US" sz="1100" i="1" dirty="0">
                <a:hlinkClick r:id="rId5"/>
              </a:rPr>
              <a:t>SCSI Port </a:t>
            </a:r>
            <a:r>
              <a:rPr lang="en-US" sz="1100" i="1" dirty="0"/>
              <a:t>– CC BY-SA 3.0 Charles Bunnell CB1226</a:t>
            </a:r>
          </a:p>
          <a:p>
            <a:r>
              <a:rPr lang="en-US" sz="1100" i="1" dirty="0">
                <a:hlinkClick r:id="rId6"/>
              </a:rPr>
              <a:t>Raspberry Pi</a:t>
            </a:r>
            <a:r>
              <a:rPr lang="en-US" sz="1100" i="1" dirty="0"/>
              <a:t> – CC BY-SA 4.0 </a:t>
            </a:r>
            <a:r>
              <a:rPr lang="en-US" sz="1100" i="1" dirty="0" err="1"/>
              <a:t>Butix</a:t>
            </a:r>
            <a:r>
              <a:rPr lang="en-US" sz="1100" i="1" dirty="0"/>
              <a:t>, based on works by </a:t>
            </a:r>
            <a:r>
              <a:rPr lang="en-US" sz="1100" i="1" dirty="0" err="1"/>
              <a:t>Lucasbosch</a:t>
            </a:r>
            <a:r>
              <a:rPr lang="en-US" sz="1100" i="1" dirty="0"/>
              <a:t> and </a:t>
            </a:r>
            <a:r>
              <a:rPr lang="en-US" sz="1100" i="1" dirty="0" err="1"/>
              <a:t>Cmykey</a:t>
            </a:r>
            <a:endParaRPr lang="en-US" sz="1100" i="1" dirty="0"/>
          </a:p>
          <a:p>
            <a:endParaRPr lang="en-US" sz="1100" i="1" dirty="0"/>
          </a:p>
        </p:txBody>
      </p:sp>
      <p:pic>
        <p:nvPicPr>
          <p:cNvPr id="12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7F59C6EC-A7BC-4EA2-AAAB-4C28A8072D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2019759" y="2032329"/>
            <a:ext cx="8152482" cy="397707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2ECFBF-358B-4526-A8DC-15FAEF0A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8D2F3-0D3C-441C-8DED-EAAC4682C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56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447E-52B0-4EBB-9306-FEB68232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/ Configurations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5877E0-64B4-4078-9D45-F17F5A28E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164" y="2117593"/>
            <a:ext cx="3500274" cy="4127083"/>
          </a:xfrm>
          <a:solidFill>
            <a:schemeClr val="bg2"/>
          </a:solidFill>
        </p:spPr>
        <p:txBody>
          <a:bodyPr anchor="t"/>
          <a:lstStyle/>
          <a:p>
            <a:pPr algn="ctr"/>
            <a:r>
              <a:rPr lang="en-US" dirty="0"/>
              <a:t>Direct Link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67E33B-CAAB-4B68-9FB4-E54C1C247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31639" y="2112001"/>
            <a:ext cx="3500274" cy="4132393"/>
          </a:xfrm>
          <a:solidFill>
            <a:schemeClr val="bg2"/>
          </a:solidFill>
        </p:spPr>
        <p:txBody>
          <a:bodyPr anchor="t"/>
          <a:lstStyle/>
          <a:p>
            <a:pPr algn="ctr"/>
            <a:r>
              <a:rPr lang="en-US" dirty="0"/>
              <a:t>Target Only</a:t>
            </a:r>
          </a:p>
        </p:txBody>
      </p:sp>
      <p:pic>
        <p:nvPicPr>
          <p:cNvPr id="14" name="Content Placeholder 1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7DDFDA6-7AB8-4E61-8157-38B1552013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b="14184"/>
          <a:stretch/>
        </p:blipFill>
        <p:spPr>
          <a:xfrm>
            <a:off x="4784482" y="2578885"/>
            <a:ext cx="2582987" cy="2090365"/>
          </a:xfr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7DD4A7E-3A7E-4B96-A2C3-DE1A7DD1A2A0}"/>
              </a:ext>
            </a:extLst>
          </p:cNvPr>
          <p:cNvSpPr txBox="1">
            <a:spLocks/>
          </p:cNvSpPr>
          <p:nvPr/>
        </p:nvSpPr>
        <p:spPr>
          <a:xfrm>
            <a:off x="7843514" y="2112001"/>
            <a:ext cx="3500274" cy="413239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Full spec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63A6C73-8773-4AED-98DB-D18C652E95B5}"/>
              </a:ext>
            </a:extLst>
          </p:cNvPr>
          <p:cNvSpPr txBox="1">
            <a:spLocks/>
          </p:cNvSpPr>
          <p:nvPr/>
        </p:nvSpPr>
        <p:spPr>
          <a:xfrm>
            <a:off x="7846690" y="2688322"/>
            <a:ext cx="3488674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146" name="Picture 2" descr="CABLE HPLC">
            <a:extLst>
              <a:ext uri="{FF2B5EF4-FFF2-40B4-BE49-F238E27FC236}">
                <a16:creationId xmlns:a16="http://schemas.microsoft.com/office/drawing/2014/main" id="{0A4D6B54-A890-4757-904E-077FE0B1E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7" t="30347"/>
          <a:stretch/>
        </p:blipFill>
        <p:spPr bwMode="auto">
          <a:xfrm>
            <a:off x="1266807" y="2706201"/>
            <a:ext cx="2582987" cy="18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aSCSI - Macintosh version">
            <a:extLst>
              <a:ext uri="{FF2B5EF4-FFF2-40B4-BE49-F238E27FC236}">
                <a16:creationId xmlns:a16="http://schemas.microsoft.com/office/drawing/2014/main" id="{6D09AEBE-3E36-43B7-B2B0-5F8215A79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2892" r="4381" b="15020"/>
          <a:stretch/>
        </p:blipFill>
        <p:spPr bwMode="auto">
          <a:xfrm>
            <a:off x="7998704" y="2773952"/>
            <a:ext cx="3184646" cy="170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249DE3-EE86-44DD-82F4-B741F1D50EBB}"/>
              </a:ext>
            </a:extLst>
          </p:cNvPr>
          <p:cNvSpPr txBox="1"/>
          <p:nvPr/>
        </p:nvSpPr>
        <p:spPr>
          <a:xfrm>
            <a:off x="819764" y="4767067"/>
            <a:ext cx="3488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No transceivers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Directly connect Pi GPIO to SCSI</a:t>
            </a:r>
          </a:p>
          <a:p>
            <a:pPr marL="285750" indent="-285750">
              <a:buFontTx/>
              <a:buChar char="-"/>
            </a:pPr>
            <a:r>
              <a:rPr lang="en-US" dirty="0"/>
              <a:t>Cable &amp; PCB versions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Potential for long-term damage to Pi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1CF719-2AC5-4D54-A731-9FEB0D95B1C4}"/>
              </a:ext>
            </a:extLst>
          </p:cNvPr>
          <p:cNvSpPr txBox="1"/>
          <p:nvPr/>
        </p:nvSpPr>
        <p:spPr>
          <a:xfrm>
            <a:off x="4343239" y="4767067"/>
            <a:ext cx="3488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Operates as SCSI Target Only</a:t>
            </a:r>
          </a:p>
          <a:p>
            <a:pPr marL="285750" indent="-285750">
              <a:buFontTx/>
              <a:buChar char="-"/>
            </a:pPr>
            <a:r>
              <a:rPr lang="en-US" dirty="0"/>
              <a:t>Direction of data lines hard-wired to IO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A04DE0-AB69-4FBC-A236-61171E659BBE}"/>
              </a:ext>
            </a:extLst>
          </p:cNvPr>
          <p:cNvSpPr txBox="1"/>
          <p:nvPr/>
        </p:nvSpPr>
        <p:spPr>
          <a:xfrm>
            <a:off x="7855114" y="4767067"/>
            <a:ext cx="3488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Supports SCSI Target or Initiator modes</a:t>
            </a:r>
          </a:p>
          <a:p>
            <a:pPr marL="285750" indent="-285750">
              <a:buFontTx/>
              <a:buChar char="-"/>
            </a:pPr>
            <a:r>
              <a:rPr lang="en-US" dirty="0"/>
              <a:t>Able to create disk images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BE232-D0FA-4FE1-8FAA-207562E0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831B2-15C3-4790-AE8C-078799F9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4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FE19-6F16-FB4D-9488-B8021EEB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Comparison to other SCSI emulator devices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6D29C69-E2D0-474C-B01B-6735AE6E625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522035"/>
              </p:ext>
            </p:extLst>
          </p:nvPr>
        </p:nvGraphicFramePr>
        <p:xfrm>
          <a:off x="594911" y="2120042"/>
          <a:ext cx="10818564" cy="3779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6766">
                  <a:extLst>
                    <a:ext uri="{9D8B030D-6E8A-4147-A177-3AD203B41FA5}">
                      <a16:colId xmlns:a16="http://schemas.microsoft.com/office/drawing/2014/main" val="1921690455"/>
                    </a:ext>
                  </a:extLst>
                </a:gridCol>
                <a:gridCol w="1799422">
                  <a:extLst>
                    <a:ext uri="{9D8B030D-6E8A-4147-A177-3AD203B41FA5}">
                      <a16:colId xmlns:a16="http://schemas.microsoft.com/office/drawing/2014/main" val="2159596069"/>
                    </a:ext>
                  </a:extLst>
                </a:gridCol>
                <a:gridCol w="1803094">
                  <a:extLst>
                    <a:ext uri="{9D8B030D-6E8A-4147-A177-3AD203B41FA5}">
                      <a16:colId xmlns:a16="http://schemas.microsoft.com/office/drawing/2014/main" val="3061522144"/>
                    </a:ext>
                  </a:extLst>
                </a:gridCol>
                <a:gridCol w="1803094">
                  <a:extLst>
                    <a:ext uri="{9D8B030D-6E8A-4147-A177-3AD203B41FA5}">
                      <a16:colId xmlns:a16="http://schemas.microsoft.com/office/drawing/2014/main" val="4105742056"/>
                    </a:ext>
                  </a:extLst>
                </a:gridCol>
                <a:gridCol w="1803094">
                  <a:extLst>
                    <a:ext uri="{9D8B030D-6E8A-4147-A177-3AD203B41FA5}">
                      <a16:colId xmlns:a16="http://schemas.microsoft.com/office/drawing/2014/main" val="1882251597"/>
                    </a:ext>
                  </a:extLst>
                </a:gridCol>
                <a:gridCol w="1803094">
                  <a:extLst>
                    <a:ext uri="{9D8B030D-6E8A-4147-A177-3AD203B41FA5}">
                      <a16:colId xmlns:a16="http://schemas.microsoft.com/office/drawing/2014/main" val="21556874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RaSCSI</a:t>
                      </a:r>
                      <a:br>
                        <a:rPr lang="en-US" dirty="0"/>
                      </a:br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(68kmla edition)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RaSCSI</a:t>
                      </a:r>
                      <a:br>
                        <a:rPr lang="en-US" dirty="0"/>
                      </a:br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(GIMONS)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5"/>
                        </a:rPr>
                        <a:t>BlueSCSI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SCSI2SD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MacSD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428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Hard 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394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CD-ROM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17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Floppy 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06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Magneto-Optical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59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Ethernet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✅(Beta)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950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 Audio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456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8"/>
                        </a:rPr>
                        <a:t>$45 ($30 kit)</a:t>
                      </a:r>
                      <a:r>
                        <a:rPr lang="en-US" dirty="0"/>
                        <a:t> + Pi</a:t>
                      </a:r>
                      <a:br>
                        <a:rPr lang="en-US" dirty="0"/>
                      </a:br>
                      <a:r>
                        <a:rPr lang="en-US" dirty="0" err="1"/>
                        <a:t>Approx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€37 (€25)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9"/>
                        </a:rPr>
                        <a:t>7,200 JPY + Pi</a:t>
                      </a:r>
                      <a:br>
                        <a:rPr lang="en-US" dirty="0"/>
                      </a:br>
                      <a:r>
                        <a:rPr lang="en-US" dirty="0" err="1"/>
                        <a:t>Approx</a:t>
                      </a:r>
                      <a:r>
                        <a:rPr lang="en-US" dirty="0"/>
                        <a:t> $65</a:t>
                      </a:r>
                      <a:br>
                        <a:rPr lang="en-US" dirty="0"/>
                      </a:br>
                      <a:r>
                        <a:rPr lang="en-US" dirty="0" err="1"/>
                        <a:t>Approx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 </a:t>
                      </a:r>
                      <a:r>
                        <a:rPr lang="en-US" sz="1400" dirty="0"/>
                        <a:t>(complete kit)</a:t>
                      </a:r>
                    </a:p>
                    <a:p>
                      <a:r>
                        <a:rPr lang="en-US" dirty="0" err="1"/>
                        <a:t>Approx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0"/>
                        </a:rPr>
                        <a:t>$62</a:t>
                      </a:r>
                      <a:br>
                        <a:rPr lang="en-US" dirty="0"/>
                      </a:br>
                      <a:r>
                        <a:rPr lang="en-US" dirty="0" err="1"/>
                        <a:t>Approx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hlinkClick r:id="rId11"/>
                        </a:rPr>
                        <a:t>$129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Approx</a:t>
                      </a:r>
                      <a:r>
                        <a:rPr lang="en-US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€107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70024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754904-4C1E-412E-B52E-ACEDA513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C0007-76FB-46F7-B4F9-E4106D46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7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5F603808-3584-4B08-B5DA-BAA76418C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1"/>
          <a:stretch/>
        </p:blipFill>
        <p:spPr>
          <a:xfrm>
            <a:off x="2009775" y="1843014"/>
            <a:ext cx="5889319" cy="451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20E39-60AE-4EF6-A7DC-F4C5A401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810985-0A68-4F0B-957D-16F6723B6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work is licensed under a Creative Commons Attribution-ShareAlike 4.0 International License.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DC3FD1-CEA4-4C26-942E-DE91D8941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8E5B6-D753-47A4-A863-4F844A3501BA}"/>
              </a:ext>
            </a:extLst>
          </p:cNvPr>
          <p:cNvSpPr txBox="1"/>
          <p:nvPr/>
        </p:nvSpPr>
        <p:spPr>
          <a:xfrm>
            <a:off x="6753340" y="2134384"/>
            <a:ext cx="47042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/>
              <a:t>Assembly demonstration:</a:t>
            </a:r>
          </a:p>
          <a:p>
            <a:r>
              <a:rPr lang="en-US" sz="2800" i="1" dirty="0"/>
              <a:t>https://youtu.be/tUgxcchH2yg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C2870-1676-46AE-90DF-D742CE9DF7C9}"/>
              </a:ext>
            </a:extLst>
          </p:cNvPr>
          <p:cNvSpPr txBox="1"/>
          <p:nvPr/>
        </p:nvSpPr>
        <p:spPr>
          <a:xfrm>
            <a:off x="7205032" y="3701667"/>
            <a:ext cx="461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Kits from </a:t>
            </a:r>
            <a:r>
              <a:rPr lang="en-US" i="1" dirty="0" err="1">
                <a:solidFill>
                  <a:srgbClr val="FF0000"/>
                </a:solidFill>
              </a:rPr>
              <a:t>Tindie</a:t>
            </a:r>
            <a:r>
              <a:rPr lang="en-US" i="1" dirty="0">
                <a:solidFill>
                  <a:srgbClr val="FF0000"/>
                </a:solidFill>
              </a:rPr>
              <a:t> have small surface mount resistors, LEDs, fuse and diode pre-installed</a:t>
            </a:r>
          </a:p>
        </p:txBody>
      </p:sp>
    </p:spTree>
    <p:extLst>
      <p:ext uri="{BB962C8B-B14F-4D97-AF65-F5344CB8AC3E}">
        <p14:creationId xmlns:p14="http://schemas.microsoft.com/office/powerpoint/2010/main" val="3660492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3492</Words>
  <Application>Microsoft Office PowerPoint</Application>
  <PresentationFormat>Widescreen</PresentationFormat>
  <Paragraphs>472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-apple-system</vt:lpstr>
      <vt:lpstr>Arial</vt:lpstr>
      <vt:lpstr>Arial Black</vt:lpstr>
      <vt:lpstr>Calibri</vt:lpstr>
      <vt:lpstr>SFMono-Regular</vt:lpstr>
      <vt:lpstr>source sans pro</vt:lpstr>
      <vt:lpstr>Office Theme</vt:lpstr>
      <vt:lpstr>RaSCSI for 68k Macs Background, Current Status and Roadmap</vt:lpstr>
      <vt:lpstr>What is RaSCSI?</vt:lpstr>
      <vt:lpstr>What use cases is RaSCSI *NOT* trying to fill? </vt:lpstr>
      <vt:lpstr>What use cases is RaSCSI trying to fill? </vt:lpstr>
      <vt:lpstr>Where has it successfully been used? </vt:lpstr>
      <vt:lpstr>How does it work? </vt:lpstr>
      <vt:lpstr>Types / Configurations</vt:lpstr>
      <vt:lpstr>Comparison to other SCSI emulator devices</vt:lpstr>
      <vt:lpstr>Assembly</vt:lpstr>
      <vt:lpstr>Assembly Options</vt:lpstr>
      <vt:lpstr>Anatomy of a RaSCSI</vt:lpstr>
      <vt:lpstr>How to Control RaSCSI</vt:lpstr>
      <vt:lpstr>Benchmarks</vt:lpstr>
      <vt:lpstr>History</vt:lpstr>
      <vt:lpstr>Plans for 2021</vt:lpstr>
      <vt:lpstr>Reverse Engineering - SCSIMON</vt:lpstr>
      <vt:lpstr>How can I get involved?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RaSCSI for 68k Macs Background, Current Status and Roadmap</dc:title>
  <dc:creator>Tony K</dc:creator>
  <cp:lastModifiedBy>Tony K</cp:lastModifiedBy>
  <cp:revision>2</cp:revision>
  <dcterms:created xsi:type="dcterms:W3CDTF">2021-01-16T19:16:07Z</dcterms:created>
  <dcterms:modified xsi:type="dcterms:W3CDTF">2021-01-18T01:49:00Z</dcterms:modified>
</cp:coreProperties>
</file>