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61374650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b61374650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b4d598372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b4d598372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b4d598372c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b4d598372c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b4d598372c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b4d598372c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b324dbd8ca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b324dbd8ca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b3190b729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b3190b729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b3190b729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b3190b729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b324dbd8ca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b324dbd8ca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abf1f1dd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abf1f1dd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abf1f1dd5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abf1f1dd5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3190b729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3190b729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ae19d16d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ae19d16d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78ac38e06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78ac38e06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ac38e06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ac38e06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3190b729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3190b729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3c15e3a7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3c15e3a7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3190b729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3190b729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324dbd8c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324dbd8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324dbd8ca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324dbd8c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324dbd8ca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b324dbd8c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61374650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61374650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 amt="28000"/>
          </a:blip>
          <a:stretch>
            <a:fillRect/>
          </a:stretch>
        </p:blipFill>
        <p:spPr>
          <a:xfrm>
            <a:off x="6775127" y="3148475"/>
            <a:ext cx="2368874" cy="199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4711525" y="-55825"/>
            <a:ext cx="4488300" cy="558300"/>
          </a:xfrm>
          <a:prstGeom prst="rect">
            <a:avLst/>
          </a:prstGeom>
          <a:gradFill>
            <a:gsLst>
              <a:gs pos="0">
                <a:srgbClr val="EFEFEF"/>
              </a:gs>
              <a:gs pos="100000">
                <a:srgbClr val="737373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hawkinsw@gmail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sigarch.org/simd-instructions-considered-harmful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greenwaves-technologies.com/product/gapuino/" TargetMode="External"/><Relationship Id="rId4" Type="http://schemas.openxmlformats.org/officeDocument/2006/relationships/hyperlink" Target="https://www.sifive.com/boards/hifive-unmatched" TargetMode="External"/><Relationship Id="rId5" Type="http://schemas.openxmlformats.org/officeDocument/2006/relationships/hyperlink" Target="https://beagleboard.org/beaglev" TargetMode="External"/><Relationship Id="rId6" Type="http://schemas.openxmlformats.org/officeDocument/2006/relationships/hyperlink" Target="https://github.com/riscv/riscv-v-spec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riscv//riscv-isa-sim" TargetMode="External"/><Relationship Id="rId4" Type="http://schemas.openxmlformats.org/officeDocument/2006/relationships/hyperlink" Target="https://github.com/riscv/riscv-gnu-toolchain.git" TargetMode="External"/><Relationship Id="rId5" Type="http://schemas.openxmlformats.org/officeDocument/2006/relationships/hyperlink" Target="https://github.com/riscv/riscv-pk" TargetMode="External"/><Relationship Id="rId6" Type="http://schemas.openxmlformats.org/officeDocument/2006/relationships/hyperlink" Target="https://github.com/riscv/riscv-pk" TargetMode="External"/><Relationship Id="rId7" Type="http://schemas.openxmlformats.org/officeDocument/2006/relationships/hyperlink" Target="https://github.com/hawkinsw/riscv-caesar-ciphe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wikipedia.org/wiki/Instruction_set_architecture" TargetMode="External"/><Relationship Id="rId4" Type="http://schemas.openxmlformats.org/officeDocument/2006/relationships/hyperlink" Target="https://en.wikipedia.org/wiki/Complex_instruction_set_computer" TargetMode="External"/><Relationship Id="rId5" Type="http://schemas.openxmlformats.org/officeDocument/2006/relationships/hyperlink" Target="https://en.wikipedia.org/wiki/Reduced_instruction_set_computer" TargetMode="External"/><Relationship Id="rId6" Type="http://schemas.openxmlformats.org/officeDocument/2006/relationships/hyperlink" Target="https://www2.eecs.berkeley.edu/Pubs/TechRpts/2014/EECS-2014-146.pdf" TargetMode="External"/><Relationship Id="rId7" Type="http://schemas.openxmlformats.org/officeDocument/2006/relationships/hyperlink" Target="https://inst.eecs.berkeley.edu/~n252/paper/RISC-patterson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cia.gov/news-information/featured-story-archive/2007-featured-story-archive/cracking-the-code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Ides of RISC-V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Writing &amp; Testing a Parallel Caesar Cipher in RISC-V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854300" y="3581625"/>
            <a:ext cx="5435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Hawkins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he/him/his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hawkinsw@gmail.com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@hawkinsw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Vector Operations: The Traditional ISA Perspective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2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5" name="Google Shape;225;p22"/>
          <p:cNvSpPr/>
          <p:nvPr/>
        </p:nvSpPr>
        <p:spPr>
          <a:xfrm>
            <a:off x="2491913" y="2780250"/>
            <a:ext cx="42321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128 bits</a:t>
            </a:r>
            <a:endParaRPr/>
          </a:p>
        </p:txBody>
      </p:sp>
      <p:sp>
        <p:nvSpPr>
          <p:cNvPr id="226" name="Google Shape;226;p22"/>
          <p:cNvSpPr/>
          <p:nvPr/>
        </p:nvSpPr>
        <p:spPr>
          <a:xfrm>
            <a:off x="2491900" y="2780250"/>
            <a:ext cx="21000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64 bits</a:t>
            </a:r>
            <a:endParaRPr/>
          </a:p>
        </p:txBody>
      </p:sp>
      <p:sp>
        <p:nvSpPr>
          <p:cNvPr id="227" name="Google Shape;227;p22"/>
          <p:cNvSpPr/>
          <p:nvPr/>
        </p:nvSpPr>
        <p:spPr>
          <a:xfrm>
            <a:off x="4591913" y="2780250"/>
            <a:ext cx="21321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64 bits</a:t>
            </a:r>
            <a:endParaRPr/>
          </a:p>
        </p:txBody>
      </p:sp>
      <p:cxnSp>
        <p:nvCxnSpPr>
          <p:cNvPr id="228" name="Google Shape;228;p22"/>
          <p:cNvCxnSpPr>
            <a:stCxn id="229" idx="3"/>
            <a:endCxn id="225" idx="1"/>
          </p:cNvCxnSpPr>
          <p:nvPr/>
        </p:nvCxnSpPr>
        <p:spPr>
          <a:xfrm>
            <a:off x="1970513" y="3181350"/>
            <a:ext cx="521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0" name="Google Shape;230;p22"/>
          <p:cNvSpPr/>
          <p:nvPr/>
        </p:nvSpPr>
        <p:spPr>
          <a:xfrm>
            <a:off x="2474356" y="27802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31" name="Google Shape;231;p22"/>
          <p:cNvSpPr/>
          <p:nvPr/>
        </p:nvSpPr>
        <p:spPr>
          <a:xfrm>
            <a:off x="3541156" y="27802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32" name="Google Shape;232;p22"/>
          <p:cNvSpPr/>
          <p:nvPr/>
        </p:nvSpPr>
        <p:spPr>
          <a:xfrm>
            <a:off x="4607956" y="27802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33" name="Google Shape;233;p22"/>
          <p:cNvSpPr/>
          <p:nvPr/>
        </p:nvSpPr>
        <p:spPr>
          <a:xfrm>
            <a:off x="5674756" y="27802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34" name="Google Shape;234;p22"/>
          <p:cNvSpPr txBox="1"/>
          <p:nvPr/>
        </p:nvSpPr>
        <p:spPr>
          <a:xfrm>
            <a:off x="1477875" y="36945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r>
              <a:rPr lang="en"/>
              <a:t>add64, xsub64, etc.</a:t>
            </a: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3391075" y="36945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r>
              <a:rPr lang="en"/>
              <a:t>add32, xsub32,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2"/>
          <p:cNvSpPr txBox="1"/>
          <p:nvPr/>
        </p:nvSpPr>
        <p:spPr>
          <a:xfrm>
            <a:off x="5293750" y="36945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r>
              <a:rPr lang="en"/>
              <a:t>add16, xsub16,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2"/>
          <p:cNvSpPr/>
          <p:nvPr/>
        </p:nvSpPr>
        <p:spPr>
          <a:xfrm>
            <a:off x="2472975" y="2780200"/>
            <a:ext cx="5214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38" name="Google Shape;238;p22"/>
          <p:cNvSpPr/>
          <p:nvPr/>
        </p:nvSpPr>
        <p:spPr>
          <a:xfrm>
            <a:off x="2994371" y="2780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39" name="Google Shape;239;p22"/>
          <p:cNvSpPr/>
          <p:nvPr/>
        </p:nvSpPr>
        <p:spPr>
          <a:xfrm>
            <a:off x="3530521" y="2780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40" name="Google Shape;240;p22"/>
          <p:cNvSpPr/>
          <p:nvPr/>
        </p:nvSpPr>
        <p:spPr>
          <a:xfrm>
            <a:off x="4079221" y="2780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41" name="Google Shape;241;p22"/>
          <p:cNvSpPr/>
          <p:nvPr/>
        </p:nvSpPr>
        <p:spPr>
          <a:xfrm>
            <a:off x="4615371" y="2780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42" name="Google Shape;242;p22"/>
          <p:cNvSpPr/>
          <p:nvPr/>
        </p:nvSpPr>
        <p:spPr>
          <a:xfrm>
            <a:off x="5164071" y="2780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43" name="Google Shape;243;p22"/>
          <p:cNvSpPr/>
          <p:nvPr/>
        </p:nvSpPr>
        <p:spPr>
          <a:xfrm>
            <a:off x="6248925" y="2780200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44" name="Google Shape;244;p22"/>
          <p:cNvSpPr/>
          <p:nvPr/>
        </p:nvSpPr>
        <p:spPr>
          <a:xfrm>
            <a:off x="5700221" y="2780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45" name="Google Shape;245;p22"/>
          <p:cNvSpPr txBox="1"/>
          <p:nvPr/>
        </p:nvSpPr>
        <p:spPr>
          <a:xfrm>
            <a:off x="1202800" y="4483150"/>
            <a:ext cx="73371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"/>
              <a:t>1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https://www.sigarch.org/simd-instructions-considered-harmful/</a:t>
            </a:r>
            <a:endParaRPr/>
          </a:p>
        </p:txBody>
      </p:sp>
      <p:sp>
        <p:nvSpPr>
          <p:cNvPr id="246" name="Google Shape;246;p22"/>
          <p:cNvSpPr/>
          <p:nvPr/>
        </p:nvSpPr>
        <p:spPr>
          <a:xfrm>
            <a:off x="6567825" y="1406050"/>
            <a:ext cx="2264400" cy="1509900"/>
          </a:xfrm>
          <a:prstGeom prst="cloudCallout">
            <a:avLst>
              <a:gd fmla="val 21262" name="adj1"/>
              <a:gd fmla="val 6687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 escalated quickly.</a:t>
            </a:r>
            <a:endParaRPr/>
          </a:p>
        </p:txBody>
      </p:sp>
      <p:sp>
        <p:nvSpPr>
          <p:cNvPr id="247" name="Google Shape;247;p22"/>
          <p:cNvSpPr/>
          <p:nvPr/>
        </p:nvSpPr>
        <p:spPr>
          <a:xfrm>
            <a:off x="3513912" y="1097025"/>
            <a:ext cx="21162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64 bits</a:t>
            </a:r>
            <a:endParaRPr/>
          </a:p>
        </p:txBody>
      </p:sp>
      <p:sp>
        <p:nvSpPr>
          <p:cNvPr id="248" name="Google Shape;248;p22"/>
          <p:cNvSpPr txBox="1"/>
          <p:nvPr/>
        </p:nvSpPr>
        <p:spPr>
          <a:xfrm>
            <a:off x="488888" y="1252725"/>
            <a:ext cx="1481700" cy="4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ve</a:t>
            </a:r>
            <a:r>
              <a:rPr lang="en"/>
              <a:t>ctor register (from vector system </a:t>
            </a:r>
            <a:r>
              <a:rPr i="1" lang="en"/>
              <a:t>v</a:t>
            </a:r>
            <a:r>
              <a:rPr lang="en"/>
              <a:t>)</a:t>
            </a:r>
            <a:endParaRPr/>
          </a:p>
        </p:txBody>
      </p:sp>
      <p:cxnSp>
        <p:nvCxnSpPr>
          <p:cNvPr id="249" name="Google Shape;249;p22"/>
          <p:cNvCxnSpPr>
            <a:stCxn id="248" idx="3"/>
            <a:endCxn id="247" idx="1"/>
          </p:cNvCxnSpPr>
          <p:nvPr/>
        </p:nvCxnSpPr>
        <p:spPr>
          <a:xfrm>
            <a:off x="1970588" y="1498125"/>
            <a:ext cx="154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0" name="Google Shape;250;p22"/>
          <p:cNvSpPr txBox="1"/>
          <p:nvPr/>
        </p:nvSpPr>
        <p:spPr>
          <a:xfrm>
            <a:off x="488888" y="2930813"/>
            <a:ext cx="1481700" cy="4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vector register (from vector system </a:t>
            </a:r>
            <a:r>
              <a:rPr i="1" lang="en"/>
              <a:t>x</a:t>
            </a:r>
            <a:r>
              <a:rPr lang="en"/>
              <a:t>)</a:t>
            </a:r>
            <a:endParaRPr/>
          </a:p>
        </p:txBody>
      </p:sp>
      <p:sp>
        <p:nvSpPr>
          <p:cNvPr id="251" name="Google Shape;251;p22"/>
          <p:cNvSpPr txBox="1"/>
          <p:nvPr/>
        </p:nvSpPr>
        <p:spPr>
          <a:xfrm>
            <a:off x="2638363" y="1978525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vadd32, vsub32,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2"/>
          <p:cNvSpPr txBox="1"/>
          <p:nvPr/>
        </p:nvSpPr>
        <p:spPr>
          <a:xfrm>
            <a:off x="4541038" y="1978525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vadd16, vsub16,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4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"/>
          <p:cNvSpPr/>
          <p:nvPr/>
        </p:nvSpPr>
        <p:spPr>
          <a:xfrm>
            <a:off x="2491913" y="2170650"/>
            <a:ext cx="42321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 bits</a:t>
            </a:r>
            <a:endParaRPr/>
          </a:p>
        </p:txBody>
      </p:sp>
      <p:sp>
        <p:nvSpPr>
          <p:cNvPr id="258" name="Google Shape;25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Operations: The RISC-V ISA Perspective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3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0" name="Google Shape;260;p23"/>
          <p:cNvSpPr/>
          <p:nvPr/>
        </p:nvSpPr>
        <p:spPr>
          <a:xfrm>
            <a:off x="2491900" y="2170650"/>
            <a:ext cx="21000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64 bits</a:t>
            </a:r>
            <a:endParaRPr/>
          </a:p>
        </p:txBody>
      </p:sp>
      <p:sp>
        <p:nvSpPr>
          <p:cNvPr id="261" name="Google Shape;261;p23"/>
          <p:cNvSpPr/>
          <p:nvPr/>
        </p:nvSpPr>
        <p:spPr>
          <a:xfrm>
            <a:off x="4591913" y="2170650"/>
            <a:ext cx="21321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64 bits</a:t>
            </a:r>
            <a:endParaRPr/>
          </a:p>
        </p:txBody>
      </p:sp>
      <p:sp>
        <p:nvSpPr>
          <p:cNvPr id="262" name="Google Shape;262;p23"/>
          <p:cNvSpPr txBox="1"/>
          <p:nvPr/>
        </p:nvSpPr>
        <p:spPr>
          <a:xfrm>
            <a:off x="488888" y="2326350"/>
            <a:ext cx="1481700" cy="4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register</a:t>
            </a:r>
            <a:endParaRPr/>
          </a:p>
        </p:txBody>
      </p:sp>
      <p:cxnSp>
        <p:nvCxnSpPr>
          <p:cNvPr id="263" name="Google Shape;263;p23"/>
          <p:cNvCxnSpPr>
            <a:stCxn id="262" idx="3"/>
            <a:endCxn id="257" idx="1"/>
          </p:cNvCxnSpPr>
          <p:nvPr/>
        </p:nvCxnSpPr>
        <p:spPr>
          <a:xfrm>
            <a:off x="1970588" y="2571750"/>
            <a:ext cx="521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4" name="Google Shape;264;p23"/>
          <p:cNvSpPr/>
          <p:nvPr/>
        </p:nvSpPr>
        <p:spPr>
          <a:xfrm>
            <a:off x="2474356" y="21706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65" name="Google Shape;265;p23"/>
          <p:cNvSpPr/>
          <p:nvPr/>
        </p:nvSpPr>
        <p:spPr>
          <a:xfrm>
            <a:off x="3541156" y="21706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66" name="Google Shape;266;p23"/>
          <p:cNvSpPr/>
          <p:nvPr/>
        </p:nvSpPr>
        <p:spPr>
          <a:xfrm>
            <a:off x="4607956" y="21706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67" name="Google Shape;267;p23"/>
          <p:cNvSpPr/>
          <p:nvPr/>
        </p:nvSpPr>
        <p:spPr>
          <a:xfrm>
            <a:off x="5674756" y="21706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68" name="Google Shape;268;p23"/>
          <p:cNvSpPr/>
          <p:nvPr/>
        </p:nvSpPr>
        <p:spPr>
          <a:xfrm>
            <a:off x="2472975" y="2170600"/>
            <a:ext cx="5214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69" name="Google Shape;269;p23"/>
          <p:cNvSpPr/>
          <p:nvPr/>
        </p:nvSpPr>
        <p:spPr>
          <a:xfrm>
            <a:off x="2994371" y="21706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0" name="Google Shape;270;p23"/>
          <p:cNvSpPr/>
          <p:nvPr/>
        </p:nvSpPr>
        <p:spPr>
          <a:xfrm>
            <a:off x="3530521" y="21706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1" name="Google Shape;271;p23"/>
          <p:cNvSpPr/>
          <p:nvPr/>
        </p:nvSpPr>
        <p:spPr>
          <a:xfrm>
            <a:off x="4079221" y="21706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2" name="Google Shape;272;p23"/>
          <p:cNvSpPr/>
          <p:nvPr/>
        </p:nvSpPr>
        <p:spPr>
          <a:xfrm>
            <a:off x="4615371" y="21706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3" name="Google Shape;273;p23"/>
          <p:cNvSpPr/>
          <p:nvPr/>
        </p:nvSpPr>
        <p:spPr>
          <a:xfrm>
            <a:off x="5164071" y="21706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4" name="Google Shape;274;p23"/>
          <p:cNvSpPr/>
          <p:nvPr/>
        </p:nvSpPr>
        <p:spPr>
          <a:xfrm>
            <a:off x="6248925" y="2170600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5" name="Google Shape;275;p23"/>
          <p:cNvSpPr/>
          <p:nvPr/>
        </p:nvSpPr>
        <p:spPr>
          <a:xfrm>
            <a:off x="5700221" y="21706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76" name="Google Shape;276;p23"/>
          <p:cNvSpPr txBox="1"/>
          <p:nvPr/>
        </p:nvSpPr>
        <p:spPr>
          <a:xfrm>
            <a:off x="2515150" y="33897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vset</a:t>
            </a:r>
            <a:endParaRPr/>
          </a:p>
        </p:txBody>
      </p:sp>
      <p:sp>
        <p:nvSpPr>
          <p:cNvPr id="277" name="Google Shape;277;p23"/>
          <p:cNvSpPr txBox="1"/>
          <p:nvPr/>
        </p:nvSpPr>
        <p:spPr>
          <a:xfrm>
            <a:off x="4428350" y="33897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add, vsub, vmul, etc.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3"/>
          <p:cNvSpPr/>
          <p:nvPr/>
        </p:nvSpPr>
        <p:spPr>
          <a:xfrm>
            <a:off x="6567825" y="1406050"/>
            <a:ext cx="2264400" cy="1509900"/>
          </a:xfrm>
          <a:prstGeom prst="cloudCallout">
            <a:avLst>
              <a:gd fmla="val 21262" name="adj1"/>
              <a:gd fmla="val 6687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That’s more like it.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4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4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"/>
          <p:cNvSpPr/>
          <p:nvPr/>
        </p:nvSpPr>
        <p:spPr>
          <a:xfrm>
            <a:off x="3235126" y="1332400"/>
            <a:ext cx="42684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N</a:t>
            </a:r>
            <a:r>
              <a:rPr lang="en"/>
              <a:t> bits</a:t>
            </a:r>
            <a:endParaRPr/>
          </a:p>
        </p:txBody>
      </p:sp>
      <p:sp>
        <p:nvSpPr>
          <p:cNvPr id="284" name="Google Shape;28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Cipher: The RISC-V Implementation</a:t>
            </a:r>
            <a:endParaRPr/>
          </a:p>
        </p:txBody>
      </p:sp>
      <p:sp>
        <p:nvSpPr>
          <p:cNvPr id="285" name="Google Shape;285;p24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6" name="Google Shape;286;p24"/>
          <p:cNvSpPr/>
          <p:nvPr/>
        </p:nvSpPr>
        <p:spPr>
          <a:xfrm>
            <a:off x="5377371" y="13324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r>
              <a:rPr lang="en"/>
              <a:t> bits</a:t>
            </a:r>
            <a:endParaRPr/>
          </a:p>
        </p:txBody>
      </p:sp>
      <p:sp>
        <p:nvSpPr>
          <p:cNvPr id="287" name="Google Shape;287;p24"/>
          <p:cNvSpPr/>
          <p:nvPr/>
        </p:nvSpPr>
        <p:spPr>
          <a:xfrm>
            <a:off x="5926071" y="13324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r>
              <a:rPr lang="en"/>
              <a:t> bits</a:t>
            </a:r>
            <a:endParaRPr/>
          </a:p>
        </p:txBody>
      </p:sp>
      <p:sp>
        <p:nvSpPr>
          <p:cNvPr id="288" name="Google Shape;288;p24"/>
          <p:cNvSpPr/>
          <p:nvPr/>
        </p:nvSpPr>
        <p:spPr>
          <a:xfrm>
            <a:off x="7010925" y="1332400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r>
              <a:rPr lang="en"/>
              <a:t> bits</a:t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6462221" y="13324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r>
              <a:rPr lang="en"/>
              <a:t> bits</a:t>
            </a:r>
            <a:endParaRPr/>
          </a:p>
        </p:txBody>
      </p:sp>
      <p:sp>
        <p:nvSpPr>
          <p:cNvPr id="290" name="Google Shape;290;p24"/>
          <p:cNvSpPr/>
          <p:nvPr/>
        </p:nvSpPr>
        <p:spPr>
          <a:xfrm>
            <a:off x="3235126" y="2400550"/>
            <a:ext cx="42684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N</a:t>
            </a:r>
            <a:r>
              <a:rPr lang="en"/>
              <a:t> bits</a:t>
            </a:r>
            <a:endParaRPr/>
          </a:p>
        </p:txBody>
      </p:sp>
      <p:sp>
        <p:nvSpPr>
          <p:cNvPr id="291" name="Google Shape;291;p24"/>
          <p:cNvSpPr/>
          <p:nvPr/>
        </p:nvSpPr>
        <p:spPr>
          <a:xfrm>
            <a:off x="5377371" y="240055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292" name="Google Shape;292;p24"/>
          <p:cNvSpPr/>
          <p:nvPr/>
        </p:nvSpPr>
        <p:spPr>
          <a:xfrm>
            <a:off x="5926071" y="240055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293" name="Google Shape;293;p24"/>
          <p:cNvSpPr/>
          <p:nvPr/>
        </p:nvSpPr>
        <p:spPr>
          <a:xfrm>
            <a:off x="7010925" y="2400550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294" name="Google Shape;294;p24"/>
          <p:cNvSpPr/>
          <p:nvPr/>
        </p:nvSpPr>
        <p:spPr>
          <a:xfrm>
            <a:off x="6462221" y="240055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295" name="Google Shape;295;p24"/>
          <p:cNvSpPr/>
          <p:nvPr/>
        </p:nvSpPr>
        <p:spPr>
          <a:xfrm>
            <a:off x="5377371" y="1332371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‘t’</a:t>
            </a:r>
            <a:endParaRPr/>
          </a:p>
        </p:txBody>
      </p:sp>
      <p:sp>
        <p:nvSpPr>
          <p:cNvPr id="296" name="Google Shape;296;p24"/>
          <p:cNvSpPr/>
          <p:nvPr/>
        </p:nvSpPr>
        <p:spPr>
          <a:xfrm>
            <a:off x="5926071" y="1332371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‘e’</a:t>
            </a:r>
            <a:endParaRPr/>
          </a:p>
        </p:txBody>
      </p:sp>
      <p:sp>
        <p:nvSpPr>
          <p:cNvPr id="297" name="Google Shape;297;p24"/>
          <p:cNvSpPr/>
          <p:nvPr/>
        </p:nvSpPr>
        <p:spPr>
          <a:xfrm>
            <a:off x="7010925" y="1332363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‘t’</a:t>
            </a:r>
            <a:endParaRPr/>
          </a:p>
        </p:txBody>
      </p:sp>
      <p:sp>
        <p:nvSpPr>
          <p:cNvPr id="298" name="Google Shape;298;p24"/>
          <p:cNvSpPr/>
          <p:nvPr/>
        </p:nvSpPr>
        <p:spPr>
          <a:xfrm>
            <a:off x="6462221" y="1332371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‘s’</a:t>
            </a:r>
            <a:endParaRPr/>
          </a:p>
        </p:txBody>
      </p:sp>
      <p:sp>
        <p:nvSpPr>
          <p:cNvPr id="299" name="Google Shape;299;p24"/>
          <p:cNvSpPr/>
          <p:nvPr/>
        </p:nvSpPr>
        <p:spPr>
          <a:xfrm>
            <a:off x="5389921" y="240055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00" name="Google Shape;300;p24"/>
          <p:cNvSpPr/>
          <p:nvPr/>
        </p:nvSpPr>
        <p:spPr>
          <a:xfrm>
            <a:off x="5938621" y="240055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01" name="Google Shape;301;p24"/>
          <p:cNvSpPr/>
          <p:nvPr/>
        </p:nvSpPr>
        <p:spPr>
          <a:xfrm>
            <a:off x="7023475" y="2400550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02" name="Google Shape;302;p24"/>
          <p:cNvSpPr/>
          <p:nvPr/>
        </p:nvSpPr>
        <p:spPr>
          <a:xfrm>
            <a:off x="6474771" y="240055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303" name="Google Shape;303;p24"/>
          <p:cNvSpPr/>
          <p:nvPr/>
        </p:nvSpPr>
        <p:spPr>
          <a:xfrm>
            <a:off x="3235125" y="1332413"/>
            <a:ext cx="2142300" cy="8022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4"/>
          <p:cNvSpPr/>
          <p:nvPr/>
        </p:nvSpPr>
        <p:spPr>
          <a:xfrm>
            <a:off x="3247625" y="2400550"/>
            <a:ext cx="2142300" cy="8022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4"/>
          <p:cNvSpPr txBox="1"/>
          <p:nvPr/>
        </p:nvSpPr>
        <p:spPr>
          <a:xfrm>
            <a:off x="2247325" y="1305575"/>
            <a:ext cx="73371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Plain text</a:t>
            </a:r>
            <a:endParaRPr/>
          </a:p>
        </p:txBody>
      </p:sp>
      <p:sp>
        <p:nvSpPr>
          <p:cNvPr id="306" name="Google Shape;306;p24"/>
          <p:cNvSpPr txBox="1"/>
          <p:nvPr/>
        </p:nvSpPr>
        <p:spPr>
          <a:xfrm>
            <a:off x="2142100" y="3433250"/>
            <a:ext cx="79830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Ciphertext</a:t>
            </a:r>
            <a:endParaRPr/>
          </a:p>
        </p:txBody>
      </p:sp>
      <p:sp>
        <p:nvSpPr>
          <p:cNvPr id="307" name="Google Shape;307;p24"/>
          <p:cNvSpPr txBox="1"/>
          <p:nvPr/>
        </p:nvSpPr>
        <p:spPr>
          <a:xfrm>
            <a:off x="84124" y="2078650"/>
            <a:ext cx="2504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Configure the vector</a:t>
            </a:r>
            <a:endParaRPr/>
          </a:p>
        </p:txBody>
      </p:sp>
      <p:sp>
        <p:nvSpPr>
          <p:cNvPr id="308" name="Google Shape;308;p24"/>
          <p:cNvSpPr txBox="1"/>
          <p:nvPr/>
        </p:nvSpPr>
        <p:spPr>
          <a:xfrm>
            <a:off x="84124" y="2559150"/>
            <a:ext cx="2504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2"/>
            </a:pPr>
            <a:r>
              <a:rPr lang="en"/>
              <a:t>Load the plain text</a:t>
            </a:r>
            <a:endParaRPr/>
          </a:p>
        </p:txBody>
      </p:sp>
      <p:sp>
        <p:nvSpPr>
          <p:cNvPr id="309" name="Google Shape;309;p24"/>
          <p:cNvSpPr txBox="1"/>
          <p:nvPr/>
        </p:nvSpPr>
        <p:spPr>
          <a:xfrm>
            <a:off x="84125" y="3520150"/>
            <a:ext cx="2504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4"/>
            </a:pPr>
            <a:r>
              <a:rPr lang="en"/>
              <a:t>Encrypt</a:t>
            </a:r>
            <a:endParaRPr/>
          </a:p>
        </p:txBody>
      </p:sp>
      <p:sp>
        <p:nvSpPr>
          <p:cNvPr id="310" name="Google Shape;310;p24"/>
          <p:cNvSpPr txBox="1"/>
          <p:nvPr/>
        </p:nvSpPr>
        <p:spPr>
          <a:xfrm>
            <a:off x="84125" y="3039650"/>
            <a:ext cx="2504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3"/>
            </a:pPr>
            <a:r>
              <a:rPr lang="en"/>
              <a:t>Load the key</a:t>
            </a:r>
            <a:endParaRPr/>
          </a:p>
        </p:txBody>
      </p:sp>
      <p:sp>
        <p:nvSpPr>
          <p:cNvPr id="311" name="Google Shape;311;p24"/>
          <p:cNvSpPr/>
          <p:nvPr/>
        </p:nvSpPr>
        <p:spPr>
          <a:xfrm>
            <a:off x="3235126" y="3495525"/>
            <a:ext cx="42684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N</a:t>
            </a:r>
            <a:r>
              <a:rPr lang="en"/>
              <a:t> bits</a:t>
            </a:r>
            <a:endParaRPr/>
          </a:p>
        </p:txBody>
      </p:sp>
      <p:sp>
        <p:nvSpPr>
          <p:cNvPr id="312" name="Google Shape;312;p24"/>
          <p:cNvSpPr/>
          <p:nvPr/>
        </p:nvSpPr>
        <p:spPr>
          <a:xfrm>
            <a:off x="5377371" y="3495533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313" name="Google Shape;313;p24"/>
          <p:cNvSpPr/>
          <p:nvPr/>
        </p:nvSpPr>
        <p:spPr>
          <a:xfrm>
            <a:off x="5926071" y="3495533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314" name="Google Shape;314;p24"/>
          <p:cNvSpPr/>
          <p:nvPr/>
        </p:nvSpPr>
        <p:spPr>
          <a:xfrm>
            <a:off x="7010925" y="3495525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315" name="Google Shape;315;p24"/>
          <p:cNvSpPr/>
          <p:nvPr/>
        </p:nvSpPr>
        <p:spPr>
          <a:xfrm>
            <a:off x="6462221" y="3495533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bits</a:t>
            </a:r>
            <a:endParaRPr/>
          </a:p>
        </p:txBody>
      </p:sp>
      <p:sp>
        <p:nvSpPr>
          <p:cNvPr id="316" name="Google Shape;316;p24"/>
          <p:cNvSpPr/>
          <p:nvPr/>
        </p:nvSpPr>
        <p:spPr>
          <a:xfrm>
            <a:off x="5389921" y="3495533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</a:t>
            </a:r>
            <a:endParaRPr/>
          </a:p>
        </p:txBody>
      </p:sp>
      <p:sp>
        <p:nvSpPr>
          <p:cNvPr id="317" name="Google Shape;317;p24"/>
          <p:cNvSpPr/>
          <p:nvPr/>
        </p:nvSpPr>
        <p:spPr>
          <a:xfrm>
            <a:off x="5938621" y="3495533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318" name="Google Shape;318;p24"/>
          <p:cNvSpPr/>
          <p:nvPr/>
        </p:nvSpPr>
        <p:spPr>
          <a:xfrm>
            <a:off x="7023475" y="3495525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</a:t>
            </a:r>
            <a:endParaRPr/>
          </a:p>
        </p:txBody>
      </p:sp>
      <p:sp>
        <p:nvSpPr>
          <p:cNvPr id="319" name="Google Shape;319;p24"/>
          <p:cNvSpPr/>
          <p:nvPr/>
        </p:nvSpPr>
        <p:spPr>
          <a:xfrm>
            <a:off x="6474771" y="3495533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endParaRPr/>
          </a:p>
        </p:txBody>
      </p:sp>
      <p:sp>
        <p:nvSpPr>
          <p:cNvPr id="320" name="Google Shape;320;p24"/>
          <p:cNvSpPr/>
          <p:nvPr/>
        </p:nvSpPr>
        <p:spPr>
          <a:xfrm>
            <a:off x="3247625" y="3495525"/>
            <a:ext cx="2142300" cy="8022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4"/>
          <p:cNvSpPr txBox="1"/>
          <p:nvPr/>
        </p:nvSpPr>
        <p:spPr>
          <a:xfrm>
            <a:off x="2676650" y="2387100"/>
            <a:ext cx="7448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</a:t>
            </a:r>
            <a:endParaRPr/>
          </a:p>
        </p:txBody>
      </p:sp>
      <p:sp>
        <p:nvSpPr>
          <p:cNvPr id="322" name="Google Shape;322;p24"/>
          <p:cNvSpPr txBox="1"/>
          <p:nvPr/>
        </p:nvSpPr>
        <p:spPr>
          <a:xfrm>
            <a:off x="84125" y="4000650"/>
            <a:ext cx="2504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 startAt="5"/>
            </a:pPr>
            <a:r>
              <a:rPr lang="en"/>
              <a:t>Store the ciphertext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Cipher: Demonstration</a:t>
            </a:r>
            <a:endParaRPr/>
          </a:p>
        </p:txBody>
      </p:sp>
      <p:sp>
        <p:nvSpPr>
          <p:cNvPr id="328" name="Google Shape;3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5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the emulator?</a:t>
            </a:r>
            <a:endParaRPr/>
          </a:p>
        </p:txBody>
      </p:sp>
      <p:sp>
        <p:nvSpPr>
          <p:cNvPr id="335" name="Google Shape;3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Easy to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Lack of available RISC-V hardware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Available </a:t>
            </a:r>
            <a:r>
              <a:rPr i="1" lang="en"/>
              <a:t>to me.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GAPuino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HiFive Unmatched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</a:t>
            </a:r>
            <a:r>
              <a:rPr lang="en" u="sng">
                <a:solidFill>
                  <a:schemeClr val="hlink"/>
                </a:solidFill>
                <a:hlinkClick r:id="rId5"/>
              </a:rPr>
              <a:t>BeagleV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Vector operations are not standardized yet!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u="sng">
                <a:solidFill>
                  <a:schemeClr val="hlink"/>
                </a:solidFill>
                <a:hlinkClick r:id="rId6"/>
              </a:rPr>
              <a:t>Current status</a:t>
            </a:r>
            <a:endParaRPr/>
          </a:p>
        </p:txBody>
      </p:sp>
      <p:sp>
        <p:nvSpPr>
          <p:cNvPr id="336" name="Google Shape;336;p26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Overview: Building</a:t>
            </a:r>
            <a:endParaRPr/>
          </a:p>
        </p:txBody>
      </p:sp>
      <p:sp>
        <p:nvSpPr>
          <p:cNvPr id="342" name="Google Shape;342;p27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3" name="Google Shape;343;p27"/>
          <p:cNvSpPr/>
          <p:nvPr/>
        </p:nvSpPr>
        <p:spPr>
          <a:xfrm>
            <a:off x="301975" y="1113500"/>
            <a:ext cx="7002000" cy="345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"/>
          <p:cNvSpPr txBox="1"/>
          <p:nvPr/>
        </p:nvSpPr>
        <p:spPr>
          <a:xfrm>
            <a:off x="311700" y="1113500"/>
            <a:ext cx="2538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 computer (x86 or ARM)</a:t>
            </a:r>
            <a:endParaRPr/>
          </a:p>
        </p:txBody>
      </p:sp>
      <p:sp>
        <p:nvSpPr>
          <p:cNvPr id="345" name="Google Shape;345;p27"/>
          <p:cNvSpPr/>
          <p:nvPr/>
        </p:nvSpPr>
        <p:spPr>
          <a:xfrm>
            <a:off x="660550" y="1575900"/>
            <a:ext cx="1868450" cy="2878150"/>
          </a:xfrm>
          <a:prstGeom prst="flowChartPunchedTape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 Application Source Code</a:t>
            </a:r>
            <a:endParaRPr/>
          </a:p>
        </p:txBody>
      </p:sp>
      <p:sp>
        <p:nvSpPr>
          <p:cNvPr id="346" name="Google Shape;346;p27"/>
          <p:cNvSpPr/>
          <p:nvPr/>
        </p:nvSpPr>
        <p:spPr>
          <a:xfrm>
            <a:off x="4925850" y="1726875"/>
            <a:ext cx="1868454" cy="2576178"/>
          </a:xfrm>
          <a:prstGeom prst="flowChartDocumen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 Application Executable</a:t>
            </a:r>
            <a:endParaRPr/>
          </a:p>
        </p:txBody>
      </p:sp>
      <p:sp>
        <p:nvSpPr>
          <p:cNvPr id="347" name="Google Shape;347;p27"/>
          <p:cNvSpPr/>
          <p:nvPr/>
        </p:nvSpPr>
        <p:spPr>
          <a:xfrm>
            <a:off x="2717725" y="2453500"/>
            <a:ext cx="2043000" cy="11040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B7B7B7"/>
              </a:gs>
              <a:gs pos="100000">
                <a:srgbClr val="3C78D8"/>
              </a:gs>
            </a:gsLst>
            <a:lin ang="0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RISC-V assembler and compiler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Overview: Executing</a:t>
            </a:r>
            <a:endParaRPr/>
          </a:p>
        </p:txBody>
      </p:sp>
      <p:sp>
        <p:nvSpPr>
          <p:cNvPr id="353" name="Google Shape;353;p28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4" name="Google Shape;354;p28"/>
          <p:cNvSpPr/>
          <p:nvPr/>
        </p:nvSpPr>
        <p:spPr>
          <a:xfrm>
            <a:off x="301975" y="1113500"/>
            <a:ext cx="7002000" cy="3455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8"/>
          <p:cNvSpPr txBox="1"/>
          <p:nvPr/>
        </p:nvSpPr>
        <p:spPr>
          <a:xfrm>
            <a:off x="311700" y="1113500"/>
            <a:ext cx="2538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 computer (x86 or ARM)</a:t>
            </a:r>
            <a:endParaRPr/>
          </a:p>
        </p:txBody>
      </p:sp>
      <p:sp>
        <p:nvSpPr>
          <p:cNvPr id="356" name="Google Shape;356;p28"/>
          <p:cNvSpPr/>
          <p:nvPr/>
        </p:nvSpPr>
        <p:spPr>
          <a:xfrm>
            <a:off x="1104175" y="1640625"/>
            <a:ext cx="5397600" cy="27744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8"/>
          <p:cNvSpPr/>
          <p:nvPr/>
        </p:nvSpPr>
        <p:spPr>
          <a:xfrm>
            <a:off x="4359775" y="2090175"/>
            <a:ext cx="1679724" cy="2140830"/>
          </a:xfrm>
          <a:prstGeom prst="flowChartDocumen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 Application Executable</a:t>
            </a:r>
            <a:endParaRPr/>
          </a:p>
        </p:txBody>
      </p:sp>
      <p:sp>
        <p:nvSpPr>
          <p:cNvPr id="358" name="Google Shape;358;p28"/>
          <p:cNvSpPr txBox="1"/>
          <p:nvPr/>
        </p:nvSpPr>
        <p:spPr>
          <a:xfrm>
            <a:off x="1104175" y="1640625"/>
            <a:ext cx="30195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Spike-emulated RISC-V Guest</a:t>
            </a:r>
            <a:endParaRPr/>
          </a:p>
        </p:txBody>
      </p:sp>
      <p:sp>
        <p:nvSpPr>
          <p:cNvPr id="359" name="Google Shape;359;p28"/>
          <p:cNvSpPr/>
          <p:nvPr/>
        </p:nvSpPr>
        <p:spPr>
          <a:xfrm>
            <a:off x="1757563" y="2619364"/>
            <a:ext cx="1231524" cy="1453248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Proxy Kernel</a:t>
            </a:r>
            <a:endParaRPr/>
          </a:p>
        </p:txBody>
      </p:sp>
      <p:cxnSp>
        <p:nvCxnSpPr>
          <p:cNvPr id="360" name="Google Shape;360;p28"/>
          <p:cNvCxnSpPr>
            <a:stCxn id="359" idx="2"/>
            <a:endCxn id="357" idx="0"/>
          </p:cNvCxnSpPr>
          <p:nvPr/>
        </p:nvCxnSpPr>
        <p:spPr>
          <a:xfrm rot="-5400000">
            <a:off x="2843274" y="1620186"/>
            <a:ext cx="1886400" cy="2826300"/>
          </a:xfrm>
          <a:prstGeom prst="curvedConnector5">
            <a:avLst>
              <a:gd fmla="val -16734" name="adj1"/>
              <a:gd fmla="val 46036" name="adj2"/>
              <a:gd fmla="val 112621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1" name="Google Shape;361;p28"/>
          <p:cNvCxnSpPr>
            <a:endCxn id="359" idx="0"/>
          </p:cNvCxnSpPr>
          <p:nvPr/>
        </p:nvCxnSpPr>
        <p:spPr>
          <a:xfrm>
            <a:off x="811524" y="1981564"/>
            <a:ext cx="1561800" cy="6378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"/>
          <p:cNvSpPr/>
          <p:nvPr/>
        </p:nvSpPr>
        <p:spPr>
          <a:xfrm>
            <a:off x="5139125" y="2959075"/>
            <a:ext cx="2229000" cy="966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9"/>
          <p:cNvSpPr/>
          <p:nvPr/>
        </p:nvSpPr>
        <p:spPr>
          <a:xfrm>
            <a:off x="5139125" y="915350"/>
            <a:ext cx="2229000" cy="2049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Overview: Boot</a:t>
            </a:r>
            <a:endParaRPr/>
          </a:p>
        </p:txBody>
      </p:sp>
      <p:sp>
        <p:nvSpPr>
          <p:cNvPr id="369" name="Google Shape;369;p29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0" name="Google Shape;370;p29"/>
          <p:cNvSpPr/>
          <p:nvPr/>
        </p:nvSpPr>
        <p:spPr>
          <a:xfrm>
            <a:off x="311700" y="1017725"/>
            <a:ext cx="4572000" cy="37935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9"/>
          <p:cNvSpPr/>
          <p:nvPr/>
        </p:nvSpPr>
        <p:spPr>
          <a:xfrm>
            <a:off x="1226750" y="1403625"/>
            <a:ext cx="3548100" cy="30219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9"/>
          <p:cNvSpPr/>
          <p:nvPr/>
        </p:nvSpPr>
        <p:spPr>
          <a:xfrm>
            <a:off x="2132649" y="1708975"/>
            <a:ext cx="2439300" cy="23994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9"/>
          <p:cNvSpPr/>
          <p:nvPr/>
        </p:nvSpPr>
        <p:spPr>
          <a:xfrm>
            <a:off x="462750" y="1136250"/>
            <a:ext cx="1349406" cy="1964520"/>
          </a:xfrm>
          <a:prstGeom prst="flowChartDocument">
            <a:avLst/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Proxy Kernel</a:t>
            </a:r>
            <a:endParaRPr/>
          </a:p>
        </p:txBody>
      </p:sp>
      <p:sp>
        <p:nvSpPr>
          <p:cNvPr id="374" name="Google Shape;374;p29"/>
          <p:cNvSpPr/>
          <p:nvPr/>
        </p:nvSpPr>
        <p:spPr>
          <a:xfrm>
            <a:off x="2645838" y="1954055"/>
            <a:ext cx="1412910" cy="1921050"/>
          </a:xfrm>
          <a:prstGeom prst="flowChartDocumen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 Application Executable</a:t>
            </a:r>
            <a:endParaRPr/>
          </a:p>
        </p:txBody>
      </p:sp>
      <p:sp>
        <p:nvSpPr>
          <p:cNvPr id="375" name="Google Shape;375;p29"/>
          <p:cNvSpPr txBox="1"/>
          <p:nvPr/>
        </p:nvSpPr>
        <p:spPr>
          <a:xfrm>
            <a:off x="311700" y="4458086"/>
            <a:ext cx="13494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Mode</a:t>
            </a:r>
            <a:endParaRPr/>
          </a:p>
        </p:txBody>
      </p:sp>
      <p:sp>
        <p:nvSpPr>
          <p:cNvPr id="376" name="Google Shape;376;p29"/>
          <p:cNvSpPr txBox="1"/>
          <p:nvPr/>
        </p:nvSpPr>
        <p:spPr>
          <a:xfrm>
            <a:off x="1226747" y="4072200"/>
            <a:ext cx="2229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Supervisor</a:t>
            </a:r>
            <a:r>
              <a:rPr lang="en"/>
              <a:t> Mode</a:t>
            </a:r>
            <a:endParaRPr/>
          </a:p>
        </p:txBody>
      </p:sp>
      <p:sp>
        <p:nvSpPr>
          <p:cNvPr id="377" name="Google Shape;377;p29"/>
          <p:cNvSpPr txBox="1"/>
          <p:nvPr/>
        </p:nvSpPr>
        <p:spPr>
          <a:xfrm>
            <a:off x="2107011" y="3719088"/>
            <a:ext cx="13494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</a:t>
            </a:r>
            <a:r>
              <a:rPr lang="en"/>
              <a:t> Mode</a:t>
            </a:r>
            <a:endParaRPr/>
          </a:p>
        </p:txBody>
      </p:sp>
      <p:sp>
        <p:nvSpPr>
          <p:cNvPr id="378" name="Google Shape;378;p29"/>
          <p:cNvSpPr txBox="1"/>
          <p:nvPr/>
        </p:nvSpPr>
        <p:spPr>
          <a:xfrm>
            <a:off x="5208975" y="1000275"/>
            <a:ext cx="2085600" cy="10716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r</a:t>
            </a:r>
            <a:r>
              <a:rPr i="1" lang="en"/>
              <a:t>eset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nit_first_hart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r>
              <a:rPr lang="en"/>
              <a:t>oot_loader</a:t>
            </a:r>
            <a:br>
              <a:rPr lang="en"/>
            </a:br>
            <a:r>
              <a:rPr lang="en"/>
              <a:t>e</a:t>
            </a:r>
            <a:r>
              <a:rPr lang="en"/>
              <a:t>nter_supervisor_mode</a:t>
            </a:r>
            <a:endParaRPr/>
          </a:p>
        </p:txBody>
      </p:sp>
      <p:sp>
        <p:nvSpPr>
          <p:cNvPr id="379" name="Google Shape;379;p29"/>
          <p:cNvSpPr txBox="1"/>
          <p:nvPr/>
        </p:nvSpPr>
        <p:spPr>
          <a:xfrm>
            <a:off x="5208975" y="2071925"/>
            <a:ext cx="2085600" cy="887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</a:t>
            </a:r>
            <a:r>
              <a:rPr lang="en"/>
              <a:t>est_of_boot_loader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</a:t>
            </a:r>
            <a:r>
              <a:rPr lang="en"/>
              <a:t>un_loaded_program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start_user</a:t>
            </a:r>
            <a:endParaRPr/>
          </a:p>
        </p:txBody>
      </p:sp>
      <p:sp>
        <p:nvSpPr>
          <p:cNvPr id="380" name="Google Shape;380;p29"/>
          <p:cNvSpPr txBox="1"/>
          <p:nvPr/>
        </p:nvSpPr>
        <p:spPr>
          <a:xfrm>
            <a:off x="5208975" y="2959025"/>
            <a:ext cx="2085600" cy="887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tart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</a:t>
            </a:r>
            <a:endParaRPr/>
          </a:p>
        </p:txBody>
      </p:sp>
      <p:cxnSp>
        <p:nvCxnSpPr>
          <p:cNvPr id="381" name="Google Shape;381;p29"/>
          <p:cNvCxnSpPr/>
          <p:nvPr/>
        </p:nvCxnSpPr>
        <p:spPr>
          <a:xfrm>
            <a:off x="7750450" y="1017725"/>
            <a:ext cx="0" cy="149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2" name="Google Shape;382;p29"/>
          <p:cNvSpPr txBox="1"/>
          <p:nvPr/>
        </p:nvSpPr>
        <p:spPr>
          <a:xfrm>
            <a:off x="7849775" y="1446125"/>
            <a:ext cx="6135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Overview: Debugging</a:t>
            </a:r>
            <a:endParaRPr/>
          </a:p>
        </p:txBody>
      </p:sp>
      <p:sp>
        <p:nvSpPr>
          <p:cNvPr id="388" name="Google Shape;38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Spike gives a GDB-like debugging interface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Breakpoints: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Unconditional: </a:t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until pc &lt;core&gt; &lt;val&gt;:</a:t>
            </a:r>
            <a:r>
              <a:rPr lang="en" sz="1200"/>
              <a:t> Run until the instruction counter on core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&lt;core&gt;</a:t>
            </a:r>
            <a:r>
              <a:rPr lang="en" sz="1200"/>
              <a:t> reaches address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&lt;val&gt;</a:t>
            </a:r>
            <a:r>
              <a:rPr lang="en" sz="1200"/>
              <a:t>.</a:t>
            </a:r>
            <a:endParaRPr sz="12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Conditional: </a:t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until mem &lt;addr&gt; &lt;val&gt;</a:t>
            </a:r>
            <a:r>
              <a:rPr lang="en" sz="1200"/>
              <a:t>: Run until the memory at address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&lt;addr&gt;</a:t>
            </a:r>
            <a:r>
              <a:rPr lang="en" sz="1200"/>
              <a:t> matches value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&lt;val&gt;</a:t>
            </a:r>
            <a:r>
              <a:rPr lang="en" sz="1200"/>
              <a:t>.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until reg &lt;core&gt; &lt;reg&gt; &lt;val&gt;</a:t>
            </a:r>
            <a:r>
              <a:rPr lang="en" sz="1200"/>
              <a:t>: Run until the register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&lt;reg&gt;</a:t>
            </a:r>
            <a:r>
              <a:rPr lang="en" sz="1200"/>
              <a:t> on core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&lt;core&gt;</a:t>
            </a:r>
            <a:r>
              <a:rPr lang="en" sz="1200"/>
              <a:t> matches value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&lt;val&gt;</a:t>
            </a:r>
            <a:r>
              <a:rPr lang="en" sz="1200"/>
              <a:t>.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Memory inspection: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Look at registers:</a:t>
            </a:r>
            <a:endParaRPr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eg &lt;core&gt; [reg]</a:t>
            </a:r>
            <a:r>
              <a:rPr lang="en" sz="1200"/>
              <a:t>: Show the values of the register file on core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&lt;core&gt;</a:t>
            </a:r>
            <a:r>
              <a:rPr lang="en" sz="1200"/>
              <a:t>. Optionally include a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[reg] </a:t>
            </a:r>
            <a:r>
              <a:rPr lang="en" sz="1200"/>
              <a:t>that specifies which register to inspect.</a:t>
            </a:r>
            <a:endParaRPr sz="12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Look at memory:</a:t>
            </a:r>
            <a:endParaRPr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em &lt;addr&gt;</a:t>
            </a:r>
            <a:r>
              <a:rPr lang="en" sz="1200"/>
              <a:t>: Show the value of memory at address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&lt;addr&gt;</a:t>
            </a:r>
            <a:r>
              <a:rPr lang="en" sz="1200"/>
              <a:t>.</a:t>
            </a:r>
            <a:endParaRPr sz="1200"/>
          </a:p>
        </p:txBody>
      </p:sp>
      <p:sp>
        <p:nvSpPr>
          <p:cNvPr id="389" name="Google Shape;389;p30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1"/>
          <p:cNvSpPr/>
          <p:nvPr/>
        </p:nvSpPr>
        <p:spPr>
          <a:xfrm>
            <a:off x="5139125" y="2959075"/>
            <a:ext cx="2229000" cy="966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1"/>
          <p:cNvSpPr/>
          <p:nvPr/>
        </p:nvSpPr>
        <p:spPr>
          <a:xfrm>
            <a:off x="5139125" y="915350"/>
            <a:ext cx="2229000" cy="2049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Overview: Debugging, an example</a:t>
            </a:r>
            <a:endParaRPr/>
          </a:p>
        </p:txBody>
      </p:sp>
      <p:sp>
        <p:nvSpPr>
          <p:cNvPr id="397" name="Google Shape;397;p31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8" name="Google Shape;398;p31"/>
          <p:cNvSpPr/>
          <p:nvPr/>
        </p:nvSpPr>
        <p:spPr>
          <a:xfrm>
            <a:off x="311700" y="1017725"/>
            <a:ext cx="4572000" cy="37935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31"/>
          <p:cNvSpPr/>
          <p:nvPr/>
        </p:nvSpPr>
        <p:spPr>
          <a:xfrm>
            <a:off x="1226750" y="1403625"/>
            <a:ext cx="3548100" cy="30219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31"/>
          <p:cNvSpPr/>
          <p:nvPr/>
        </p:nvSpPr>
        <p:spPr>
          <a:xfrm>
            <a:off x="2132649" y="1708975"/>
            <a:ext cx="2439300" cy="23994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31"/>
          <p:cNvSpPr/>
          <p:nvPr/>
        </p:nvSpPr>
        <p:spPr>
          <a:xfrm>
            <a:off x="462750" y="1136250"/>
            <a:ext cx="1349406" cy="1964520"/>
          </a:xfrm>
          <a:prstGeom prst="flowChartDocument">
            <a:avLst/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Proxy Kernel</a:t>
            </a:r>
            <a:endParaRPr/>
          </a:p>
        </p:txBody>
      </p:sp>
      <p:sp>
        <p:nvSpPr>
          <p:cNvPr id="402" name="Google Shape;402;p31"/>
          <p:cNvSpPr/>
          <p:nvPr/>
        </p:nvSpPr>
        <p:spPr>
          <a:xfrm>
            <a:off x="2645838" y="1954055"/>
            <a:ext cx="1412910" cy="1921050"/>
          </a:xfrm>
          <a:prstGeom prst="flowChartDocumen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 Application Executable</a:t>
            </a:r>
            <a:endParaRPr/>
          </a:p>
        </p:txBody>
      </p:sp>
      <p:sp>
        <p:nvSpPr>
          <p:cNvPr id="403" name="Google Shape;403;p31"/>
          <p:cNvSpPr txBox="1"/>
          <p:nvPr/>
        </p:nvSpPr>
        <p:spPr>
          <a:xfrm>
            <a:off x="311700" y="4458086"/>
            <a:ext cx="13494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Mode</a:t>
            </a:r>
            <a:endParaRPr/>
          </a:p>
        </p:txBody>
      </p:sp>
      <p:sp>
        <p:nvSpPr>
          <p:cNvPr id="404" name="Google Shape;404;p31"/>
          <p:cNvSpPr txBox="1"/>
          <p:nvPr/>
        </p:nvSpPr>
        <p:spPr>
          <a:xfrm>
            <a:off x="1226747" y="4072200"/>
            <a:ext cx="2229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Supervisor Mode</a:t>
            </a:r>
            <a:endParaRPr/>
          </a:p>
        </p:txBody>
      </p:sp>
      <p:sp>
        <p:nvSpPr>
          <p:cNvPr id="405" name="Google Shape;405;p31"/>
          <p:cNvSpPr txBox="1"/>
          <p:nvPr/>
        </p:nvSpPr>
        <p:spPr>
          <a:xfrm>
            <a:off x="2107011" y="3719088"/>
            <a:ext cx="13494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Mode</a:t>
            </a:r>
            <a:endParaRPr/>
          </a:p>
        </p:txBody>
      </p:sp>
      <p:sp>
        <p:nvSpPr>
          <p:cNvPr id="406" name="Google Shape;406;p31"/>
          <p:cNvSpPr txBox="1"/>
          <p:nvPr/>
        </p:nvSpPr>
        <p:spPr>
          <a:xfrm>
            <a:off x="5208975" y="1000275"/>
            <a:ext cx="2085600" cy="10716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reset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init_first_hart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boot_loader</a:t>
            </a:r>
            <a:br>
              <a:rPr lang="en"/>
            </a:br>
            <a:r>
              <a:rPr lang="en"/>
              <a:t>enter_supervisor_mode</a:t>
            </a:r>
            <a:endParaRPr/>
          </a:p>
        </p:txBody>
      </p:sp>
      <p:sp>
        <p:nvSpPr>
          <p:cNvPr id="407" name="Google Shape;407;p31"/>
          <p:cNvSpPr txBox="1"/>
          <p:nvPr/>
        </p:nvSpPr>
        <p:spPr>
          <a:xfrm>
            <a:off x="5208975" y="2071925"/>
            <a:ext cx="2085600" cy="887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rest_of_boot_loader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run_loaded_program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start_user</a:t>
            </a:r>
            <a:endParaRPr/>
          </a:p>
        </p:txBody>
      </p:sp>
      <p:sp>
        <p:nvSpPr>
          <p:cNvPr id="408" name="Google Shape;408;p31"/>
          <p:cNvSpPr txBox="1"/>
          <p:nvPr/>
        </p:nvSpPr>
        <p:spPr>
          <a:xfrm>
            <a:off x="5208975" y="2959025"/>
            <a:ext cx="2085600" cy="887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</a:t>
            </a:r>
            <a:endParaRPr/>
          </a:p>
        </p:txBody>
      </p:sp>
      <p:cxnSp>
        <p:nvCxnSpPr>
          <p:cNvPr id="409" name="Google Shape;409;p31"/>
          <p:cNvCxnSpPr/>
          <p:nvPr/>
        </p:nvCxnSpPr>
        <p:spPr>
          <a:xfrm>
            <a:off x="7750450" y="1017725"/>
            <a:ext cx="0" cy="149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0" name="Google Shape;410;p31"/>
          <p:cNvSpPr txBox="1"/>
          <p:nvPr/>
        </p:nvSpPr>
        <p:spPr>
          <a:xfrm>
            <a:off x="7849775" y="1446125"/>
            <a:ext cx="6135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</a:t>
            </a:r>
            <a:endParaRPr/>
          </a:p>
        </p:txBody>
      </p:sp>
      <p:cxnSp>
        <p:nvCxnSpPr>
          <p:cNvPr id="411" name="Google Shape;411;p31"/>
          <p:cNvCxnSpPr>
            <a:stCxn id="412" idx="3"/>
            <a:endCxn id="413" idx="1"/>
          </p:cNvCxnSpPr>
          <p:nvPr/>
        </p:nvCxnSpPr>
        <p:spPr>
          <a:xfrm flipH="1">
            <a:off x="5350875" y="3402575"/>
            <a:ext cx="361200" cy="922800"/>
          </a:xfrm>
          <a:prstGeom prst="curvedConnector5">
            <a:avLst>
              <a:gd fmla="val -65926" name="adj1"/>
              <a:gd fmla="val 45802" name="adj2"/>
              <a:gd fmla="val 165954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413" name="Google Shape;413;p31"/>
          <p:cNvSpPr txBox="1"/>
          <p:nvPr/>
        </p:nvSpPr>
        <p:spPr>
          <a:xfrm>
            <a:off x="5350775" y="4125200"/>
            <a:ext cx="543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 at beginning of main.</a:t>
            </a:r>
            <a:endParaRPr/>
          </a:p>
        </p:txBody>
      </p:sp>
      <p:sp>
        <p:nvSpPr>
          <p:cNvPr id="412" name="Google Shape;412;p31"/>
          <p:cNvSpPr/>
          <p:nvPr/>
        </p:nvSpPr>
        <p:spPr>
          <a:xfrm>
            <a:off x="5532675" y="3279875"/>
            <a:ext cx="179400" cy="2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Introduction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About RISC-V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About the Caesar Cipher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Caesar Cipher Implementations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Sequential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Parallel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Uniqueness of RISC-V Vector Extensions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Spike - a RISC-V Emulator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Emulating the Application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Debugging the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Questions and Discussion </a:t>
            </a:r>
            <a:endParaRPr/>
          </a:p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Overview: Debugging, a demonstration</a:t>
            </a:r>
            <a:endParaRPr/>
          </a:p>
        </p:txBody>
      </p:sp>
      <p:sp>
        <p:nvSpPr>
          <p:cNvPr id="419" name="Google Shape;41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While there are breakpoints in Spike, they operate a little differently than in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</a:t>
            </a:r>
            <a:r>
              <a:rPr lang="en"/>
              <a:t>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 Spike, we cannot define a breakpoint using a symbol.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 can only define a breakpoint at a memory address.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Therefore,  we have to find the address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/>
              <a:t> in memory to set the breakpoint.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2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1" name="Google Shape;421;p32"/>
          <p:cNvSpPr/>
          <p:nvPr/>
        </p:nvSpPr>
        <p:spPr>
          <a:xfrm>
            <a:off x="4572000" y="2950550"/>
            <a:ext cx="2264400" cy="1509900"/>
          </a:xfrm>
          <a:prstGeom prst="cloudCallout">
            <a:avLst>
              <a:gd fmla="val 80681" name="adj1"/>
              <a:gd fmla="val 2525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as I do, not as I say.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427" name="Google Shape;42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About RISC-V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Caesar Cipher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Caesar Cipher Implementations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Sequential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Parallel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Uniqueness of RISC-V Vector Extensions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Spike - a RISC-V Emulator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Emulating the Application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Debugging the Application</a:t>
            </a:r>
            <a:endParaRPr/>
          </a:p>
        </p:txBody>
      </p:sp>
      <p:sp>
        <p:nvSpPr>
          <p:cNvPr id="428" name="Google Shape;428;p33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and Discussion</a:t>
            </a:r>
            <a:endParaRPr/>
          </a:p>
        </p:txBody>
      </p:sp>
      <p:sp>
        <p:nvSpPr>
          <p:cNvPr id="434" name="Google Shape;43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34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Assumptions: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You have an interest in the topic.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You have minimal familiarity with computer architecture.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You will ask questions in the chat or afterward if you are confused.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You will correct me </a:t>
            </a:r>
            <a:r>
              <a:rPr i="1" lang="en"/>
              <a:t>when, </a:t>
            </a:r>
            <a:r>
              <a:rPr lang="en"/>
              <a:t>not </a:t>
            </a:r>
            <a:r>
              <a:rPr i="1" lang="en"/>
              <a:t>if</a:t>
            </a:r>
            <a:r>
              <a:rPr lang="en"/>
              <a:t>, </a:t>
            </a:r>
            <a:r>
              <a:rPr lang="en"/>
              <a:t>I am wrong.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code is online: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Spike</a:t>
            </a:r>
            <a:r>
              <a:rPr lang="en"/>
              <a:t>, a RISC-V Emulator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4"/>
              </a:rPr>
              <a:t>GCC/Binutils for RISC-V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5"/>
              </a:rPr>
              <a:t>p</a:t>
            </a:r>
            <a:r>
              <a:rPr lang="en" u="sng">
                <a:solidFill>
                  <a:schemeClr val="hlink"/>
                </a:solidFill>
                <a:hlinkClick r:id="rId6"/>
              </a:rPr>
              <a:t>k</a:t>
            </a:r>
            <a:r>
              <a:rPr lang="en"/>
              <a:t>, RISC-V Proxy Kernel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7"/>
              </a:rPr>
              <a:t>Caesar Cipher Implementation and Installation Tool(s)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Who am I?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 am a software developer and computer scientist in the United States.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 am a long-time free software user/contributor.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 am a learner of new things.</a:t>
            </a:r>
            <a:endParaRPr/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RISC-V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 instruction set architecture (</a:t>
            </a:r>
            <a:r>
              <a:rPr lang="en" u="sng">
                <a:solidFill>
                  <a:schemeClr val="hlink"/>
                </a:solidFill>
                <a:hlinkClick r:id="rId3"/>
              </a:rPr>
              <a:t>ISA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</a:t>
            </a:r>
            <a:r>
              <a:rPr lang="en"/>
              <a:t>f. Intel x86, ARM.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Unlike </a:t>
            </a:r>
            <a:r>
              <a:rPr lang="en" u="sng">
                <a:solidFill>
                  <a:schemeClr val="hlink"/>
                </a:solidFill>
                <a:hlinkClick r:id="rId4"/>
              </a:rPr>
              <a:t>x86</a:t>
            </a:r>
            <a:r>
              <a:rPr lang="en"/>
              <a:t>, it has a </a:t>
            </a:r>
            <a:r>
              <a:rPr lang="en" u="sng">
                <a:solidFill>
                  <a:schemeClr val="hlink"/>
                </a:solidFill>
                <a:hlinkClick r:id="rId5"/>
              </a:rPr>
              <a:t>reduced instruction set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CISC: “Make a </a:t>
            </a:r>
            <a:r>
              <a:rPr b="1" i="1" lang="en"/>
              <a:t>grilled cheese</a:t>
            </a:r>
            <a:r>
              <a:rPr lang="en"/>
              <a:t> sandwich.”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RISC: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“Set location to </a:t>
            </a:r>
            <a:r>
              <a:rPr b="1" i="1" lang="en"/>
              <a:t>the pantry.</a:t>
            </a:r>
            <a:r>
              <a:rPr b="1" lang="en"/>
              <a:t>”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“Walk to location”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“Set target to </a:t>
            </a:r>
            <a:r>
              <a:rPr b="1" i="1" lang="en"/>
              <a:t>the door</a:t>
            </a:r>
            <a:r>
              <a:rPr lang="en"/>
              <a:t>.”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“Open target.”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Unlike ARM and x86 it </a:t>
            </a:r>
            <a:r>
              <a:rPr b="1" lang="en"/>
              <a:t>IS FREE AND OPEN. 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Instruction Sets Should Be Free: The Case For RISC-V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 began on RISC-V in 2010.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Lineage from the 80s beginning with </a:t>
            </a:r>
            <a:r>
              <a:rPr lang="en" u="sng">
                <a:solidFill>
                  <a:schemeClr val="hlink"/>
                </a:solidFill>
                <a:hlinkClick r:id="rId7"/>
              </a:rPr>
              <a:t>David Patterson’s research</a:t>
            </a:r>
            <a:r>
              <a:rPr lang="en"/>
              <a:t> at Berkeley.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214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cipher is named after Julius Caesar, who is said to have used this simple cipher to communicate with his army.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sender and receiver share a key, a </a:t>
            </a:r>
            <a:r>
              <a:rPr i="1" lang="en"/>
              <a:t>shift distance.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sender encodes the message by shifting each letter forward </a:t>
            </a:r>
            <a:r>
              <a:rPr i="1" lang="en"/>
              <a:t>shift difference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receiver decodes the message by shifting each letter backward </a:t>
            </a:r>
            <a:r>
              <a:rPr i="1" lang="en"/>
              <a:t>shift distance</a:t>
            </a:r>
            <a:r>
              <a:rPr lang="en"/>
              <a:t>.</a:t>
            </a:r>
            <a:endParaRPr/>
          </a:p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622800" y="4586150"/>
            <a:ext cx="61863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"/>
              <a:t>1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https://www.cia.gov/news-information/featured-story-archive/2007-featured-story-archive/cracking-the-code.html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1555410" y="3428027"/>
            <a:ext cx="12927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3C47D"/>
                </a:solidFill>
                <a:latin typeface="Courier New"/>
                <a:ea typeface="Courier New"/>
                <a:cs typeface="Courier New"/>
                <a:sym typeface="Courier New"/>
              </a:rPr>
              <a:t>peace</a:t>
            </a:r>
            <a:endParaRPr sz="2500">
              <a:solidFill>
                <a:srgbClr val="93C47D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0" name="Google Shape;90;p17"/>
          <p:cNvCxnSpPr>
            <a:stCxn id="89" idx="3"/>
            <a:endCxn id="91" idx="1"/>
          </p:cNvCxnSpPr>
          <p:nvPr/>
        </p:nvCxnSpPr>
        <p:spPr>
          <a:xfrm>
            <a:off x="2848110" y="3753527"/>
            <a:ext cx="241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7"/>
          <p:cNvSpPr txBox="1"/>
          <p:nvPr/>
        </p:nvSpPr>
        <p:spPr>
          <a:xfrm>
            <a:off x="1555400" y="3293275"/>
            <a:ext cx="1292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Plaintext:</a:t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5476410" y="3293277"/>
            <a:ext cx="12927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Ciphertext</a:t>
            </a:r>
            <a:r>
              <a:rPr lang="en"/>
              <a:t>:</a:t>
            </a:r>
            <a:endParaRPr/>
          </a:p>
        </p:txBody>
      </p:sp>
      <p:sp>
        <p:nvSpPr>
          <p:cNvPr id="94" name="Google Shape;94;p17"/>
          <p:cNvSpPr txBox="1"/>
          <p:nvPr/>
        </p:nvSpPr>
        <p:spPr>
          <a:xfrm>
            <a:off x="2808113" y="3447200"/>
            <a:ext cx="2668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Encode: next letter</a:t>
            </a:r>
            <a:endParaRPr/>
          </a:p>
        </p:txBody>
      </p:sp>
      <p:cxnSp>
        <p:nvCxnSpPr>
          <p:cNvPr id="95" name="Google Shape;95;p17"/>
          <p:cNvCxnSpPr>
            <a:stCxn id="91" idx="3"/>
            <a:endCxn id="89" idx="1"/>
          </p:cNvCxnSpPr>
          <p:nvPr/>
        </p:nvCxnSpPr>
        <p:spPr>
          <a:xfrm flipH="1">
            <a:off x="1555400" y="3753513"/>
            <a:ext cx="5001300" cy="600"/>
          </a:xfrm>
          <a:prstGeom prst="curvedConnector5">
            <a:avLst>
              <a:gd fmla="val -4761" name="adj1"/>
              <a:gd fmla="val 119902083" name="adj2"/>
              <a:gd fmla="val 104761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p17"/>
          <p:cNvSpPr txBox="1"/>
          <p:nvPr/>
        </p:nvSpPr>
        <p:spPr>
          <a:xfrm>
            <a:off x="2899399" y="4028225"/>
            <a:ext cx="2577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Decode: previous letter</a:t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5264000" y="3428013"/>
            <a:ext cx="12927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qfbdf</a:t>
            </a:r>
            <a:endParaRPr sz="25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Cipher: Sequential Implementation</a:t>
            </a:r>
            <a:endParaRPr/>
          </a:p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1156133" y="46890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1504800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112</a:t>
            </a:r>
            <a:endParaRPr/>
          </a:p>
        </p:txBody>
      </p:sp>
      <p:sp>
        <p:nvSpPr>
          <p:cNvPr id="104" name="Google Shape;104;p18"/>
          <p:cNvSpPr/>
          <p:nvPr/>
        </p:nvSpPr>
        <p:spPr>
          <a:xfrm>
            <a:off x="2344500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101</a:t>
            </a:r>
            <a:endParaRPr/>
          </a:p>
        </p:txBody>
      </p:sp>
      <p:sp>
        <p:nvSpPr>
          <p:cNvPr id="105" name="Google Shape;105;p18"/>
          <p:cNvSpPr/>
          <p:nvPr/>
        </p:nvSpPr>
        <p:spPr>
          <a:xfrm>
            <a:off x="3183475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97</a:t>
            </a:r>
            <a:endParaRPr/>
          </a:p>
        </p:txBody>
      </p:sp>
      <p:sp>
        <p:nvSpPr>
          <p:cNvPr id="106" name="Google Shape;106;p18"/>
          <p:cNvSpPr/>
          <p:nvPr/>
        </p:nvSpPr>
        <p:spPr>
          <a:xfrm>
            <a:off x="4022463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99</a:t>
            </a:r>
            <a:endParaRPr/>
          </a:p>
        </p:txBody>
      </p:sp>
      <p:sp>
        <p:nvSpPr>
          <p:cNvPr id="107" name="Google Shape;107;p18"/>
          <p:cNvSpPr/>
          <p:nvPr/>
        </p:nvSpPr>
        <p:spPr>
          <a:xfrm>
            <a:off x="4862175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101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1504788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113</a:t>
            </a: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2344488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102</a:t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3183463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98</a:t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4022450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</a:t>
            </a: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4862163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102</a:t>
            </a:r>
            <a:endParaRPr/>
          </a:p>
        </p:txBody>
      </p:sp>
      <p:cxnSp>
        <p:nvCxnSpPr>
          <p:cNvPr id="113" name="Google Shape;113;p18"/>
          <p:cNvCxnSpPr>
            <a:stCxn id="103" idx="2"/>
            <a:endCxn id="108" idx="0"/>
          </p:cNvCxnSpPr>
          <p:nvPr/>
        </p:nvCxnSpPr>
        <p:spPr>
          <a:xfrm>
            <a:off x="1924650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4" name="Google Shape;114;p18"/>
          <p:cNvCxnSpPr>
            <a:stCxn id="104" idx="2"/>
            <a:endCxn id="109" idx="0"/>
          </p:cNvCxnSpPr>
          <p:nvPr/>
        </p:nvCxnSpPr>
        <p:spPr>
          <a:xfrm>
            <a:off x="2764350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5" name="Google Shape;115;p18"/>
          <p:cNvCxnSpPr>
            <a:stCxn id="105" idx="2"/>
            <a:endCxn id="110" idx="0"/>
          </p:cNvCxnSpPr>
          <p:nvPr/>
        </p:nvCxnSpPr>
        <p:spPr>
          <a:xfrm>
            <a:off x="3603325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6" name="Google Shape;116;p18"/>
          <p:cNvCxnSpPr>
            <a:stCxn id="106" idx="2"/>
            <a:endCxn id="111" idx="0"/>
          </p:cNvCxnSpPr>
          <p:nvPr/>
        </p:nvCxnSpPr>
        <p:spPr>
          <a:xfrm>
            <a:off x="4442313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7" name="Google Shape;117;p18"/>
          <p:cNvCxnSpPr>
            <a:stCxn id="107" idx="2"/>
            <a:endCxn id="112" idx="0"/>
          </p:cNvCxnSpPr>
          <p:nvPr/>
        </p:nvCxnSpPr>
        <p:spPr>
          <a:xfrm>
            <a:off x="5282025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18"/>
          <p:cNvSpPr/>
          <p:nvPr/>
        </p:nvSpPr>
        <p:spPr>
          <a:xfrm>
            <a:off x="1504788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2344488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3183463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4022450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>
            <a:off x="4862163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>
            <a:off x="1504775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</a:t>
            </a:r>
            <a:endParaRPr/>
          </a:p>
        </p:txBody>
      </p:sp>
      <p:sp>
        <p:nvSpPr>
          <p:cNvPr id="124" name="Google Shape;124;p18"/>
          <p:cNvSpPr/>
          <p:nvPr/>
        </p:nvSpPr>
        <p:spPr>
          <a:xfrm>
            <a:off x="2344475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3183450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126" name="Google Shape;126;p18"/>
          <p:cNvSpPr/>
          <p:nvPr/>
        </p:nvSpPr>
        <p:spPr>
          <a:xfrm>
            <a:off x="4022438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endParaRPr/>
          </a:p>
        </p:txBody>
      </p:sp>
      <p:sp>
        <p:nvSpPr>
          <p:cNvPr id="127" name="Google Shape;127;p18"/>
          <p:cNvSpPr/>
          <p:nvPr/>
        </p:nvSpPr>
        <p:spPr>
          <a:xfrm>
            <a:off x="4862150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28" name="Google Shape;128;p18"/>
          <p:cNvSpPr txBox="1"/>
          <p:nvPr/>
        </p:nvSpPr>
        <p:spPr>
          <a:xfrm>
            <a:off x="1593575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2432938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30" name="Google Shape;130;p18"/>
          <p:cNvSpPr txBox="1"/>
          <p:nvPr/>
        </p:nvSpPr>
        <p:spPr>
          <a:xfrm>
            <a:off x="3272288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31" name="Google Shape;131;p18"/>
          <p:cNvSpPr txBox="1"/>
          <p:nvPr/>
        </p:nvSpPr>
        <p:spPr>
          <a:xfrm>
            <a:off x="4111625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4950975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6567825" y="1406050"/>
            <a:ext cx="2264400" cy="1509900"/>
          </a:xfrm>
          <a:prstGeom prst="cloudCallout">
            <a:avLst>
              <a:gd fmla="val 21262" name="adj1"/>
              <a:gd fmla="val 6687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instruction, single data.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Caesar Cipher: Parallel Implementation</a:t>
            </a:r>
            <a:endParaRPr/>
          </a:p>
        </p:txBody>
      </p:sp>
      <p:sp>
        <p:nvSpPr>
          <p:cNvPr id="139" name="Google Shape;139;p19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0" name="Google Shape;140;p19"/>
          <p:cNvSpPr/>
          <p:nvPr/>
        </p:nvSpPr>
        <p:spPr>
          <a:xfrm>
            <a:off x="1504800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112</a:t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2344500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101</a:t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>
            <a:off x="3183475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97</a:t>
            </a:r>
            <a:endParaRPr/>
          </a:p>
        </p:txBody>
      </p:sp>
      <p:sp>
        <p:nvSpPr>
          <p:cNvPr id="143" name="Google Shape;143;p19"/>
          <p:cNvSpPr/>
          <p:nvPr/>
        </p:nvSpPr>
        <p:spPr>
          <a:xfrm>
            <a:off x="4022463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99</a:t>
            </a: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4862175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101</a:t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1504788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113</a:t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2344488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102</a:t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>
            <a:off x="3183463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98</a:t>
            </a: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4022450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</a:t>
            </a:r>
            <a:endParaRPr/>
          </a:p>
        </p:txBody>
      </p:sp>
      <p:sp>
        <p:nvSpPr>
          <p:cNvPr id="149" name="Google Shape;149;p19"/>
          <p:cNvSpPr/>
          <p:nvPr/>
        </p:nvSpPr>
        <p:spPr>
          <a:xfrm>
            <a:off x="4862163" y="32296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102</a:t>
            </a:r>
            <a:endParaRPr/>
          </a:p>
        </p:txBody>
      </p:sp>
      <p:cxnSp>
        <p:nvCxnSpPr>
          <p:cNvPr id="150" name="Google Shape;150;p19"/>
          <p:cNvCxnSpPr>
            <a:stCxn id="140" idx="2"/>
            <a:endCxn id="145" idx="0"/>
          </p:cNvCxnSpPr>
          <p:nvPr/>
        </p:nvCxnSpPr>
        <p:spPr>
          <a:xfrm>
            <a:off x="1924650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1" name="Google Shape;151;p19"/>
          <p:cNvCxnSpPr>
            <a:stCxn id="141" idx="2"/>
            <a:endCxn id="146" idx="0"/>
          </p:cNvCxnSpPr>
          <p:nvPr/>
        </p:nvCxnSpPr>
        <p:spPr>
          <a:xfrm>
            <a:off x="2764350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p19"/>
          <p:cNvCxnSpPr>
            <a:stCxn id="142" idx="2"/>
            <a:endCxn id="147" idx="0"/>
          </p:cNvCxnSpPr>
          <p:nvPr/>
        </p:nvCxnSpPr>
        <p:spPr>
          <a:xfrm>
            <a:off x="3603325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3" name="Google Shape;153;p19"/>
          <p:cNvCxnSpPr>
            <a:stCxn id="143" idx="2"/>
            <a:endCxn id="148" idx="0"/>
          </p:cNvCxnSpPr>
          <p:nvPr/>
        </p:nvCxnSpPr>
        <p:spPr>
          <a:xfrm>
            <a:off x="4442313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p19"/>
          <p:cNvCxnSpPr>
            <a:stCxn id="144" idx="2"/>
            <a:endCxn id="149" idx="0"/>
          </p:cNvCxnSpPr>
          <p:nvPr/>
        </p:nvCxnSpPr>
        <p:spPr>
          <a:xfrm>
            <a:off x="5282025" y="2743300"/>
            <a:ext cx="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5" name="Google Shape;155;p19"/>
          <p:cNvSpPr/>
          <p:nvPr/>
        </p:nvSpPr>
        <p:spPr>
          <a:xfrm>
            <a:off x="1504788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2344488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57" name="Google Shape;157;p19"/>
          <p:cNvSpPr/>
          <p:nvPr/>
        </p:nvSpPr>
        <p:spPr>
          <a:xfrm>
            <a:off x="3183463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158" name="Google Shape;158;p19"/>
          <p:cNvSpPr/>
          <p:nvPr/>
        </p:nvSpPr>
        <p:spPr>
          <a:xfrm>
            <a:off x="4022450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4862163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1504775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</a:t>
            </a:r>
            <a:endParaRPr/>
          </a:p>
        </p:txBody>
      </p:sp>
      <p:sp>
        <p:nvSpPr>
          <p:cNvPr id="161" name="Google Shape;161;p19"/>
          <p:cNvSpPr/>
          <p:nvPr/>
        </p:nvSpPr>
        <p:spPr>
          <a:xfrm>
            <a:off x="2344475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62" name="Google Shape;162;p19"/>
          <p:cNvSpPr/>
          <p:nvPr/>
        </p:nvSpPr>
        <p:spPr>
          <a:xfrm>
            <a:off x="3183450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163" name="Google Shape;163;p19"/>
          <p:cNvSpPr/>
          <p:nvPr/>
        </p:nvSpPr>
        <p:spPr>
          <a:xfrm>
            <a:off x="4022438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endParaRPr/>
          </a:p>
        </p:txBody>
      </p:sp>
      <p:sp>
        <p:nvSpPr>
          <p:cNvPr id="164" name="Google Shape;164;p19"/>
          <p:cNvSpPr/>
          <p:nvPr/>
        </p:nvSpPr>
        <p:spPr>
          <a:xfrm>
            <a:off x="4862150" y="4153050"/>
            <a:ext cx="839700" cy="8022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65" name="Google Shape;165;p19"/>
          <p:cNvSpPr txBox="1"/>
          <p:nvPr/>
        </p:nvSpPr>
        <p:spPr>
          <a:xfrm>
            <a:off x="1593575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66" name="Google Shape;166;p19"/>
          <p:cNvSpPr txBox="1"/>
          <p:nvPr/>
        </p:nvSpPr>
        <p:spPr>
          <a:xfrm>
            <a:off x="2432938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67" name="Google Shape;167;p19"/>
          <p:cNvSpPr txBox="1"/>
          <p:nvPr/>
        </p:nvSpPr>
        <p:spPr>
          <a:xfrm>
            <a:off x="3272288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68" name="Google Shape;168;p19"/>
          <p:cNvSpPr txBox="1"/>
          <p:nvPr/>
        </p:nvSpPr>
        <p:spPr>
          <a:xfrm>
            <a:off x="4111625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69" name="Google Shape;169;p19"/>
          <p:cNvSpPr txBox="1"/>
          <p:nvPr/>
        </p:nvSpPr>
        <p:spPr>
          <a:xfrm>
            <a:off x="4950975" y="2743338"/>
            <a:ext cx="5097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+1</a:t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>
            <a:off x="6567825" y="1406050"/>
            <a:ext cx="2264400" cy="1509900"/>
          </a:xfrm>
          <a:prstGeom prst="cloudCallout">
            <a:avLst>
              <a:gd fmla="val 21262" name="adj1"/>
              <a:gd fmla="val 6687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instruction, multiple data.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Operations: Single Instruction, Multiple Data</a:t>
            </a:r>
            <a:endParaRPr/>
          </a:p>
        </p:txBody>
      </p:sp>
      <p:sp>
        <p:nvSpPr>
          <p:cNvPr id="176" name="Google Shape;176;p20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7" name="Google Shape;177;p20"/>
          <p:cNvSpPr/>
          <p:nvPr/>
        </p:nvSpPr>
        <p:spPr>
          <a:xfrm>
            <a:off x="1504800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78" name="Google Shape;178;p20"/>
          <p:cNvSpPr/>
          <p:nvPr/>
        </p:nvSpPr>
        <p:spPr>
          <a:xfrm>
            <a:off x="2344500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endParaRPr/>
          </a:p>
        </p:txBody>
      </p:sp>
      <p:sp>
        <p:nvSpPr>
          <p:cNvPr id="179" name="Google Shape;179;p20"/>
          <p:cNvSpPr/>
          <p:nvPr/>
        </p:nvSpPr>
        <p:spPr>
          <a:xfrm>
            <a:off x="3183475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</a:t>
            </a:r>
            <a:endParaRPr/>
          </a:p>
        </p:txBody>
      </p:sp>
      <p:sp>
        <p:nvSpPr>
          <p:cNvPr id="180" name="Google Shape;180;p20"/>
          <p:cNvSpPr/>
          <p:nvPr/>
        </p:nvSpPr>
        <p:spPr>
          <a:xfrm>
            <a:off x="4022463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endParaRPr/>
          </a:p>
        </p:txBody>
      </p:sp>
      <p:sp>
        <p:nvSpPr>
          <p:cNvPr id="181" name="Google Shape;181;p20"/>
          <p:cNvSpPr/>
          <p:nvPr/>
        </p:nvSpPr>
        <p:spPr>
          <a:xfrm>
            <a:off x="4862175" y="1941100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>
            <a:off x="1504788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183" name="Google Shape;183;p20"/>
          <p:cNvSpPr/>
          <p:nvPr/>
        </p:nvSpPr>
        <p:spPr>
          <a:xfrm>
            <a:off x="2344488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3183463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185" name="Google Shape;185;p20"/>
          <p:cNvSpPr/>
          <p:nvPr/>
        </p:nvSpPr>
        <p:spPr>
          <a:xfrm>
            <a:off x="4022450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endParaRPr/>
          </a:p>
        </p:txBody>
      </p:sp>
      <p:sp>
        <p:nvSpPr>
          <p:cNvPr id="186" name="Google Shape;186;p20"/>
          <p:cNvSpPr/>
          <p:nvPr/>
        </p:nvSpPr>
        <p:spPr>
          <a:xfrm>
            <a:off x="4862163" y="101772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87" name="Google Shape;187;p20"/>
          <p:cNvSpPr/>
          <p:nvPr/>
        </p:nvSpPr>
        <p:spPr>
          <a:xfrm>
            <a:off x="1504788" y="382037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+ F</a:t>
            </a:r>
            <a:endParaRPr/>
          </a:p>
        </p:txBody>
      </p:sp>
      <p:sp>
        <p:nvSpPr>
          <p:cNvPr id="188" name="Google Shape;188;p20"/>
          <p:cNvSpPr/>
          <p:nvPr/>
        </p:nvSpPr>
        <p:spPr>
          <a:xfrm>
            <a:off x="2344488" y="382037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+ G</a:t>
            </a:r>
            <a:endParaRPr/>
          </a:p>
        </p:txBody>
      </p:sp>
      <p:sp>
        <p:nvSpPr>
          <p:cNvPr id="189" name="Google Shape;189;p20"/>
          <p:cNvSpPr/>
          <p:nvPr/>
        </p:nvSpPr>
        <p:spPr>
          <a:xfrm>
            <a:off x="3183463" y="382037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+ H</a:t>
            </a:r>
            <a:endParaRPr/>
          </a:p>
        </p:txBody>
      </p:sp>
      <p:sp>
        <p:nvSpPr>
          <p:cNvPr id="190" name="Google Shape;190;p20"/>
          <p:cNvSpPr/>
          <p:nvPr/>
        </p:nvSpPr>
        <p:spPr>
          <a:xfrm>
            <a:off x="4022450" y="382037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+ I</a:t>
            </a:r>
            <a:endParaRPr/>
          </a:p>
        </p:txBody>
      </p:sp>
      <p:sp>
        <p:nvSpPr>
          <p:cNvPr id="191" name="Google Shape;191;p20"/>
          <p:cNvSpPr/>
          <p:nvPr/>
        </p:nvSpPr>
        <p:spPr>
          <a:xfrm>
            <a:off x="4862163" y="3820375"/>
            <a:ext cx="839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 + J</a:t>
            </a:r>
            <a:endParaRPr/>
          </a:p>
        </p:txBody>
      </p:sp>
      <p:sp>
        <p:nvSpPr>
          <p:cNvPr id="192" name="Google Shape;192;p20"/>
          <p:cNvSpPr txBox="1"/>
          <p:nvPr/>
        </p:nvSpPr>
        <p:spPr>
          <a:xfrm>
            <a:off x="444950" y="1201775"/>
            <a:ext cx="9624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0</a:t>
            </a:r>
            <a:endParaRPr/>
          </a:p>
        </p:txBody>
      </p:sp>
      <p:sp>
        <p:nvSpPr>
          <p:cNvPr id="193" name="Google Shape;193;p20"/>
          <p:cNvSpPr txBox="1"/>
          <p:nvPr/>
        </p:nvSpPr>
        <p:spPr>
          <a:xfrm>
            <a:off x="444950" y="2125150"/>
            <a:ext cx="9624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1</a:t>
            </a:r>
            <a:endParaRPr/>
          </a:p>
        </p:txBody>
      </p:sp>
      <p:sp>
        <p:nvSpPr>
          <p:cNvPr id="194" name="Google Shape;194;p20"/>
          <p:cNvSpPr txBox="1"/>
          <p:nvPr/>
        </p:nvSpPr>
        <p:spPr>
          <a:xfrm>
            <a:off x="444950" y="4004425"/>
            <a:ext cx="9624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2</a:t>
            </a:r>
            <a:endParaRPr/>
          </a:p>
        </p:txBody>
      </p:sp>
      <p:sp>
        <p:nvSpPr>
          <p:cNvPr id="195" name="Google Shape;195;p20"/>
          <p:cNvSpPr txBox="1"/>
          <p:nvPr/>
        </p:nvSpPr>
        <p:spPr>
          <a:xfrm>
            <a:off x="2277475" y="3002496"/>
            <a:ext cx="2651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Vector 0 to Vector 1; Store the result in Vector 2</a:t>
            </a:r>
            <a:endParaRPr/>
          </a:p>
        </p:txBody>
      </p:sp>
      <p:sp>
        <p:nvSpPr>
          <p:cNvPr id="196" name="Google Shape;196;p20"/>
          <p:cNvSpPr txBox="1"/>
          <p:nvPr/>
        </p:nvSpPr>
        <p:spPr>
          <a:xfrm>
            <a:off x="298700" y="3064800"/>
            <a:ext cx="13998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Single </a:t>
            </a:r>
            <a:r>
              <a:rPr b="1" lang="en" sz="1700"/>
              <a:t>instruction</a:t>
            </a:r>
            <a:endParaRPr b="1" sz="1700"/>
          </a:p>
        </p:txBody>
      </p:sp>
      <p:cxnSp>
        <p:nvCxnSpPr>
          <p:cNvPr id="197" name="Google Shape;197;p20"/>
          <p:cNvCxnSpPr>
            <a:stCxn id="196" idx="3"/>
            <a:endCxn id="195" idx="1"/>
          </p:cNvCxnSpPr>
          <p:nvPr/>
        </p:nvCxnSpPr>
        <p:spPr>
          <a:xfrm flipH="1" rot="10800000">
            <a:off x="1698500" y="3199350"/>
            <a:ext cx="579000" cy="24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p20"/>
          <p:cNvSpPr txBox="1"/>
          <p:nvPr/>
        </p:nvSpPr>
        <p:spPr>
          <a:xfrm>
            <a:off x="6735850" y="1254400"/>
            <a:ext cx="13998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Multiple data</a:t>
            </a:r>
            <a:endParaRPr b="1" sz="1700"/>
          </a:p>
        </p:txBody>
      </p:sp>
      <p:cxnSp>
        <p:nvCxnSpPr>
          <p:cNvPr id="199" name="Google Shape;199;p20"/>
          <p:cNvCxnSpPr>
            <a:stCxn id="198" idx="1"/>
            <a:endCxn id="181" idx="3"/>
          </p:cNvCxnSpPr>
          <p:nvPr/>
        </p:nvCxnSpPr>
        <p:spPr>
          <a:xfrm flipH="1">
            <a:off x="5701750" y="1632250"/>
            <a:ext cx="1034100" cy="710100"/>
          </a:xfrm>
          <a:prstGeom prst="curvedConnector3">
            <a:avLst>
              <a:gd fmla="val 4999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0" name="Google Shape;200;p20"/>
          <p:cNvCxnSpPr>
            <a:stCxn id="198" idx="1"/>
            <a:endCxn id="186" idx="3"/>
          </p:cNvCxnSpPr>
          <p:nvPr/>
        </p:nvCxnSpPr>
        <p:spPr>
          <a:xfrm rot="10800000">
            <a:off x="5701750" y="1418950"/>
            <a:ext cx="1034100" cy="213300"/>
          </a:xfrm>
          <a:prstGeom prst="curved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Vector Operations: The Traditional ISA Perspective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1"/>
          <p:cNvSpPr txBox="1"/>
          <p:nvPr>
            <p:ph idx="12" type="sldNum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7" name="Google Shape;207;p21"/>
          <p:cNvSpPr/>
          <p:nvPr/>
        </p:nvSpPr>
        <p:spPr>
          <a:xfrm>
            <a:off x="4143137" y="2185250"/>
            <a:ext cx="21162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64 bits</a:t>
            </a:r>
            <a:endParaRPr/>
          </a:p>
        </p:txBody>
      </p:sp>
      <p:sp>
        <p:nvSpPr>
          <p:cNvPr id="208" name="Google Shape;208;p21"/>
          <p:cNvSpPr txBox="1"/>
          <p:nvPr/>
        </p:nvSpPr>
        <p:spPr>
          <a:xfrm>
            <a:off x="2114550" y="2340950"/>
            <a:ext cx="1481700" cy="4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 register (from vector system </a:t>
            </a:r>
            <a:r>
              <a:rPr i="1" lang="en"/>
              <a:t>v</a:t>
            </a:r>
            <a:r>
              <a:rPr lang="en"/>
              <a:t>)</a:t>
            </a:r>
            <a:endParaRPr/>
          </a:p>
        </p:txBody>
      </p:sp>
      <p:cxnSp>
        <p:nvCxnSpPr>
          <p:cNvPr id="209" name="Google Shape;209;p21"/>
          <p:cNvCxnSpPr>
            <a:stCxn id="208" idx="3"/>
            <a:endCxn id="210" idx="1"/>
          </p:cNvCxnSpPr>
          <p:nvPr/>
        </p:nvCxnSpPr>
        <p:spPr>
          <a:xfrm>
            <a:off x="3596250" y="2586350"/>
            <a:ext cx="521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1" name="Google Shape;211;p21"/>
          <p:cNvSpPr/>
          <p:nvPr/>
        </p:nvSpPr>
        <p:spPr>
          <a:xfrm>
            <a:off x="4143144" y="21852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12" name="Google Shape;212;p21"/>
          <p:cNvSpPr/>
          <p:nvPr/>
        </p:nvSpPr>
        <p:spPr>
          <a:xfrm>
            <a:off x="5209944" y="2185250"/>
            <a:ext cx="10668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32 bits</a:t>
            </a:r>
            <a:endParaRPr/>
          </a:p>
        </p:txBody>
      </p:sp>
      <p:sp>
        <p:nvSpPr>
          <p:cNvPr id="213" name="Google Shape;213;p21"/>
          <p:cNvSpPr txBox="1"/>
          <p:nvPr/>
        </p:nvSpPr>
        <p:spPr>
          <a:xfrm>
            <a:off x="2926263" y="34043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vadd32, vsub32,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"/>
          <p:cNvSpPr txBox="1"/>
          <p:nvPr/>
        </p:nvSpPr>
        <p:spPr>
          <a:xfrm>
            <a:off x="4828938" y="3404300"/>
            <a:ext cx="22005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vadd16, vsub16,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1"/>
          <p:cNvSpPr/>
          <p:nvPr/>
        </p:nvSpPr>
        <p:spPr>
          <a:xfrm>
            <a:off x="4150559" y="2185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16" name="Google Shape;216;p21"/>
          <p:cNvSpPr/>
          <p:nvPr/>
        </p:nvSpPr>
        <p:spPr>
          <a:xfrm>
            <a:off x="4699259" y="2185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17" name="Google Shape;217;p21"/>
          <p:cNvSpPr/>
          <p:nvPr/>
        </p:nvSpPr>
        <p:spPr>
          <a:xfrm>
            <a:off x="5784113" y="2185200"/>
            <a:ext cx="4926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  <p:sp>
        <p:nvSpPr>
          <p:cNvPr id="218" name="Google Shape;218;p21"/>
          <p:cNvSpPr/>
          <p:nvPr/>
        </p:nvSpPr>
        <p:spPr>
          <a:xfrm>
            <a:off x="5235409" y="2185208"/>
            <a:ext cx="548700" cy="802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 bits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4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