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63" r:id="rId3"/>
    <p:sldId id="316" r:id="rId4"/>
    <p:sldId id="321" r:id="rId5"/>
    <p:sldId id="290" r:id="rId6"/>
    <p:sldId id="300" r:id="rId7"/>
    <p:sldId id="318" r:id="rId8"/>
    <p:sldId id="302" r:id="rId9"/>
    <p:sldId id="264" r:id="rId10"/>
    <p:sldId id="265" r:id="rId11"/>
    <p:sldId id="309" r:id="rId12"/>
    <p:sldId id="319" r:id="rId13"/>
    <p:sldId id="258" r:id="rId14"/>
    <p:sldId id="299" r:id="rId15"/>
    <p:sldId id="267" r:id="rId16"/>
    <p:sldId id="260" r:id="rId17"/>
    <p:sldId id="294" r:id="rId18"/>
    <p:sldId id="305" r:id="rId19"/>
    <p:sldId id="293" r:id="rId20"/>
    <p:sldId id="259" r:id="rId21"/>
    <p:sldId id="261" r:id="rId22"/>
    <p:sldId id="322" r:id="rId23"/>
    <p:sldId id="323" r:id="rId24"/>
    <p:sldId id="308" r:id="rId25"/>
    <p:sldId id="269" r:id="rId26"/>
    <p:sldId id="307" r:id="rId27"/>
    <p:sldId id="320" r:id="rId28"/>
    <p:sldId id="315" r:id="rId29"/>
    <p:sldId id="310" r:id="rId30"/>
    <p:sldId id="271" r:id="rId31"/>
    <p:sldId id="266" r:id="rId32"/>
    <p:sldId id="312" r:id="rId33"/>
    <p:sldId id="273" r:id="rId34"/>
    <p:sldId id="275" r:id="rId35"/>
    <p:sldId id="276" r:id="rId36"/>
    <p:sldId id="296" r:id="rId37"/>
    <p:sldId id="277" r:id="rId38"/>
    <p:sldId id="279" r:id="rId39"/>
    <p:sldId id="326" r:id="rId40"/>
    <p:sldId id="324" r:id="rId41"/>
    <p:sldId id="297" r:id="rId42"/>
    <p:sldId id="280" r:id="rId43"/>
    <p:sldId id="331" r:id="rId44"/>
    <p:sldId id="314" r:id="rId45"/>
    <p:sldId id="282" r:id="rId46"/>
    <p:sldId id="328" r:id="rId47"/>
    <p:sldId id="327" r:id="rId48"/>
    <p:sldId id="329" r:id="rId49"/>
    <p:sldId id="330" r:id="rId50"/>
    <p:sldId id="281" r:id="rId51"/>
    <p:sldId id="287" r:id="rId52"/>
    <p:sldId id="272" r:id="rId53"/>
    <p:sldId id="325" r:id="rId54"/>
    <p:sldId id="257" r:id="rId55"/>
    <p:sldId id="288" r:id="rId5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1" autoAdjust="0"/>
    <p:restoredTop sz="72595" autoAdjust="0"/>
  </p:normalViewPr>
  <p:slideViewPr>
    <p:cSldViewPr snapToGrid="0">
      <p:cViewPr varScale="1">
        <p:scale>
          <a:sx n="83" d="100"/>
          <a:sy n="83" d="100"/>
        </p:scale>
        <p:origin x="2850"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565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M:\_VOICE\TRAIN\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tr-TR"/>
              <a:t>Text Corpus &amp; Voices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'TEXT-CORPUS'!$C$3</c:f>
              <c:strCache>
                <c:ptCount val="1"/>
                <c:pt idx="0">
                  <c:v>Sentences</c:v>
                </c:pt>
              </c:strCache>
            </c:strRef>
          </c:tx>
          <c:spPr>
            <a:solidFill>
              <a:schemeClr val="accent1"/>
            </a:solidFill>
            <a:ln>
              <a:noFill/>
            </a:ln>
            <a:effectLst/>
          </c:spPr>
          <c:invertIfNegative val="0"/>
          <c:cat>
            <c:strRef>
              <c:f>'TEXT-CORPUS'!$B$4:$B$9</c:f>
              <c:strCache>
                <c:ptCount val="6"/>
                <c:pt idx="0">
                  <c:v>1</c:v>
                </c:pt>
                <c:pt idx="1">
                  <c:v>3</c:v>
                </c:pt>
                <c:pt idx="2">
                  <c:v>4</c:v>
                </c:pt>
                <c:pt idx="3">
                  <c:v>5.1</c:v>
                </c:pt>
                <c:pt idx="4">
                  <c:v>6.1</c:v>
                </c:pt>
                <c:pt idx="5">
                  <c:v>7.0</c:v>
                </c:pt>
              </c:strCache>
            </c:strRef>
          </c:cat>
          <c:val>
            <c:numRef>
              <c:f>'TEXT-CORPUS'!$C$4:$C$9</c:f>
              <c:numCache>
                <c:formatCode>#,##0_ ;[Red]\-#,##0\ </c:formatCode>
                <c:ptCount val="6"/>
                <c:pt idx="0">
                  <c:v>5077</c:v>
                </c:pt>
                <c:pt idx="1">
                  <c:v>5077</c:v>
                </c:pt>
                <c:pt idx="2">
                  <c:v>5077</c:v>
                </c:pt>
                <c:pt idx="3">
                  <c:v>5077</c:v>
                </c:pt>
                <c:pt idx="4">
                  <c:v>5077</c:v>
                </c:pt>
                <c:pt idx="5">
                  <c:v>16587</c:v>
                </c:pt>
              </c:numCache>
            </c:numRef>
          </c:val>
          <c:extLst>
            <c:ext xmlns:c16="http://schemas.microsoft.com/office/drawing/2014/chart" uri="{C3380CC4-5D6E-409C-BE32-E72D297353CC}">
              <c16:uniqueId val="{00000000-95C7-484E-A8E2-F7072271EFF5}"/>
            </c:ext>
          </c:extLst>
        </c:ser>
        <c:dLbls>
          <c:showLegendKey val="0"/>
          <c:showVal val="0"/>
          <c:showCatName val="0"/>
          <c:showSerName val="0"/>
          <c:showPercent val="0"/>
          <c:showBubbleSize val="0"/>
        </c:dLbls>
        <c:gapWidth val="219"/>
        <c:overlap val="-27"/>
        <c:axId val="2108890240"/>
        <c:axId val="140757408"/>
      </c:barChart>
      <c:lineChart>
        <c:grouping val="standard"/>
        <c:varyColors val="0"/>
        <c:ser>
          <c:idx val="1"/>
          <c:order val="1"/>
          <c:tx>
            <c:strRef>
              <c:f>'TEXT-CORPUS'!$D$3</c:f>
              <c:strCache>
                <c:ptCount val="1"/>
                <c:pt idx="0">
                  <c:v>Voices</c:v>
                </c:pt>
              </c:strCache>
            </c:strRef>
          </c:tx>
          <c:spPr>
            <a:ln w="28575" cap="rnd">
              <a:solidFill>
                <a:schemeClr val="accent2"/>
              </a:solidFill>
              <a:round/>
            </a:ln>
            <a:effectLst/>
          </c:spPr>
          <c:marker>
            <c:symbol val="none"/>
          </c:marker>
          <c:cat>
            <c:strRef>
              <c:f>'TEXT-CORPUS'!$B$4:$B$9</c:f>
              <c:strCache>
                <c:ptCount val="6"/>
                <c:pt idx="0">
                  <c:v>1</c:v>
                </c:pt>
                <c:pt idx="1">
                  <c:v>3</c:v>
                </c:pt>
                <c:pt idx="2">
                  <c:v>4</c:v>
                </c:pt>
                <c:pt idx="3">
                  <c:v>5.1</c:v>
                </c:pt>
                <c:pt idx="4">
                  <c:v>6.1</c:v>
                </c:pt>
                <c:pt idx="5">
                  <c:v>7.0</c:v>
                </c:pt>
              </c:strCache>
            </c:strRef>
          </c:cat>
          <c:val>
            <c:numRef>
              <c:f>'TEXT-CORPUS'!$D$4:$D$9</c:f>
              <c:numCache>
                <c:formatCode>General</c:formatCode>
                <c:ptCount val="6"/>
                <c:pt idx="0">
                  <c:v>203</c:v>
                </c:pt>
                <c:pt idx="1">
                  <c:v>344</c:v>
                </c:pt>
                <c:pt idx="2">
                  <c:v>461</c:v>
                </c:pt>
                <c:pt idx="3">
                  <c:v>642</c:v>
                </c:pt>
                <c:pt idx="4">
                  <c:v>678</c:v>
                </c:pt>
                <c:pt idx="5">
                  <c:v>960</c:v>
                </c:pt>
              </c:numCache>
            </c:numRef>
          </c:val>
          <c:smooth val="0"/>
          <c:extLst>
            <c:ext xmlns:c16="http://schemas.microsoft.com/office/drawing/2014/chart" uri="{C3380CC4-5D6E-409C-BE32-E72D297353CC}">
              <c16:uniqueId val="{00000001-95C7-484E-A8E2-F7072271EFF5}"/>
            </c:ext>
          </c:extLst>
        </c:ser>
        <c:dLbls>
          <c:showLegendKey val="0"/>
          <c:showVal val="0"/>
          <c:showCatName val="0"/>
          <c:showSerName val="0"/>
          <c:showPercent val="0"/>
          <c:showBubbleSize val="0"/>
        </c:dLbls>
        <c:marker val="1"/>
        <c:smooth val="0"/>
        <c:axId val="1901179344"/>
        <c:axId val="140757824"/>
      </c:lineChart>
      <c:catAx>
        <c:axId val="210889024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tr-TR"/>
                  <a:t>Dataset Versions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140757408"/>
        <c:crosses val="autoZero"/>
        <c:auto val="1"/>
        <c:lblAlgn val="ctr"/>
        <c:lblOffset val="100"/>
        <c:noMultiLvlLbl val="0"/>
      </c:catAx>
      <c:valAx>
        <c:axId val="140757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tr-TR"/>
                  <a:t>Sentences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title>
        <c:numFmt formatCode="#,##0_ ;[Red]\-#,##0\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2108890240"/>
        <c:crosses val="autoZero"/>
        <c:crossBetween val="between"/>
      </c:valAx>
      <c:valAx>
        <c:axId val="140757824"/>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tr-TR"/>
                  <a:t>Voices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1901179344"/>
        <c:crosses val="max"/>
        <c:crossBetween val="between"/>
      </c:valAx>
      <c:catAx>
        <c:axId val="1901179344"/>
        <c:scaling>
          <c:orientation val="minMax"/>
        </c:scaling>
        <c:delete val="1"/>
        <c:axPos val="b"/>
        <c:numFmt formatCode="General" sourceLinked="1"/>
        <c:majorTickMark val="out"/>
        <c:minorTickMark val="none"/>
        <c:tickLblPos val="nextTo"/>
        <c:crossAx val="1407578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tr-TR"/>
              <a:t>Common Voice v6.1 Acoustic Model Training</a:t>
            </a:r>
          </a:p>
          <a:p>
            <a:pPr>
              <a:defRPr/>
            </a:pPr>
            <a:r>
              <a:rPr lang="tr-TR" sz="1100"/>
              <a:t>Coqui 1.0.0</a:t>
            </a:r>
            <a:r>
              <a:rPr lang="tr-TR" sz="1100" baseline="0"/>
              <a:t> </a:t>
            </a:r>
            <a:r>
              <a:rPr lang="tr-TR" sz="1100"/>
              <a:t>Transfer Learning w.</a:t>
            </a:r>
            <a:r>
              <a:rPr lang="tr-TR" sz="1100" baseline="0"/>
              <a:t> batch size 128, LR=0.00001, DR=0.2 + SpecAugment</a:t>
            </a:r>
          </a:p>
          <a:p>
            <a:pPr>
              <a:defRPr/>
            </a:pPr>
            <a:r>
              <a:rPr lang="tr-TR" sz="1100" baseline="0"/>
              <a:t>Google Colab Pro P100 GPU, 300 Epocs w. Early Stop - Best epoc on 182 </a:t>
            </a:r>
            <a:endParaRPr lang="tr-TR" sz="110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'v6.1-r2-G'!$C$1</c:f>
              <c:strCache>
                <c:ptCount val="1"/>
                <c:pt idx="0">
                  <c:v>Training Loss</c:v>
                </c:pt>
              </c:strCache>
            </c:strRef>
          </c:tx>
          <c:spPr>
            <a:ln w="28575" cap="rnd">
              <a:solidFill>
                <a:schemeClr val="accent1"/>
              </a:solidFill>
              <a:round/>
            </a:ln>
            <a:effectLst/>
          </c:spPr>
          <c:marker>
            <c:symbol val="none"/>
          </c:marker>
          <c:dPt>
            <c:idx val="87"/>
            <c:marker>
              <c:symbol val="none"/>
            </c:marker>
            <c:bubble3D val="0"/>
            <c:spPr>
              <a:ln w="28575" cap="rnd">
                <a:solidFill>
                  <a:schemeClr val="accent1"/>
                </a:solidFill>
                <a:round/>
              </a:ln>
              <a:effectLst/>
            </c:spPr>
            <c:extLst>
              <c:ext xmlns:c16="http://schemas.microsoft.com/office/drawing/2014/chart" uri="{C3380CC4-5D6E-409C-BE32-E72D297353CC}">
                <c16:uniqueId val="{00000001-26E6-4442-9965-DDD2C9DBD390}"/>
              </c:ext>
            </c:extLst>
          </c:dPt>
          <c:cat>
            <c:strRef>
              <c:f>'v6.1-r2-G'!$B$2:$B$192</c:f>
              <c:strCache>
                <c:ptCount val="1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strCache>
            </c:strRef>
          </c:cat>
          <c:val>
            <c:numRef>
              <c:f>'v6.1-r2-G'!$C$2:$C$192</c:f>
              <c:numCache>
                <c:formatCode>#,##0.000000_ ;[Red]\-#,##0.000000\ </c:formatCode>
                <c:ptCount val="191"/>
                <c:pt idx="0">
                  <c:v>405.51917200000003</c:v>
                </c:pt>
                <c:pt idx="1">
                  <c:v>158.49698000000001</c:v>
                </c:pt>
                <c:pt idx="2">
                  <c:v>136.565112</c:v>
                </c:pt>
                <c:pt idx="3">
                  <c:v>126.130267</c:v>
                </c:pt>
                <c:pt idx="4">
                  <c:v>123.388265</c:v>
                </c:pt>
                <c:pt idx="5">
                  <c:v>120.903718</c:v>
                </c:pt>
                <c:pt idx="6">
                  <c:v>118.93705</c:v>
                </c:pt>
                <c:pt idx="7">
                  <c:v>116.92256399999999</c:v>
                </c:pt>
                <c:pt idx="8">
                  <c:v>114.864868</c:v>
                </c:pt>
                <c:pt idx="9">
                  <c:v>112.720248</c:v>
                </c:pt>
                <c:pt idx="10">
                  <c:v>110.45726999999999</c:v>
                </c:pt>
                <c:pt idx="11">
                  <c:v>108.00796</c:v>
                </c:pt>
                <c:pt idx="12">
                  <c:v>105.38645</c:v>
                </c:pt>
                <c:pt idx="13">
                  <c:v>102.623395</c:v>
                </c:pt>
                <c:pt idx="14">
                  <c:v>99.640844000000001</c:v>
                </c:pt>
                <c:pt idx="15">
                  <c:v>96.589583000000005</c:v>
                </c:pt>
                <c:pt idx="16">
                  <c:v>93.472485000000006</c:v>
                </c:pt>
                <c:pt idx="17">
                  <c:v>90.411444000000003</c:v>
                </c:pt>
                <c:pt idx="18">
                  <c:v>87.509814000000006</c:v>
                </c:pt>
                <c:pt idx="19">
                  <c:v>84.754399000000006</c:v>
                </c:pt>
                <c:pt idx="20">
                  <c:v>82.131523999999999</c:v>
                </c:pt>
                <c:pt idx="21">
                  <c:v>79.876490000000004</c:v>
                </c:pt>
                <c:pt idx="22">
                  <c:v>77.661591000000001</c:v>
                </c:pt>
                <c:pt idx="23">
                  <c:v>75.649659999999997</c:v>
                </c:pt>
                <c:pt idx="24">
                  <c:v>73.871499</c:v>
                </c:pt>
                <c:pt idx="25">
                  <c:v>72.102048999999994</c:v>
                </c:pt>
                <c:pt idx="26">
                  <c:v>70.673402999999993</c:v>
                </c:pt>
                <c:pt idx="27">
                  <c:v>69.229687999999996</c:v>
                </c:pt>
                <c:pt idx="28">
                  <c:v>67.933426999999995</c:v>
                </c:pt>
                <c:pt idx="29">
                  <c:v>66.743628999999999</c:v>
                </c:pt>
                <c:pt idx="30">
                  <c:v>65.495209000000003</c:v>
                </c:pt>
                <c:pt idx="31">
                  <c:v>64.477102000000002</c:v>
                </c:pt>
                <c:pt idx="32">
                  <c:v>63.431164000000003</c:v>
                </c:pt>
                <c:pt idx="33">
                  <c:v>62.567838999999999</c:v>
                </c:pt>
                <c:pt idx="34">
                  <c:v>61.596651999999999</c:v>
                </c:pt>
                <c:pt idx="35">
                  <c:v>60.820996999999998</c:v>
                </c:pt>
                <c:pt idx="36">
                  <c:v>59.804782000000003</c:v>
                </c:pt>
                <c:pt idx="37">
                  <c:v>59.188699999999997</c:v>
                </c:pt>
                <c:pt idx="38">
                  <c:v>58.426744999999997</c:v>
                </c:pt>
                <c:pt idx="39">
                  <c:v>57.696081</c:v>
                </c:pt>
                <c:pt idx="40">
                  <c:v>57.000990000000002</c:v>
                </c:pt>
                <c:pt idx="41">
                  <c:v>56.420819999999999</c:v>
                </c:pt>
                <c:pt idx="42">
                  <c:v>55.770234000000002</c:v>
                </c:pt>
                <c:pt idx="43">
                  <c:v>55.131317000000003</c:v>
                </c:pt>
                <c:pt idx="44">
                  <c:v>54.626238999999998</c:v>
                </c:pt>
                <c:pt idx="45">
                  <c:v>54.030557999999999</c:v>
                </c:pt>
                <c:pt idx="46">
                  <c:v>53.610470999999997</c:v>
                </c:pt>
                <c:pt idx="47">
                  <c:v>52.872458999999999</c:v>
                </c:pt>
                <c:pt idx="48">
                  <c:v>52.498933999999998</c:v>
                </c:pt>
                <c:pt idx="49">
                  <c:v>51.928249999999998</c:v>
                </c:pt>
                <c:pt idx="50">
                  <c:v>51.472090000000001</c:v>
                </c:pt>
                <c:pt idx="51">
                  <c:v>51.297212000000002</c:v>
                </c:pt>
                <c:pt idx="52">
                  <c:v>50.547283</c:v>
                </c:pt>
                <c:pt idx="53">
                  <c:v>50.190491999999999</c:v>
                </c:pt>
                <c:pt idx="54">
                  <c:v>49.863506999999998</c:v>
                </c:pt>
                <c:pt idx="55">
                  <c:v>49.546098000000001</c:v>
                </c:pt>
                <c:pt idx="56">
                  <c:v>48.999057999999998</c:v>
                </c:pt>
                <c:pt idx="57">
                  <c:v>48.685513</c:v>
                </c:pt>
                <c:pt idx="58">
                  <c:v>48.220925999999999</c:v>
                </c:pt>
                <c:pt idx="59">
                  <c:v>47.810924</c:v>
                </c:pt>
                <c:pt idx="60">
                  <c:v>47.506307999999997</c:v>
                </c:pt>
                <c:pt idx="61">
                  <c:v>47.247349</c:v>
                </c:pt>
                <c:pt idx="62">
                  <c:v>46.740324999999999</c:v>
                </c:pt>
                <c:pt idx="63">
                  <c:v>46.574271000000003</c:v>
                </c:pt>
                <c:pt idx="64">
                  <c:v>46.172027999999997</c:v>
                </c:pt>
                <c:pt idx="65">
                  <c:v>45.898698000000003</c:v>
                </c:pt>
                <c:pt idx="66">
                  <c:v>45.389586000000001</c:v>
                </c:pt>
                <c:pt idx="67">
                  <c:v>45.301544</c:v>
                </c:pt>
                <c:pt idx="68">
                  <c:v>44.851455000000001</c:v>
                </c:pt>
                <c:pt idx="69">
                  <c:v>44.358004999999999</c:v>
                </c:pt>
                <c:pt idx="70">
                  <c:v>44.142915000000002</c:v>
                </c:pt>
                <c:pt idx="71">
                  <c:v>43.958446000000002</c:v>
                </c:pt>
                <c:pt idx="72">
                  <c:v>43.562040000000003</c:v>
                </c:pt>
                <c:pt idx="73">
                  <c:v>43.347479999999997</c:v>
                </c:pt>
                <c:pt idx="74">
                  <c:v>43.189447000000001</c:v>
                </c:pt>
                <c:pt idx="75">
                  <c:v>43.72645</c:v>
                </c:pt>
                <c:pt idx="76">
                  <c:v>43.359906000000002</c:v>
                </c:pt>
                <c:pt idx="77">
                  <c:v>42.999811000000001</c:v>
                </c:pt>
                <c:pt idx="78">
                  <c:v>42.810696999999998</c:v>
                </c:pt>
                <c:pt idx="79">
                  <c:v>42.460059999999999</c:v>
                </c:pt>
                <c:pt idx="80">
                  <c:v>42.140191999999999</c:v>
                </c:pt>
                <c:pt idx="81">
                  <c:v>41.899498999999999</c:v>
                </c:pt>
                <c:pt idx="82">
                  <c:v>41.685547999999997</c:v>
                </c:pt>
                <c:pt idx="83">
                  <c:v>41.496707999999998</c:v>
                </c:pt>
                <c:pt idx="84">
                  <c:v>41.066425000000002</c:v>
                </c:pt>
                <c:pt idx="85">
                  <c:v>40.911808000000001</c:v>
                </c:pt>
                <c:pt idx="86">
                  <c:v>40.723954999999997</c:v>
                </c:pt>
                <c:pt idx="87">
                  <c:v>40.482331000000002</c:v>
                </c:pt>
                <c:pt idx="88">
                  <c:v>40.263654000000002</c:v>
                </c:pt>
                <c:pt idx="89">
                  <c:v>40.185633000000003</c:v>
                </c:pt>
                <c:pt idx="90">
                  <c:v>39.773978</c:v>
                </c:pt>
                <c:pt idx="91">
                  <c:v>39.703221999999997</c:v>
                </c:pt>
                <c:pt idx="92">
                  <c:v>39.150191</c:v>
                </c:pt>
                <c:pt idx="93">
                  <c:v>38.981884000000001</c:v>
                </c:pt>
                <c:pt idx="94">
                  <c:v>38.764712000000003</c:v>
                </c:pt>
                <c:pt idx="95">
                  <c:v>38.626846</c:v>
                </c:pt>
                <c:pt idx="96">
                  <c:v>38.490519999999997</c:v>
                </c:pt>
                <c:pt idx="97">
                  <c:v>38.139347000000001</c:v>
                </c:pt>
                <c:pt idx="98">
                  <c:v>37.943792000000002</c:v>
                </c:pt>
                <c:pt idx="99">
                  <c:v>37.577542000000001</c:v>
                </c:pt>
                <c:pt idx="100">
                  <c:v>37.679822000000001</c:v>
                </c:pt>
                <c:pt idx="101">
                  <c:v>37.218682000000001</c:v>
                </c:pt>
                <c:pt idx="102">
                  <c:v>37.107188999999998</c:v>
                </c:pt>
                <c:pt idx="103">
                  <c:v>36.754627999999997</c:v>
                </c:pt>
                <c:pt idx="104">
                  <c:v>36.535147000000002</c:v>
                </c:pt>
                <c:pt idx="105">
                  <c:v>36.275489999999998</c:v>
                </c:pt>
                <c:pt idx="106">
                  <c:v>36.110850999999997</c:v>
                </c:pt>
                <c:pt idx="107">
                  <c:v>35.883631000000001</c:v>
                </c:pt>
                <c:pt idx="108">
                  <c:v>35.842315999999997</c:v>
                </c:pt>
                <c:pt idx="109">
                  <c:v>35.565984</c:v>
                </c:pt>
                <c:pt idx="110">
                  <c:v>35.474781999999998</c:v>
                </c:pt>
                <c:pt idx="111">
                  <c:v>35.113621000000002</c:v>
                </c:pt>
                <c:pt idx="112">
                  <c:v>35.047778000000001</c:v>
                </c:pt>
                <c:pt idx="113">
                  <c:v>34.888378000000003</c:v>
                </c:pt>
                <c:pt idx="114">
                  <c:v>34.614578000000002</c:v>
                </c:pt>
                <c:pt idx="115">
                  <c:v>34.382232999999999</c:v>
                </c:pt>
                <c:pt idx="116">
                  <c:v>34.182667000000002</c:v>
                </c:pt>
                <c:pt idx="117">
                  <c:v>34.061266000000003</c:v>
                </c:pt>
                <c:pt idx="118">
                  <c:v>33.755405000000003</c:v>
                </c:pt>
                <c:pt idx="119">
                  <c:v>33.587452999999996</c:v>
                </c:pt>
                <c:pt idx="120">
                  <c:v>33.401854999999998</c:v>
                </c:pt>
                <c:pt idx="121">
                  <c:v>32.984836999999999</c:v>
                </c:pt>
                <c:pt idx="122">
                  <c:v>33.138806000000002</c:v>
                </c:pt>
                <c:pt idx="123">
                  <c:v>32.905576000000003</c:v>
                </c:pt>
                <c:pt idx="124">
                  <c:v>32.684947999999999</c:v>
                </c:pt>
                <c:pt idx="125">
                  <c:v>32.342356000000002</c:v>
                </c:pt>
                <c:pt idx="126">
                  <c:v>32.527130999999997</c:v>
                </c:pt>
                <c:pt idx="127">
                  <c:v>32.218680999999997</c:v>
                </c:pt>
                <c:pt idx="128">
                  <c:v>31.954931999999999</c:v>
                </c:pt>
                <c:pt idx="129">
                  <c:v>31.854793000000001</c:v>
                </c:pt>
                <c:pt idx="130">
                  <c:v>31.675114000000001</c:v>
                </c:pt>
                <c:pt idx="131">
                  <c:v>31.427548999999999</c:v>
                </c:pt>
                <c:pt idx="132">
                  <c:v>31.120802000000001</c:v>
                </c:pt>
                <c:pt idx="133">
                  <c:v>31.209672999999999</c:v>
                </c:pt>
                <c:pt idx="134">
                  <c:v>31.001601999999998</c:v>
                </c:pt>
                <c:pt idx="135">
                  <c:v>30.77655</c:v>
                </c:pt>
                <c:pt idx="136">
                  <c:v>30.547051</c:v>
                </c:pt>
                <c:pt idx="137">
                  <c:v>30.344031999999999</c:v>
                </c:pt>
                <c:pt idx="138">
                  <c:v>30.252627</c:v>
                </c:pt>
                <c:pt idx="139">
                  <c:v>29.829277999999999</c:v>
                </c:pt>
                <c:pt idx="140">
                  <c:v>29.766660000000002</c:v>
                </c:pt>
                <c:pt idx="141">
                  <c:v>29.678407</c:v>
                </c:pt>
                <c:pt idx="142">
                  <c:v>29.397860999999999</c:v>
                </c:pt>
                <c:pt idx="143">
                  <c:v>29.418220999999999</c:v>
                </c:pt>
                <c:pt idx="144">
                  <c:v>29.122916</c:v>
                </c:pt>
                <c:pt idx="145">
                  <c:v>29.112069999999999</c:v>
                </c:pt>
                <c:pt idx="146">
                  <c:v>28.848486000000001</c:v>
                </c:pt>
                <c:pt idx="147">
                  <c:v>28.735690999999999</c:v>
                </c:pt>
                <c:pt idx="148">
                  <c:v>28.480885000000001</c:v>
                </c:pt>
                <c:pt idx="149">
                  <c:v>28.489795000000001</c:v>
                </c:pt>
                <c:pt idx="150">
                  <c:v>27.701305000000001</c:v>
                </c:pt>
                <c:pt idx="151">
                  <c:v>27.874814000000001</c:v>
                </c:pt>
                <c:pt idx="152">
                  <c:v>27.769842000000001</c:v>
                </c:pt>
                <c:pt idx="153">
                  <c:v>27.714614000000001</c:v>
                </c:pt>
                <c:pt idx="154">
                  <c:v>27.381837000000001</c:v>
                </c:pt>
                <c:pt idx="155">
                  <c:v>27.380825000000002</c:v>
                </c:pt>
                <c:pt idx="156">
                  <c:v>27.168023999999999</c:v>
                </c:pt>
                <c:pt idx="157">
                  <c:v>27.375028</c:v>
                </c:pt>
                <c:pt idx="158">
                  <c:v>26.734559000000001</c:v>
                </c:pt>
                <c:pt idx="159">
                  <c:v>26.852332000000001</c:v>
                </c:pt>
                <c:pt idx="160">
                  <c:v>26.689121</c:v>
                </c:pt>
                <c:pt idx="161">
                  <c:v>26.437559</c:v>
                </c:pt>
                <c:pt idx="162">
                  <c:v>26.180727999999998</c:v>
                </c:pt>
                <c:pt idx="163">
                  <c:v>26.173210999999998</c:v>
                </c:pt>
                <c:pt idx="164">
                  <c:v>25.795656000000001</c:v>
                </c:pt>
                <c:pt idx="165">
                  <c:v>25.952884000000001</c:v>
                </c:pt>
                <c:pt idx="166">
                  <c:v>25.797564999999999</c:v>
                </c:pt>
                <c:pt idx="167">
                  <c:v>25.275375</c:v>
                </c:pt>
                <c:pt idx="168">
                  <c:v>25.412334999999999</c:v>
                </c:pt>
                <c:pt idx="169">
                  <c:v>25.311575000000001</c:v>
                </c:pt>
                <c:pt idx="170">
                  <c:v>25.182245999999999</c:v>
                </c:pt>
                <c:pt idx="171">
                  <c:v>24.977482999999999</c:v>
                </c:pt>
                <c:pt idx="172">
                  <c:v>24.764163</c:v>
                </c:pt>
                <c:pt idx="173">
                  <c:v>24.792998000000001</c:v>
                </c:pt>
                <c:pt idx="174">
                  <c:v>24.509505999999998</c:v>
                </c:pt>
                <c:pt idx="175">
                  <c:v>24.538339000000001</c:v>
                </c:pt>
                <c:pt idx="176">
                  <c:v>24.132759</c:v>
                </c:pt>
                <c:pt idx="177">
                  <c:v>24.023541000000002</c:v>
                </c:pt>
                <c:pt idx="178">
                  <c:v>23.913654000000001</c:v>
                </c:pt>
                <c:pt idx="179">
                  <c:v>23.645149</c:v>
                </c:pt>
                <c:pt idx="180">
                  <c:v>23.814985</c:v>
                </c:pt>
                <c:pt idx="181">
                  <c:v>23.586480000000002</c:v>
                </c:pt>
                <c:pt idx="182">
                  <c:v>23.228193999999998</c:v>
                </c:pt>
                <c:pt idx="183">
                  <c:v>23.283805000000001</c:v>
                </c:pt>
                <c:pt idx="184">
                  <c:v>23.105577</c:v>
                </c:pt>
                <c:pt idx="185">
                  <c:v>22.987302</c:v>
                </c:pt>
                <c:pt idx="186">
                  <c:v>22.776664</c:v>
                </c:pt>
                <c:pt idx="187">
                  <c:v>22.634180000000001</c:v>
                </c:pt>
                <c:pt idx="188">
                  <c:v>22.576747999999998</c:v>
                </c:pt>
                <c:pt idx="189">
                  <c:v>22.551683000000001</c:v>
                </c:pt>
                <c:pt idx="190">
                  <c:v>22.393643999999998</c:v>
                </c:pt>
              </c:numCache>
            </c:numRef>
          </c:val>
          <c:smooth val="0"/>
          <c:extLst>
            <c:ext xmlns:c16="http://schemas.microsoft.com/office/drawing/2014/chart" uri="{C3380CC4-5D6E-409C-BE32-E72D297353CC}">
              <c16:uniqueId val="{00000002-26E6-4442-9965-DDD2C9DBD390}"/>
            </c:ext>
          </c:extLst>
        </c:ser>
        <c:ser>
          <c:idx val="1"/>
          <c:order val="1"/>
          <c:tx>
            <c:strRef>
              <c:f>'v6.1-r2-G'!$D$1</c:f>
              <c:strCache>
                <c:ptCount val="1"/>
                <c:pt idx="0">
                  <c:v>Validation Loss</c:v>
                </c:pt>
              </c:strCache>
            </c:strRef>
          </c:tx>
          <c:spPr>
            <a:ln w="28575" cap="rnd">
              <a:solidFill>
                <a:schemeClr val="accent2"/>
              </a:solidFill>
              <a:round/>
            </a:ln>
            <a:effectLst/>
          </c:spPr>
          <c:marker>
            <c:symbol val="none"/>
          </c:marker>
          <c:dPt>
            <c:idx val="87"/>
            <c:marker>
              <c:symbol val="none"/>
            </c:marker>
            <c:bubble3D val="0"/>
            <c:extLst>
              <c:ext xmlns:c16="http://schemas.microsoft.com/office/drawing/2014/chart" uri="{C3380CC4-5D6E-409C-BE32-E72D297353CC}">
                <c16:uniqueId val="{00000003-26E6-4442-9965-DDD2C9DBD390}"/>
              </c:ext>
            </c:extLst>
          </c:dPt>
          <c:dPt>
            <c:idx val="182"/>
            <c:marker>
              <c:symbol val="diamond"/>
              <c:size val="10"/>
              <c:spPr>
                <a:solidFill>
                  <a:schemeClr val="accent2"/>
                </a:solidFill>
                <a:ln w="9525">
                  <a:solidFill>
                    <a:schemeClr val="accent2"/>
                  </a:solidFill>
                </a:ln>
                <a:effectLst/>
              </c:spPr>
            </c:marker>
            <c:bubble3D val="0"/>
            <c:extLst>
              <c:ext xmlns:c16="http://schemas.microsoft.com/office/drawing/2014/chart" uri="{C3380CC4-5D6E-409C-BE32-E72D297353CC}">
                <c16:uniqueId val="{00000004-26E6-4442-9965-DDD2C9DBD390}"/>
              </c:ext>
            </c:extLst>
          </c:dPt>
          <c:cat>
            <c:strRef>
              <c:f>'v6.1-r2-G'!$B$2:$B$192</c:f>
              <c:strCache>
                <c:ptCount val="1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strCache>
            </c:strRef>
          </c:cat>
          <c:val>
            <c:numRef>
              <c:f>'v6.1-r2-G'!$D$2:$D$192</c:f>
              <c:numCache>
                <c:formatCode>#,##0.000000_ ;[Red]\-#,##0.000000\ </c:formatCode>
                <c:ptCount val="191"/>
                <c:pt idx="0">
                  <c:v>266.63218799999999</c:v>
                </c:pt>
                <c:pt idx="1">
                  <c:v>143.98293200000001</c:v>
                </c:pt>
                <c:pt idx="2">
                  <c:v>135.75708499999999</c:v>
                </c:pt>
                <c:pt idx="3">
                  <c:v>132.99469500000001</c:v>
                </c:pt>
                <c:pt idx="4">
                  <c:v>129.13488799999999</c:v>
                </c:pt>
                <c:pt idx="5">
                  <c:v>126.603559</c:v>
                </c:pt>
                <c:pt idx="6">
                  <c:v>124.602295</c:v>
                </c:pt>
                <c:pt idx="7">
                  <c:v>122.40272899999999</c:v>
                </c:pt>
                <c:pt idx="8">
                  <c:v>120.03219199999999</c:v>
                </c:pt>
                <c:pt idx="9">
                  <c:v>117.601069</c:v>
                </c:pt>
                <c:pt idx="10">
                  <c:v>114.97072799999999</c:v>
                </c:pt>
                <c:pt idx="11">
                  <c:v>112.14326699999999</c:v>
                </c:pt>
                <c:pt idx="12">
                  <c:v>109.143021</c:v>
                </c:pt>
                <c:pt idx="13">
                  <c:v>105.95907</c:v>
                </c:pt>
                <c:pt idx="14">
                  <c:v>102.62953400000001</c:v>
                </c:pt>
                <c:pt idx="15">
                  <c:v>99.244534999999999</c:v>
                </c:pt>
                <c:pt idx="16">
                  <c:v>95.842540999999997</c:v>
                </c:pt>
                <c:pt idx="17">
                  <c:v>92.539293999999998</c:v>
                </c:pt>
                <c:pt idx="18">
                  <c:v>89.410863000000006</c:v>
                </c:pt>
                <c:pt idx="19">
                  <c:v>86.471220000000002</c:v>
                </c:pt>
                <c:pt idx="20">
                  <c:v>83.770799999999994</c:v>
                </c:pt>
                <c:pt idx="21">
                  <c:v>81.317136000000005</c:v>
                </c:pt>
                <c:pt idx="22">
                  <c:v>79.055683999999999</c:v>
                </c:pt>
                <c:pt idx="23">
                  <c:v>76.993678000000003</c:v>
                </c:pt>
                <c:pt idx="24">
                  <c:v>75.148145999999997</c:v>
                </c:pt>
                <c:pt idx="25">
                  <c:v>73.469471999999996</c:v>
                </c:pt>
                <c:pt idx="26">
                  <c:v>71.923708000000005</c:v>
                </c:pt>
                <c:pt idx="27">
                  <c:v>70.523313999999999</c:v>
                </c:pt>
                <c:pt idx="28">
                  <c:v>69.259889000000001</c:v>
                </c:pt>
                <c:pt idx="29">
                  <c:v>68.056736000000001</c:v>
                </c:pt>
                <c:pt idx="30">
                  <c:v>66.981168999999994</c:v>
                </c:pt>
                <c:pt idx="31">
                  <c:v>65.939880000000002</c:v>
                </c:pt>
                <c:pt idx="32">
                  <c:v>65.003274000000005</c:v>
                </c:pt>
                <c:pt idx="33">
                  <c:v>64.076325999999995</c:v>
                </c:pt>
                <c:pt idx="34">
                  <c:v>63.251536000000002</c:v>
                </c:pt>
                <c:pt idx="35">
                  <c:v>62.493067000000003</c:v>
                </c:pt>
                <c:pt idx="36">
                  <c:v>61.748668000000002</c:v>
                </c:pt>
                <c:pt idx="37">
                  <c:v>61.090229999999998</c:v>
                </c:pt>
                <c:pt idx="38">
                  <c:v>60.424452000000002</c:v>
                </c:pt>
                <c:pt idx="39">
                  <c:v>59.803981999999998</c:v>
                </c:pt>
                <c:pt idx="40">
                  <c:v>59.229315</c:v>
                </c:pt>
                <c:pt idx="41">
                  <c:v>58.682777000000002</c:v>
                </c:pt>
                <c:pt idx="42">
                  <c:v>58.160963000000002</c:v>
                </c:pt>
                <c:pt idx="43">
                  <c:v>57.692200999999997</c:v>
                </c:pt>
                <c:pt idx="44">
                  <c:v>57.215392999999999</c:v>
                </c:pt>
                <c:pt idx="45">
                  <c:v>56.788888999999998</c:v>
                </c:pt>
                <c:pt idx="46">
                  <c:v>56.361947000000001</c:v>
                </c:pt>
                <c:pt idx="47">
                  <c:v>55.962499000000001</c:v>
                </c:pt>
                <c:pt idx="48">
                  <c:v>55.606264000000003</c:v>
                </c:pt>
                <c:pt idx="49">
                  <c:v>55.209029000000001</c:v>
                </c:pt>
                <c:pt idx="50">
                  <c:v>54.852504000000003</c:v>
                </c:pt>
                <c:pt idx="51">
                  <c:v>54.510376000000001</c:v>
                </c:pt>
                <c:pt idx="52">
                  <c:v>54.173282999999998</c:v>
                </c:pt>
                <c:pt idx="53">
                  <c:v>53.914205000000003</c:v>
                </c:pt>
                <c:pt idx="54">
                  <c:v>53.622734000000001</c:v>
                </c:pt>
                <c:pt idx="55">
                  <c:v>53.288744999999999</c:v>
                </c:pt>
                <c:pt idx="56">
                  <c:v>53.017197000000003</c:v>
                </c:pt>
                <c:pt idx="57">
                  <c:v>52.751133000000003</c:v>
                </c:pt>
                <c:pt idx="58">
                  <c:v>52.501344000000003</c:v>
                </c:pt>
                <c:pt idx="59">
                  <c:v>52.252122</c:v>
                </c:pt>
                <c:pt idx="60">
                  <c:v>52.055370000000003</c:v>
                </c:pt>
                <c:pt idx="61">
                  <c:v>51.790730000000003</c:v>
                </c:pt>
                <c:pt idx="62">
                  <c:v>51.583846000000001</c:v>
                </c:pt>
                <c:pt idx="63">
                  <c:v>51.373458999999997</c:v>
                </c:pt>
                <c:pt idx="64">
                  <c:v>51.198892000000001</c:v>
                </c:pt>
                <c:pt idx="65">
                  <c:v>51.004413999999997</c:v>
                </c:pt>
                <c:pt idx="66">
                  <c:v>50.813149000000003</c:v>
                </c:pt>
                <c:pt idx="67">
                  <c:v>50.604776000000001</c:v>
                </c:pt>
                <c:pt idx="68">
                  <c:v>50.421939999999999</c:v>
                </c:pt>
                <c:pt idx="69">
                  <c:v>50.311188000000001</c:v>
                </c:pt>
                <c:pt idx="70">
                  <c:v>50.105761999999999</c:v>
                </c:pt>
                <c:pt idx="71">
                  <c:v>49.930590000000002</c:v>
                </c:pt>
                <c:pt idx="72">
                  <c:v>49.752665</c:v>
                </c:pt>
                <c:pt idx="73">
                  <c:v>49.641095</c:v>
                </c:pt>
                <c:pt idx="74">
                  <c:v>49.450612</c:v>
                </c:pt>
                <c:pt idx="75">
                  <c:v>49.289743000000001</c:v>
                </c:pt>
                <c:pt idx="76">
                  <c:v>49.159892999999997</c:v>
                </c:pt>
                <c:pt idx="77">
                  <c:v>49.017823999999997</c:v>
                </c:pt>
                <c:pt idx="78">
                  <c:v>48.860163</c:v>
                </c:pt>
                <c:pt idx="79">
                  <c:v>48.777434999999997</c:v>
                </c:pt>
                <c:pt idx="80">
                  <c:v>48.605238</c:v>
                </c:pt>
                <c:pt idx="81">
                  <c:v>48.470084999999997</c:v>
                </c:pt>
                <c:pt idx="82">
                  <c:v>48.350968000000002</c:v>
                </c:pt>
                <c:pt idx="83">
                  <c:v>48.202998000000001</c:v>
                </c:pt>
                <c:pt idx="84">
                  <c:v>48.095757999999996</c:v>
                </c:pt>
                <c:pt idx="85">
                  <c:v>47.992721000000003</c:v>
                </c:pt>
                <c:pt idx="86">
                  <c:v>47.896377000000001</c:v>
                </c:pt>
                <c:pt idx="87">
                  <c:v>47.709054000000002</c:v>
                </c:pt>
                <c:pt idx="88">
                  <c:v>47.617928999999997</c:v>
                </c:pt>
                <c:pt idx="89">
                  <c:v>47.538243000000001</c:v>
                </c:pt>
                <c:pt idx="90">
                  <c:v>47.461176999999999</c:v>
                </c:pt>
                <c:pt idx="91">
                  <c:v>47.348702000000003</c:v>
                </c:pt>
                <c:pt idx="92">
                  <c:v>47.310755</c:v>
                </c:pt>
                <c:pt idx="93">
                  <c:v>47.172921000000002</c:v>
                </c:pt>
                <c:pt idx="94">
                  <c:v>47.073152</c:v>
                </c:pt>
                <c:pt idx="95">
                  <c:v>46.936971999999997</c:v>
                </c:pt>
                <c:pt idx="96">
                  <c:v>46.880944999999997</c:v>
                </c:pt>
                <c:pt idx="97">
                  <c:v>46.796427999999999</c:v>
                </c:pt>
                <c:pt idx="98">
                  <c:v>46.722213000000004</c:v>
                </c:pt>
                <c:pt idx="99">
                  <c:v>46.665306999999999</c:v>
                </c:pt>
                <c:pt idx="100">
                  <c:v>46.583818999999998</c:v>
                </c:pt>
                <c:pt idx="101">
                  <c:v>46.538294999999998</c:v>
                </c:pt>
                <c:pt idx="102">
                  <c:v>46.434097000000001</c:v>
                </c:pt>
                <c:pt idx="103">
                  <c:v>46.387146999999999</c:v>
                </c:pt>
                <c:pt idx="104">
                  <c:v>46.265796999999999</c:v>
                </c:pt>
                <c:pt idx="105">
                  <c:v>46.156965999999997</c:v>
                </c:pt>
                <c:pt idx="106">
                  <c:v>46.164512000000002</c:v>
                </c:pt>
                <c:pt idx="107">
                  <c:v>46.108179999999997</c:v>
                </c:pt>
                <c:pt idx="108">
                  <c:v>46.025300999999999</c:v>
                </c:pt>
                <c:pt idx="109">
                  <c:v>45.954805</c:v>
                </c:pt>
                <c:pt idx="110">
                  <c:v>45.865274999999997</c:v>
                </c:pt>
                <c:pt idx="111">
                  <c:v>45.809851000000002</c:v>
                </c:pt>
                <c:pt idx="112">
                  <c:v>45.761738000000001</c:v>
                </c:pt>
                <c:pt idx="113">
                  <c:v>45.643526999999999</c:v>
                </c:pt>
                <c:pt idx="114">
                  <c:v>45.607487999999996</c:v>
                </c:pt>
                <c:pt idx="115">
                  <c:v>45.563259000000002</c:v>
                </c:pt>
                <c:pt idx="116">
                  <c:v>45.483916000000001</c:v>
                </c:pt>
                <c:pt idx="117">
                  <c:v>45.499876</c:v>
                </c:pt>
                <c:pt idx="118">
                  <c:v>45.441631999999998</c:v>
                </c:pt>
                <c:pt idx="119">
                  <c:v>45.368735000000001</c:v>
                </c:pt>
                <c:pt idx="120">
                  <c:v>45.280853</c:v>
                </c:pt>
                <c:pt idx="121">
                  <c:v>45.268917999999999</c:v>
                </c:pt>
                <c:pt idx="122">
                  <c:v>45.197955</c:v>
                </c:pt>
                <c:pt idx="123">
                  <c:v>45.208359999999999</c:v>
                </c:pt>
                <c:pt idx="124">
                  <c:v>45.175168999999997</c:v>
                </c:pt>
                <c:pt idx="125">
                  <c:v>45.043008999999998</c:v>
                </c:pt>
                <c:pt idx="126">
                  <c:v>44.992082000000003</c:v>
                </c:pt>
                <c:pt idx="127">
                  <c:v>44.953904000000001</c:v>
                </c:pt>
                <c:pt idx="128">
                  <c:v>44.906723999999997</c:v>
                </c:pt>
                <c:pt idx="129">
                  <c:v>44.795439999999999</c:v>
                </c:pt>
                <c:pt idx="130">
                  <c:v>44.818973999999997</c:v>
                </c:pt>
                <c:pt idx="131">
                  <c:v>44.801264000000003</c:v>
                </c:pt>
                <c:pt idx="132">
                  <c:v>44.793883999999998</c:v>
                </c:pt>
                <c:pt idx="133">
                  <c:v>44.683971</c:v>
                </c:pt>
                <c:pt idx="134">
                  <c:v>44.707510999999997</c:v>
                </c:pt>
                <c:pt idx="135">
                  <c:v>44.631228999999998</c:v>
                </c:pt>
                <c:pt idx="136">
                  <c:v>44.578933999999997</c:v>
                </c:pt>
                <c:pt idx="137">
                  <c:v>44.615360000000003</c:v>
                </c:pt>
                <c:pt idx="138">
                  <c:v>44.533034999999998</c:v>
                </c:pt>
                <c:pt idx="139">
                  <c:v>44.529316000000001</c:v>
                </c:pt>
                <c:pt idx="140">
                  <c:v>44.481152999999999</c:v>
                </c:pt>
                <c:pt idx="141">
                  <c:v>44.476968999999997</c:v>
                </c:pt>
                <c:pt idx="142">
                  <c:v>44.424596000000001</c:v>
                </c:pt>
                <c:pt idx="143">
                  <c:v>44.367643000000001</c:v>
                </c:pt>
                <c:pt idx="144">
                  <c:v>44.350866000000003</c:v>
                </c:pt>
                <c:pt idx="145">
                  <c:v>44.383161999999999</c:v>
                </c:pt>
                <c:pt idx="146">
                  <c:v>44.403301999999996</c:v>
                </c:pt>
                <c:pt idx="147">
                  <c:v>44.305418000000003</c:v>
                </c:pt>
                <c:pt idx="148">
                  <c:v>44.243062999999999</c:v>
                </c:pt>
                <c:pt idx="149">
                  <c:v>44.251668000000002</c:v>
                </c:pt>
                <c:pt idx="150">
                  <c:v>44.276130999999999</c:v>
                </c:pt>
                <c:pt idx="151">
                  <c:v>44.171325000000003</c:v>
                </c:pt>
                <c:pt idx="152">
                  <c:v>44.173955999999997</c:v>
                </c:pt>
                <c:pt idx="153">
                  <c:v>44.170358999999998</c:v>
                </c:pt>
                <c:pt idx="154">
                  <c:v>44.153253999999997</c:v>
                </c:pt>
                <c:pt idx="155">
                  <c:v>44.129033</c:v>
                </c:pt>
                <c:pt idx="156">
                  <c:v>44.088962000000002</c:v>
                </c:pt>
                <c:pt idx="157">
                  <c:v>44.099865000000001</c:v>
                </c:pt>
                <c:pt idx="158">
                  <c:v>44.039606999999997</c:v>
                </c:pt>
                <c:pt idx="159">
                  <c:v>44.021309000000002</c:v>
                </c:pt>
                <c:pt idx="160">
                  <c:v>44.012543999999998</c:v>
                </c:pt>
                <c:pt idx="161">
                  <c:v>44.058791999999997</c:v>
                </c:pt>
                <c:pt idx="162">
                  <c:v>43.974051000000003</c:v>
                </c:pt>
                <c:pt idx="163">
                  <c:v>43.974839000000003</c:v>
                </c:pt>
                <c:pt idx="164">
                  <c:v>44.01153</c:v>
                </c:pt>
                <c:pt idx="165">
                  <c:v>43.919508999999998</c:v>
                </c:pt>
                <c:pt idx="166">
                  <c:v>44.002583000000001</c:v>
                </c:pt>
                <c:pt idx="167">
                  <c:v>43.951284999999999</c:v>
                </c:pt>
                <c:pt idx="168">
                  <c:v>43.97401</c:v>
                </c:pt>
                <c:pt idx="169">
                  <c:v>44.033461000000003</c:v>
                </c:pt>
                <c:pt idx="170">
                  <c:v>44.033513999999997</c:v>
                </c:pt>
                <c:pt idx="171">
                  <c:v>43.906041999999999</c:v>
                </c:pt>
                <c:pt idx="172">
                  <c:v>43.956091000000001</c:v>
                </c:pt>
                <c:pt idx="173">
                  <c:v>44.022795000000002</c:v>
                </c:pt>
                <c:pt idx="174">
                  <c:v>43.873821999999997</c:v>
                </c:pt>
                <c:pt idx="175">
                  <c:v>43.836731999999998</c:v>
                </c:pt>
                <c:pt idx="176">
                  <c:v>43.955846000000001</c:v>
                </c:pt>
                <c:pt idx="177">
                  <c:v>43.833567000000002</c:v>
                </c:pt>
                <c:pt idx="178">
                  <c:v>43.809345</c:v>
                </c:pt>
                <c:pt idx="179">
                  <c:v>43.869079999999997</c:v>
                </c:pt>
                <c:pt idx="180">
                  <c:v>43.781329999999997</c:v>
                </c:pt>
                <c:pt idx="181">
                  <c:v>43.857177999999998</c:v>
                </c:pt>
                <c:pt idx="182">
                  <c:v>43.781033000000001</c:v>
                </c:pt>
                <c:pt idx="183">
                  <c:v>43.862853000000001</c:v>
                </c:pt>
                <c:pt idx="184">
                  <c:v>43.845433</c:v>
                </c:pt>
                <c:pt idx="185">
                  <c:v>43.911146000000002</c:v>
                </c:pt>
                <c:pt idx="186">
                  <c:v>44.020325999999997</c:v>
                </c:pt>
                <c:pt idx="187">
                  <c:v>43.907263999999998</c:v>
                </c:pt>
                <c:pt idx="188">
                  <c:v>43.914955999999997</c:v>
                </c:pt>
                <c:pt idx="189">
                  <c:v>43.897351999999998</c:v>
                </c:pt>
                <c:pt idx="190">
                  <c:v>43.872869000000001</c:v>
                </c:pt>
              </c:numCache>
            </c:numRef>
          </c:val>
          <c:smooth val="0"/>
          <c:extLst>
            <c:ext xmlns:c16="http://schemas.microsoft.com/office/drawing/2014/chart" uri="{C3380CC4-5D6E-409C-BE32-E72D297353CC}">
              <c16:uniqueId val="{00000005-26E6-4442-9965-DDD2C9DBD390}"/>
            </c:ext>
          </c:extLst>
        </c:ser>
        <c:dLbls>
          <c:showLegendKey val="0"/>
          <c:showVal val="0"/>
          <c:showCatName val="0"/>
          <c:showSerName val="0"/>
          <c:showPercent val="0"/>
          <c:showBubbleSize val="0"/>
        </c:dLbls>
        <c:smooth val="0"/>
        <c:axId val="1902507311"/>
        <c:axId val="547832623"/>
      </c:lineChart>
      <c:catAx>
        <c:axId val="190250731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tr-TR"/>
                  <a:t>Epoc</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cross"/>
        <c:minorTickMark val="in"/>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crossAx val="547832623"/>
        <c:crosses val="autoZero"/>
        <c:auto val="1"/>
        <c:lblAlgn val="ctr"/>
        <c:lblOffset val="100"/>
        <c:tickLblSkip val="10"/>
        <c:tickMarkSkip val="5"/>
        <c:noMultiLvlLbl val="0"/>
      </c:catAx>
      <c:valAx>
        <c:axId val="5478326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tr-TR"/>
                  <a:t>Loss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902507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sz="1200"/>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CER Across Dataset Versions &amp; Runs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'SUM-SUM'!$C$29</c:f>
              <c:strCache>
                <c:ptCount val="1"/>
                <c:pt idx="0">
                  <c:v>1-Baseline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'SUM-SUM'!$B$30:$B$35</c:f>
              <c:strCache>
                <c:ptCount val="6"/>
                <c:pt idx="0">
                  <c:v>v1</c:v>
                </c:pt>
                <c:pt idx="1">
                  <c:v>v3</c:v>
                </c:pt>
                <c:pt idx="2">
                  <c:v>v4</c:v>
                </c:pt>
                <c:pt idx="3">
                  <c:v>v5.1</c:v>
                </c:pt>
                <c:pt idx="4">
                  <c:v>v6.1</c:v>
                </c:pt>
                <c:pt idx="5">
                  <c:v>v7.0</c:v>
                </c:pt>
              </c:strCache>
            </c:strRef>
          </c:cat>
          <c:val>
            <c:numRef>
              <c:f>'SUM-SUM'!$C$30:$C$35</c:f>
              <c:numCache>
                <c:formatCode>#,##0.000000_ ;[Red]\-#,##0.000000\ </c:formatCode>
                <c:ptCount val="6"/>
                <c:pt idx="0">
                  <c:v>0.33784799999999998</c:v>
                </c:pt>
                <c:pt idx="1">
                  <c:v>0.32595400000000002</c:v>
                </c:pt>
                <c:pt idx="2">
                  <c:v>0.28836000000000001</c:v>
                </c:pt>
                <c:pt idx="3">
                  <c:v>0.28190199999999999</c:v>
                </c:pt>
                <c:pt idx="4">
                  <c:v>0.28713699999999998</c:v>
                </c:pt>
                <c:pt idx="5">
                  <c:v>0.32584400000000002</c:v>
                </c:pt>
              </c:numCache>
            </c:numRef>
          </c:val>
          <c:smooth val="0"/>
          <c:extLst>
            <c:ext xmlns:c16="http://schemas.microsoft.com/office/drawing/2014/chart" uri="{C3380CC4-5D6E-409C-BE32-E72D297353CC}">
              <c16:uniqueId val="{00000000-CE1E-40EE-8C2F-1A21D06C52CA}"/>
            </c:ext>
          </c:extLst>
        </c:ser>
        <c:ser>
          <c:idx val="1"/>
          <c:order val="1"/>
          <c:tx>
            <c:strRef>
              <c:f>'SUM-SUM'!$D$29</c:f>
              <c:strCache>
                <c:ptCount val="1"/>
                <c:pt idx="0">
                  <c:v>2-Best Parameters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'SUM-SUM'!$B$30:$B$35</c:f>
              <c:strCache>
                <c:ptCount val="6"/>
                <c:pt idx="0">
                  <c:v>v1</c:v>
                </c:pt>
                <c:pt idx="1">
                  <c:v>v3</c:v>
                </c:pt>
                <c:pt idx="2">
                  <c:v>v4</c:v>
                </c:pt>
                <c:pt idx="3">
                  <c:v>v5.1</c:v>
                </c:pt>
                <c:pt idx="4">
                  <c:v>v6.1</c:v>
                </c:pt>
                <c:pt idx="5">
                  <c:v>v7.0</c:v>
                </c:pt>
              </c:strCache>
            </c:strRef>
          </c:cat>
          <c:val>
            <c:numRef>
              <c:f>'SUM-SUM'!$D$30:$D$35</c:f>
              <c:numCache>
                <c:formatCode>#,##0.000000_ ;[Red]\-#,##0.000000\ </c:formatCode>
                <c:ptCount val="6"/>
                <c:pt idx="0">
                  <c:v>0.34560800000000003</c:v>
                </c:pt>
                <c:pt idx="1">
                  <c:v>0.31267099999999998</c:v>
                </c:pt>
                <c:pt idx="2">
                  <c:v>0.27969300000000002</c:v>
                </c:pt>
                <c:pt idx="3">
                  <c:v>0.27514699999999997</c:v>
                </c:pt>
                <c:pt idx="4" formatCode="General">
                  <c:v>0.275951</c:v>
                </c:pt>
                <c:pt idx="5">
                  <c:v>0.32387500000000002</c:v>
                </c:pt>
              </c:numCache>
            </c:numRef>
          </c:val>
          <c:smooth val="0"/>
          <c:extLst>
            <c:ext xmlns:c16="http://schemas.microsoft.com/office/drawing/2014/chart" uri="{C3380CC4-5D6E-409C-BE32-E72D297353CC}">
              <c16:uniqueId val="{00000001-CE1E-40EE-8C2F-1A21D06C52CA}"/>
            </c:ext>
          </c:extLst>
        </c:ser>
        <c:ser>
          <c:idx val="2"/>
          <c:order val="2"/>
          <c:tx>
            <c:strRef>
              <c:f>'SUM-SUM'!$E$29</c:f>
              <c:strCache>
                <c:ptCount val="1"/>
                <c:pt idx="0">
                  <c:v>3-Language Model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'SUM-SUM'!$B$30:$B$35</c:f>
              <c:strCache>
                <c:ptCount val="6"/>
                <c:pt idx="0">
                  <c:v>v1</c:v>
                </c:pt>
                <c:pt idx="1">
                  <c:v>v3</c:v>
                </c:pt>
                <c:pt idx="2">
                  <c:v>v4</c:v>
                </c:pt>
                <c:pt idx="3">
                  <c:v>v5.1</c:v>
                </c:pt>
                <c:pt idx="4">
                  <c:v>v6.1</c:v>
                </c:pt>
                <c:pt idx="5">
                  <c:v>v7.0</c:v>
                </c:pt>
              </c:strCache>
            </c:strRef>
          </c:cat>
          <c:val>
            <c:numRef>
              <c:f>'SUM-SUM'!$E$30:$E$35</c:f>
              <c:numCache>
                <c:formatCode>#,##0.000000_ ;[Red]\-#,##0.000000\ </c:formatCode>
                <c:ptCount val="6"/>
                <c:pt idx="0">
                  <c:v>0.258438</c:v>
                </c:pt>
                <c:pt idx="1">
                  <c:v>0.229153</c:v>
                </c:pt>
                <c:pt idx="2">
                  <c:v>0.17838000000000001</c:v>
                </c:pt>
                <c:pt idx="3">
                  <c:v>0.171545</c:v>
                </c:pt>
                <c:pt idx="4">
                  <c:v>0.17893100000000001</c:v>
                </c:pt>
                <c:pt idx="5">
                  <c:v>0.24448300000000001</c:v>
                </c:pt>
              </c:numCache>
            </c:numRef>
          </c:val>
          <c:smooth val="0"/>
          <c:extLst>
            <c:ext xmlns:c16="http://schemas.microsoft.com/office/drawing/2014/chart" uri="{C3380CC4-5D6E-409C-BE32-E72D297353CC}">
              <c16:uniqueId val="{00000002-CE1E-40EE-8C2F-1A21D06C52CA}"/>
            </c:ext>
          </c:extLst>
        </c:ser>
        <c:dLbls>
          <c:showLegendKey val="0"/>
          <c:showVal val="0"/>
          <c:showCatName val="0"/>
          <c:showSerName val="0"/>
          <c:showPercent val="0"/>
          <c:showBubbleSize val="0"/>
        </c:dLbls>
        <c:marker val="1"/>
        <c:smooth val="0"/>
        <c:axId val="1743443231"/>
        <c:axId val="1653657775"/>
      </c:lineChart>
      <c:catAx>
        <c:axId val="174344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653657775"/>
        <c:crosses val="autoZero"/>
        <c:auto val="1"/>
        <c:lblAlgn val="ctr"/>
        <c:lblOffset val="100"/>
        <c:noMultiLvlLbl val="0"/>
      </c:catAx>
      <c:valAx>
        <c:axId val="1653657775"/>
        <c:scaling>
          <c:orientation val="minMax"/>
        </c:scaling>
        <c:delete val="0"/>
        <c:axPos val="l"/>
        <c:majorGridlines>
          <c:spPr>
            <a:ln w="9525" cap="flat" cmpd="sng" algn="ctr">
              <a:solidFill>
                <a:schemeClr val="tx1">
                  <a:lumMod val="15000"/>
                  <a:lumOff val="85000"/>
                </a:schemeClr>
              </a:solidFill>
              <a:round/>
            </a:ln>
            <a:effectLst/>
          </c:spPr>
        </c:majorGridlines>
        <c:numFmt formatCode="#,##0.00_ ;[Red]\-#,##0.00\ "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743443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400" b="0" i="0" baseline="0">
                <a:effectLst/>
              </a:rPr>
              <a:t>WER Across Dataset Versions &amp; Runs</a:t>
            </a:r>
            <a:endParaRPr lang="tr-TR"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'SUM-SUM'!$C$4</c:f>
              <c:strCache>
                <c:ptCount val="1"/>
                <c:pt idx="0">
                  <c:v>1-Baseline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cat>
            <c:strRef>
              <c:f>'SUM-SUM'!$B$5:$B$10</c:f>
              <c:strCache>
                <c:ptCount val="6"/>
                <c:pt idx="0">
                  <c:v>v1</c:v>
                </c:pt>
                <c:pt idx="1">
                  <c:v>v3</c:v>
                </c:pt>
                <c:pt idx="2">
                  <c:v>v4</c:v>
                </c:pt>
                <c:pt idx="3">
                  <c:v>v5.1</c:v>
                </c:pt>
                <c:pt idx="4">
                  <c:v>v6.1</c:v>
                </c:pt>
                <c:pt idx="5">
                  <c:v>v7.0</c:v>
                </c:pt>
              </c:strCache>
            </c:strRef>
          </c:cat>
          <c:val>
            <c:numRef>
              <c:f>'SUM-SUM'!$C$5:$C$10</c:f>
              <c:numCache>
                <c:formatCode>#,##0.000000_ ;[Red]\-#,##0.000000\ </c:formatCode>
                <c:ptCount val="6"/>
                <c:pt idx="0">
                  <c:v>0.91561499999999996</c:v>
                </c:pt>
                <c:pt idx="1">
                  <c:v>0.90378099999999995</c:v>
                </c:pt>
                <c:pt idx="2">
                  <c:v>0.86457099999999998</c:v>
                </c:pt>
                <c:pt idx="3">
                  <c:v>0.86400600000000005</c:v>
                </c:pt>
                <c:pt idx="4">
                  <c:v>0.87932600000000005</c:v>
                </c:pt>
                <c:pt idx="5">
                  <c:v>0.91099699999999995</c:v>
                </c:pt>
              </c:numCache>
            </c:numRef>
          </c:val>
          <c:smooth val="0"/>
          <c:extLst>
            <c:ext xmlns:c16="http://schemas.microsoft.com/office/drawing/2014/chart" uri="{C3380CC4-5D6E-409C-BE32-E72D297353CC}">
              <c16:uniqueId val="{00000000-0499-4308-8F12-22AE2CD3D054}"/>
            </c:ext>
          </c:extLst>
        </c:ser>
        <c:ser>
          <c:idx val="1"/>
          <c:order val="1"/>
          <c:tx>
            <c:strRef>
              <c:f>'SUM-SUM'!$D$4</c:f>
              <c:strCache>
                <c:ptCount val="1"/>
                <c:pt idx="0">
                  <c:v>2-Best Parameters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cat>
            <c:strRef>
              <c:f>'SUM-SUM'!$B$5:$B$10</c:f>
              <c:strCache>
                <c:ptCount val="6"/>
                <c:pt idx="0">
                  <c:v>v1</c:v>
                </c:pt>
                <c:pt idx="1">
                  <c:v>v3</c:v>
                </c:pt>
                <c:pt idx="2">
                  <c:v>v4</c:v>
                </c:pt>
                <c:pt idx="3">
                  <c:v>v5.1</c:v>
                </c:pt>
                <c:pt idx="4">
                  <c:v>v6.1</c:v>
                </c:pt>
                <c:pt idx="5">
                  <c:v>v7.0</c:v>
                </c:pt>
              </c:strCache>
            </c:strRef>
          </c:cat>
          <c:val>
            <c:numRef>
              <c:f>'SUM-SUM'!$D$5:$D$10</c:f>
              <c:numCache>
                <c:formatCode>#,##0.000000_ ;[Red]\-#,##0.000000\ </c:formatCode>
                <c:ptCount val="6"/>
                <c:pt idx="0">
                  <c:v>0.933195</c:v>
                </c:pt>
                <c:pt idx="1">
                  <c:v>0.89863000000000004</c:v>
                </c:pt>
                <c:pt idx="2">
                  <c:v>0.85191399999999995</c:v>
                </c:pt>
                <c:pt idx="3">
                  <c:v>0.85123000000000004</c:v>
                </c:pt>
                <c:pt idx="4" formatCode="General">
                  <c:v>0.85458900000000004</c:v>
                </c:pt>
                <c:pt idx="5">
                  <c:v>0.91687300000000005</c:v>
                </c:pt>
              </c:numCache>
            </c:numRef>
          </c:val>
          <c:smooth val="0"/>
          <c:extLst>
            <c:ext xmlns:c16="http://schemas.microsoft.com/office/drawing/2014/chart" uri="{C3380CC4-5D6E-409C-BE32-E72D297353CC}">
              <c16:uniqueId val="{00000001-0499-4308-8F12-22AE2CD3D054}"/>
            </c:ext>
          </c:extLst>
        </c:ser>
        <c:ser>
          <c:idx val="2"/>
          <c:order val="2"/>
          <c:tx>
            <c:strRef>
              <c:f>'SUM-SUM'!$E$4</c:f>
              <c:strCache>
                <c:ptCount val="1"/>
                <c:pt idx="0">
                  <c:v>3-Language Model</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cat>
            <c:strRef>
              <c:f>'SUM-SUM'!$B$5:$B$10</c:f>
              <c:strCache>
                <c:ptCount val="6"/>
                <c:pt idx="0">
                  <c:v>v1</c:v>
                </c:pt>
                <c:pt idx="1">
                  <c:v>v3</c:v>
                </c:pt>
                <c:pt idx="2">
                  <c:v>v4</c:v>
                </c:pt>
                <c:pt idx="3">
                  <c:v>v5.1</c:v>
                </c:pt>
                <c:pt idx="4">
                  <c:v>v6.1</c:v>
                </c:pt>
                <c:pt idx="5">
                  <c:v>v7.0</c:v>
                </c:pt>
              </c:strCache>
            </c:strRef>
          </c:cat>
          <c:val>
            <c:numRef>
              <c:f>'SUM-SUM'!$E$5:$E$10</c:f>
              <c:numCache>
                <c:formatCode>#,##0.000000_ ;[Red]\-#,##0.000000\ </c:formatCode>
                <c:ptCount val="6"/>
                <c:pt idx="0">
                  <c:v>0.51542299999999996</c:v>
                </c:pt>
                <c:pt idx="1">
                  <c:v>0.46652100000000002</c:v>
                </c:pt>
                <c:pt idx="2">
                  <c:v>0.394262</c:v>
                </c:pt>
                <c:pt idx="3">
                  <c:v>0.38232500000000003</c:v>
                </c:pt>
                <c:pt idx="4">
                  <c:v>0.39372200000000002</c:v>
                </c:pt>
                <c:pt idx="5">
                  <c:v>0.50210200000000005</c:v>
                </c:pt>
              </c:numCache>
            </c:numRef>
          </c:val>
          <c:smooth val="0"/>
          <c:extLst>
            <c:ext xmlns:c16="http://schemas.microsoft.com/office/drawing/2014/chart" uri="{C3380CC4-5D6E-409C-BE32-E72D297353CC}">
              <c16:uniqueId val="{00000002-0499-4308-8F12-22AE2CD3D054}"/>
            </c:ext>
          </c:extLst>
        </c:ser>
        <c:dLbls>
          <c:showLegendKey val="0"/>
          <c:showVal val="0"/>
          <c:showCatName val="0"/>
          <c:showSerName val="0"/>
          <c:showPercent val="0"/>
          <c:showBubbleSize val="0"/>
        </c:dLbls>
        <c:marker val="1"/>
        <c:smooth val="0"/>
        <c:axId val="1743438431"/>
        <c:axId val="1653683151"/>
      </c:lineChart>
      <c:catAx>
        <c:axId val="17434384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653683151"/>
        <c:crosses val="autoZero"/>
        <c:auto val="1"/>
        <c:lblAlgn val="ctr"/>
        <c:lblOffset val="100"/>
        <c:noMultiLvlLbl val="0"/>
      </c:catAx>
      <c:valAx>
        <c:axId val="1653683151"/>
        <c:scaling>
          <c:orientation val="minMax"/>
        </c:scaling>
        <c:delete val="0"/>
        <c:axPos val="l"/>
        <c:majorGridlines>
          <c:spPr>
            <a:ln w="9525" cap="flat" cmpd="sng" algn="ctr">
              <a:solidFill>
                <a:schemeClr val="tx1">
                  <a:lumMod val="15000"/>
                  <a:lumOff val="85000"/>
                </a:schemeClr>
              </a:solidFill>
              <a:round/>
            </a:ln>
            <a:effectLst/>
          </c:spPr>
        </c:majorGridlines>
        <c:numFmt formatCode="#,##0.00_ ;[Red]\-#,##0.00\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743438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E8586-B044-40B3-BC12-F1471B18A206}" type="doc">
      <dgm:prSet loTypeId="urn:microsoft.com/office/officeart/2005/8/layout/process1" loCatId="process" qsTypeId="urn:microsoft.com/office/officeart/2005/8/quickstyle/simple1" qsCatId="simple" csTypeId="urn:microsoft.com/office/officeart/2005/8/colors/accent1_2" csCatId="accent1" phldr="1"/>
      <dgm:spPr/>
    </dgm:pt>
    <dgm:pt modelId="{0B5AA457-012C-4D83-8B98-934F9468FA70}">
      <dgm:prSet phldrT="[Text]"/>
      <dgm:spPr>
        <a:solidFill>
          <a:srgbClr val="C00000"/>
        </a:solidFill>
      </dgm:spPr>
      <dgm:t>
        <a:bodyPr/>
        <a:lstStyle/>
        <a:p>
          <a:r>
            <a:rPr lang="en-US" dirty="0"/>
            <a:t>Add Sentences</a:t>
          </a:r>
        </a:p>
      </dgm:t>
    </dgm:pt>
    <dgm:pt modelId="{8B12A566-DDF4-4A71-8F6F-84E8A323CD7F}" type="parTrans" cxnId="{F2CDE667-AB56-43CA-9F9E-B7BD4268FBD7}">
      <dgm:prSet/>
      <dgm:spPr/>
      <dgm:t>
        <a:bodyPr/>
        <a:lstStyle/>
        <a:p>
          <a:endParaRPr lang="en-US"/>
        </a:p>
      </dgm:t>
    </dgm:pt>
    <dgm:pt modelId="{B85A7FAB-3199-4AD1-B662-A9FCBEEF06F0}" type="sibTrans" cxnId="{F2CDE667-AB56-43CA-9F9E-B7BD4268FBD7}">
      <dgm:prSet/>
      <dgm:spPr/>
      <dgm:t>
        <a:bodyPr/>
        <a:lstStyle/>
        <a:p>
          <a:endParaRPr lang="en-US"/>
        </a:p>
      </dgm:t>
    </dgm:pt>
    <dgm:pt modelId="{D37371B9-CB3E-4C93-923F-E6D73ABED741}">
      <dgm:prSet phldrT="[Text]"/>
      <dgm:spPr>
        <a:solidFill>
          <a:schemeClr val="accent2"/>
        </a:solidFill>
      </dgm:spPr>
      <dgm:t>
        <a:bodyPr/>
        <a:lstStyle/>
        <a:p>
          <a:r>
            <a:rPr lang="en-US" dirty="0"/>
            <a:t>Sentence Control</a:t>
          </a:r>
          <a:br>
            <a:rPr lang="en-US" dirty="0"/>
          </a:br>
          <a:r>
            <a:rPr lang="tr-TR" dirty="0"/>
            <a:t>2 x </a:t>
          </a:r>
          <a:r>
            <a:rPr lang="en-US" dirty="0"/>
            <a:t>Yes</a:t>
          </a:r>
          <a:r>
            <a:rPr lang="tr-TR" dirty="0"/>
            <a:t> </a:t>
          </a:r>
          <a:r>
            <a:rPr lang="en-US" dirty="0"/>
            <a:t>or</a:t>
          </a:r>
          <a:r>
            <a:rPr lang="tr-TR" dirty="0"/>
            <a:t> </a:t>
          </a:r>
          <a:r>
            <a:rPr lang="en-US" dirty="0"/>
            <a:t>No</a:t>
          </a:r>
        </a:p>
      </dgm:t>
    </dgm:pt>
    <dgm:pt modelId="{FE44A473-066F-41B5-9F73-43D6E8151E99}" type="parTrans" cxnId="{96082A0D-846F-469B-9C80-5D935DA7B419}">
      <dgm:prSet/>
      <dgm:spPr/>
      <dgm:t>
        <a:bodyPr/>
        <a:lstStyle/>
        <a:p>
          <a:endParaRPr lang="en-US"/>
        </a:p>
      </dgm:t>
    </dgm:pt>
    <dgm:pt modelId="{6A02293B-F431-461C-A314-CC22FD697569}" type="sibTrans" cxnId="{96082A0D-846F-469B-9C80-5D935DA7B419}">
      <dgm:prSet/>
      <dgm:spPr/>
      <dgm:t>
        <a:bodyPr/>
        <a:lstStyle/>
        <a:p>
          <a:endParaRPr lang="en-US"/>
        </a:p>
      </dgm:t>
    </dgm:pt>
    <dgm:pt modelId="{56ECE677-ABD6-4AC2-BB1A-76888472F06D}">
      <dgm:prSet phldrT="[Text]"/>
      <dgm:spPr>
        <a:solidFill>
          <a:srgbClr val="92D050"/>
        </a:solidFill>
      </dgm:spPr>
      <dgm:t>
        <a:bodyPr/>
        <a:lstStyle/>
        <a:p>
          <a:r>
            <a:rPr lang="en-US" dirty="0"/>
            <a:t>Record Sentences</a:t>
          </a:r>
        </a:p>
      </dgm:t>
    </dgm:pt>
    <dgm:pt modelId="{5432C7E0-9E19-42CE-BBA0-35870CB18904}" type="parTrans" cxnId="{412A87B5-20F3-4E33-99ED-A74DFBA306CE}">
      <dgm:prSet/>
      <dgm:spPr/>
      <dgm:t>
        <a:bodyPr/>
        <a:lstStyle/>
        <a:p>
          <a:endParaRPr lang="en-US"/>
        </a:p>
      </dgm:t>
    </dgm:pt>
    <dgm:pt modelId="{5E947ECF-10C8-4949-B554-3C3011CC3723}" type="sibTrans" cxnId="{412A87B5-20F3-4E33-99ED-A74DFBA306CE}">
      <dgm:prSet/>
      <dgm:spPr/>
      <dgm:t>
        <a:bodyPr/>
        <a:lstStyle/>
        <a:p>
          <a:endParaRPr lang="en-US"/>
        </a:p>
      </dgm:t>
    </dgm:pt>
    <dgm:pt modelId="{122BB2FF-1050-492F-B862-771CE5007A7E}">
      <dgm:prSet phldrT="[Text]"/>
      <dgm:spPr>
        <a:solidFill>
          <a:srgbClr val="00B050"/>
        </a:solidFill>
      </dgm:spPr>
      <dgm:t>
        <a:bodyPr/>
        <a:lstStyle/>
        <a:p>
          <a:r>
            <a:rPr lang="en-US" dirty="0"/>
            <a:t>Listen to Sentences</a:t>
          </a:r>
          <a:endParaRPr lang="tr-TR" dirty="0"/>
        </a:p>
        <a:p>
          <a:r>
            <a:rPr lang="tr-TR" dirty="0"/>
            <a:t>2 x </a:t>
          </a:r>
          <a:r>
            <a:rPr lang="en-US" dirty="0"/>
            <a:t>Yes </a:t>
          </a:r>
          <a:r>
            <a:rPr lang="tr-TR" dirty="0"/>
            <a:t>/ </a:t>
          </a:r>
          <a:r>
            <a:rPr lang="en-US" dirty="0"/>
            <a:t>No</a:t>
          </a:r>
        </a:p>
      </dgm:t>
    </dgm:pt>
    <dgm:pt modelId="{B64272B8-1418-40B8-A0CC-63789C2D9703}" type="parTrans" cxnId="{0B883AD8-B6F1-48DE-A6CD-A5D7DB501B4A}">
      <dgm:prSet/>
      <dgm:spPr/>
      <dgm:t>
        <a:bodyPr/>
        <a:lstStyle/>
        <a:p>
          <a:endParaRPr lang="en-US"/>
        </a:p>
      </dgm:t>
    </dgm:pt>
    <dgm:pt modelId="{7460DDD2-4F99-456C-A11D-62E925CCD307}" type="sibTrans" cxnId="{0B883AD8-B6F1-48DE-A6CD-A5D7DB501B4A}">
      <dgm:prSet/>
      <dgm:spPr/>
      <dgm:t>
        <a:bodyPr/>
        <a:lstStyle/>
        <a:p>
          <a:endParaRPr lang="en-US"/>
        </a:p>
      </dgm:t>
    </dgm:pt>
    <dgm:pt modelId="{803F7949-C41D-41B0-A72D-6DC26F220818}" type="pres">
      <dgm:prSet presAssocID="{911E8586-B044-40B3-BC12-F1471B18A206}" presName="Name0" presStyleCnt="0">
        <dgm:presLayoutVars>
          <dgm:dir/>
          <dgm:resizeHandles val="exact"/>
        </dgm:presLayoutVars>
      </dgm:prSet>
      <dgm:spPr/>
    </dgm:pt>
    <dgm:pt modelId="{768E3D1C-37FE-4AF2-AF71-71B7BC118B6F}" type="pres">
      <dgm:prSet presAssocID="{0B5AA457-012C-4D83-8B98-934F9468FA70}" presName="node" presStyleLbl="node1" presStyleIdx="0" presStyleCnt="4">
        <dgm:presLayoutVars>
          <dgm:bulletEnabled val="1"/>
        </dgm:presLayoutVars>
      </dgm:prSet>
      <dgm:spPr/>
    </dgm:pt>
    <dgm:pt modelId="{2D093E66-8AD2-4CAF-ABC8-70B3F5DFABB5}" type="pres">
      <dgm:prSet presAssocID="{B85A7FAB-3199-4AD1-B662-A9FCBEEF06F0}" presName="sibTrans" presStyleLbl="sibTrans2D1" presStyleIdx="0" presStyleCnt="3"/>
      <dgm:spPr/>
    </dgm:pt>
    <dgm:pt modelId="{BF19C98A-87D8-485A-99A7-F058BE6826B7}" type="pres">
      <dgm:prSet presAssocID="{B85A7FAB-3199-4AD1-B662-A9FCBEEF06F0}" presName="connectorText" presStyleLbl="sibTrans2D1" presStyleIdx="0" presStyleCnt="3"/>
      <dgm:spPr/>
    </dgm:pt>
    <dgm:pt modelId="{BC504C69-2EBA-435B-9B10-7CE80A401164}" type="pres">
      <dgm:prSet presAssocID="{D37371B9-CB3E-4C93-923F-E6D73ABED741}" presName="node" presStyleLbl="node1" presStyleIdx="1" presStyleCnt="4">
        <dgm:presLayoutVars>
          <dgm:bulletEnabled val="1"/>
        </dgm:presLayoutVars>
      </dgm:prSet>
      <dgm:spPr/>
    </dgm:pt>
    <dgm:pt modelId="{448E43C8-3A72-4A01-954F-025B15CE8B7B}" type="pres">
      <dgm:prSet presAssocID="{6A02293B-F431-461C-A314-CC22FD697569}" presName="sibTrans" presStyleLbl="sibTrans2D1" presStyleIdx="1" presStyleCnt="3"/>
      <dgm:spPr/>
    </dgm:pt>
    <dgm:pt modelId="{A3EDA8E3-BDB3-4112-B02F-1E4A42B506E3}" type="pres">
      <dgm:prSet presAssocID="{6A02293B-F431-461C-A314-CC22FD697569}" presName="connectorText" presStyleLbl="sibTrans2D1" presStyleIdx="1" presStyleCnt="3"/>
      <dgm:spPr/>
    </dgm:pt>
    <dgm:pt modelId="{C25D9FAF-5999-4DB6-867B-31BDDD73DED8}" type="pres">
      <dgm:prSet presAssocID="{56ECE677-ABD6-4AC2-BB1A-76888472F06D}" presName="node" presStyleLbl="node1" presStyleIdx="2" presStyleCnt="4" custScaleY="100001">
        <dgm:presLayoutVars>
          <dgm:bulletEnabled val="1"/>
        </dgm:presLayoutVars>
      </dgm:prSet>
      <dgm:spPr/>
    </dgm:pt>
    <dgm:pt modelId="{7DB8839D-2D04-4DAE-858D-D27509D48C35}" type="pres">
      <dgm:prSet presAssocID="{5E947ECF-10C8-4949-B554-3C3011CC3723}" presName="sibTrans" presStyleLbl="sibTrans2D1" presStyleIdx="2" presStyleCnt="3"/>
      <dgm:spPr/>
    </dgm:pt>
    <dgm:pt modelId="{347A25C1-7F42-47D0-9420-36790C3A60CB}" type="pres">
      <dgm:prSet presAssocID="{5E947ECF-10C8-4949-B554-3C3011CC3723}" presName="connectorText" presStyleLbl="sibTrans2D1" presStyleIdx="2" presStyleCnt="3"/>
      <dgm:spPr/>
    </dgm:pt>
    <dgm:pt modelId="{5065C157-FA88-426B-A09B-7324E240D801}" type="pres">
      <dgm:prSet presAssocID="{122BB2FF-1050-492F-B862-771CE5007A7E}" presName="node" presStyleLbl="node1" presStyleIdx="3" presStyleCnt="4" custScaleY="100001">
        <dgm:presLayoutVars>
          <dgm:bulletEnabled val="1"/>
        </dgm:presLayoutVars>
      </dgm:prSet>
      <dgm:spPr/>
    </dgm:pt>
  </dgm:ptLst>
  <dgm:cxnLst>
    <dgm:cxn modelId="{6E720303-AC2F-491B-87FB-70B2C2B6BEC3}" type="presOf" srcId="{B85A7FAB-3199-4AD1-B662-A9FCBEEF06F0}" destId="{2D093E66-8AD2-4CAF-ABC8-70B3F5DFABB5}" srcOrd="0" destOrd="0" presId="urn:microsoft.com/office/officeart/2005/8/layout/process1"/>
    <dgm:cxn modelId="{96082A0D-846F-469B-9C80-5D935DA7B419}" srcId="{911E8586-B044-40B3-BC12-F1471B18A206}" destId="{D37371B9-CB3E-4C93-923F-E6D73ABED741}" srcOrd="1" destOrd="0" parTransId="{FE44A473-066F-41B5-9F73-43D6E8151E99}" sibTransId="{6A02293B-F431-461C-A314-CC22FD697569}"/>
    <dgm:cxn modelId="{4303F31A-9A9C-4886-B55F-5E7A90FD052A}" type="presOf" srcId="{0B5AA457-012C-4D83-8B98-934F9468FA70}" destId="{768E3D1C-37FE-4AF2-AF71-71B7BC118B6F}" srcOrd="0" destOrd="0" presId="urn:microsoft.com/office/officeart/2005/8/layout/process1"/>
    <dgm:cxn modelId="{1FAD7121-E8E4-408F-9F2D-5407BFB0F0FC}" type="presOf" srcId="{5E947ECF-10C8-4949-B554-3C3011CC3723}" destId="{7DB8839D-2D04-4DAE-858D-D27509D48C35}" srcOrd="0" destOrd="0" presId="urn:microsoft.com/office/officeart/2005/8/layout/process1"/>
    <dgm:cxn modelId="{129E2B37-9CDA-44CD-B247-F406A640BBA7}" type="presOf" srcId="{122BB2FF-1050-492F-B862-771CE5007A7E}" destId="{5065C157-FA88-426B-A09B-7324E240D801}" srcOrd="0" destOrd="0" presId="urn:microsoft.com/office/officeart/2005/8/layout/process1"/>
    <dgm:cxn modelId="{F2CDE667-AB56-43CA-9F9E-B7BD4268FBD7}" srcId="{911E8586-B044-40B3-BC12-F1471B18A206}" destId="{0B5AA457-012C-4D83-8B98-934F9468FA70}" srcOrd="0" destOrd="0" parTransId="{8B12A566-DDF4-4A71-8F6F-84E8A323CD7F}" sibTransId="{B85A7FAB-3199-4AD1-B662-A9FCBEEF06F0}"/>
    <dgm:cxn modelId="{636DA66B-8C7A-448C-A423-72FBB091A7FF}" type="presOf" srcId="{5E947ECF-10C8-4949-B554-3C3011CC3723}" destId="{347A25C1-7F42-47D0-9420-36790C3A60CB}" srcOrd="1" destOrd="0" presId="urn:microsoft.com/office/officeart/2005/8/layout/process1"/>
    <dgm:cxn modelId="{99665D70-2CD7-4699-9E8D-F4FDF1C4CF20}" type="presOf" srcId="{6A02293B-F431-461C-A314-CC22FD697569}" destId="{A3EDA8E3-BDB3-4112-B02F-1E4A42B506E3}" srcOrd="1" destOrd="0" presId="urn:microsoft.com/office/officeart/2005/8/layout/process1"/>
    <dgm:cxn modelId="{71008D77-81EA-4908-B341-4157B9EED8B3}" type="presOf" srcId="{911E8586-B044-40B3-BC12-F1471B18A206}" destId="{803F7949-C41D-41B0-A72D-6DC26F220818}" srcOrd="0" destOrd="0" presId="urn:microsoft.com/office/officeart/2005/8/layout/process1"/>
    <dgm:cxn modelId="{4F47598E-7A0D-4D37-881F-DFD1B366F6E6}" type="presOf" srcId="{56ECE677-ABD6-4AC2-BB1A-76888472F06D}" destId="{C25D9FAF-5999-4DB6-867B-31BDDD73DED8}" srcOrd="0" destOrd="0" presId="urn:microsoft.com/office/officeart/2005/8/layout/process1"/>
    <dgm:cxn modelId="{412A87B5-20F3-4E33-99ED-A74DFBA306CE}" srcId="{911E8586-B044-40B3-BC12-F1471B18A206}" destId="{56ECE677-ABD6-4AC2-BB1A-76888472F06D}" srcOrd="2" destOrd="0" parTransId="{5432C7E0-9E19-42CE-BBA0-35870CB18904}" sibTransId="{5E947ECF-10C8-4949-B554-3C3011CC3723}"/>
    <dgm:cxn modelId="{F797ECD2-8CF4-4DDB-8019-B9A3A08F8D42}" type="presOf" srcId="{B85A7FAB-3199-4AD1-B662-A9FCBEEF06F0}" destId="{BF19C98A-87D8-485A-99A7-F058BE6826B7}" srcOrd="1" destOrd="0" presId="urn:microsoft.com/office/officeart/2005/8/layout/process1"/>
    <dgm:cxn modelId="{0B883AD8-B6F1-48DE-A6CD-A5D7DB501B4A}" srcId="{911E8586-B044-40B3-BC12-F1471B18A206}" destId="{122BB2FF-1050-492F-B862-771CE5007A7E}" srcOrd="3" destOrd="0" parTransId="{B64272B8-1418-40B8-A0CC-63789C2D9703}" sibTransId="{7460DDD2-4F99-456C-A11D-62E925CCD307}"/>
    <dgm:cxn modelId="{AD6AAAE4-277F-4460-B494-36659B8C9BBD}" type="presOf" srcId="{D37371B9-CB3E-4C93-923F-E6D73ABED741}" destId="{BC504C69-2EBA-435B-9B10-7CE80A401164}" srcOrd="0" destOrd="0" presId="urn:microsoft.com/office/officeart/2005/8/layout/process1"/>
    <dgm:cxn modelId="{7206FFF8-FD02-49C9-A620-8BDEED2BB863}" type="presOf" srcId="{6A02293B-F431-461C-A314-CC22FD697569}" destId="{448E43C8-3A72-4A01-954F-025B15CE8B7B}" srcOrd="0" destOrd="0" presId="urn:microsoft.com/office/officeart/2005/8/layout/process1"/>
    <dgm:cxn modelId="{52034B5C-CE93-41A1-8A17-1E07E52B995A}" type="presParOf" srcId="{803F7949-C41D-41B0-A72D-6DC26F220818}" destId="{768E3D1C-37FE-4AF2-AF71-71B7BC118B6F}" srcOrd="0" destOrd="0" presId="urn:microsoft.com/office/officeart/2005/8/layout/process1"/>
    <dgm:cxn modelId="{B37823BF-F9F3-47DF-90B2-3DC5C146F079}" type="presParOf" srcId="{803F7949-C41D-41B0-A72D-6DC26F220818}" destId="{2D093E66-8AD2-4CAF-ABC8-70B3F5DFABB5}" srcOrd="1" destOrd="0" presId="urn:microsoft.com/office/officeart/2005/8/layout/process1"/>
    <dgm:cxn modelId="{7628FA0E-3001-4059-A429-41ADE80395D2}" type="presParOf" srcId="{2D093E66-8AD2-4CAF-ABC8-70B3F5DFABB5}" destId="{BF19C98A-87D8-485A-99A7-F058BE6826B7}" srcOrd="0" destOrd="0" presId="urn:microsoft.com/office/officeart/2005/8/layout/process1"/>
    <dgm:cxn modelId="{167E8334-39B8-4392-AFA8-E0B39ABC4251}" type="presParOf" srcId="{803F7949-C41D-41B0-A72D-6DC26F220818}" destId="{BC504C69-2EBA-435B-9B10-7CE80A401164}" srcOrd="2" destOrd="0" presId="urn:microsoft.com/office/officeart/2005/8/layout/process1"/>
    <dgm:cxn modelId="{B6D70DBC-7DB3-446D-9EB8-4E0914D36F22}" type="presParOf" srcId="{803F7949-C41D-41B0-A72D-6DC26F220818}" destId="{448E43C8-3A72-4A01-954F-025B15CE8B7B}" srcOrd="3" destOrd="0" presId="urn:microsoft.com/office/officeart/2005/8/layout/process1"/>
    <dgm:cxn modelId="{FE71EBF9-F291-422A-9137-B8684639DBB6}" type="presParOf" srcId="{448E43C8-3A72-4A01-954F-025B15CE8B7B}" destId="{A3EDA8E3-BDB3-4112-B02F-1E4A42B506E3}" srcOrd="0" destOrd="0" presId="urn:microsoft.com/office/officeart/2005/8/layout/process1"/>
    <dgm:cxn modelId="{403FC4B1-6B09-415C-9A24-C7872BB75403}" type="presParOf" srcId="{803F7949-C41D-41B0-A72D-6DC26F220818}" destId="{C25D9FAF-5999-4DB6-867B-31BDDD73DED8}" srcOrd="4" destOrd="0" presId="urn:microsoft.com/office/officeart/2005/8/layout/process1"/>
    <dgm:cxn modelId="{02E452B1-E2CA-4C9A-B61C-5587455FC562}" type="presParOf" srcId="{803F7949-C41D-41B0-A72D-6DC26F220818}" destId="{7DB8839D-2D04-4DAE-858D-D27509D48C35}" srcOrd="5" destOrd="0" presId="urn:microsoft.com/office/officeart/2005/8/layout/process1"/>
    <dgm:cxn modelId="{BBD2714A-5385-4D3D-9259-14FCE0FE669B}" type="presParOf" srcId="{7DB8839D-2D04-4DAE-858D-D27509D48C35}" destId="{347A25C1-7F42-47D0-9420-36790C3A60CB}" srcOrd="0" destOrd="0" presId="urn:microsoft.com/office/officeart/2005/8/layout/process1"/>
    <dgm:cxn modelId="{69B2AE1A-0D51-4834-8FDF-77B02BCCF34A}" type="presParOf" srcId="{803F7949-C41D-41B0-A72D-6DC26F220818}" destId="{5065C157-FA88-426B-A09B-7324E240D80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E3D1C-37FE-4AF2-AF71-71B7BC118B6F}">
      <dsp:nvSpPr>
        <dsp:cNvPr id="0" name=""/>
        <dsp:cNvSpPr/>
      </dsp:nvSpPr>
      <dsp:spPr>
        <a:xfrm>
          <a:off x="4762" y="61153"/>
          <a:ext cx="2082154" cy="124929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Add Sentences</a:t>
          </a:r>
        </a:p>
      </dsp:txBody>
      <dsp:txXfrm>
        <a:off x="41353" y="97744"/>
        <a:ext cx="2008972" cy="1176110"/>
      </dsp:txXfrm>
    </dsp:sp>
    <dsp:sp modelId="{2D093E66-8AD2-4CAF-ABC8-70B3F5DFABB5}">
      <dsp:nvSpPr>
        <dsp:cNvPr id="0" name=""/>
        <dsp:cNvSpPr/>
      </dsp:nvSpPr>
      <dsp:spPr>
        <a:xfrm>
          <a:off x="2295132" y="427612"/>
          <a:ext cx="441416" cy="5163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295132" y="530887"/>
        <a:ext cx="308991" cy="309824"/>
      </dsp:txXfrm>
    </dsp:sp>
    <dsp:sp modelId="{BC504C69-2EBA-435B-9B10-7CE80A401164}">
      <dsp:nvSpPr>
        <dsp:cNvPr id="0" name=""/>
        <dsp:cNvSpPr/>
      </dsp:nvSpPr>
      <dsp:spPr>
        <a:xfrm>
          <a:off x="2919778" y="61153"/>
          <a:ext cx="2082154" cy="124929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Sentence Control</a:t>
          </a:r>
          <a:br>
            <a:rPr lang="en-US" sz="1900" kern="1200" dirty="0"/>
          </a:br>
          <a:r>
            <a:rPr lang="tr-TR" sz="1900" kern="1200" dirty="0"/>
            <a:t>2 x </a:t>
          </a:r>
          <a:r>
            <a:rPr lang="en-US" sz="1900" kern="1200" dirty="0"/>
            <a:t>Yes</a:t>
          </a:r>
          <a:r>
            <a:rPr lang="tr-TR" sz="1900" kern="1200" dirty="0"/>
            <a:t> </a:t>
          </a:r>
          <a:r>
            <a:rPr lang="en-US" sz="1900" kern="1200" dirty="0"/>
            <a:t>or</a:t>
          </a:r>
          <a:r>
            <a:rPr lang="tr-TR" sz="1900" kern="1200" dirty="0"/>
            <a:t> </a:t>
          </a:r>
          <a:r>
            <a:rPr lang="en-US" sz="1900" kern="1200" dirty="0"/>
            <a:t>No</a:t>
          </a:r>
        </a:p>
      </dsp:txBody>
      <dsp:txXfrm>
        <a:off x="2956369" y="97744"/>
        <a:ext cx="2008972" cy="1176110"/>
      </dsp:txXfrm>
    </dsp:sp>
    <dsp:sp modelId="{448E43C8-3A72-4A01-954F-025B15CE8B7B}">
      <dsp:nvSpPr>
        <dsp:cNvPr id="0" name=""/>
        <dsp:cNvSpPr/>
      </dsp:nvSpPr>
      <dsp:spPr>
        <a:xfrm>
          <a:off x="5210149" y="427612"/>
          <a:ext cx="441416" cy="5163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210149" y="530887"/>
        <a:ext cx="308991" cy="309824"/>
      </dsp:txXfrm>
    </dsp:sp>
    <dsp:sp modelId="{C25D9FAF-5999-4DB6-867B-31BDDD73DED8}">
      <dsp:nvSpPr>
        <dsp:cNvPr id="0" name=""/>
        <dsp:cNvSpPr/>
      </dsp:nvSpPr>
      <dsp:spPr>
        <a:xfrm>
          <a:off x="5834795" y="61147"/>
          <a:ext cx="2082154" cy="1249305"/>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Record Sentences</a:t>
          </a:r>
        </a:p>
      </dsp:txBody>
      <dsp:txXfrm>
        <a:off x="5871386" y="97738"/>
        <a:ext cx="2008972" cy="1176123"/>
      </dsp:txXfrm>
    </dsp:sp>
    <dsp:sp modelId="{7DB8839D-2D04-4DAE-858D-D27509D48C35}">
      <dsp:nvSpPr>
        <dsp:cNvPr id="0" name=""/>
        <dsp:cNvSpPr/>
      </dsp:nvSpPr>
      <dsp:spPr>
        <a:xfrm>
          <a:off x="8125165" y="427612"/>
          <a:ext cx="441416" cy="5163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8125165" y="530887"/>
        <a:ext cx="308991" cy="309824"/>
      </dsp:txXfrm>
    </dsp:sp>
    <dsp:sp modelId="{5065C157-FA88-426B-A09B-7324E240D801}">
      <dsp:nvSpPr>
        <dsp:cNvPr id="0" name=""/>
        <dsp:cNvSpPr/>
      </dsp:nvSpPr>
      <dsp:spPr>
        <a:xfrm>
          <a:off x="8749812" y="61147"/>
          <a:ext cx="2082154" cy="124930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Listen to Sentences</a:t>
          </a:r>
          <a:endParaRPr lang="tr-TR" sz="1900" kern="1200" dirty="0"/>
        </a:p>
        <a:p>
          <a:pPr marL="0" lvl="0" indent="0" algn="ctr" defTabSz="844550">
            <a:lnSpc>
              <a:spcPct val="90000"/>
            </a:lnSpc>
            <a:spcBef>
              <a:spcPct val="0"/>
            </a:spcBef>
            <a:spcAft>
              <a:spcPct val="35000"/>
            </a:spcAft>
            <a:buNone/>
          </a:pPr>
          <a:r>
            <a:rPr lang="tr-TR" sz="1900" kern="1200" dirty="0"/>
            <a:t>2 x </a:t>
          </a:r>
          <a:r>
            <a:rPr lang="en-US" sz="1900" kern="1200" dirty="0"/>
            <a:t>Yes </a:t>
          </a:r>
          <a:r>
            <a:rPr lang="tr-TR" sz="1900" kern="1200" dirty="0"/>
            <a:t>/ </a:t>
          </a:r>
          <a:r>
            <a:rPr lang="en-US" sz="1900" kern="1200" dirty="0"/>
            <a:t>No</a:t>
          </a:r>
        </a:p>
      </dsp:txBody>
      <dsp:txXfrm>
        <a:off x="8786403" y="97738"/>
        <a:ext cx="2008972" cy="11761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7720D-CEE6-4852-8054-EA3E16F5D997}" type="datetimeFigureOut">
              <a:rPr lang="tr-TR" smtClean="0"/>
              <a:t>29.01.2022</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853832-9036-4A7B-AD0C-4325F499FA49}" type="slidenum">
              <a:rPr lang="tr-TR" smtClean="0"/>
              <a:t>‹#›</a:t>
            </a:fld>
            <a:endParaRPr lang="tr-TR"/>
          </a:p>
        </p:txBody>
      </p:sp>
    </p:spTree>
    <p:extLst>
      <p:ext uri="{BB962C8B-B14F-4D97-AF65-F5344CB8AC3E}">
        <p14:creationId xmlns:p14="http://schemas.microsoft.com/office/powerpoint/2010/main" val="458909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Hi, thank you for joining the session.</a:t>
            </a:r>
          </a:p>
          <a:p>
            <a:endParaRPr lang="tr-TR" dirty="0"/>
          </a:p>
          <a:p>
            <a:r>
              <a:rPr lang="tr-TR" dirty="0"/>
              <a:t>I’m Bülent Özden,</a:t>
            </a:r>
          </a:p>
          <a:p>
            <a:r>
              <a:rPr lang="tr-TR" dirty="0"/>
              <a:t>A computer engineer and</a:t>
            </a:r>
          </a:p>
          <a:p>
            <a:r>
              <a:rPr lang="tr-TR" dirty="0"/>
              <a:t>currently Common Voice Turkish Language Representative</a:t>
            </a:r>
          </a:p>
          <a:p>
            <a:endParaRPr lang="tr-TR" dirty="0"/>
          </a:p>
        </p:txBody>
      </p:sp>
      <p:sp>
        <p:nvSpPr>
          <p:cNvPr id="4" name="Slide Number Placeholder 3"/>
          <p:cNvSpPr>
            <a:spLocks noGrp="1"/>
          </p:cNvSpPr>
          <p:nvPr>
            <p:ph type="sldNum" sz="quarter" idx="10"/>
          </p:nvPr>
        </p:nvSpPr>
        <p:spPr/>
        <p:txBody>
          <a:bodyPr/>
          <a:lstStyle/>
          <a:p>
            <a:fld id="{1C853832-9036-4A7B-AD0C-4325F499FA49}" type="slidenum">
              <a:rPr lang="tr-TR" smtClean="0"/>
              <a:t>1</a:t>
            </a:fld>
            <a:endParaRPr lang="tr-TR"/>
          </a:p>
        </p:txBody>
      </p:sp>
    </p:spTree>
    <p:extLst>
      <p:ext uri="{BB962C8B-B14F-4D97-AF65-F5344CB8AC3E}">
        <p14:creationId xmlns:p14="http://schemas.microsoft.com/office/powerpoint/2010/main" val="1085731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You need at least 5000 public domain sentences.</a:t>
            </a:r>
          </a:p>
          <a:p>
            <a:r>
              <a:rPr lang="tr-TR" dirty="0"/>
              <a:t>You can extract them from old works which became public domain, but they must have current vocabulary and be conversational.</a:t>
            </a:r>
          </a:p>
          <a:p>
            <a:r>
              <a:rPr lang="tr-TR" dirty="0"/>
              <a:t>Or just open a chat with the community and converse.</a:t>
            </a:r>
          </a:p>
          <a:p>
            <a:r>
              <a:rPr lang="tr-TR" dirty="0"/>
              <a:t>You can add the sentences through Sentence Collector.</a:t>
            </a:r>
          </a:p>
          <a:p>
            <a:endParaRPr lang="tr-TR" dirty="0"/>
          </a:p>
          <a:p>
            <a:r>
              <a:rPr lang="tr-TR" dirty="0"/>
              <a:t>You need to translate 75% of the User Interface on Mozilla’s translation tool Pontoon.</a:t>
            </a:r>
          </a:p>
          <a:p>
            <a:endParaRPr lang="tr-TR" dirty="0"/>
          </a:p>
          <a:p>
            <a:r>
              <a:rPr lang="tr-TR" dirty="0"/>
              <a:t>Afterwards you request your language in Discourse or github.</a:t>
            </a:r>
          </a:p>
          <a:p>
            <a:endParaRPr lang="tr-TR" dirty="0"/>
          </a:p>
          <a:p>
            <a:r>
              <a:rPr lang="tr-TR" dirty="0"/>
              <a:t>We’ve been lucky for Turkish, as we already had a started dataset.</a:t>
            </a:r>
          </a:p>
          <a:p>
            <a:r>
              <a:rPr lang="tr-TR" dirty="0"/>
              <a:t>We translated the remaining, but you also need localization.</a:t>
            </a:r>
          </a:p>
        </p:txBody>
      </p:sp>
      <p:sp>
        <p:nvSpPr>
          <p:cNvPr id="4" name="Slide Number Placeholder 3"/>
          <p:cNvSpPr>
            <a:spLocks noGrp="1"/>
          </p:cNvSpPr>
          <p:nvPr>
            <p:ph type="sldNum" sz="quarter" idx="10"/>
          </p:nvPr>
        </p:nvSpPr>
        <p:spPr/>
        <p:txBody>
          <a:bodyPr/>
          <a:lstStyle/>
          <a:p>
            <a:fld id="{1C853832-9036-4A7B-AD0C-4325F499FA49}" type="slidenum">
              <a:rPr lang="tr-TR" smtClean="0"/>
              <a:t>10</a:t>
            </a:fld>
            <a:endParaRPr lang="tr-TR"/>
          </a:p>
        </p:txBody>
      </p:sp>
    </p:spTree>
    <p:extLst>
      <p:ext uri="{BB962C8B-B14F-4D97-AF65-F5344CB8AC3E}">
        <p14:creationId xmlns:p14="http://schemas.microsoft.com/office/powerpoint/2010/main" val="2660144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For localization of language specific examples and rules, you need to work more.</a:t>
            </a:r>
          </a:p>
          <a:p>
            <a:endParaRPr lang="tr-TR" dirty="0"/>
          </a:p>
          <a:p>
            <a:r>
              <a:rPr lang="tr-TR" dirty="0"/>
              <a:t>For example I listened to thousands of sentences and took notes on common mistakes, generated examples specific to Turkish before translating these on Pontoon.</a:t>
            </a:r>
          </a:p>
          <a:p>
            <a:endParaRPr lang="tr-TR" dirty="0"/>
          </a:p>
        </p:txBody>
      </p:sp>
      <p:sp>
        <p:nvSpPr>
          <p:cNvPr id="4" name="Slide Number Placeholder 3"/>
          <p:cNvSpPr>
            <a:spLocks noGrp="1"/>
          </p:cNvSpPr>
          <p:nvPr>
            <p:ph type="sldNum" sz="quarter" idx="10"/>
          </p:nvPr>
        </p:nvSpPr>
        <p:spPr/>
        <p:txBody>
          <a:bodyPr/>
          <a:lstStyle/>
          <a:p>
            <a:fld id="{1C853832-9036-4A7B-AD0C-4325F499FA49}" type="slidenum">
              <a:rPr lang="tr-TR" smtClean="0"/>
              <a:t>11</a:t>
            </a:fld>
            <a:endParaRPr lang="tr-TR"/>
          </a:p>
        </p:txBody>
      </p:sp>
    </p:spTree>
    <p:extLst>
      <p:ext uri="{BB962C8B-B14F-4D97-AF65-F5344CB8AC3E}">
        <p14:creationId xmlns:p14="http://schemas.microsoft.com/office/powerpoint/2010/main" val="583350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While doing it, keep the list large. Two lists for text-corpus and voice-corpus will be ideal.</a:t>
            </a:r>
          </a:p>
          <a:p>
            <a:endParaRPr lang="tr-TR" dirty="0"/>
          </a:p>
          <a:p>
            <a:r>
              <a:rPr lang="tr-TR" dirty="0"/>
              <a:t>I summarized all the information I collected or generated on the Turkish sub-Discourse.</a:t>
            </a:r>
          </a:p>
          <a:p>
            <a:endParaRPr lang="tr-TR" dirty="0"/>
          </a:p>
          <a:p>
            <a:r>
              <a:rPr lang="tr-TR" dirty="0"/>
              <a:t>These will be very handy for your campaigns. It is easier for people to understand by examples.</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12</a:t>
            </a:fld>
            <a:endParaRPr lang="tr-TR"/>
          </a:p>
        </p:txBody>
      </p:sp>
    </p:spTree>
    <p:extLst>
      <p:ext uri="{BB962C8B-B14F-4D97-AF65-F5344CB8AC3E}">
        <p14:creationId xmlns:p14="http://schemas.microsoft.com/office/powerpoint/2010/main" val="2248734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There are many resources and if you are actively working in a language community, you might want to know all these information.</a:t>
            </a:r>
          </a:p>
          <a:p>
            <a:endParaRPr lang="tr-TR" dirty="0"/>
          </a:p>
          <a:p>
            <a:r>
              <a:rPr lang="tr-TR" dirty="0"/>
              <a:t>Main Common Voice pages, Sentence Collector, Pontoon, Discourse forums, Matrix chats.</a:t>
            </a:r>
          </a:p>
          <a:p>
            <a:endParaRPr lang="tr-TR" dirty="0"/>
          </a:p>
          <a:p>
            <a:r>
              <a:rPr lang="tr-TR" dirty="0"/>
              <a:t>If you will work with Coqui STT go there and learn.</a:t>
            </a:r>
          </a:p>
          <a:p>
            <a:endParaRPr lang="tr-TR" dirty="0"/>
          </a:p>
          <a:p>
            <a:r>
              <a:rPr lang="tr-TR" dirty="0"/>
              <a:t>And if you program, use github, post issues and PR’s.</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13</a:t>
            </a:fld>
            <a:endParaRPr lang="tr-TR"/>
          </a:p>
        </p:txBody>
      </p:sp>
    </p:spTree>
    <p:extLst>
      <p:ext uri="{BB962C8B-B14F-4D97-AF65-F5344CB8AC3E}">
        <p14:creationId xmlns:p14="http://schemas.microsoft.com/office/powerpoint/2010/main" val="1024800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Some additional random points:</a:t>
            </a:r>
          </a:p>
          <a:p>
            <a:endParaRPr lang="tr-TR" dirty="0"/>
          </a:p>
          <a:p>
            <a:r>
              <a:rPr lang="tr-TR" sz="2400" dirty="0"/>
              <a:t>You need to be a native language speaker to guide. Ask for a sub-Discourse, become a translator on Pontoon – But beware: You need to dedicate some time!</a:t>
            </a:r>
          </a:p>
          <a:p>
            <a:endParaRPr lang="tr-TR" sz="2400" dirty="0"/>
          </a:p>
          <a:p>
            <a:r>
              <a:rPr lang="tr-TR" sz="2400" dirty="0"/>
              <a:t>Regular people will not come to Discourse/Matrix and Common Voice backbone does not provide tools for building a community, so you may need to build it elsewhere.</a:t>
            </a:r>
          </a:p>
          <a:p>
            <a:endParaRPr lang="tr-TR" sz="2400" dirty="0"/>
          </a:p>
          <a:p>
            <a:r>
              <a:rPr lang="tr-TR" sz="2400" dirty="0"/>
              <a:t>Regular people will not read technical jargon or long information, you might need to re-summorize the existing summories.</a:t>
            </a:r>
          </a:p>
          <a:p>
            <a:endParaRPr lang="tr-TR" sz="2400" dirty="0"/>
          </a:p>
          <a:p>
            <a:r>
              <a:rPr lang="tr-TR" sz="2400" dirty="0"/>
              <a:t>Time / duration values on Common Voice website are approximations, there are no real statistics yet.</a:t>
            </a:r>
          </a:p>
          <a:p>
            <a:endParaRPr lang="tr-TR" sz="2400" dirty="0"/>
          </a:p>
          <a:p>
            <a:r>
              <a:rPr lang="tr-TR" sz="2400" dirty="0"/>
              <a:t>Volunteers must be 20 years or older or must have </a:t>
            </a:r>
            <a:r>
              <a:rPr lang="tr-TR" sz="2400" b="1" dirty="0"/>
              <a:t>consent</a:t>
            </a:r>
          </a:p>
          <a:p>
            <a:endParaRPr lang="tr-TR" sz="2400" dirty="0"/>
          </a:p>
          <a:p>
            <a:r>
              <a:rPr lang="tr-TR" sz="2400" dirty="0"/>
              <a:t>There is a «staging server» to check translations</a:t>
            </a:r>
          </a:p>
          <a:p>
            <a:endParaRPr lang="tr-TR" sz="2400" dirty="0"/>
          </a:p>
          <a:p>
            <a:r>
              <a:rPr lang="tr-TR" sz="2400" dirty="0"/>
              <a:t>Metadata for datasets under Common Voice repos are helpful</a:t>
            </a:r>
          </a:p>
          <a:p>
            <a:endParaRPr lang="tr-TR" sz="2400" dirty="0"/>
          </a:p>
          <a:p>
            <a:r>
              <a:rPr lang="tr-TR" sz="2400" dirty="0"/>
              <a:t>Common Voice Utils repo is very helpful if you want to start training an AI.</a:t>
            </a:r>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14</a:t>
            </a:fld>
            <a:endParaRPr lang="tr-TR"/>
          </a:p>
        </p:txBody>
      </p:sp>
    </p:spTree>
    <p:extLst>
      <p:ext uri="{BB962C8B-B14F-4D97-AF65-F5344CB8AC3E}">
        <p14:creationId xmlns:p14="http://schemas.microsoft.com/office/powerpoint/2010/main" val="2686390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OK, you started to work on your language, but you need to get volunteers to donate their time and voices.</a:t>
            </a:r>
          </a:p>
          <a:p>
            <a:endParaRPr lang="tr-TR" dirty="0"/>
          </a:p>
          <a:p>
            <a:r>
              <a:rPr lang="tr-TR" dirty="0"/>
              <a:t>During the pandemic era, we could only do social media campaigns.</a:t>
            </a:r>
          </a:p>
          <a:p>
            <a:r>
              <a:rPr lang="tr-TR" dirty="0"/>
              <a:t>But what will be your campaign goals? Would you just say «come and record»?</a:t>
            </a:r>
          </a:p>
          <a:p>
            <a:endParaRPr lang="tr-TR" dirty="0"/>
          </a:p>
          <a:p>
            <a:r>
              <a:rPr lang="tr-TR" dirty="0"/>
              <a:t>To determine your campaign goals, you need to know where you stand, so you need to analyze your dataset.</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15</a:t>
            </a:fld>
            <a:endParaRPr lang="tr-TR"/>
          </a:p>
        </p:txBody>
      </p:sp>
    </p:spTree>
    <p:extLst>
      <p:ext uri="{BB962C8B-B14F-4D97-AF65-F5344CB8AC3E}">
        <p14:creationId xmlns:p14="http://schemas.microsoft.com/office/powerpoint/2010/main" val="2396007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Let us do a simple analysis.</a:t>
            </a:r>
          </a:p>
          <a:p>
            <a:r>
              <a:rPr lang="tr-TR" dirty="0"/>
              <a:t>Get your latest dataset, expand it, and find the tab delimited files.</a:t>
            </a:r>
          </a:p>
          <a:p>
            <a:r>
              <a:rPr lang="tr-TR" dirty="0"/>
              <a:t>----</a:t>
            </a:r>
          </a:p>
          <a:p>
            <a:r>
              <a:rPr lang="tr-TR" dirty="0"/>
              <a:t>You will see validated and invalidated ones, along with «other» which are not fully validated or invalidated at that time.</a:t>
            </a:r>
          </a:p>
          <a:p>
            <a:r>
              <a:rPr lang="tr-TR" dirty="0"/>
              <a:t>----</a:t>
            </a:r>
          </a:p>
          <a:p>
            <a:r>
              <a:rPr lang="tr-TR" dirty="0"/>
              <a:t>Train, dev and test files are used in AI traning. They will be a subset of the validated.</a:t>
            </a:r>
          </a:p>
          <a:p>
            <a:r>
              <a:rPr lang="tr-TR" dirty="0"/>
              <a:t>----</a:t>
            </a:r>
          </a:p>
          <a:p>
            <a:r>
              <a:rPr lang="tr-TR" dirty="0"/>
              <a:t>Reported are those sentences which are reported during recording/listening by the volunteers.</a:t>
            </a:r>
          </a:p>
          <a:p>
            <a:r>
              <a:rPr lang="tr-TR" dirty="0"/>
              <a:t>----</a:t>
            </a:r>
          </a:p>
          <a:p>
            <a:r>
              <a:rPr lang="tr-TR" dirty="0"/>
              <a:t>Examine your files for the following – I used Excel for this.</a:t>
            </a:r>
          </a:p>
          <a:p>
            <a:endParaRPr lang="tr-TR" dirty="0"/>
          </a:p>
          <a:p>
            <a:r>
              <a:rPr lang="tr-TR" dirty="0"/>
              <a:t>How is diversity? Will it be probably biased when trained?</a:t>
            </a:r>
          </a:p>
          <a:p>
            <a:r>
              <a:rPr lang="tr-TR" dirty="0"/>
              <a:t>Are people recording too much?</a:t>
            </a:r>
          </a:p>
          <a:p>
            <a:r>
              <a:rPr lang="tr-TR" dirty="0"/>
              <a:t>Did same sentences got recorded too many times?</a:t>
            </a:r>
          </a:p>
          <a:p>
            <a:r>
              <a:rPr lang="tr-TR" dirty="0"/>
              <a:t>----</a:t>
            </a:r>
          </a:p>
          <a:p>
            <a:r>
              <a:rPr lang="tr-TR" dirty="0"/>
              <a:t>You can go ahead and check more, also listening to a sample of the clips.</a:t>
            </a:r>
          </a:p>
          <a:p>
            <a:r>
              <a:rPr lang="tr-TR" dirty="0"/>
              <a:t>Check the reported ones for your future text corpus.</a:t>
            </a:r>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16</a:t>
            </a:fld>
            <a:endParaRPr lang="tr-TR"/>
          </a:p>
        </p:txBody>
      </p:sp>
    </p:spTree>
    <p:extLst>
      <p:ext uri="{BB962C8B-B14F-4D97-AF65-F5344CB8AC3E}">
        <p14:creationId xmlns:p14="http://schemas.microsoft.com/office/powerpoint/2010/main" val="468903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These are my findings in v7.0 Turkish dataset.</a:t>
            </a:r>
          </a:p>
          <a:p>
            <a:r>
              <a:rPr lang="tr-TR" dirty="0"/>
              <a:t>As you can see, the data is concentrated in one demographic slot: Young males!</a:t>
            </a:r>
          </a:p>
          <a:p>
            <a:r>
              <a:rPr lang="tr-TR" dirty="0"/>
              <a:t>----</a:t>
            </a:r>
          </a:p>
          <a:p>
            <a:r>
              <a:rPr lang="tr-TR" dirty="0"/>
              <a:t>Recordings by male voices are 11 times more then female voices!</a:t>
            </a:r>
          </a:p>
          <a:p>
            <a:r>
              <a:rPr lang="tr-TR" dirty="0"/>
              <a:t>It is obvious that the dataset is biased to male voices.</a:t>
            </a:r>
          </a:p>
          <a:p>
            <a:r>
              <a:rPr lang="tr-TR" dirty="0"/>
              <a:t>----</a:t>
            </a:r>
          </a:p>
          <a:p>
            <a:r>
              <a:rPr lang="tr-TR" dirty="0"/>
              <a:t>Same for the age, most data comes from young people.</a:t>
            </a:r>
          </a:p>
          <a:p>
            <a:endParaRPr lang="tr-TR" dirty="0"/>
          </a:p>
          <a:p>
            <a:r>
              <a:rPr lang="tr-TR" dirty="0"/>
              <a:t>Probably most of the languages will have similar status to a degree.</a:t>
            </a:r>
          </a:p>
          <a:p>
            <a:r>
              <a:rPr lang="tr-TR" dirty="0"/>
              <a:t>----</a:t>
            </a:r>
          </a:p>
          <a:p>
            <a:r>
              <a:rPr lang="tr-TR" dirty="0"/>
              <a:t>As you can see, another peek is under «blank».</a:t>
            </a:r>
          </a:p>
          <a:p>
            <a:r>
              <a:rPr lang="tr-TR" dirty="0"/>
              <a:t>These are people recording without registration or logging in, or not prefer to give their demographic info.</a:t>
            </a:r>
          </a:p>
          <a:p>
            <a:endParaRPr lang="tr-TR" dirty="0"/>
          </a:p>
          <a:p>
            <a:r>
              <a:rPr lang="tr-TR" dirty="0"/>
              <a:t>Although this is not good AI traning, this is a fact with current privacy laws and rules.</a:t>
            </a:r>
          </a:p>
          <a:p>
            <a:r>
              <a:rPr lang="tr-TR" dirty="0"/>
              <a:t>You may like to emphasize the importance of the demographic information in your campaigns.</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17</a:t>
            </a:fld>
            <a:endParaRPr lang="tr-TR"/>
          </a:p>
        </p:txBody>
      </p:sp>
    </p:spTree>
    <p:extLst>
      <p:ext uri="{BB962C8B-B14F-4D97-AF65-F5344CB8AC3E}">
        <p14:creationId xmlns:p14="http://schemas.microsoft.com/office/powerpoint/2010/main" val="3414406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One other problem with Turkish was the text corpus.</a:t>
            </a:r>
          </a:p>
          <a:p>
            <a:r>
              <a:rPr lang="tr-TR" dirty="0"/>
              <a:t>Until version 6.1 there was only one text-corpus added at the start of the project: SETimes with 5.077 sentences.</a:t>
            </a:r>
          </a:p>
          <a:p>
            <a:endParaRPr lang="tr-TR" dirty="0"/>
          </a:p>
          <a:p>
            <a:r>
              <a:rPr lang="tr-TR" dirty="0"/>
              <a:t>These were translated news from Balkans, with many proper names in Machadonian, Sirbian etc.</a:t>
            </a:r>
          </a:p>
          <a:p>
            <a:r>
              <a:rPr lang="tr-TR" dirty="0"/>
              <a:t>And of course they are not conversational.</a:t>
            </a:r>
          </a:p>
          <a:p>
            <a:endParaRPr lang="tr-TR" dirty="0"/>
          </a:p>
          <a:p>
            <a:r>
              <a:rPr lang="tr-TR" dirty="0"/>
              <a:t>Although the number of voices increased in time, these sentences kept being recorded over and over with different voices.</a:t>
            </a:r>
          </a:p>
          <a:p>
            <a:endParaRPr lang="tr-TR" dirty="0"/>
          </a:p>
          <a:p>
            <a:r>
              <a:rPr lang="tr-TR" dirty="0"/>
              <a:t>This would certainly bias the AI.</a:t>
            </a:r>
          </a:p>
          <a:p>
            <a:endParaRPr lang="tr-TR" dirty="0"/>
          </a:p>
          <a:p>
            <a:r>
              <a:rPr lang="tr-TR" dirty="0"/>
              <a:t>In early 2021 we could add some new text-corpus, hoping to remedy this and added much more in the second half.</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18</a:t>
            </a:fld>
            <a:endParaRPr lang="tr-TR"/>
          </a:p>
        </p:txBody>
      </p:sp>
    </p:spTree>
    <p:extLst>
      <p:ext uri="{BB962C8B-B14F-4D97-AF65-F5344CB8AC3E}">
        <p14:creationId xmlns:p14="http://schemas.microsoft.com/office/powerpoint/2010/main" val="4189799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If we dig deeper and get a distribution of recordings per sentence, you will see these multiple recordings.</a:t>
            </a:r>
          </a:p>
          <a:p>
            <a:r>
              <a:rPr lang="tr-TR" dirty="0"/>
              <a:t>----</a:t>
            </a:r>
          </a:p>
          <a:p>
            <a:r>
              <a:rPr lang="tr-TR" dirty="0"/>
              <a:t>Sentences recorded only one time are most probably from the recently added text-corpus.</a:t>
            </a:r>
          </a:p>
          <a:p>
            <a:r>
              <a:rPr lang="tr-TR" dirty="0"/>
              <a:t>----</a:t>
            </a:r>
          </a:p>
          <a:p>
            <a:r>
              <a:rPr lang="tr-TR" dirty="0"/>
              <a:t>On the other hand, the default corpus creator program, which creates splits for the traning, will take one recording per sentence to prevent sentence/vocabulary bias.</a:t>
            </a:r>
          </a:p>
          <a:p>
            <a:endParaRPr lang="tr-TR" dirty="0"/>
          </a:p>
          <a:p>
            <a:r>
              <a:rPr lang="tr-TR" dirty="0"/>
              <a:t>So, for version 7 dataset, only one-third of the already small data will be used in training, unless you create your own training splits.</a:t>
            </a:r>
          </a:p>
          <a:p>
            <a:r>
              <a:rPr lang="tr-TR" dirty="0"/>
              <a:t>----</a:t>
            </a:r>
          </a:p>
          <a:p>
            <a:r>
              <a:rPr lang="tr-TR" dirty="0"/>
              <a:t>When we look at the distribution of recordings per person, things get more interesting.</a:t>
            </a:r>
          </a:p>
          <a:p>
            <a:r>
              <a:rPr lang="tr-TR" dirty="0"/>
              <a:t>----</a:t>
            </a:r>
          </a:p>
          <a:p>
            <a:r>
              <a:rPr lang="tr-TR" dirty="0"/>
              <a:t>First of all, although the dataset download page states that there are 960 voices, the actual number in validated is 851.</a:t>
            </a:r>
          </a:p>
          <a:p>
            <a:r>
              <a:rPr lang="tr-TR" dirty="0"/>
              <a:t>----</a:t>
            </a:r>
          </a:p>
          <a:p>
            <a:r>
              <a:rPr lang="tr-TR" dirty="0"/>
              <a:t>Secondly, around two-thirds of people just visited, recorded a couple of sentences and went away.</a:t>
            </a:r>
          </a:p>
          <a:p>
            <a:endParaRPr lang="tr-TR" dirty="0"/>
          </a:p>
          <a:p>
            <a:r>
              <a:rPr lang="tr-TR" dirty="0"/>
              <a:t>This is important for your campaigns. You need to make them record more nad get into the community.</a:t>
            </a:r>
          </a:p>
          <a:p>
            <a:r>
              <a:rPr lang="tr-TR" dirty="0"/>
              <a:t>----</a:t>
            </a:r>
          </a:p>
          <a:p>
            <a:r>
              <a:rPr lang="tr-TR" dirty="0"/>
              <a:t>Third, there are some people who recorded many sentences.</a:t>
            </a:r>
          </a:p>
          <a:p>
            <a:endParaRPr lang="tr-TR" dirty="0"/>
          </a:p>
          <a:p>
            <a:r>
              <a:rPr lang="tr-TR" dirty="0"/>
              <a:t>They are young males of course, and this will make the dataset more and more biased.</a:t>
            </a:r>
          </a:p>
          <a:p>
            <a:endParaRPr lang="tr-TR" dirty="0"/>
          </a:p>
          <a:p>
            <a:r>
              <a:rPr lang="tr-TR" dirty="0"/>
              <a:t>We will see their biasing effect in the training results, in the next part of the presentation.</a:t>
            </a:r>
          </a:p>
          <a:p>
            <a:endParaRPr lang="tr-TR" dirty="0"/>
          </a:p>
        </p:txBody>
      </p:sp>
      <p:sp>
        <p:nvSpPr>
          <p:cNvPr id="4" name="Slide Number Placeholder 3"/>
          <p:cNvSpPr>
            <a:spLocks noGrp="1"/>
          </p:cNvSpPr>
          <p:nvPr>
            <p:ph type="sldNum" sz="quarter" idx="10"/>
          </p:nvPr>
        </p:nvSpPr>
        <p:spPr/>
        <p:txBody>
          <a:bodyPr/>
          <a:lstStyle/>
          <a:p>
            <a:fld id="{1C853832-9036-4A7B-AD0C-4325F499FA49}" type="slidenum">
              <a:rPr lang="tr-TR" smtClean="0"/>
              <a:t>19</a:t>
            </a:fld>
            <a:endParaRPr lang="tr-TR"/>
          </a:p>
        </p:txBody>
      </p:sp>
    </p:spTree>
    <p:extLst>
      <p:ext uri="{BB962C8B-B14F-4D97-AF65-F5344CB8AC3E}">
        <p14:creationId xmlns:p14="http://schemas.microsoft.com/office/powerpoint/2010/main" val="198315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I wanted to share the knowledge we accumulated in the last year while working on Common Voice Turkish dataset.</a:t>
            </a:r>
          </a:p>
          <a:p>
            <a:endParaRPr lang="tr-TR" dirty="0"/>
          </a:p>
          <a:p>
            <a:r>
              <a:rPr lang="tr-TR" dirty="0"/>
              <a:t>Turkish has been an under-resourced language and the dataset is problematic in many aspects.</a:t>
            </a:r>
          </a:p>
          <a:p>
            <a:r>
              <a:rPr lang="tr-TR" dirty="0"/>
              <a:t>There were individuals recording, but no language community, so we wanted to volunteer.</a:t>
            </a:r>
          </a:p>
          <a:p>
            <a:endParaRPr lang="tr-TR" dirty="0"/>
          </a:p>
          <a:p>
            <a:r>
              <a:rPr lang="tr-TR" dirty="0"/>
              <a:t>Most of the work I’ll be presenting will relate to Turkish, but these can directly be applicable to other languages.</a:t>
            </a:r>
          </a:p>
          <a:p>
            <a:endParaRPr lang="tr-TR" dirty="0"/>
          </a:p>
          <a:p>
            <a:r>
              <a:rPr lang="tr-TR" dirty="0"/>
              <a:t>I will try to keep the presentation simple, not academic or very technical except some pointers.</a:t>
            </a:r>
          </a:p>
        </p:txBody>
      </p:sp>
      <p:sp>
        <p:nvSpPr>
          <p:cNvPr id="4" name="Slide Number Placeholder 3"/>
          <p:cNvSpPr>
            <a:spLocks noGrp="1"/>
          </p:cNvSpPr>
          <p:nvPr>
            <p:ph type="sldNum" sz="quarter" idx="10"/>
          </p:nvPr>
        </p:nvSpPr>
        <p:spPr/>
        <p:txBody>
          <a:bodyPr/>
          <a:lstStyle/>
          <a:p>
            <a:fld id="{1C853832-9036-4A7B-AD0C-4325F499FA49}" type="slidenum">
              <a:rPr lang="tr-TR" smtClean="0"/>
              <a:t>2</a:t>
            </a:fld>
            <a:endParaRPr lang="tr-TR"/>
          </a:p>
        </p:txBody>
      </p:sp>
    </p:spTree>
    <p:extLst>
      <p:ext uri="{BB962C8B-B14F-4D97-AF65-F5344CB8AC3E}">
        <p14:creationId xmlns:p14="http://schemas.microsoft.com/office/powerpoint/2010/main" val="4042513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Now we know that the health of our dataset is NOT good at all!</a:t>
            </a:r>
          </a:p>
          <a:p>
            <a:r>
              <a:rPr lang="tr-TR" dirty="0"/>
              <a:t>In our campaign, we tried to correct it both quantitatively and qualitatively…</a:t>
            </a:r>
          </a:p>
          <a:p>
            <a:endParaRPr lang="tr-TR" dirty="0"/>
          </a:p>
          <a:p>
            <a:r>
              <a:rPr lang="tr-TR" dirty="0"/>
              <a:t>We have low text-corpus and low number and recordings and we want to increase them both.</a:t>
            </a:r>
          </a:p>
          <a:p>
            <a:endParaRPr lang="tr-TR" dirty="0"/>
          </a:p>
          <a:p>
            <a:r>
              <a:rPr lang="tr-TR" dirty="0"/>
              <a:t>To prevent further bias we first set a rule and asked people to record minimum 100, maximum 300 sentences.</a:t>
            </a:r>
          </a:p>
          <a:p>
            <a:r>
              <a:rPr lang="tr-TR" dirty="0"/>
              <a:t>This means we expected 1 to 3 hours of volunteer time.</a:t>
            </a:r>
          </a:p>
          <a:p>
            <a:r>
              <a:rPr lang="tr-TR" dirty="0"/>
              <a:t>----</a:t>
            </a:r>
          </a:p>
          <a:p>
            <a:r>
              <a:rPr lang="tr-TR" dirty="0"/>
              <a:t>We designed the campaign to reach female voices.</a:t>
            </a:r>
          </a:p>
          <a:p>
            <a:endParaRPr lang="tr-TR" dirty="0"/>
          </a:p>
          <a:p>
            <a:r>
              <a:rPr lang="tr-TR" dirty="0"/>
              <a:t>As we are not young anymore, our friends are mostly over 40 also, this was a plus.</a:t>
            </a:r>
          </a:p>
          <a:p>
            <a:r>
              <a:rPr lang="tr-TR" dirty="0"/>
              <a:t>----</a:t>
            </a:r>
          </a:p>
          <a:p>
            <a:r>
              <a:rPr lang="tr-TR" dirty="0"/>
              <a:t>During the campaign we also trained some AI and recognized that a single young male with accent drops the performance of the AI considerably.</a:t>
            </a:r>
          </a:p>
          <a:p>
            <a:r>
              <a:rPr lang="tr-TR" dirty="0"/>
              <a:t>So, we raised the expectations to 1000+ recordings and invited some people to balance this individual.</a:t>
            </a:r>
          </a:p>
          <a:p>
            <a:endParaRPr lang="tr-TR" dirty="0"/>
          </a:p>
        </p:txBody>
      </p:sp>
      <p:sp>
        <p:nvSpPr>
          <p:cNvPr id="4" name="Slide Number Placeholder 3"/>
          <p:cNvSpPr>
            <a:spLocks noGrp="1"/>
          </p:cNvSpPr>
          <p:nvPr>
            <p:ph type="sldNum" sz="quarter" idx="10"/>
          </p:nvPr>
        </p:nvSpPr>
        <p:spPr/>
        <p:txBody>
          <a:bodyPr/>
          <a:lstStyle/>
          <a:p>
            <a:fld id="{1C853832-9036-4A7B-AD0C-4325F499FA49}" type="slidenum">
              <a:rPr lang="tr-TR" smtClean="0"/>
              <a:t>20</a:t>
            </a:fld>
            <a:endParaRPr lang="tr-TR"/>
          </a:p>
        </p:txBody>
      </p:sp>
    </p:spTree>
    <p:extLst>
      <p:ext uri="{BB962C8B-B14F-4D97-AF65-F5344CB8AC3E}">
        <p14:creationId xmlns:p14="http://schemas.microsoft.com/office/powerpoint/2010/main" val="337853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We designed a multi-channel social media campaign to reach our goals.</a:t>
            </a:r>
          </a:p>
          <a:p>
            <a:r>
              <a:rPr lang="tr-TR" dirty="0"/>
              <a:t>----</a:t>
            </a:r>
          </a:p>
          <a:p>
            <a:r>
              <a:rPr lang="tr-TR" dirty="0"/>
              <a:t>Facebook as community base</a:t>
            </a:r>
          </a:p>
          <a:p>
            <a:r>
              <a:rPr lang="tr-TR" dirty="0"/>
              <a:t>----</a:t>
            </a:r>
          </a:p>
          <a:p>
            <a:r>
              <a:rPr lang="tr-TR" dirty="0"/>
              <a:t>and to provide guides</a:t>
            </a:r>
          </a:p>
          <a:p>
            <a:r>
              <a:rPr lang="tr-TR" dirty="0"/>
              <a:t>----</a:t>
            </a:r>
          </a:p>
          <a:p>
            <a:r>
              <a:rPr lang="tr-TR" dirty="0"/>
              <a:t>Youtube for video guides</a:t>
            </a:r>
          </a:p>
          <a:p>
            <a:r>
              <a:rPr lang="tr-TR" dirty="0"/>
              <a:t>----</a:t>
            </a:r>
          </a:p>
          <a:p>
            <a:r>
              <a:rPr lang="tr-TR" dirty="0"/>
              <a:t>Telegram for instant support</a:t>
            </a:r>
          </a:p>
          <a:p>
            <a:r>
              <a:rPr lang="tr-TR" dirty="0"/>
              <a:t>----</a:t>
            </a:r>
          </a:p>
          <a:p>
            <a:r>
              <a:rPr lang="tr-TR" dirty="0"/>
              <a:t>Plus Twitter ---- Instagram ---- and LinkedIn for announcements</a:t>
            </a:r>
          </a:p>
          <a:p>
            <a:r>
              <a:rPr lang="tr-TR" dirty="0"/>
              <a:t>----</a:t>
            </a:r>
          </a:p>
          <a:p>
            <a:r>
              <a:rPr lang="tr-TR" dirty="0"/>
              <a:t>We’ve got a domain name for future work and used shortened links to get click numbers where appropriate.</a:t>
            </a:r>
          </a:p>
          <a:p>
            <a:endParaRPr lang="tr-TR" dirty="0"/>
          </a:p>
        </p:txBody>
      </p:sp>
      <p:sp>
        <p:nvSpPr>
          <p:cNvPr id="4" name="Slide Number Placeholder 3"/>
          <p:cNvSpPr>
            <a:spLocks noGrp="1"/>
          </p:cNvSpPr>
          <p:nvPr>
            <p:ph type="sldNum" sz="quarter" idx="10"/>
          </p:nvPr>
        </p:nvSpPr>
        <p:spPr/>
        <p:txBody>
          <a:bodyPr/>
          <a:lstStyle/>
          <a:p>
            <a:fld id="{1C853832-9036-4A7B-AD0C-4325F499FA49}" type="slidenum">
              <a:rPr lang="tr-TR" smtClean="0"/>
              <a:t>21</a:t>
            </a:fld>
            <a:endParaRPr lang="tr-TR"/>
          </a:p>
        </p:txBody>
      </p:sp>
    </p:spTree>
    <p:extLst>
      <p:ext uri="{BB962C8B-B14F-4D97-AF65-F5344CB8AC3E}">
        <p14:creationId xmlns:p14="http://schemas.microsoft.com/office/powerpoint/2010/main" val="2131551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Prepare you slogans, designs and messages.</a:t>
            </a:r>
          </a:p>
          <a:p>
            <a:pPr marL="171450" indent="-171450">
              <a:buFontTx/>
              <a:buChar char="-"/>
            </a:pPr>
            <a:r>
              <a:rPr lang="tr-TR" dirty="0"/>
              <a:t>Teasers</a:t>
            </a:r>
          </a:p>
          <a:p>
            <a:pPr marL="171450" indent="-171450">
              <a:buFontTx/>
              <a:buChar char="-"/>
            </a:pPr>
            <a:r>
              <a:rPr lang="tr-TR" dirty="0"/>
              <a:t>Technical information</a:t>
            </a:r>
          </a:p>
          <a:p>
            <a:pPr marL="171450" indent="-171450">
              <a:buFontTx/>
              <a:buChar char="-"/>
            </a:pPr>
            <a:r>
              <a:rPr lang="tr-TR" dirty="0"/>
              <a:t>Feedback from the campaign, dataset or training results</a:t>
            </a:r>
          </a:p>
          <a:p>
            <a:pPr marL="171450" indent="-171450">
              <a:buFontTx/>
              <a:buChar char="-"/>
            </a:pPr>
            <a:r>
              <a:rPr lang="tr-TR" dirty="0"/>
              <a:t>This one is a call for female voices</a:t>
            </a:r>
          </a:p>
          <a:p>
            <a:pPr marL="171450" indent="-171450">
              <a:buFontTx/>
              <a:buChar char="-"/>
            </a:pPr>
            <a:r>
              <a:rPr lang="tr-TR" dirty="0"/>
              <a:t>This one is for new year celebration</a:t>
            </a:r>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22</a:t>
            </a:fld>
            <a:endParaRPr lang="tr-TR"/>
          </a:p>
        </p:txBody>
      </p:sp>
    </p:spTree>
    <p:extLst>
      <p:ext uri="{BB962C8B-B14F-4D97-AF65-F5344CB8AC3E}">
        <p14:creationId xmlns:p14="http://schemas.microsoft.com/office/powerpoint/2010/main" val="3738019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And most importantly, you should have prepared new text corpus resources before the campaign.</a:t>
            </a:r>
          </a:p>
          <a:p>
            <a:r>
              <a:rPr lang="tr-TR" dirty="0"/>
              <a:t>Do simple math to find how many you will need for your goals.</a:t>
            </a:r>
          </a:p>
          <a:p>
            <a:endParaRPr lang="tr-TR" dirty="0"/>
          </a:p>
          <a:p>
            <a:r>
              <a:rPr lang="tr-TR" dirty="0"/>
              <a:t>We prepared these offline with our core group, checked every sentence 3-4 times.</a:t>
            </a:r>
          </a:p>
          <a:p>
            <a:endParaRPr lang="tr-TR" dirty="0"/>
          </a:p>
          <a:p>
            <a:r>
              <a:rPr lang="tr-TR" dirty="0"/>
              <a:t>We pre-analyzed these resources and randomly mixed short utterences with longer descriptive ones before posting.</a:t>
            </a:r>
          </a:p>
          <a:p>
            <a:endParaRPr lang="tr-TR" dirty="0"/>
          </a:p>
          <a:p>
            <a:r>
              <a:rPr lang="tr-TR" dirty="0"/>
              <a:t>For example, the left one here is Turkish proverbs, the right one is from a book by Sabahattin Ali.</a:t>
            </a:r>
          </a:p>
          <a:p>
            <a:endParaRPr lang="tr-TR" dirty="0"/>
          </a:p>
        </p:txBody>
      </p:sp>
      <p:sp>
        <p:nvSpPr>
          <p:cNvPr id="4" name="Slide Number Placeholder 3"/>
          <p:cNvSpPr>
            <a:spLocks noGrp="1"/>
          </p:cNvSpPr>
          <p:nvPr>
            <p:ph type="sldNum" sz="quarter" idx="10"/>
          </p:nvPr>
        </p:nvSpPr>
        <p:spPr/>
        <p:txBody>
          <a:bodyPr/>
          <a:lstStyle/>
          <a:p>
            <a:fld id="{1C853832-9036-4A7B-AD0C-4325F499FA49}" type="slidenum">
              <a:rPr lang="tr-TR" smtClean="0"/>
              <a:t>23</a:t>
            </a:fld>
            <a:endParaRPr lang="tr-TR"/>
          </a:p>
        </p:txBody>
      </p:sp>
    </p:spTree>
    <p:extLst>
      <p:ext uri="{BB962C8B-B14F-4D97-AF65-F5344CB8AC3E}">
        <p14:creationId xmlns:p14="http://schemas.microsoft.com/office/powerpoint/2010/main" val="4216755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We monitored the advances daily and fed the system with text-corpus when needed – these are the green columns.</a:t>
            </a:r>
          </a:p>
          <a:p>
            <a:endParaRPr lang="tr-TR" dirty="0"/>
          </a:p>
          <a:p>
            <a:r>
              <a:rPr lang="tr-TR" dirty="0"/>
              <a:t>It took one month to prepare all these and we started the campaign on the first of November.</a:t>
            </a:r>
          </a:p>
          <a:p>
            <a:endParaRPr lang="tr-TR" dirty="0"/>
          </a:p>
          <a:p>
            <a:r>
              <a:rPr lang="tr-TR" dirty="0"/>
              <a:t>We were thinking about a month, but the dataset release date kept pushing further and we pushed more…</a:t>
            </a:r>
          </a:p>
          <a:p>
            <a:endParaRPr lang="tr-TR" dirty="0"/>
          </a:p>
          <a:p>
            <a:r>
              <a:rPr lang="tr-TR" dirty="0"/>
              <a:t>You can see the results of our campaign effors –meaning social media posts- as red peaks.</a:t>
            </a:r>
          </a:p>
          <a:p>
            <a:endParaRPr lang="tr-TR" dirty="0"/>
          </a:p>
          <a:p>
            <a:r>
              <a:rPr lang="tr-TR" dirty="0"/>
              <a:t>You can also see that we tried to keep validation –the blue lines- in pace with recordings – otherwise it would be impossible to keep up.</a:t>
            </a:r>
          </a:p>
          <a:p>
            <a:endParaRPr lang="tr-TR" dirty="0"/>
          </a:p>
        </p:txBody>
      </p:sp>
      <p:sp>
        <p:nvSpPr>
          <p:cNvPr id="4" name="Slide Number Placeholder 3"/>
          <p:cNvSpPr>
            <a:spLocks noGrp="1"/>
          </p:cNvSpPr>
          <p:nvPr>
            <p:ph type="sldNum" sz="quarter" idx="10"/>
          </p:nvPr>
        </p:nvSpPr>
        <p:spPr/>
        <p:txBody>
          <a:bodyPr/>
          <a:lstStyle/>
          <a:p>
            <a:fld id="{1C853832-9036-4A7B-AD0C-4325F499FA49}" type="slidenum">
              <a:rPr lang="tr-TR" smtClean="0"/>
              <a:t>24</a:t>
            </a:fld>
            <a:endParaRPr lang="tr-TR"/>
          </a:p>
        </p:txBody>
      </p:sp>
    </p:spTree>
    <p:extLst>
      <p:ext uri="{BB962C8B-B14F-4D97-AF65-F5344CB8AC3E}">
        <p14:creationId xmlns:p14="http://schemas.microsoft.com/office/powerpoint/2010/main" val="81297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So, at the end of the year we’ve got this…</a:t>
            </a:r>
          </a:p>
          <a:p>
            <a:endParaRPr lang="tr-TR" dirty="0"/>
          </a:p>
          <a:p>
            <a:r>
              <a:rPr lang="tr-TR" dirty="0"/>
              <a:t>On November our goal was 100 to 300 recordings per person with wide posting.</a:t>
            </a:r>
          </a:p>
          <a:p>
            <a:endParaRPr lang="tr-TR" dirty="0"/>
          </a:p>
          <a:p>
            <a:r>
              <a:rPr lang="tr-TR" dirty="0"/>
              <a:t>After mid-December we started to work with small groups to reach many more.</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25</a:t>
            </a:fld>
            <a:endParaRPr lang="tr-TR"/>
          </a:p>
        </p:txBody>
      </p:sp>
    </p:spTree>
    <p:extLst>
      <p:ext uri="{BB962C8B-B14F-4D97-AF65-F5344CB8AC3E}">
        <p14:creationId xmlns:p14="http://schemas.microsoft.com/office/powerpoint/2010/main" val="2913945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This is also by the end of the year.</a:t>
            </a:r>
          </a:p>
          <a:p>
            <a:endParaRPr lang="tr-TR" dirty="0"/>
          </a:p>
          <a:p>
            <a:r>
              <a:rPr lang="tr-TR" dirty="0"/>
              <a:t>As you can see we had a big jump, more than 100% increase.</a:t>
            </a:r>
          </a:p>
          <a:p>
            <a:r>
              <a:rPr lang="tr-TR" dirty="0"/>
              <a:t>Although we could not reach our initial goal of 100 hours validated.</a:t>
            </a:r>
          </a:p>
          <a:p>
            <a:endParaRPr lang="tr-TR" dirty="0"/>
          </a:p>
          <a:p>
            <a:r>
              <a:rPr lang="tr-TR" dirty="0"/>
              <a:t>As of this presentation recording, we see more than 65 hours of validated recordings…</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26</a:t>
            </a:fld>
            <a:endParaRPr lang="tr-TR"/>
          </a:p>
        </p:txBody>
      </p:sp>
    </p:spTree>
    <p:extLst>
      <p:ext uri="{BB962C8B-B14F-4D97-AF65-F5344CB8AC3E}">
        <p14:creationId xmlns:p14="http://schemas.microsoft.com/office/powerpoint/2010/main" val="3797874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We were not that succesful with the voice diversity thou.</a:t>
            </a:r>
          </a:p>
          <a:p>
            <a:endParaRPr lang="tr-TR" dirty="0"/>
          </a:p>
          <a:p>
            <a:r>
              <a:rPr lang="tr-TR" dirty="0"/>
              <a:t>Number of volunteers are better than if we left the dataset alone, but not enough.</a:t>
            </a:r>
          </a:p>
        </p:txBody>
      </p:sp>
      <p:sp>
        <p:nvSpPr>
          <p:cNvPr id="4" name="Slide Number Placeholder 3"/>
          <p:cNvSpPr>
            <a:spLocks noGrp="1"/>
          </p:cNvSpPr>
          <p:nvPr>
            <p:ph type="sldNum" sz="quarter" idx="10"/>
          </p:nvPr>
        </p:nvSpPr>
        <p:spPr/>
        <p:txBody>
          <a:bodyPr/>
          <a:lstStyle/>
          <a:p>
            <a:fld id="{1C853832-9036-4A7B-AD0C-4325F499FA49}" type="slidenum">
              <a:rPr lang="tr-TR" smtClean="0"/>
              <a:t>27</a:t>
            </a:fld>
            <a:endParaRPr lang="tr-TR"/>
          </a:p>
        </p:txBody>
      </p:sp>
    </p:spTree>
    <p:extLst>
      <p:ext uri="{BB962C8B-B14F-4D97-AF65-F5344CB8AC3E}">
        <p14:creationId xmlns:p14="http://schemas.microsoft.com/office/powerpoint/2010/main" val="3872197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We cannot see the diversity changes yet, but if we look at the first 20 people in the hall-of-fame, we can have an idea.</a:t>
            </a:r>
          </a:p>
          <a:p>
            <a:r>
              <a:rPr lang="tr-TR" dirty="0"/>
              <a:t>Female voices has been around 6% in the last dataset we can see that it will be more balanced in the next dataset.</a:t>
            </a:r>
          </a:p>
          <a:p>
            <a:endParaRPr lang="tr-TR" dirty="0"/>
          </a:p>
          <a:p>
            <a:r>
              <a:rPr lang="tr-TR" dirty="0"/>
              <a:t>We hope we could get a better training results with new sentences, female voices, elderly voices.</a:t>
            </a:r>
          </a:p>
          <a:p>
            <a:endParaRPr lang="tr-TR" dirty="0"/>
          </a:p>
        </p:txBody>
      </p:sp>
      <p:sp>
        <p:nvSpPr>
          <p:cNvPr id="4" name="Slide Number Placeholder 3"/>
          <p:cNvSpPr>
            <a:spLocks noGrp="1"/>
          </p:cNvSpPr>
          <p:nvPr>
            <p:ph type="sldNum" sz="quarter" idx="10"/>
          </p:nvPr>
        </p:nvSpPr>
        <p:spPr/>
        <p:txBody>
          <a:bodyPr/>
          <a:lstStyle/>
          <a:p>
            <a:fld id="{1C853832-9036-4A7B-AD0C-4325F499FA49}" type="slidenum">
              <a:rPr lang="tr-TR" smtClean="0"/>
              <a:t>28</a:t>
            </a:fld>
            <a:endParaRPr lang="tr-TR"/>
          </a:p>
        </p:txBody>
      </p:sp>
    </p:spTree>
    <p:extLst>
      <p:ext uri="{BB962C8B-B14F-4D97-AF65-F5344CB8AC3E}">
        <p14:creationId xmlns:p14="http://schemas.microsoft.com/office/powerpoint/2010/main" val="256627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Let me give you some pointers.</a:t>
            </a:r>
          </a:p>
          <a:p>
            <a:endParaRPr lang="tr-TR" dirty="0"/>
          </a:p>
          <a:p>
            <a:r>
              <a:rPr lang="tr-TR" dirty="0"/>
              <a:t>Widespread posting is good for creating awareness about the project, but may not result in recordings.</a:t>
            </a:r>
          </a:p>
          <a:p>
            <a:r>
              <a:rPr lang="tr-TR" dirty="0"/>
              <a:t>For us, it has been better when we asked our friends and relatives one by one.</a:t>
            </a:r>
          </a:p>
          <a:p>
            <a:r>
              <a:rPr lang="tr-TR" dirty="0"/>
              <a:t>----</a:t>
            </a:r>
          </a:p>
          <a:p>
            <a:r>
              <a:rPr lang="tr-TR" dirty="0"/>
              <a:t>If you can build 3 to 5 person groups and support them directly, you will get best results.</a:t>
            </a:r>
          </a:p>
          <a:p>
            <a:r>
              <a:rPr lang="tr-TR" dirty="0"/>
              <a:t>They will record and validate in their closed groups.</a:t>
            </a:r>
          </a:p>
          <a:p>
            <a:r>
              <a:rPr lang="tr-TR" dirty="0"/>
              <a:t>----</a:t>
            </a:r>
          </a:p>
          <a:p>
            <a:r>
              <a:rPr lang="tr-TR" dirty="0"/>
              <a:t>It is hard to overcome the social media algorithms, we found ourselves liking/sharing each other.</a:t>
            </a:r>
          </a:p>
          <a:p>
            <a:r>
              <a:rPr lang="tr-TR" dirty="0"/>
              <a:t>We’ve got best response from Twitter by reaching local AI &amp; Data science related groups, but of course this is not enough to reach common population.</a:t>
            </a:r>
          </a:p>
          <a:p>
            <a:r>
              <a:rPr lang="tr-TR" dirty="0"/>
              <a:t>----</a:t>
            </a:r>
          </a:p>
          <a:p>
            <a:r>
              <a:rPr lang="tr-TR" dirty="0"/>
              <a:t>One last thing: You must be prepared to validate many recordings to check for problems and give one-by-one technical support if necessary.</a:t>
            </a:r>
          </a:p>
          <a:p>
            <a:r>
              <a:rPr lang="tr-TR" dirty="0"/>
              <a:t>Most common problems we faced are the following:</a:t>
            </a:r>
          </a:p>
          <a:p>
            <a:pPr marL="171450" indent="-171450">
              <a:buFontTx/>
              <a:buChar char="-"/>
            </a:pPr>
            <a:r>
              <a:rPr lang="tr-TR" dirty="0"/>
              <a:t>Microphone related problems, such as bad cracks or low recording levels</a:t>
            </a:r>
          </a:p>
          <a:p>
            <a:pPr marL="171450" indent="-171450">
              <a:buFontTx/>
              <a:buChar char="-"/>
            </a:pPr>
            <a:r>
              <a:rPr lang="tr-TR" dirty="0"/>
              <a:t>Registration / login problems, especially for elderly / non-tech-savy people</a:t>
            </a:r>
          </a:p>
          <a:p>
            <a:pPr marL="171450" indent="-171450">
              <a:buFontTx/>
              <a:buChar char="-"/>
            </a:pPr>
            <a:r>
              <a:rPr lang="tr-TR" dirty="0"/>
              <a:t>And problems caused by WebView type limited browsers in mobile apps.</a:t>
            </a:r>
            <a:br>
              <a:rPr lang="tr-TR" dirty="0"/>
            </a:br>
            <a:r>
              <a:rPr lang="tr-TR" dirty="0"/>
              <a:t>You cannot record in a WebView, so you need to ask people to copy-paste the link into a browser.</a:t>
            </a:r>
            <a:br>
              <a:rPr lang="tr-TR" dirty="0"/>
            </a:br>
            <a:r>
              <a:rPr lang="tr-TR" dirty="0"/>
              <a:t>This is a bummer for a social media campaign of course.</a:t>
            </a:r>
          </a:p>
          <a:p>
            <a:endParaRPr lang="tr-TR" dirty="0"/>
          </a:p>
          <a:p>
            <a:r>
              <a:rPr lang="tr-TR" dirty="0"/>
              <a:t>In a nutshell: Social Media did not work well for us – but it is the only means to reach large crows.</a:t>
            </a:r>
          </a:p>
          <a:p>
            <a:r>
              <a:rPr lang="tr-TR" dirty="0"/>
              <a:t>We must re-think our approach in later campaigns.</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29</a:t>
            </a:fld>
            <a:endParaRPr lang="tr-TR"/>
          </a:p>
        </p:txBody>
      </p:sp>
    </p:spTree>
    <p:extLst>
      <p:ext uri="{BB962C8B-B14F-4D97-AF65-F5344CB8AC3E}">
        <p14:creationId xmlns:p14="http://schemas.microsoft.com/office/powerpoint/2010/main" val="2413982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Let me state our most important finding first:</a:t>
            </a:r>
          </a:p>
          <a:p>
            <a:endParaRPr lang="tr-TR" dirty="0"/>
          </a:p>
          <a:p>
            <a:r>
              <a:rPr lang="tr-TR" dirty="0"/>
              <a:t>You should take care of your dataset!</a:t>
            </a:r>
          </a:p>
          <a:p>
            <a:r>
              <a:rPr lang="tr-TR" dirty="0"/>
              <a:t>----</a:t>
            </a:r>
          </a:p>
          <a:p>
            <a:r>
              <a:rPr lang="tr-TR" dirty="0"/>
              <a:t>Or it most probably will get biased</a:t>
            </a:r>
          </a:p>
          <a:p>
            <a:r>
              <a:rPr lang="tr-TR" dirty="0"/>
              <a:t>And Bias is a bad thing for machine learning!</a:t>
            </a:r>
          </a:p>
          <a:p>
            <a:endParaRPr lang="tr-TR" dirty="0"/>
          </a:p>
        </p:txBody>
      </p:sp>
      <p:sp>
        <p:nvSpPr>
          <p:cNvPr id="4" name="Slide Number Placeholder 3"/>
          <p:cNvSpPr>
            <a:spLocks noGrp="1"/>
          </p:cNvSpPr>
          <p:nvPr>
            <p:ph type="sldNum" sz="quarter" idx="10"/>
          </p:nvPr>
        </p:nvSpPr>
        <p:spPr/>
        <p:txBody>
          <a:bodyPr/>
          <a:lstStyle/>
          <a:p>
            <a:fld id="{1C853832-9036-4A7B-AD0C-4325F499FA49}" type="slidenum">
              <a:rPr lang="tr-TR" smtClean="0"/>
              <a:t>3</a:t>
            </a:fld>
            <a:endParaRPr lang="tr-TR"/>
          </a:p>
        </p:txBody>
      </p:sp>
    </p:spTree>
    <p:extLst>
      <p:ext uri="{BB962C8B-B14F-4D97-AF65-F5344CB8AC3E}">
        <p14:creationId xmlns:p14="http://schemas.microsoft.com/office/powerpoint/2010/main" val="2544112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In this part I want to give a basic introduction to Voice AI traning and our findings for Turkish.</a:t>
            </a:r>
          </a:p>
          <a:p>
            <a:endParaRPr lang="tr-TR" dirty="0"/>
          </a:p>
          <a:p>
            <a:r>
              <a:rPr lang="tr-TR" dirty="0"/>
              <a:t>These experiments are carried out after we started the campaign and took about a month with learning and debugging.</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30</a:t>
            </a:fld>
            <a:endParaRPr lang="tr-TR"/>
          </a:p>
        </p:txBody>
      </p:sp>
    </p:spTree>
    <p:extLst>
      <p:ext uri="{BB962C8B-B14F-4D97-AF65-F5344CB8AC3E}">
        <p14:creationId xmlns:p14="http://schemas.microsoft.com/office/powerpoint/2010/main" val="601472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Our experiments are based on the technical paper by Tyers and Meyer published on April 2021 which analyzed many low-resource languages systematically,</a:t>
            </a:r>
          </a:p>
          <a:p>
            <a:r>
              <a:rPr lang="tr-TR" dirty="0"/>
              <a:t>using version 6.1 of the dataset and using Coqui 0.9.3.</a:t>
            </a:r>
          </a:p>
          <a:p>
            <a:endParaRPr lang="en-US" dirty="0"/>
          </a:p>
          <a:p>
            <a:r>
              <a:rPr lang="tr-TR" dirty="0"/>
              <a:t>They had three runs,</a:t>
            </a:r>
          </a:p>
          <a:p>
            <a:r>
              <a:rPr lang="tr-TR" dirty="0"/>
              <a:t>First, a short training with defaults, to build a baseline for Acoustic Model</a:t>
            </a:r>
          </a:p>
          <a:p>
            <a:r>
              <a:rPr lang="tr-TR" dirty="0"/>
              <a:t>Secondly, a parameter sweep run to find best parameters followed by a longer training to reach a better Acoustic Model</a:t>
            </a:r>
          </a:p>
          <a:p>
            <a:r>
              <a:rPr lang="tr-TR" dirty="0"/>
              <a:t>Third, addition of a language model.</a:t>
            </a:r>
          </a:p>
          <a:p>
            <a:endParaRPr lang="tr-TR" dirty="0"/>
          </a:p>
          <a:p>
            <a:r>
              <a:rPr lang="tr-TR" dirty="0"/>
              <a:t>I will not rephrase the information which is already in that paper but give you what I changed.</a:t>
            </a:r>
          </a:p>
          <a:p>
            <a:endParaRPr lang="tr-TR" dirty="0"/>
          </a:p>
          <a:p>
            <a:r>
              <a:rPr lang="tr-TR" dirty="0"/>
              <a:t>In addition to these three runs, I had to add another fourth as you will see.</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31</a:t>
            </a:fld>
            <a:endParaRPr lang="tr-TR"/>
          </a:p>
        </p:txBody>
      </p:sp>
    </p:spTree>
    <p:extLst>
      <p:ext uri="{BB962C8B-B14F-4D97-AF65-F5344CB8AC3E}">
        <p14:creationId xmlns:p14="http://schemas.microsoft.com/office/powerpoint/2010/main" val="324337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With the low resource in hand and with default splits, Turkish had high word-error-rate even with the language model.</a:t>
            </a:r>
          </a:p>
          <a:p>
            <a:endParaRPr lang="tr-TR" dirty="0"/>
          </a:p>
          <a:p>
            <a:r>
              <a:rPr lang="tr-TR" dirty="0"/>
              <a:t>I started with v6.1 to get at least similar results with this paper and then extended it to other datasets.</a:t>
            </a:r>
          </a:p>
          <a:p>
            <a:endParaRPr lang="tr-TR" dirty="0"/>
          </a:p>
          <a:p>
            <a:r>
              <a:rPr lang="tr-TR" dirty="0"/>
              <a:t>My goal was to form a baseline for the next dataset release - on which we worked really hard - with all the analysis and campaign I explained.</a:t>
            </a:r>
          </a:p>
          <a:p>
            <a:endParaRPr lang="tr-TR" dirty="0"/>
          </a:p>
        </p:txBody>
      </p:sp>
      <p:sp>
        <p:nvSpPr>
          <p:cNvPr id="4" name="Slide Number Placeholder 3"/>
          <p:cNvSpPr>
            <a:spLocks noGrp="1"/>
          </p:cNvSpPr>
          <p:nvPr>
            <p:ph type="sldNum" sz="quarter" idx="10"/>
          </p:nvPr>
        </p:nvSpPr>
        <p:spPr/>
        <p:txBody>
          <a:bodyPr/>
          <a:lstStyle/>
          <a:p>
            <a:fld id="{1C853832-9036-4A7B-AD0C-4325F499FA49}" type="slidenum">
              <a:rPr lang="tr-TR" smtClean="0"/>
              <a:t>32</a:t>
            </a:fld>
            <a:endParaRPr lang="tr-TR"/>
          </a:p>
        </p:txBody>
      </p:sp>
    </p:spTree>
    <p:extLst>
      <p:ext uri="{BB962C8B-B14F-4D97-AF65-F5344CB8AC3E}">
        <p14:creationId xmlns:p14="http://schemas.microsoft.com/office/powerpoint/2010/main" val="2659859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As I wanted to replicate the technical paper, I used Coqui</a:t>
            </a:r>
            <a:r>
              <a:rPr lang="en-US" dirty="0"/>
              <a:t> which is the successor of Mozilla </a:t>
            </a:r>
            <a:r>
              <a:rPr lang="en-US" dirty="0" err="1"/>
              <a:t>Deepspeech</a:t>
            </a:r>
            <a:r>
              <a:rPr lang="tr-TR" dirty="0"/>
              <a:t>.</a:t>
            </a:r>
          </a:p>
          <a:p>
            <a:r>
              <a:rPr lang="tr-TR" dirty="0"/>
              <a:t>Coqui runs </a:t>
            </a:r>
            <a:r>
              <a:rPr lang="tr-TR"/>
              <a:t>on low end devices like raspberry </a:t>
            </a:r>
            <a:r>
              <a:rPr lang="tr-TR" dirty="0"/>
              <a:t>pi or android, produces smaller models and has real </a:t>
            </a:r>
            <a:r>
              <a:rPr lang="tr-TR"/>
              <a:t>time inference using only CPU.</a:t>
            </a:r>
            <a:endParaRPr lang="tr-TR" dirty="0"/>
          </a:p>
          <a:p>
            <a:endParaRPr lang="tr-TR" dirty="0"/>
          </a:p>
          <a:p>
            <a:r>
              <a:rPr lang="tr-TR" dirty="0"/>
              <a:t>At that time Coqui version 1</a:t>
            </a:r>
            <a:r>
              <a:rPr lang="en-US" dirty="0"/>
              <a:t>.0.0</a:t>
            </a:r>
            <a:r>
              <a:rPr lang="tr-TR" dirty="0"/>
              <a:t> was out with pre-trained English model from v7.0 dataset.</a:t>
            </a:r>
          </a:p>
          <a:p>
            <a:r>
              <a:rPr lang="tr-TR" dirty="0"/>
              <a:t>My fourth run is based on Coqui version 1.1</a:t>
            </a:r>
            <a:r>
              <a:rPr lang="en-US" dirty="0"/>
              <a:t>.0</a:t>
            </a:r>
            <a:endParaRPr lang="tr-TR" dirty="0"/>
          </a:p>
          <a:p>
            <a:endParaRPr lang="tr-TR" dirty="0"/>
          </a:p>
          <a:p>
            <a:r>
              <a:rPr lang="tr-TR" dirty="0"/>
              <a:t>You will really need a powerful Linux machine with powerfull GPUs for training.</a:t>
            </a:r>
          </a:p>
          <a:p>
            <a:r>
              <a:rPr lang="tr-TR" dirty="0"/>
              <a:t>My windows machine was a no-go and I had to eliminate more costly alternatives.</a:t>
            </a:r>
          </a:p>
          <a:p>
            <a:endParaRPr lang="tr-TR" dirty="0"/>
          </a:p>
          <a:p>
            <a:r>
              <a:rPr lang="tr-TR" dirty="0"/>
              <a:t>I decided on Google Colab Free tier for preparation and trials, then moved to a Pro account for the real runs.</a:t>
            </a:r>
          </a:p>
          <a:p>
            <a:r>
              <a:rPr lang="tr-TR" dirty="0"/>
              <a:t>The interactive notebook based interface on Colab was really good for experimenting and learning.</a:t>
            </a:r>
          </a:p>
          <a:p>
            <a:endParaRPr lang="tr-TR" dirty="0"/>
          </a:p>
          <a:p>
            <a:r>
              <a:rPr lang="tr-TR" dirty="0"/>
              <a:t>As it was a round-up, I also needed more space on my Google drive.</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33</a:t>
            </a:fld>
            <a:endParaRPr lang="tr-TR"/>
          </a:p>
        </p:txBody>
      </p:sp>
    </p:spTree>
    <p:extLst>
      <p:ext uri="{BB962C8B-B14F-4D97-AF65-F5344CB8AC3E}">
        <p14:creationId xmlns:p14="http://schemas.microsoft.com/office/powerpoint/2010/main" val="3467969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Although there are example notebooks in the Coqui repos, they do not work out of the box.</a:t>
            </a:r>
          </a:p>
          <a:p>
            <a:r>
              <a:rPr lang="tr-TR" dirty="0"/>
              <a:t>----</a:t>
            </a:r>
          </a:p>
          <a:p>
            <a:r>
              <a:rPr lang="tr-TR" dirty="0"/>
              <a:t>Coqui prerequisites reguire you downgrade.</a:t>
            </a:r>
          </a:p>
          <a:p>
            <a:r>
              <a:rPr lang="tr-TR" dirty="0"/>
              <a:t>Because finding the solutions took some time for me, I want to </a:t>
            </a:r>
            <a:r>
              <a:rPr lang="en-US" dirty="0"/>
              <a:t>mention</a:t>
            </a:r>
            <a:r>
              <a:rPr lang="tr-TR" dirty="0"/>
              <a:t> them here</a:t>
            </a:r>
          </a:p>
          <a:p>
            <a:r>
              <a:rPr lang="tr-TR" dirty="0"/>
              <a:t>----</a:t>
            </a:r>
          </a:p>
          <a:p>
            <a:r>
              <a:rPr lang="tr-TR" dirty="0"/>
              <a:t>First you need to tell Colab that you want to use v1 of Tensorflow</a:t>
            </a:r>
          </a:p>
          <a:p>
            <a:r>
              <a:rPr lang="tr-TR" dirty="0"/>
              <a:t>----</a:t>
            </a:r>
          </a:p>
          <a:p>
            <a:r>
              <a:rPr lang="tr-TR" dirty="0"/>
              <a:t>Secondly, you need to switch to CUDA 10.0, fortunatelly it is already installed in Colab and you just need to link to it.</a:t>
            </a:r>
          </a:p>
          <a:p>
            <a:r>
              <a:rPr lang="tr-TR" dirty="0"/>
              <a:t>----</a:t>
            </a:r>
          </a:p>
          <a:p>
            <a:r>
              <a:rPr lang="tr-TR" dirty="0"/>
              <a:t>Third, you need to install the required tensorflow-gpu version, otherwise you will be stuck with CPU which will be much much slower.</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34</a:t>
            </a:fld>
            <a:endParaRPr lang="tr-TR"/>
          </a:p>
        </p:txBody>
      </p:sp>
    </p:spTree>
    <p:extLst>
      <p:ext uri="{BB962C8B-B14F-4D97-AF65-F5344CB8AC3E}">
        <p14:creationId xmlns:p14="http://schemas.microsoft.com/office/powerpoint/2010/main" val="2526239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Let me explain the whole workflow for Coqui Transfer Learning first.</a:t>
            </a:r>
          </a:p>
          <a:p>
            <a:endParaRPr lang="tr-TR" dirty="0"/>
          </a:p>
          <a:p>
            <a:r>
              <a:rPr lang="tr-TR" dirty="0"/>
              <a:t>I’ve put the Google Drive in the middle to show data flow.</a:t>
            </a:r>
          </a:p>
          <a:p>
            <a:r>
              <a:rPr lang="tr-TR" dirty="0"/>
              <a:t>There are four main actions.</a:t>
            </a:r>
          </a:p>
          <a:p>
            <a:r>
              <a:rPr lang="tr-TR" dirty="0"/>
              <a:t>Two of them, Importer and Corpus Creation can be run offline, they do not require GPU.</a:t>
            </a:r>
          </a:p>
          <a:p>
            <a:r>
              <a:rPr lang="tr-TR" dirty="0"/>
              <a:t>Acoustic Model and Language Model creation need to use GPU, especially with larger datasets.</a:t>
            </a:r>
          </a:p>
          <a:p>
            <a:r>
              <a:rPr lang="tr-TR" dirty="0"/>
              <a:t>----1</a:t>
            </a:r>
          </a:p>
          <a:p>
            <a:r>
              <a:rPr lang="tr-TR" dirty="0"/>
              <a:t>First we create language specific alphabet and importer script and we already have our Common Voice dataset.</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----2</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We feed them to the importer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----3</a:t>
            </a:r>
            <a:endParaRPr lang="en-US" dirty="0"/>
          </a:p>
          <a:p>
            <a:r>
              <a:rPr lang="tr-TR" dirty="0"/>
              <a:t>The importer converts mp3 and tsv files into WAV and csv, which is required in following steps.</a:t>
            </a:r>
          </a:p>
          <a:p>
            <a:r>
              <a:rPr lang="tr-TR" dirty="0"/>
              <a:t>----4</a:t>
            </a:r>
          </a:p>
          <a:p>
            <a:r>
              <a:rPr lang="tr-TR" dirty="0"/>
              <a:t>As we will be using transfer learning we also need English </a:t>
            </a:r>
            <a:r>
              <a:rPr lang="tr-TR" sz="1200" dirty="0">
                <a:solidFill>
                  <a:schemeClr val="tx1"/>
                </a:solidFill>
              </a:rPr>
              <a:t>check</a:t>
            </a:r>
            <a:r>
              <a:rPr lang="tr-TR" dirty="0"/>
              <a:t>points, which is provided by Coqui.</a:t>
            </a:r>
          </a:p>
          <a:p>
            <a:r>
              <a:rPr lang="tr-TR" dirty="0"/>
              <a:t>----5</a:t>
            </a:r>
          </a:p>
          <a:p>
            <a:r>
              <a:rPr lang="tr-TR" dirty="0"/>
              <a:t>We feed them to the training</a:t>
            </a:r>
          </a:p>
          <a:p>
            <a:r>
              <a:rPr lang="tr-TR" dirty="0"/>
              <a:t>----6</a:t>
            </a:r>
          </a:p>
          <a:p>
            <a:r>
              <a:rPr lang="tr-TR" dirty="0"/>
              <a:t>And get best Turkish </a:t>
            </a:r>
            <a:r>
              <a:rPr lang="tr-TR" sz="1200" dirty="0">
                <a:solidFill>
                  <a:schemeClr val="tx1"/>
                </a:solidFill>
              </a:rPr>
              <a:t>check</a:t>
            </a:r>
            <a:r>
              <a:rPr lang="tr-TR" dirty="0"/>
              <a:t>points.</a:t>
            </a:r>
          </a:p>
          <a:p>
            <a:r>
              <a:rPr lang="tr-TR" dirty="0"/>
              <a:t>----7</a:t>
            </a:r>
          </a:p>
          <a:p>
            <a:r>
              <a:rPr lang="tr-TR" dirty="0"/>
              <a:t>We test it, repeat the process by fine-tuning our parameters if necessary.</a:t>
            </a:r>
          </a:p>
          <a:p>
            <a:r>
              <a:rPr lang="tr-TR" dirty="0"/>
              <a:t>----8</a:t>
            </a:r>
          </a:p>
          <a:p>
            <a:r>
              <a:rPr lang="tr-TR" dirty="0"/>
              <a:t>Then we export it into a TensorFlow-Lite Model.</a:t>
            </a:r>
          </a:p>
          <a:p>
            <a:r>
              <a:rPr lang="tr-TR" dirty="0"/>
              <a:t>----9</a:t>
            </a:r>
          </a:p>
          <a:p>
            <a:r>
              <a:rPr lang="tr-TR" dirty="0"/>
              <a:t>For Language model, we first find public sentence resources.</a:t>
            </a:r>
          </a:p>
          <a:p>
            <a:r>
              <a:rPr lang="tr-TR" dirty="0"/>
              <a:t>----10</a:t>
            </a:r>
          </a:p>
          <a:p>
            <a:r>
              <a:rPr lang="tr-TR" dirty="0"/>
              <a:t>We combine them into a corpus for further processing.</a:t>
            </a:r>
          </a:p>
          <a:p>
            <a:r>
              <a:rPr lang="tr-TR" dirty="0"/>
              <a:t>----11</a:t>
            </a:r>
          </a:p>
          <a:p>
            <a:r>
              <a:rPr lang="tr-TR" dirty="0"/>
              <a:t>I used KenLM scorer which generates a 5-gram language model.</a:t>
            </a:r>
          </a:p>
          <a:p>
            <a:r>
              <a:rPr lang="tr-TR" dirty="0"/>
              <a:t>----12</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This model keeps probabilities of a word following another.</a:t>
            </a:r>
          </a:p>
          <a:p>
            <a:r>
              <a:rPr lang="tr-TR" dirty="0"/>
              <a:t>----13</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The process needs some parameters which we can only guess thou.</a:t>
            </a:r>
          </a:p>
          <a:p>
            <a:r>
              <a:rPr lang="tr-TR" dirty="0"/>
              <a:t>Therefore Deepspeech/Coqui has an optimizer which repeatedly quesses some values and shows you best results.</a:t>
            </a:r>
          </a:p>
          <a:p>
            <a:r>
              <a:rPr lang="tr-TR" dirty="0"/>
              <a:t>----14</a:t>
            </a:r>
          </a:p>
          <a:p>
            <a:r>
              <a:rPr lang="tr-TR" dirty="0"/>
              <a:t>Then you can use the KenLM scorer again with these best values to get a more optimized language model.</a:t>
            </a:r>
          </a:p>
          <a:p>
            <a:r>
              <a:rPr lang="tr-TR" dirty="0"/>
              <a:t>----15</a:t>
            </a:r>
          </a:p>
          <a:p>
            <a:r>
              <a:rPr lang="tr-TR" dirty="0"/>
              <a:t>Of course you need to test the results</a:t>
            </a:r>
          </a:p>
          <a:p>
            <a:r>
              <a:rPr lang="tr-TR" dirty="0"/>
              <a:t>----16</a:t>
            </a:r>
          </a:p>
          <a:p>
            <a:r>
              <a:rPr lang="tr-TR" dirty="0"/>
              <a:t>We finished model generation and want to use it in an application, which includes an inference engine.</a:t>
            </a:r>
          </a:p>
          <a:p>
            <a:r>
              <a:rPr lang="tr-TR" dirty="0"/>
              <a:t>----17</a:t>
            </a:r>
          </a:p>
          <a:p>
            <a:r>
              <a:rPr lang="tr-TR" dirty="0"/>
              <a:t>We move the TFLite model and our scorer to the device where the application resides.</a:t>
            </a:r>
          </a:p>
          <a:p>
            <a:endParaRPr lang="tr-TR" dirty="0"/>
          </a:p>
          <a:p>
            <a:r>
              <a:rPr lang="tr-TR" dirty="0"/>
              <a:t>This is all…</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35</a:t>
            </a:fld>
            <a:endParaRPr lang="tr-TR"/>
          </a:p>
        </p:txBody>
      </p:sp>
    </p:spTree>
    <p:extLst>
      <p:ext uri="{BB962C8B-B14F-4D97-AF65-F5344CB8AC3E}">
        <p14:creationId xmlns:p14="http://schemas.microsoft.com/office/powerpoint/2010/main" val="672161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import results for each dataset</a:t>
            </a:r>
          </a:p>
          <a:p>
            <a:r>
              <a:rPr lang="tr-TR" dirty="0"/>
              <a:t>----</a:t>
            </a:r>
            <a:endParaRPr lang="en-US" dirty="0"/>
          </a:p>
          <a:p>
            <a:r>
              <a:rPr lang="en-US" dirty="0"/>
              <a:t>Some of the clips are skipped by the importer:</a:t>
            </a:r>
          </a:p>
          <a:p>
            <a:pPr marL="171450" indent="-171450">
              <a:buFontTx/>
              <a:buChar char="-"/>
            </a:pPr>
            <a:r>
              <a:rPr lang="en-US" dirty="0"/>
              <a:t>Those which have characters not existing in the alphabet</a:t>
            </a:r>
          </a:p>
          <a:p>
            <a:pPr marL="171450" indent="-171450">
              <a:buFontTx/>
              <a:buChar char="-"/>
            </a:pPr>
            <a:r>
              <a:rPr lang="en-US" dirty="0"/>
              <a:t>Clips longer than 10 seconds</a:t>
            </a:r>
          </a:p>
          <a:p>
            <a:pPr marL="0" indent="0">
              <a:buFontTx/>
              <a:buNone/>
            </a:pPr>
            <a:r>
              <a:rPr lang="tr-TR" dirty="0"/>
              <a:t>----</a:t>
            </a:r>
            <a:endParaRPr lang="en-US" dirty="0"/>
          </a:p>
          <a:p>
            <a:pPr marL="0" indent="0">
              <a:buFontTx/>
              <a:buNone/>
            </a:pPr>
            <a:r>
              <a:rPr lang="en-US" dirty="0"/>
              <a:t>You can see the average clip duration is around 4 seconds</a:t>
            </a:r>
            <a:endParaRPr lang="tr-TR" dirty="0"/>
          </a:p>
          <a:p>
            <a:pPr marL="0" indent="0">
              <a:buFontTx/>
              <a:buNone/>
            </a:pPr>
            <a:r>
              <a:rPr lang="tr-TR" dirty="0"/>
              <a:t>----</a:t>
            </a:r>
            <a:endParaRPr lang="en-US" dirty="0"/>
          </a:p>
          <a:p>
            <a:pPr marL="0" indent="0">
              <a:buFontTx/>
              <a:buNone/>
            </a:pPr>
            <a:r>
              <a:rPr lang="en-US" dirty="0"/>
              <a:t>But there is also an anomaly in version 7 training, where clip duration is shorter.</a:t>
            </a:r>
            <a:endParaRPr lang="tr-TR" dirty="0"/>
          </a:p>
          <a:p>
            <a:pPr marL="0" indent="0">
              <a:buFontTx/>
              <a:buNone/>
            </a:pPr>
            <a:r>
              <a:rPr lang="tr-TR" dirty="0"/>
              <a:t>This was alarming.</a:t>
            </a:r>
          </a:p>
          <a:p>
            <a:pPr marL="0" indent="0">
              <a:buFontTx/>
              <a:buNone/>
            </a:pPr>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36</a:t>
            </a:fld>
            <a:endParaRPr lang="tr-TR"/>
          </a:p>
        </p:txBody>
      </p:sp>
    </p:spTree>
    <p:extLst>
      <p:ext uri="{BB962C8B-B14F-4D97-AF65-F5344CB8AC3E}">
        <p14:creationId xmlns:p14="http://schemas.microsoft.com/office/powerpoint/2010/main" val="1489955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roundup aimed to match the results of the aforementioned paper.</a:t>
            </a:r>
          </a:p>
          <a:p>
            <a:r>
              <a:rPr lang="en-US" dirty="0"/>
              <a:t>We used 25 </a:t>
            </a:r>
            <a:r>
              <a:rPr lang="en-US" dirty="0" err="1"/>
              <a:t>epocs</a:t>
            </a:r>
            <a:r>
              <a:rPr lang="en-US" dirty="0"/>
              <a:t> with 32 batch size as the original.</a:t>
            </a:r>
          </a:p>
          <a:p>
            <a:r>
              <a:rPr lang="tr-TR" dirty="0"/>
              <a:t>----</a:t>
            </a:r>
            <a:endParaRPr lang="en-US" dirty="0"/>
          </a:p>
          <a:p>
            <a:r>
              <a:rPr lang="en-US" dirty="0"/>
              <a:t>We got better results for v6.1 dataset, the difference is:</a:t>
            </a:r>
          </a:p>
          <a:p>
            <a:pPr marL="171450" indent="-171450">
              <a:buFontTx/>
              <a:buChar char="-"/>
            </a:pPr>
            <a:r>
              <a:rPr lang="en-US" dirty="0"/>
              <a:t>Coqui version 1 is used</a:t>
            </a:r>
          </a:p>
          <a:p>
            <a:pPr marL="171450" indent="-171450">
              <a:buFontTx/>
              <a:buChar char="-"/>
            </a:pPr>
            <a:r>
              <a:rPr lang="en-US" dirty="0"/>
              <a:t>English </a:t>
            </a:r>
            <a:r>
              <a:rPr lang="tr-TR" dirty="0"/>
              <a:t>check</a:t>
            </a:r>
            <a:r>
              <a:rPr lang="en-US" dirty="0"/>
              <a:t>points from Coqui v</a:t>
            </a:r>
            <a:r>
              <a:rPr lang="tr-TR" dirty="0"/>
              <a:t>ersion </a:t>
            </a:r>
            <a:r>
              <a:rPr lang="en-US" dirty="0"/>
              <a:t>1 </a:t>
            </a:r>
            <a:r>
              <a:rPr lang="tr-TR" dirty="0"/>
              <a:t>training is used which are </a:t>
            </a:r>
            <a:r>
              <a:rPr lang="en-US" dirty="0"/>
              <a:t>based on dataset v</a:t>
            </a:r>
            <a:r>
              <a:rPr lang="tr-TR" dirty="0"/>
              <a:t>ersion </a:t>
            </a:r>
            <a:r>
              <a:rPr lang="en-US" dirty="0"/>
              <a:t>7.0</a:t>
            </a:r>
          </a:p>
          <a:p>
            <a:pPr marL="0" indent="0">
              <a:buFontTx/>
              <a:buNone/>
            </a:pPr>
            <a:r>
              <a:rPr lang="tr-TR" dirty="0"/>
              <a:t>----</a:t>
            </a:r>
            <a:endParaRPr lang="en-US" dirty="0"/>
          </a:p>
          <a:p>
            <a:pPr marL="0" indent="0">
              <a:buFontTx/>
              <a:buNone/>
            </a:pPr>
            <a:r>
              <a:rPr lang="en-US" dirty="0"/>
              <a:t>It was interesting to find out that Turkish v7.0 was worst performing dataset, nearly as bad as v1.</a:t>
            </a:r>
            <a:endParaRPr lang="tr-TR" dirty="0"/>
          </a:p>
          <a:p>
            <a:pPr marL="0" indent="0">
              <a:buFontTx/>
              <a:buNone/>
            </a:pPr>
            <a:r>
              <a:rPr lang="tr-TR" dirty="0"/>
              <a:t>And best epoch was too early for it.</a:t>
            </a:r>
          </a:p>
          <a:p>
            <a:pPr marL="0" indent="0">
              <a:buFontTx/>
              <a:buNone/>
            </a:pPr>
            <a:r>
              <a:rPr lang="tr-TR" dirty="0"/>
              <a:t>Thus a second alarm…</a:t>
            </a:r>
          </a:p>
          <a:p>
            <a:pPr marL="0" indent="0">
              <a:buFontTx/>
              <a:buNone/>
            </a:pPr>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37</a:t>
            </a:fld>
            <a:endParaRPr lang="tr-TR"/>
          </a:p>
        </p:txBody>
      </p:sp>
    </p:spTree>
    <p:extLst>
      <p:ext uri="{BB962C8B-B14F-4D97-AF65-F5344CB8AC3E}">
        <p14:creationId xmlns:p14="http://schemas.microsoft.com/office/powerpoint/2010/main" val="982301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run we used proposed parameters from the paper. These helped us a lot for the starting 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kept batch size as 32 again.</a:t>
            </a:r>
          </a:p>
          <a:p>
            <a:r>
              <a:rPr lang="en-US" dirty="0"/>
              <a:t>----</a:t>
            </a:r>
          </a:p>
          <a:p>
            <a:r>
              <a:rPr lang="en-US" dirty="0"/>
              <a:t>As we saw that 100 </a:t>
            </a:r>
            <a:r>
              <a:rPr lang="en-US" dirty="0" err="1"/>
              <a:t>epocs</a:t>
            </a:r>
            <a:r>
              <a:rPr lang="en-US" dirty="0"/>
              <a:t> are not sufficient, we used 300 </a:t>
            </a:r>
            <a:r>
              <a:rPr lang="en-US" dirty="0" err="1"/>
              <a:t>epocs</a:t>
            </a:r>
            <a:r>
              <a:rPr lang="en-US" dirty="0"/>
              <a:t> with early stop.</a:t>
            </a:r>
          </a:p>
          <a:p>
            <a:r>
              <a:rPr lang="en-US" dirty="0"/>
              <a:t>----</a:t>
            </a:r>
          </a:p>
          <a:p>
            <a:r>
              <a:rPr lang="en-US" dirty="0"/>
              <a:t>You can also see that we can directly access the Google Drive for the data.</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38</a:t>
            </a:fld>
            <a:endParaRPr lang="tr-TR"/>
          </a:p>
        </p:txBody>
      </p:sp>
    </p:spTree>
    <p:extLst>
      <p:ext uri="{BB962C8B-B14F-4D97-AF65-F5344CB8AC3E}">
        <p14:creationId xmlns:p14="http://schemas.microsoft.com/office/powerpoint/2010/main" val="3798413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saved all intermediate results, checkpoints, exported models </a:t>
            </a:r>
            <a:r>
              <a:rPr lang="en-US" dirty="0" err="1"/>
              <a:t>etc</a:t>
            </a:r>
            <a:r>
              <a:rPr lang="en-US" dirty="0"/>
              <a:t> back to Google Drive.</a:t>
            </a:r>
          </a:p>
          <a:p>
            <a:endParaRPr lang="en-US" dirty="0"/>
          </a:p>
          <a:p>
            <a:r>
              <a:rPr lang="tr-TR" dirty="0"/>
              <a:t>To overcome issues with Google Drive connection</a:t>
            </a:r>
            <a:r>
              <a:rPr lang="en-US" dirty="0"/>
              <a:t> we used “</a:t>
            </a:r>
            <a:r>
              <a:rPr lang="en-US" dirty="0" err="1"/>
              <a:t>shutil</a:t>
            </a:r>
            <a:r>
              <a:rPr lang="en-US" dirty="0"/>
              <a:t>”, flushed, unmounted and remounted the drive to be safe.</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39</a:t>
            </a:fld>
            <a:endParaRPr lang="tr-TR"/>
          </a:p>
        </p:txBody>
      </p:sp>
    </p:spTree>
    <p:extLst>
      <p:ext uri="{BB962C8B-B14F-4D97-AF65-F5344CB8AC3E}">
        <p14:creationId xmlns:p14="http://schemas.microsoft.com/office/powerpoint/2010/main" val="24526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As part of the introduction I’ll try to emphasize some handpicked information to show what is important.</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4</a:t>
            </a:fld>
            <a:endParaRPr lang="tr-TR"/>
          </a:p>
        </p:txBody>
      </p:sp>
    </p:spTree>
    <p:extLst>
      <p:ext uri="{BB962C8B-B14F-4D97-AF65-F5344CB8AC3E}">
        <p14:creationId xmlns:p14="http://schemas.microsoft.com/office/powerpoint/2010/main" val="39239350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ran the testing part separately using “evaluate”.</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40</a:t>
            </a:fld>
            <a:endParaRPr lang="tr-TR"/>
          </a:p>
        </p:txBody>
      </p:sp>
    </p:spTree>
    <p:extLst>
      <p:ext uri="{BB962C8B-B14F-4D97-AF65-F5344CB8AC3E}">
        <p14:creationId xmlns:p14="http://schemas.microsoft.com/office/powerpoint/2010/main" val="1946753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 loss function drops down very rapidly at the start, then searches the minima.</a:t>
            </a:r>
          </a:p>
          <a:p>
            <a:endParaRPr lang="en-US" dirty="0"/>
          </a:p>
          <a:p>
            <a:r>
              <a:rPr lang="en-US" dirty="0"/>
              <a:t>Whenever our dataset grows larger we will experiment more with the parameters to decrease the training time.</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41</a:t>
            </a:fld>
            <a:endParaRPr lang="tr-TR"/>
          </a:p>
        </p:txBody>
      </p:sp>
    </p:spTree>
    <p:extLst>
      <p:ext uri="{BB962C8B-B14F-4D97-AF65-F5344CB8AC3E}">
        <p14:creationId xmlns:p14="http://schemas.microsoft.com/office/powerpoint/2010/main" val="27877586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For the third batch, w</a:t>
            </a:r>
            <a:r>
              <a:rPr lang="en-US" dirty="0"/>
              <a:t>e added </a:t>
            </a:r>
            <a:r>
              <a:rPr lang="tr-TR" dirty="0"/>
              <a:t>the </a:t>
            </a:r>
            <a:r>
              <a:rPr lang="en-US" dirty="0"/>
              <a:t>same resources as the original paper to our language model.</a:t>
            </a:r>
          </a:p>
          <a:p>
            <a:endParaRPr lang="en-US" dirty="0"/>
          </a:p>
          <a:p>
            <a:r>
              <a:rPr lang="en-US" dirty="0"/>
              <a:t>Then we used </a:t>
            </a:r>
            <a:r>
              <a:rPr lang="tr-TR" dirty="0"/>
              <a:t>K</a:t>
            </a:r>
            <a:r>
              <a:rPr lang="en-US" dirty="0" err="1"/>
              <a:t>en</a:t>
            </a:r>
            <a:r>
              <a:rPr lang="tr-TR" dirty="0"/>
              <a:t>LM</a:t>
            </a:r>
            <a:r>
              <a:rPr lang="en-US" dirty="0"/>
              <a:t> to produce a 5-gram language model with 500.000 words which include a bit over 99% of all words.</a:t>
            </a:r>
          </a:p>
          <a:p>
            <a:endParaRPr lang="en-US" dirty="0"/>
          </a:p>
          <a:p>
            <a:r>
              <a:rPr lang="en-US" dirty="0"/>
              <a:t>We saved this model and used it in all our runs.</a:t>
            </a:r>
            <a:endParaRPr lang="tr-TR" dirty="0"/>
          </a:p>
          <a:p>
            <a:endParaRPr lang="tr-TR" dirty="0"/>
          </a:p>
          <a:p>
            <a:r>
              <a:rPr lang="tr-TR" dirty="0"/>
              <a:t>We added the optimization script to our pipeline, which was not used in the original paper.</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42</a:t>
            </a:fld>
            <a:endParaRPr lang="tr-TR"/>
          </a:p>
        </p:txBody>
      </p:sp>
    </p:spTree>
    <p:extLst>
      <p:ext uri="{BB962C8B-B14F-4D97-AF65-F5344CB8AC3E}">
        <p14:creationId xmlns:p14="http://schemas.microsoft.com/office/powerpoint/2010/main" val="34332634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Here, you generate your scorer with some arbitrary values.</a:t>
            </a:r>
          </a:p>
          <a:p>
            <a:r>
              <a:rPr lang="tr-TR" dirty="0"/>
              <a:t>----</a:t>
            </a:r>
          </a:p>
          <a:p>
            <a:r>
              <a:rPr lang="tr-TR" dirty="0"/>
              <a:t>Run the optimizer N times to calculate better default_alpha/default_beta values.</a:t>
            </a:r>
          </a:p>
          <a:p>
            <a:r>
              <a:rPr lang="tr-TR" dirty="0"/>
              <a:t>----</a:t>
            </a:r>
          </a:p>
          <a:p>
            <a:r>
              <a:rPr lang="tr-TR" dirty="0"/>
              <a:t>Put best results found back into the scorer generation program to get an optimized scorer.</a:t>
            </a:r>
          </a:p>
          <a:p>
            <a:r>
              <a:rPr lang="tr-TR" dirty="0"/>
              <a:t>And of course test it with evaluate.</a:t>
            </a:r>
          </a:p>
          <a:p>
            <a:endParaRPr lang="tr-TR" dirty="0"/>
          </a:p>
          <a:p>
            <a:r>
              <a:rPr lang="tr-TR" dirty="0"/>
              <a:t>It takes quite some time to process but you will get a better language model and better test results.</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43</a:t>
            </a:fld>
            <a:endParaRPr lang="tr-TR"/>
          </a:p>
        </p:txBody>
      </p:sp>
    </p:spTree>
    <p:extLst>
      <p:ext uri="{BB962C8B-B14F-4D97-AF65-F5344CB8AC3E}">
        <p14:creationId xmlns:p14="http://schemas.microsoft.com/office/powerpoint/2010/main" val="39223003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our final results for all dataset versions.</a:t>
            </a:r>
          </a:p>
          <a:p>
            <a:r>
              <a:rPr lang="en-US" dirty="0"/>
              <a:t>On the left Character Error Rate</a:t>
            </a:r>
          </a:p>
          <a:p>
            <a:r>
              <a:rPr lang="en-US" dirty="0"/>
              <a:t>On the right Word Error Rate</a:t>
            </a:r>
          </a:p>
          <a:p>
            <a:endParaRPr lang="en-US" dirty="0"/>
          </a:p>
          <a:p>
            <a:r>
              <a:rPr lang="en-US" dirty="0"/>
              <a:t>As you can see, best results are for v5.1 and </a:t>
            </a:r>
            <a:r>
              <a:rPr lang="tr-TR" dirty="0"/>
              <a:t>in v7 </a:t>
            </a:r>
            <a:r>
              <a:rPr lang="en-US" dirty="0"/>
              <a:t>the performance drops considerably</a:t>
            </a:r>
            <a:r>
              <a:rPr lang="tr-TR" dirty="0"/>
              <a:t>, although it </a:t>
            </a:r>
            <a:r>
              <a:rPr lang="en-US" dirty="0"/>
              <a:t>had 50% more recordings.</a:t>
            </a:r>
            <a:endParaRPr lang="tr-TR" dirty="0"/>
          </a:p>
          <a:p>
            <a:r>
              <a:rPr lang="tr-TR" dirty="0"/>
              <a:t>There had to be a problem.</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44</a:t>
            </a:fld>
            <a:endParaRPr lang="tr-TR"/>
          </a:p>
        </p:txBody>
      </p:sp>
    </p:spTree>
    <p:extLst>
      <p:ext uri="{BB962C8B-B14F-4D97-AF65-F5344CB8AC3E}">
        <p14:creationId xmlns:p14="http://schemas.microsoft.com/office/powerpoint/2010/main" val="26677750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find the reason, I had to go back to </a:t>
            </a:r>
            <a:r>
              <a:rPr lang="tr-TR" dirty="0"/>
              <a:t>the </a:t>
            </a:r>
            <a:r>
              <a:rPr lang="en-US" dirty="0"/>
              <a:t>analysis</a:t>
            </a:r>
            <a:r>
              <a:rPr lang="tr-TR" dirty="0"/>
              <a:t> phase</a:t>
            </a:r>
            <a:r>
              <a:rPr lang="en-US" dirty="0"/>
              <a:t>.</a:t>
            </a:r>
          </a:p>
          <a:p>
            <a:r>
              <a:rPr lang="en-US" dirty="0"/>
              <a:t>I analyzed default splits in every aspect and found the following:</a:t>
            </a:r>
            <a:endParaRPr lang="tr-TR" dirty="0"/>
          </a:p>
          <a:p>
            <a:r>
              <a:rPr lang="tr-TR" dirty="0"/>
              <a:t>----</a:t>
            </a:r>
            <a:endParaRPr lang="en-US" dirty="0"/>
          </a:p>
          <a:p>
            <a:pPr marL="0" indent="0">
              <a:buNone/>
            </a:pPr>
            <a:r>
              <a:rPr lang="en-US" dirty="0"/>
              <a:t>Number of distinct voices in version 7 train set dropped considerably.</a:t>
            </a:r>
            <a:endParaRPr lang="tr-TR" dirty="0"/>
          </a:p>
          <a:p>
            <a:pPr marL="0" indent="0">
              <a:buNone/>
            </a:pPr>
            <a:r>
              <a:rPr lang="tr-TR" dirty="0"/>
              <a:t>----</a:t>
            </a:r>
            <a:endParaRPr lang="en-US" dirty="0"/>
          </a:p>
          <a:p>
            <a:pPr marL="0" indent="0">
              <a:buNone/>
            </a:pPr>
            <a:r>
              <a:rPr lang="en-US" dirty="0"/>
              <a:t>There are no female voices in version 7 train set, all voices are male.</a:t>
            </a:r>
          </a:p>
          <a:p>
            <a:pPr marL="228600" indent="-228600">
              <a:buAutoNum type="arabicParenR"/>
            </a:pPr>
            <a:endParaRPr lang="en-US" dirty="0"/>
          </a:p>
          <a:p>
            <a:pPr marL="0" indent="0">
              <a:buNone/>
            </a:pPr>
            <a:r>
              <a:rPr lang="tr-TR" dirty="0"/>
              <a:t>So we were training with few male voices and testing with mixed.</a:t>
            </a:r>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45</a:t>
            </a:fld>
            <a:endParaRPr lang="tr-TR"/>
          </a:p>
        </p:txBody>
      </p:sp>
    </p:spTree>
    <p:extLst>
      <p:ext uri="{BB962C8B-B14F-4D97-AF65-F5344CB8AC3E}">
        <p14:creationId xmlns:p14="http://schemas.microsoft.com/office/powerpoint/2010/main" val="15270050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Digging deeper, I found out that a new young-male volunteer with some accent recorded many sentences lately.</a:t>
            </a:r>
          </a:p>
          <a:p>
            <a:endParaRPr lang="en-US" dirty="0"/>
          </a:p>
          <a:p>
            <a:r>
              <a:rPr lang="en-US" dirty="0"/>
              <a:t>That voice is prominent in both train and dev datasets.</a:t>
            </a:r>
          </a:p>
          <a:p>
            <a:endParaRPr lang="en-US" dirty="0"/>
          </a:p>
          <a:p>
            <a:r>
              <a:rPr lang="en-US" dirty="0"/>
              <a:t>And the Corpora Creator that generates the default splits does not take any biasing effect into consideration.</a:t>
            </a:r>
          </a:p>
          <a:p>
            <a:r>
              <a:rPr lang="en-US" dirty="0"/>
              <a:t>This is </a:t>
            </a:r>
            <a:r>
              <a:rPr lang="tr-TR" dirty="0"/>
              <a:t>already </a:t>
            </a:r>
            <a:r>
              <a:rPr lang="en-US" dirty="0"/>
              <a:t>an open issue in Corpora Creator in </a:t>
            </a:r>
            <a:r>
              <a:rPr lang="en-US" dirty="0" err="1"/>
              <a:t>github</a:t>
            </a:r>
            <a:r>
              <a:rPr lang="en-US" dirty="0"/>
              <a:t>.</a:t>
            </a:r>
          </a:p>
          <a:p>
            <a:endParaRPr lang="tr-TR" dirty="0"/>
          </a:p>
          <a:p>
            <a:r>
              <a:rPr lang="tr-TR" dirty="0"/>
              <a:t>When we saw this, we decided to update the campaign goals in order to balance male voices who recorded many.</a:t>
            </a:r>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46</a:t>
            </a:fld>
            <a:endParaRPr lang="tr-TR"/>
          </a:p>
        </p:txBody>
      </p:sp>
    </p:spTree>
    <p:extLst>
      <p:ext uri="{BB962C8B-B14F-4D97-AF65-F5344CB8AC3E}">
        <p14:creationId xmlns:p14="http://schemas.microsoft.com/office/powerpoint/2010/main" val="9627210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The proposed solution by Francis is as follows:</a:t>
            </a:r>
          </a:p>
          <a:p>
            <a:r>
              <a:rPr lang="tr-TR" dirty="0"/>
              <a:t>One speaker only in one file</a:t>
            </a:r>
          </a:p>
          <a:p>
            <a:r>
              <a:rPr lang="tr-TR" dirty="0"/>
              <a:t>One sentence only in one file</a:t>
            </a:r>
          </a:p>
          <a:p>
            <a:r>
              <a:rPr lang="tr-TR" dirty="0"/>
              <a:t>Multiple recordings per sentence by different people allowed.</a:t>
            </a:r>
          </a:p>
          <a:p>
            <a:endParaRPr lang="tr-TR" dirty="0"/>
          </a:p>
          <a:p>
            <a:r>
              <a:rPr lang="tr-TR" dirty="0"/>
              <a:t>We applied this method and ran through v6.1 and v7.0 datasets,</a:t>
            </a:r>
          </a:p>
          <a:p>
            <a:r>
              <a:rPr lang="tr-TR" dirty="0"/>
              <a:t>Taking 1 through 5 recordings per sentence (if it exists) and tested the results.</a:t>
            </a:r>
          </a:p>
          <a:p>
            <a:endParaRPr lang="tr-TR" dirty="0"/>
          </a:p>
          <a:p>
            <a:r>
              <a:rPr lang="tr-TR" dirty="0"/>
              <a:t>We used Coqui 1.1.0 and batch size 128 this time.</a:t>
            </a:r>
          </a:p>
          <a:p>
            <a:r>
              <a:rPr lang="tr-TR" dirty="0"/>
              <a:t>By-the-way, the batch size is limited by your GPU and it is better to use higher batch sizes in these ranges.</a:t>
            </a:r>
          </a:p>
          <a:p>
            <a:r>
              <a:rPr lang="tr-TR" dirty="0"/>
              <a:t>It will run faster and it will generalize the voices better.</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47</a:t>
            </a:fld>
            <a:endParaRPr lang="tr-TR"/>
          </a:p>
        </p:txBody>
      </p:sp>
    </p:spTree>
    <p:extLst>
      <p:ext uri="{BB962C8B-B14F-4D97-AF65-F5344CB8AC3E}">
        <p14:creationId xmlns:p14="http://schemas.microsoft.com/office/powerpoint/2010/main" val="26213847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When we take multiple sentences, mainly the train set increases</a:t>
            </a:r>
          </a:p>
          <a:p>
            <a:r>
              <a:rPr lang="tr-TR" dirty="0"/>
              <a:t>With 5 recordings per sentence we almost get the whole recordings.</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48</a:t>
            </a:fld>
            <a:endParaRPr lang="tr-TR"/>
          </a:p>
        </p:txBody>
      </p:sp>
    </p:spTree>
    <p:extLst>
      <p:ext uri="{BB962C8B-B14F-4D97-AF65-F5344CB8AC3E}">
        <p14:creationId xmlns:p14="http://schemas.microsoft.com/office/powerpoint/2010/main" val="30597339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As you see we get more diverse voices, and also female voices into training.</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49</a:t>
            </a:fld>
            <a:endParaRPr lang="tr-TR"/>
          </a:p>
        </p:txBody>
      </p:sp>
    </p:spTree>
    <p:extLst>
      <p:ext uri="{BB962C8B-B14F-4D97-AF65-F5344CB8AC3E}">
        <p14:creationId xmlns:p14="http://schemas.microsoft.com/office/powerpoint/2010/main" val="218071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One must realize that the Common Voice processes are like a conveyor belt in a factory.</a:t>
            </a:r>
          </a:p>
          <a:p>
            <a:r>
              <a:rPr lang="tr-TR" dirty="0"/>
              <a:t>----</a:t>
            </a:r>
          </a:p>
          <a:p>
            <a:r>
              <a:rPr lang="tr-TR" dirty="0"/>
              <a:t>It consists of two main parts, Text Corpus and Voice Corpus, which are both fed into AI training.</a:t>
            </a:r>
          </a:p>
          <a:p>
            <a:r>
              <a:rPr lang="tr-TR" dirty="0"/>
              <a:t>----</a:t>
            </a:r>
          </a:p>
          <a:p>
            <a:r>
              <a:rPr lang="tr-TR" dirty="0"/>
              <a:t>And each part has two sub processes. The colors here indicate the easiness of the sub-process, light green means «easy», red «means» tough in terms of work needed.</a:t>
            </a:r>
          </a:p>
          <a:p>
            <a:r>
              <a:rPr lang="tr-TR" dirty="0"/>
              <a:t>----</a:t>
            </a:r>
          </a:p>
          <a:p>
            <a:r>
              <a:rPr lang="tr-TR" dirty="0"/>
              <a:t>Like in a factory, if one process fails, the production rate or quality drops. For example your dataset might become biased.</a:t>
            </a:r>
          </a:p>
          <a:p>
            <a:r>
              <a:rPr lang="tr-TR" dirty="0"/>
              <a:t>----</a:t>
            </a:r>
          </a:p>
          <a:p>
            <a:r>
              <a:rPr lang="tr-TR" dirty="0"/>
              <a:t>Therefore, as I mentioned before, «you need to take care of your dataset». Monitor it, dedicate some time, and find a crowd, as this is a crowd-sourced project.</a:t>
            </a:r>
          </a:p>
          <a:p>
            <a:r>
              <a:rPr lang="tr-TR" dirty="0"/>
              <a:t>----</a:t>
            </a:r>
          </a:p>
          <a:p>
            <a:r>
              <a:rPr lang="tr-TR" dirty="0"/>
              <a:t>If you cannot find the crowd required, you may find yourself in a position, where you are recording and validating many many sentences.</a:t>
            </a:r>
          </a:p>
          <a:p>
            <a:r>
              <a:rPr lang="tr-TR" dirty="0"/>
              <a:t>----</a:t>
            </a:r>
          </a:p>
          <a:p>
            <a:r>
              <a:rPr lang="tr-TR" dirty="0"/>
              <a:t>And don’t expect quick results, it will take time, it is a marathon!</a:t>
            </a:r>
          </a:p>
        </p:txBody>
      </p:sp>
      <p:sp>
        <p:nvSpPr>
          <p:cNvPr id="4" name="Slide Number Placeholder 3"/>
          <p:cNvSpPr>
            <a:spLocks noGrp="1"/>
          </p:cNvSpPr>
          <p:nvPr>
            <p:ph type="sldNum" sz="quarter" idx="10"/>
          </p:nvPr>
        </p:nvSpPr>
        <p:spPr/>
        <p:txBody>
          <a:bodyPr/>
          <a:lstStyle/>
          <a:p>
            <a:fld id="{1C853832-9036-4A7B-AD0C-4325F499FA49}" type="slidenum">
              <a:rPr lang="tr-TR" smtClean="0"/>
              <a:t>5</a:t>
            </a:fld>
            <a:endParaRPr lang="tr-TR"/>
          </a:p>
        </p:txBody>
      </p:sp>
    </p:spTree>
    <p:extLst>
      <p:ext uri="{BB962C8B-B14F-4D97-AF65-F5344CB8AC3E}">
        <p14:creationId xmlns:p14="http://schemas.microsoft.com/office/powerpoint/2010/main" val="10065487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These are our final results with alternative splits in Word Error Rate.</a:t>
            </a:r>
          </a:p>
          <a:p>
            <a:endParaRPr lang="tr-TR" dirty="0"/>
          </a:p>
          <a:p>
            <a:r>
              <a:rPr lang="tr-TR" dirty="0"/>
              <a:t>With v7 and with 5 recordings per sentence we could get the Word Error Rate a bit below 29%.</a:t>
            </a:r>
          </a:p>
          <a:p>
            <a:endParaRPr lang="tr-TR" dirty="0"/>
          </a:p>
          <a:p>
            <a:r>
              <a:rPr lang="tr-TR" dirty="0"/>
              <a:t>Remember, in the original paper this was around 57%.</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50</a:t>
            </a:fld>
            <a:endParaRPr lang="tr-TR"/>
          </a:p>
        </p:txBody>
      </p:sp>
    </p:spTree>
    <p:extLst>
      <p:ext uri="{BB962C8B-B14F-4D97-AF65-F5344CB8AC3E}">
        <p14:creationId xmlns:p14="http://schemas.microsoft.com/office/powerpoint/2010/main" val="4423845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Remember we had these multiple recordings from the previous years where SETimes text corpus was the only one.</a:t>
            </a:r>
          </a:p>
          <a:p>
            <a:r>
              <a:rPr lang="tr-TR" dirty="0"/>
              <a:t>So, the resulting AI would most probably biased to Balkan News this time…</a:t>
            </a:r>
          </a:p>
          <a:p>
            <a:endParaRPr lang="tr-TR" dirty="0"/>
          </a:p>
          <a:p>
            <a:r>
              <a:rPr lang="tr-TR" dirty="0"/>
              <a:t>There is also the following question we have been discussing:</a:t>
            </a:r>
          </a:p>
          <a:p>
            <a:pPr marL="171450" indent="-171450">
              <a:buFontTx/>
              <a:buChar char="-"/>
            </a:pPr>
            <a:r>
              <a:rPr lang="tr-TR" dirty="0"/>
              <a:t>Is it wise to have many recordings per person?</a:t>
            </a:r>
          </a:p>
          <a:p>
            <a:pPr marL="171450" indent="-171450">
              <a:buFontTx/>
              <a:buChar char="-"/>
            </a:pPr>
            <a:r>
              <a:rPr lang="tr-TR" dirty="0"/>
              <a:t>We saw that if only a couple people do many recordings, it will result in bias.</a:t>
            </a:r>
          </a:p>
          <a:p>
            <a:pPr marL="171450" indent="-171450">
              <a:buFontTx/>
              <a:buChar char="-"/>
            </a:pPr>
            <a:endParaRPr lang="tr-TR" dirty="0"/>
          </a:p>
          <a:p>
            <a:pPr marL="171450" indent="-171450">
              <a:buFontTx/>
              <a:buChar char="-"/>
            </a:pPr>
            <a:r>
              <a:rPr lang="tr-TR" dirty="0"/>
              <a:t>We know it is best to have many people recording less, but what if we don’t have them around?</a:t>
            </a:r>
          </a:p>
          <a:p>
            <a:pPr marL="171450" indent="-171450">
              <a:buFontTx/>
              <a:buChar char="-"/>
            </a:pPr>
            <a:r>
              <a:rPr lang="tr-TR" dirty="0"/>
              <a:t>Isn’t it better to make existing ones record more?</a:t>
            </a:r>
          </a:p>
          <a:p>
            <a:pPr marL="0" indent="0">
              <a:buFontTx/>
              <a:buNone/>
            </a:pPr>
            <a:endParaRPr lang="tr-TR" dirty="0"/>
          </a:p>
          <a:p>
            <a:pPr marL="0" indent="0">
              <a:buFontTx/>
              <a:buNone/>
            </a:pPr>
            <a:r>
              <a:rPr lang="tr-TR" dirty="0"/>
              <a:t>A third question: How many recordings per sentence is best?</a:t>
            </a:r>
          </a:p>
          <a:p>
            <a:pPr marL="171450" indent="-171450">
              <a:buFontTx/>
              <a:buChar char="-"/>
            </a:pPr>
            <a:r>
              <a:rPr lang="tr-TR" dirty="0"/>
              <a:t>Larger number would decrease the requirement to hard to find text-corpus</a:t>
            </a:r>
          </a:p>
          <a:p>
            <a:pPr marL="171450" indent="-171450">
              <a:buFontTx/>
              <a:buChar char="-"/>
            </a:pPr>
            <a:r>
              <a:rPr lang="tr-TR" dirty="0"/>
              <a:t>Also wouldn’t having multiple speakers/gerders/pronunciations for the same sentence be better?</a:t>
            </a:r>
          </a:p>
          <a:p>
            <a:pPr marL="0" indent="0">
              <a:buFontTx/>
              <a:buNone/>
            </a:pPr>
            <a:endParaRPr lang="tr-TR" dirty="0"/>
          </a:p>
        </p:txBody>
      </p:sp>
      <p:sp>
        <p:nvSpPr>
          <p:cNvPr id="4" name="Slide Number Placeholder 3"/>
          <p:cNvSpPr>
            <a:spLocks noGrp="1"/>
          </p:cNvSpPr>
          <p:nvPr>
            <p:ph type="sldNum" sz="quarter" idx="10"/>
          </p:nvPr>
        </p:nvSpPr>
        <p:spPr/>
        <p:txBody>
          <a:bodyPr/>
          <a:lstStyle/>
          <a:p>
            <a:fld id="{1C853832-9036-4A7B-AD0C-4325F499FA49}" type="slidenum">
              <a:rPr lang="tr-TR" smtClean="0"/>
              <a:t>51</a:t>
            </a:fld>
            <a:endParaRPr lang="tr-TR"/>
          </a:p>
        </p:txBody>
      </p:sp>
    </p:spTree>
    <p:extLst>
      <p:ext uri="{BB962C8B-B14F-4D97-AF65-F5344CB8AC3E}">
        <p14:creationId xmlns:p14="http://schemas.microsoft.com/office/powerpoint/2010/main" val="8944660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As a conclusion, some final words.</a:t>
            </a:r>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52</a:t>
            </a:fld>
            <a:endParaRPr lang="tr-TR"/>
          </a:p>
        </p:txBody>
      </p:sp>
    </p:spTree>
    <p:extLst>
      <p:ext uri="{BB962C8B-B14F-4D97-AF65-F5344CB8AC3E}">
        <p14:creationId xmlns:p14="http://schemas.microsoft.com/office/powerpoint/2010/main" val="2147170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Voice AI is a vast area, we only scretched the surface of it.</a:t>
            </a:r>
          </a:p>
          <a:p>
            <a:endParaRPr lang="tr-TR" dirty="0"/>
          </a:p>
          <a:p>
            <a:r>
              <a:rPr lang="tr-TR" dirty="0"/>
              <a:t>But to do more in this area we need a good, working dataset.</a:t>
            </a:r>
          </a:p>
          <a:p>
            <a:endParaRPr lang="tr-TR" dirty="0"/>
          </a:p>
          <a:p>
            <a:r>
              <a:rPr lang="tr-TR" dirty="0"/>
              <a:t>Our efforts as Common Voice Turkish Volunteers will continue to focus on the betterment of the dataset.</a:t>
            </a:r>
          </a:p>
          <a:p>
            <a:endParaRPr lang="tr-TR" dirty="0"/>
          </a:p>
          <a:p>
            <a:r>
              <a:rPr lang="tr-TR" dirty="0"/>
              <a:t>And we will also extend our knowledge to other libraries and models once we have a less biased dataset, hopefully this month.</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53</a:t>
            </a:fld>
            <a:endParaRPr lang="tr-TR"/>
          </a:p>
        </p:txBody>
      </p:sp>
    </p:spTree>
    <p:extLst>
      <p:ext uri="{BB962C8B-B14F-4D97-AF65-F5344CB8AC3E}">
        <p14:creationId xmlns:p14="http://schemas.microsoft.com/office/powerpoint/2010/main" val="41667604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Common Voice is a great project for democratizing the Voice AI.</a:t>
            </a:r>
          </a:p>
          <a:p>
            <a:r>
              <a:rPr lang="tr-TR" dirty="0"/>
              <a:t>Although there are some shortcomings and needed features for general purpose use, it is the only large scale multi-lingual open source voice dataset, which also became a benchmark.</a:t>
            </a:r>
          </a:p>
          <a:p>
            <a:endParaRPr lang="tr-TR" dirty="0"/>
          </a:p>
          <a:p>
            <a:r>
              <a:rPr lang="tr-TR" dirty="0"/>
              <a:t>So we need to thank Mozilla, Mozilla Foundation and the Common Voice staff for their work and dedication.</a:t>
            </a:r>
          </a:p>
          <a:p>
            <a:endParaRPr lang="tr-TR" dirty="0"/>
          </a:p>
          <a:p>
            <a:r>
              <a:rPr lang="tr-TR" dirty="0"/>
              <a:t>The whole community around Common Voice and Coqui is great, if you get stuck, you will find your answers there. Thank you community!</a:t>
            </a:r>
          </a:p>
          <a:p>
            <a:endParaRPr lang="tr-TR" dirty="0"/>
          </a:p>
          <a:p>
            <a:r>
              <a:rPr lang="tr-TR" dirty="0"/>
              <a:t>Special thanks go to Francis, Hillary and Michael for their patience and their help in the last year.</a:t>
            </a:r>
          </a:p>
          <a:p>
            <a:endParaRPr lang="tr-TR" dirty="0"/>
          </a:p>
          <a:p>
            <a:r>
              <a:rPr lang="tr-TR" dirty="0"/>
              <a:t>I also want to thank to my friends who helped most in our campaign, Tuğçe, Dilek and Mansur.</a:t>
            </a:r>
          </a:p>
          <a:p>
            <a:endParaRPr lang="tr-TR" dirty="0"/>
          </a:p>
          <a:p>
            <a:r>
              <a:rPr lang="tr-TR" dirty="0"/>
              <a:t>And biggest appreciation go to all Common Voice Turkish Volunteers for their participation.</a:t>
            </a:r>
          </a:p>
          <a:p>
            <a:r>
              <a:rPr lang="tr-TR" dirty="0"/>
              <a:t>Our campain happened during a socio-economic crises in Turkey, inspite of that you succeeded and pushed Turkish Voice AI to the next level.</a:t>
            </a:r>
          </a:p>
          <a:p>
            <a:endParaRPr lang="tr-TR" dirty="0"/>
          </a:p>
        </p:txBody>
      </p:sp>
      <p:sp>
        <p:nvSpPr>
          <p:cNvPr id="4" name="Slide Number Placeholder 3"/>
          <p:cNvSpPr>
            <a:spLocks noGrp="1"/>
          </p:cNvSpPr>
          <p:nvPr>
            <p:ph type="sldNum" sz="quarter" idx="10"/>
          </p:nvPr>
        </p:nvSpPr>
        <p:spPr/>
        <p:txBody>
          <a:bodyPr/>
          <a:lstStyle/>
          <a:p>
            <a:fld id="{1C853832-9036-4A7B-AD0C-4325F499FA49}" type="slidenum">
              <a:rPr lang="tr-TR" smtClean="0"/>
              <a:t>54</a:t>
            </a:fld>
            <a:endParaRPr lang="tr-TR"/>
          </a:p>
        </p:txBody>
      </p:sp>
    </p:spTree>
    <p:extLst>
      <p:ext uri="{BB962C8B-B14F-4D97-AF65-F5344CB8AC3E}">
        <p14:creationId xmlns:p14="http://schemas.microsoft.com/office/powerpoint/2010/main" val="14426286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Thank you for joining the session, I hope it will be useful for your future work.</a:t>
            </a:r>
          </a:p>
          <a:p>
            <a:endParaRPr lang="tr-TR" dirty="0"/>
          </a:p>
          <a:p>
            <a:r>
              <a:rPr lang="tr-TR" dirty="0"/>
              <a:t>If we have time in the questions and answers section, I want to present some slides on the new dataset and training results.</a:t>
            </a:r>
          </a:p>
          <a:p>
            <a:r>
              <a:rPr lang="tr-TR" dirty="0"/>
              <a:t>Fingers crossed…</a:t>
            </a:r>
          </a:p>
          <a:p>
            <a:endParaRPr lang="en-US" dirty="0"/>
          </a:p>
        </p:txBody>
      </p:sp>
      <p:sp>
        <p:nvSpPr>
          <p:cNvPr id="4" name="Slide Number Placeholder 3"/>
          <p:cNvSpPr>
            <a:spLocks noGrp="1"/>
          </p:cNvSpPr>
          <p:nvPr>
            <p:ph type="sldNum" sz="quarter" idx="10"/>
          </p:nvPr>
        </p:nvSpPr>
        <p:spPr/>
        <p:txBody>
          <a:bodyPr/>
          <a:lstStyle/>
          <a:p>
            <a:fld id="{1C853832-9036-4A7B-AD0C-4325F499FA49}" type="slidenum">
              <a:rPr lang="tr-TR" smtClean="0"/>
              <a:t>55</a:t>
            </a:fld>
            <a:endParaRPr lang="tr-TR"/>
          </a:p>
        </p:txBody>
      </p:sp>
    </p:spTree>
    <p:extLst>
      <p:ext uri="{BB962C8B-B14F-4D97-AF65-F5344CB8AC3E}">
        <p14:creationId xmlns:p14="http://schemas.microsoft.com/office/powerpoint/2010/main" val="3136776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Your alphabet is important, it should be the same throughout the pipeline.</a:t>
            </a:r>
          </a:p>
          <a:p>
            <a:endParaRPr lang="tr-TR" dirty="0"/>
          </a:p>
          <a:p>
            <a:r>
              <a:rPr lang="tr-TR" dirty="0"/>
              <a:t>Conversational text / speech is preferred in the text corpus and it must be CC-Zero or Public Domain.</a:t>
            </a:r>
          </a:p>
          <a:p>
            <a:r>
              <a:rPr lang="tr-TR" dirty="0"/>
              <a:t>These are hard to find, but being public domain also means that you can modify the original.</a:t>
            </a:r>
          </a:p>
          <a:p>
            <a:endParaRPr lang="tr-TR" dirty="0"/>
          </a:p>
          <a:p>
            <a:r>
              <a:rPr lang="tr-TR" dirty="0"/>
              <a:t>Common Voice is a general purpose dataset.</a:t>
            </a:r>
          </a:p>
          <a:p>
            <a:r>
              <a:rPr lang="tr-TR" dirty="0"/>
              <a:t>Although it started with Mozilla Deepspeech, it can be used with many models, so we can relax the rules set previously by Deepspeech.</a:t>
            </a:r>
          </a:p>
          <a:p>
            <a:endParaRPr lang="tr-TR" dirty="0"/>
          </a:p>
          <a:p>
            <a:r>
              <a:rPr lang="tr-TR" dirty="0"/>
              <a:t>Common Voice dataset is not a clean dataset, it is not recorded in a studio environment.</a:t>
            </a:r>
          </a:p>
          <a:p>
            <a:r>
              <a:rPr lang="tr-TR" dirty="0"/>
              <a:t>With all different devices and background noises, it is already somewhat augmented.</a:t>
            </a:r>
          </a:p>
          <a:p>
            <a:r>
              <a:rPr lang="tr-TR" dirty="0"/>
              <a:t>This might be important to know while training your AI.</a:t>
            </a:r>
          </a:p>
          <a:p>
            <a:endParaRPr lang="tr-TR" dirty="0"/>
          </a:p>
          <a:p>
            <a:r>
              <a:rPr lang="tr-TR" dirty="0"/>
              <a:t>By default, Sentence Collector uses English rules, but you can define your own rules via a Pull Request in github.</a:t>
            </a:r>
          </a:p>
          <a:p>
            <a:r>
              <a:rPr lang="tr-TR" dirty="0"/>
              <a:t>The default English rules limit the sentences to 14 words.</a:t>
            </a:r>
          </a:p>
          <a:p>
            <a:r>
              <a:rPr lang="tr-TR" dirty="0"/>
              <a:t>There is no hard limit on the length of the sentences, but you should try not to go above 100-110 characters.</a:t>
            </a:r>
          </a:p>
          <a:p>
            <a:r>
              <a:rPr lang="tr-TR" dirty="0"/>
              <a:t>It becomes hard to read and error prone.</a:t>
            </a:r>
          </a:p>
          <a:p>
            <a:r>
              <a:rPr lang="tr-TR" dirty="0"/>
              <a:t>Also currently the recording is limited to 14 seconds, some slow speakers might hit that limit.</a:t>
            </a:r>
          </a:p>
          <a:p>
            <a:endParaRPr lang="tr-TR" dirty="0"/>
          </a:p>
        </p:txBody>
      </p:sp>
      <p:sp>
        <p:nvSpPr>
          <p:cNvPr id="4" name="Slide Number Placeholder 3"/>
          <p:cNvSpPr>
            <a:spLocks noGrp="1"/>
          </p:cNvSpPr>
          <p:nvPr>
            <p:ph type="sldNum" sz="quarter" idx="10"/>
          </p:nvPr>
        </p:nvSpPr>
        <p:spPr/>
        <p:txBody>
          <a:bodyPr/>
          <a:lstStyle/>
          <a:p>
            <a:fld id="{1C853832-9036-4A7B-AD0C-4325F499FA49}" type="slidenum">
              <a:rPr lang="tr-TR" smtClean="0"/>
              <a:t>6</a:t>
            </a:fld>
            <a:endParaRPr lang="tr-TR"/>
          </a:p>
        </p:txBody>
      </p:sp>
    </p:spTree>
    <p:extLst>
      <p:ext uri="{BB962C8B-B14F-4D97-AF65-F5344CB8AC3E}">
        <p14:creationId xmlns:p14="http://schemas.microsoft.com/office/powerpoint/2010/main" val="2231757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Deep Learning models are black-boxes, resulting AI is the least interpretable among alternative AI models.</a:t>
            </a:r>
          </a:p>
          <a:p>
            <a:r>
              <a:rPr lang="tr-TR" dirty="0"/>
              <a:t>You feed the data, and test the resultant AI. It is mainly data-driven.</a:t>
            </a:r>
          </a:p>
          <a:p>
            <a:r>
              <a:rPr lang="tr-TR" dirty="0"/>
              <a:t>----</a:t>
            </a:r>
          </a:p>
          <a:p>
            <a:r>
              <a:rPr lang="tr-TR" dirty="0"/>
              <a:t>And therefore, it can easily get biased in an uncontrolled crowd-sourced environment – which happened for Turkish.</a:t>
            </a:r>
          </a:p>
          <a:p>
            <a:r>
              <a:rPr lang="tr-TR" dirty="0"/>
              <a:t>In Common Voice, bias can arise from many places:</a:t>
            </a:r>
          </a:p>
          <a:p>
            <a:pPr marL="171450" indent="-171450">
              <a:buFontTx/>
              <a:buChar char="-"/>
            </a:pPr>
            <a:r>
              <a:rPr lang="tr-TR" dirty="0"/>
              <a:t>Gender</a:t>
            </a:r>
          </a:p>
          <a:p>
            <a:pPr marL="171450" indent="-171450">
              <a:buFontTx/>
              <a:buChar char="-"/>
            </a:pPr>
            <a:r>
              <a:rPr lang="tr-TR" dirty="0"/>
              <a:t>Age</a:t>
            </a:r>
          </a:p>
          <a:p>
            <a:pPr marL="171450" indent="-171450">
              <a:buFontTx/>
              <a:buChar char="-"/>
            </a:pPr>
            <a:r>
              <a:rPr lang="tr-TR" dirty="0"/>
              <a:t>Accent</a:t>
            </a:r>
          </a:p>
          <a:p>
            <a:pPr marL="171450" indent="-171450">
              <a:buFontTx/>
              <a:buChar char="-"/>
            </a:pPr>
            <a:r>
              <a:rPr lang="tr-TR" dirty="0"/>
              <a:t>Low number of speakers or a single speaker recording too much</a:t>
            </a:r>
          </a:p>
          <a:p>
            <a:pPr marL="171450" indent="-171450">
              <a:buFontTx/>
              <a:buChar char="-"/>
            </a:pPr>
            <a:r>
              <a:rPr lang="tr-TR" dirty="0"/>
              <a:t>Low number of sentences recorded too many times where AI gets biased to that vocabulary</a:t>
            </a:r>
          </a:p>
          <a:p>
            <a:endParaRPr lang="tr-TR" dirty="0"/>
          </a:p>
          <a:p>
            <a:r>
              <a:rPr lang="tr-TR" dirty="0"/>
              <a:t>Ideally, you will need equal distribution for best results, so you need to «know the dataset» and «take care of it».</a:t>
            </a:r>
          </a:p>
          <a:p>
            <a:r>
              <a:rPr lang="tr-TR" dirty="0"/>
              <a:t>----</a:t>
            </a:r>
          </a:p>
          <a:p>
            <a:r>
              <a:rPr lang="tr-TR" dirty="0"/>
              <a:t>If the dataset gets «contaminated» or «unbalanced», you have two options:</a:t>
            </a:r>
          </a:p>
          <a:p>
            <a:pPr marL="171450" indent="-171450">
              <a:buFontTx/>
              <a:buChar char="-"/>
            </a:pPr>
            <a:r>
              <a:rPr lang="tr-TR" dirty="0"/>
              <a:t>Post process the dataset and remove the contamination – which requires a lot of work</a:t>
            </a:r>
          </a:p>
          <a:p>
            <a:pPr marL="171450" indent="-171450">
              <a:buFontTx/>
              <a:buChar char="-"/>
            </a:pPr>
            <a:r>
              <a:rPr lang="tr-TR" dirty="0"/>
              <a:t>Or - Take corrective actions and re-balance it in the next dataset.</a:t>
            </a:r>
          </a:p>
          <a:p>
            <a:pPr marL="0" indent="0">
              <a:buFontTx/>
              <a:buNone/>
            </a:pPr>
            <a:endParaRPr lang="tr-TR" dirty="0"/>
          </a:p>
        </p:txBody>
      </p:sp>
      <p:sp>
        <p:nvSpPr>
          <p:cNvPr id="4" name="Slide Number Placeholder 3"/>
          <p:cNvSpPr>
            <a:spLocks noGrp="1"/>
          </p:cNvSpPr>
          <p:nvPr>
            <p:ph type="sldNum" sz="quarter" idx="10"/>
          </p:nvPr>
        </p:nvSpPr>
        <p:spPr/>
        <p:txBody>
          <a:bodyPr/>
          <a:lstStyle/>
          <a:p>
            <a:fld id="{1C853832-9036-4A7B-AD0C-4325F499FA49}" type="slidenum">
              <a:rPr lang="tr-TR" smtClean="0"/>
              <a:t>7</a:t>
            </a:fld>
            <a:endParaRPr lang="tr-TR"/>
          </a:p>
        </p:txBody>
      </p:sp>
    </p:spTree>
    <p:extLst>
      <p:ext uri="{BB962C8B-B14F-4D97-AF65-F5344CB8AC3E}">
        <p14:creationId xmlns:p14="http://schemas.microsoft.com/office/powerpoint/2010/main" val="3785697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What is your goal for a working Voice AI? How much data is needed?</a:t>
            </a:r>
          </a:p>
          <a:p>
            <a:endParaRPr lang="tr-TR" dirty="0"/>
          </a:p>
          <a:p>
            <a:r>
              <a:rPr lang="tr-TR" dirty="0"/>
              <a:t>It depends on the application and your corpus quality.</a:t>
            </a:r>
          </a:p>
          <a:p>
            <a:r>
              <a:rPr lang="tr-TR" dirty="0"/>
              <a:t>These are the numbers given on Common Voice website.</a:t>
            </a:r>
          </a:p>
          <a:p>
            <a:r>
              <a:rPr lang="tr-TR" dirty="0"/>
              <a:t>Let us do a simple calculation: If you can get 1 hour validated recording each day, it would take more than 27 years to reach 10.000 hours.</a:t>
            </a:r>
          </a:p>
          <a:p>
            <a:r>
              <a:rPr lang="tr-TR" dirty="0"/>
              <a:t>----</a:t>
            </a:r>
          </a:p>
          <a:p>
            <a:r>
              <a:rPr lang="tr-TR" dirty="0"/>
              <a:t>That much might be required for English, but fortunaly we –other languages- have «transfer learning» where we can use pretrained models of English as a starting point and train more rapidly, with much less data, on more common hardware AND with lower carbon footprint.</a:t>
            </a:r>
          </a:p>
          <a:p>
            <a:endParaRPr lang="tr-TR" dirty="0"/>
          </a:p>
          <a:p>
            <a:r>
              <a:rPr lang="tr-TR" dirty="0"/>
              <a:t>In our marathon, we will reach all these milestones, train our AI, measure the performance with Character Error Rate and Word Error Rate, implement it in an application and test it in the wild.</a:t>
            </a:r>
          </a:p>
          <a:p>
            <a:r>
              <a:rPr lang="tr-TR" dirty="0"/>
              <a:t>How much data will you need? That can only be anwered after you reached your specific goal.</a:t>
            </a:r>
          </a:p>
        </p:txBody>
      </p:sp>
      <p:sp>
        <p:nvSpPr>
          <p:cNvPr id="4" name="Slide Number Placeholder 3"/>
          <p:cNvSpPr>
            <a:spLocks noGrp="1"/>
          </p:cNvSpPr>
          <p:nvPr>
            <p:ph type="sldNum" sz="quarter" idx="10"/>
          </p:nvPr>
        </p:nvSpPr>
        <p:spPr/>
        <p:txBody>
          <a:bodyPr/>
          <a:lstStyle/>
          <a:p>
            <a:fld id="{1C853832-9036-4A7B-AD0C-4325F499FA49}" type="slidenum">
              <a:rPr lang="tr-TR" smtClean="0"/>
              <a:t>8</a:t>
            </a:fld>
            <a:endParaRPr lang="tr-TR"/>
          </a:p>
        </p:txBody>
      </p:sp>
    </p:spTree>
    <p:extLst>
      <p:ext uri="{BB962C8B-B14F-4D97-AF65-F5344CB8AC3E}">
        <p14:creationId xmlns:p14="http://schemas.microsoft.com/office/powerpoint/2010/main" val="3895770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You want to start a language or get your hands on your orphan dataset?</a:t>
            </a:r>
          </a:p>
        </p:txBody>
      </p:sp>
      <p:sp>
        <p:nvSpPr>
          <p:cNvPr id="4" name="Slide Number Placeholder 3"/>
          <p:cNvSpPr>
            <a:spLocks noGrp="1"/>
          </p:cNvSpPr>
          <p:nvPr>
            <p:ph type="sldNum" sz="quarter" idx="10"/>
          </p:nvPr>
        </p:nvSpPr>
        <p:spPr/>
        <p:txBody>
          <a:bodyPr/>
          <a:lstStyle/>
          <a:p>
            <a:fld id="{1C853832-9036-4A7B-AD0C-4325F499FA49}" type="slidenum">
              <a:rPr lang="tr-TR" smtClean="0"/>
              <a:t>9</a:t>
            </a:fld>
            <a:endParaRPr lang="tr-TR"/>
          </a:p>
        </p:txBody>
      </p:sp>
    </p:spTree>
    <p:extLst>
      <p:ext uri="{BB962C8B-B14F-4D97-AF65-F5344CB8AC3E}">
        <p14:creationId xmlns:p14="http://schemas.microsoft.com/office/powerpoint/2010/main" val="1673417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Title 6"/>
          <p:cNvSpPr>
            <a:spLocks noGrp="1"/>
          </p:cNvSpPr>
          <p:nvPr>
            <p:ph type="title"/>
          </p:nvPr>
        </p:nvSpPr>
        <p:spPr>
          <a:xfrm>
            <a:off x="838200" y="365126"/>
            <a:ext cx="10515600" cy="662562"/>
          </a:xfrm>
          <a:prstGeom prst="rect">
            <a:avLst/>
          </a:prstGeom>
        </p:spPr>
        <p:txBody>
          <a:bodyPr/>
          <a:lstStyle/>
          <a:p>
            <a:r>
              <a:rPr lang="en-US" noProof="0"/>
              <a:t>Click to edit Master title style</a:t>
            </a:r>
          </a:p>
        </p:txBody>
      </p:sp>
    </p:spTree>
    <p:extLst>
      <p:ext uri="{BB962C8B-B14F-4D97-AF65-F5344CB8AC3E}">
        <p14:creationId xmlns:p14="http://schemas.microsoft.com/office/powerpoint/2010/main" val="46403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0656"/>
          </a:xfrm>
          <a:prstGeom prst="rect">
            <a:avLst/>
          </a:prstGeom>
        </p:spPr>
        <p:txBody>
          <a:bodyPr/>
          <a:lstStyle/>
          <a:p>
            <a:r>
              <a:rPr lang="en-US" noProof="0"/>
              <a:t>Click to edit Master title style</a:t>
            </a:r>
          </a:p>
        </p:txBody>
      </p:sp>
      <p:sp>
        <p:nvSpPr>
          <p:cNvPr id="3" name="Vertical Text Placeholder 2"/>
          <p:cNvSpPr>
            <a:spLocks noGrp="1"/>
          </p:cNvSpPr>
          <p:nvPr>
            <p:ph type="body" orient="vert" idx="1"/>
          </p:nvPr>
        </p:nvSpPr>
        <p:spPr>
          <a:xfrm>
            <a:off x="838200" y="1132885"/>
            <a:ext cx="10515600" cy="4814761"/>
          </a:xfrm>
          <a:prstGeom prst="rect">
            <a:avLst/>
          </a:prstGeom>
        </p:spPr>
        <p:txBody>
          <a:bodyPr vert="eaVe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7004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582521"/>
          </a:xfrm>
          <a:prstGeom prst="rect">
            <a:avLst/>
          </a:prstGeom>
        </p:spPr>
        <p:txBody>
          <a:bodyPr vert="eaVe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6546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340" y="365126"/>
            <a:ext cx="10515600" cy="670656"/>
          </a:xfrm>
          <a:prstGeom prst="rect">
            <a:avLst/>
          </a:prstGeom>
        </p:spPr>
        <p:txBody>
          <a:bodyPr/>
          <a:lstStyle/>
          <a:p>
            <a:r>
              <a:rPr lang="en-US" noProof="0"/>
              <a:t>Click to edit Master title style</a:t>
            </a:r>
          </a:p>
        </p:txBody>
      </p:sp>
      <p:sp>
        <p:nvSpPr>
          <p:cNvPr id="3" name="Content Placeholder 2"/>
          <p:cNvSpPr>
            <a:spLocks noGrp="1"/>
          </p:cNvSpPr>
          <p:nvPr>
            <p:ph idx="1"/>
          </p:nvPr>
        </p:nvSpPr>
        <p:spPr>
          <a:xfrm>
            <a:off x="348340" y="1132885"/>
            <a:ext cx="10515600" cy="504407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1314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1041554"/>
          </a:xfrm>
          <a:prstGeom prst="rect">
            <a:avLst/>
          </a:prstGeom>
        </p:spPr>
        <p:txBody>
          <a:bodyPr anchor="b"/>
          <a:lstStyle>
            <a:lvl1pPr>
              <a:defRPr sz="6000"/>
            </a:lvl1pPr>
          </a:lstStyle>
          <a:p>
            <a:r>
              <a:rPr lang="en-US" noProof="0"/>
              <a:t>Click to edit Master title style</a:t>
            </a:r>
          </a:p>
        </p:txBody>
      </p:sp>
      <p:sp>
        <p:nvSpPr>
          <p:cNvPr id="3" name="Text Placeholder 2"/>
          <p:cNvSpPr>
            <a:spLocks noGrp="1"/>
          </p:cNvSpPr>
          <p:nvPr>
            <p:ph type="body" idx="1"/>
          </p:nvPr>
        </p:nvSpPr>
        <p:spPr>
          <a:xfrm>
            <a:off x="831850" y="2905041"/>
            <a:ext cx="10515600" cy="303451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356606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1192" y="365126"/>
            <a:ext cx="10515600" cy="775852"/>
          </a:xfrm>
          <a:prstGeom prst="rect">
            <a:avLst/>
          </a:prstGeom>
        </p:spPr>
        <p:txBody>
          <a:bodyPr/>
          <a:lstStyle/>
          <a:p>
            <a:r>
              <a:rPr lang="en-US" noProof="0"/>
              <a:t>Click to edit Master title style</a:t>
            </a:r>
          </a:p>
        </p:txBody>
      </p:sp>
      <p:sp>
        <p:nvSpPr>
          <p:cNvPr id="3" name="Content Placeholder 2"/>
          <p:cNvSpPr>
            <a:spLocks noGrp="1"/>
          </p:cNvSpPr>
          <p:nvPr>
            <p:ph sz="half" idx="1"/>
          </p:nvPr>
        </p:nvSpPr>
        <p:spPr>
          <a:xfrm>
            <a:off x="291192" y="1213805"/>
            <a:ext cx="5181600" cy="472574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625192" y="1213805"/>
            <a:ext cx="5181600" cy="472574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9032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70" y="365126"/>
            <a:ext cx="10515600" cy="719207"/>
          </a:xfrm>
          <a:prstGeom prst="rect">
            <a:avLst/>
          </a:prstGeom>
        </p:spPr>
        <p:txBody>
          <a:bodyPr/>
          <a:lstStyle/>
          <a:p>
            <a:r>
              <a:rPr lang="en-US" noProof="0"/>
              <a:t>Click to edit Master title style</a:t>
            </a:r>
          </a:p>
        </p:txBody>
      </p:sp>
      <p:sp>
        <p:nvSpPr>
          <p:cNvPr id="3" name="Text Placeholder 2"/>
          <p:cNvSpPr>
            <a:spLocks noGrp="1"/>
          </p:cNvSpPr>
          <p:nvPr>
            <p:ph type="body" idx="1"/>
          </p:nvPr>
        </p:nvSpPr>
        <p:spPr>
          <a:xfrm>
            <a:off x="341770" y="1140977"/>
            <a:ext cx="5157787" cy="46124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341770" y="1602223"/>
            <a:ext cx="5157787" cy="4353515"/>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674182" y="1140977"/>
            <a:ext cx="5183188" cy="46124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5674182" y="1602223"/>
            <a:ext cx="5183188" cy="4353515"/>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48641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6508" y="365126"/>
            <a:ext cx="10515600" cy="735392"/>
          </a:xfrm>
          <a:prstGeom prst="rect">
            <a:avLst/>
          </a:prstGeom>
        </p:spPr>
        <p:txBody>
          <a:bodyPr/>
          <a:lstStyle/>
          <a:p>
            <a:r>
              <a:rPr lang="en-US" noProof="0"/>
              <a:t>Click to edit Master title style</a:t>
            </a:r>
          </a:p>
        </p:txBody>
      </p:sp>
    </p:spTree>
    <p:extLst>
      <p:ext uri="{BB962C8B-B14F-4D97-AF65-F5344CB8AC3E}">
        <p14:creationId xmlns:p14="http://schemas.microsoft.com/office/powerpoint/2010/main" val="281683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48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6452" y="269422"/>
            <a:ext cx="3932237" cy="947057"/>
          </a:xfrm>
          <a:prstGeom prst="rect">
            <a:avLst/>
          </a:prstGeom>
        </p:spPr>
        <p:txBody>
          <a:bodyPr anchor="b"/>
          <a:lstStyle>
            <a:lvl1pPr>
              <a:defRPr sz="3200"/>
            </a:lvl1pPr>
          </a:lstStyle>
          <a:p>
            <a:r>
              <a:rPr lang="en-US" noProof="0"/>
              <a:t>Click to edit Master title style</a:t>
            </a:r>
          </a:p>
        </p:txBody>
      </p:sp>
      <p:sp>
        <p:nvSpPr>
          <p:cNvPr id="3" name="Content Placeholder 2"/>
          <p:cNvSpPr>
            <a:spLocks noGrp="1"/>
          </p:cNvSpPr>
          <p:nvPr>
            <p:ph idx="1"/>
          </p:nvPr>
        </p:nvSpPr>
        <p:spPr>
          <a:xfrm>
            <a:off x="4309610" y="269422"/>
            <a:ext cx="6172200" cy="56620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276452" y="1216479"/>
            <a:ext cx="3932237" cy="471498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147029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0947" y="293916"/>
            <a:ext cx="3932237" cy="1045029"/>
          </a:xfrm>
          <a:prstGeom prst="rect">
            <a:avLst/>
          </a:prstGeom>
        </p:spPr>
        <p:txBody>
          <a:bodyPr anchor="b"/>
          <a:lstStyle>
            <a:lvl1pPr>
              <a:defRPr sz="3200"/>
            </a:lvl1pPr>
          </a:lstStyle>
          <a:p>
            <a:r>
              <a:rPr lang="en-US" dirty="0"/>
              <a:t>Click to edit Master title style</a:t>
            </a:r>
            <a:endParaRPr lang="tr-TR" dirty="0"/>
          </a:p>
        </p:txBody>
      </p:sp>
      <p:sp>
        <p:nvSpPr>
          <p:cNvPr id="3" name="Picture Placeholder 2"/>
          <p:cNvSpPr>
            <a:spLocks noGrp="1"/>
          </p:cNvSpPr>
          <p:nvPr>
            <p:ph type="pic" idx="1"/>
          </p:nvPr>
        </p:nvSpPr>
        <p:spPr>
          <a:xfrm>
            <a:off x="4366764" y="293916"/>
            <a:ext cx="6172200" cy="56456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p:cNvSpPr>
            <a:spLocks noGrp="1"/>
          </p:cNvSpPr>
          <p:nvPr>
            <p:ph type="body" sz="half" idx="2"/>
          </p:nvPr>
        </p:nvSpPr>
        <p:spPr>
          <a:xfrm>
            <a:off x="300947" y="1338945"/>
            <a:ext cx="3932237" cy="460060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74107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427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commonvoice.mozilla.org/sentence-collecto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discourse.mozilla.org/" TargetMode="External"/><Relationship Id="rId5" Type="http://schemas.openxmlformats.org/officeDocument/2006/relationships/hyperlink" Target="https://pontoon.mozilla.org/" TargetMode="External"/><Relationship Id="rId4" Type="http://schemas.openxmlformats.org/officeDocument/2006/relationships/hyperlink" Target="https://commonvoice.mozilla.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ommonvoice.allizom.org/sentence-collector/#/t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github.com/ftyers/commonvoice-docker" TargetMode="External"/><Relationship Id="rId5" Type="http://schemas.openxmlformats.org/officeDocument/2006/relationships/hyperlink" Target="https://github.com/ftyers/commonvoice-utils" TargetMode="External"/><Relationship Id="rId4" Type="http://schemas.openxmlformats.org/officeDocument/2006/relationships/hyperlink" Target="https://github.com/common-voice/cv-datase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0BD1352-D100-4867-81D2-283C964901BF}"/>
              </a:ext>
            </a:extLst>
          </p:cNvPr>
          <p:cNvSpPr>
            <a:spLocks noGrp="1"/>
          </p:cNvSpPr>
          <p:nvPr>
            <p:ph type="subTitle" idx="1"/>
          </p:nvPr>
        </p:nvSpPr>
        <p:spPr>
          <a:xfrm>
            <a:off x="1524000" y="3886199"/>
            <a:ext cx="9144000" cy="1838325"/>
          </a:xfrm>
        </p:spPr>
        <p:txBody>
          <a:bodyPr/>
          <a:lstStyle/>
          <a:p>
            <a:r>
              <a:rPr lang="en-US" sz="1800" dirty="0" err="1"/>
              <a:t>Bülent</a:t>
            </a:r>
            <a:r>
              <a:rPr lang="en-US" sz="1800" dirty="0"/>
              <a:t> </a:t>
            </a:r>
            <a:r>
              <a:rPr lang="en-US" sz="1800" dirty="0" err="1"/>
              <a:t>Özden</a:t>
            </a:r>
            <a:endParaRPr lang="en-US" sz="1800" dirty="0"/>
          </a:p>
          <a:p>
            <a:r>
              <a:rPr lang="en-US" sz="1800" dirty="0"/>
              <a:t>Computer Engineer (MSc)</a:t>
            </a:r>
            <a:r>
              <a:rPr lang="tr-TR" sz="1800" dirty="0"/>
              <a:t>, Harikalar Kutusu</a:t>
            </a:r>
          </a:p>
          <a:p>
            <a:r>
              <a:rPr lang="tr-TR" sz="1800" dirty="0"/>
              <a:t>Mozilla Common Voice Turkish Language Representative (2021-2022)</a:t>
            </a:r>
            <a:endParaRPr lang="en-US" sz="1800" dirty="0"/>
          </a:p>
          <a:p>
            <a:endParaRPr lang="en-US" sz="1800" dirty="0"/>
          </a:p>
          <a:p>
            <a:r>
              <a:rPr lang="en-US" sz="1800" dirty="0"/>
              <a:t>FOSDEM</a:t>
            </a:r>
            <a:r>
              <a:rPr lang="tr-TR" sz="1800" dirty="0"/>
              <a:t>’</a:t>
            </a:r>
            <a:r>
              <a:rPr lang="en-US" sz="1800" dirty="0"/>
              <a:t>22, 5</a:t>
            </a:r>
            <a:r>
              <a:rPr lang="en-US" sz="1800" baseline="30000" dirty="0"/>
              <a:t>th</a:t>
            </a:r>
            <a:r>
              <a:rPr lang="en-US" sz="1800" dirty="0"/>
              <a:t> February 2022</a:t>
            </a:r>
            <a:endParaRPr lang="tr-TR" sz="1800" dirty="0"/>
          </a:p>
        </p:txBody>
      </p:sp>
      <p:sp>
        <p:nvSpPr>
          <p:cNvPr id="3" name="Title 2">
            <a:extLst>
              <a:ext uri="{FF2B5EF4-FFF2-40B4-BE49-F238E27FC236}">
                <a16:creationId xmlns:a16="http://schemas.microsoft.com/office/drawing/2014/main" id="{6019C7EF-5C3E-43DD-A336-840ABE24F3BB}"/>
              </a:ext>
            </a:extLst>
          </p:cNvPr>
          <p:cNvSpPr>
            <a:spLocks noGrp="1"/>
          </p:cNvSpPr>
          <p:nvPr>
            <p:ph type="title"/>
          </p:nvPr>
        </p:nvSpPr>
        <p:spPr>
          <a:xfrm>
            <a:off x="838200" y="1473346"/>
            <a:ext cx="10515600" cy="1209385"/>
          </a:xfrm>
        </p:spPr>
        <p:txBody>
          <a:bodyPr/>
          <a:lstStyle/>
          <a:p>
            <a:r>
              <a:rPr lang="en-US" dirty="0"/>
              <a:t>How to Start a Language</a:t>
            </a:r>
            <a:br>
              <a:rPr lang="en-US" dirty="0"/>
            </a:br>
            <a:r>
              <a:rPr lang="en-US" dirty="0"/>
              <a:t>on Mozilla Common Voice?</a:t>
            </a:r>
            <a:endParaRPr lang="tr-TR" dirty="0"/>
          </a:p>
        </p:txBody>
      </p:sp>
      <p:sp>
        <p:nvSpPr>
          <p:cNvPr id="4" name="Title 2">
            <a:extLst>
              <a:ext uri="{FF2B5EF4-FFF2-40B4-BE49-F238E27FC236}">
                <a16:creationId xmlns:a16="http://schemas.microsoft.com/office/drawing/2014/main" id="{846DFDFD-FAD5-4ED5-A36D-B1F5D7CBACF4}"/>
              </a:ext>
            </a:extLst>
          </p:cNvPr>
          <p:cNvSpPr txBox="1">
            <a:spLocks/>
          </p:cNvSpPr>
          <p:nvPr/>
        </p:nvSpPr>
        <p:spPr>
          <a:xfrm>
            <a:off x="838200" y="2878282"/>
            <a:ext cx="10515600" cy="5426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A case study for under-resourced Turkish Language</a:t>
            </a:r>
            <a:endParaRPr lang="tr-TR" sz="3200" dirty="0"/>
          </a:p>
        </p:txBody>
      </p:sp>
    </p:spTree>
    <p:extLst>
      <p:ext uri="{BB962C8B-B14F-4D97-AF65-F5344CB8AC3E}">
        <p14:creationId xmlns:p14="http://schemas.microsoft.com/office/powerpoint/2010/main" val="3636167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20E55B-8F07-428A-8A3D-20A891D182C3}"/>
              </a:ext>
            </a:extLst>
          </p:cNvPr>
          <p:cNvSpPr>
            <a:spLocks noGrp="1"/>
          </p:cNvSpPr>
          <p:nvPr>
            <p:ph type="title"/>
          </p:nvPr>
        </p:nvSpPr>
        <p:spPr/>
        <p:txBody>
          <a:bodyPr/>
          <a:lstStyle/>
          <a:p>
            <a:r>
              <a:rPr lang="tr-TR" dirty="0"/>
              <a:t>Requirements to start a language</a:t>
            </a:r>
          </a:p>
        </p:txBody>
      </p:sp>
      <p:sp>
        <p:nvSpPr>
          <p:cNvPr id="6" name="Content Placeholder 5">
            <a:extLst>
              <a:ext uri="{FF2B5EF4-FFF2-40B4-BE49-F238E27FC236}">
                <a16:creationId xmlns:a16="http://schemas.microsoft.com/office/drawing/2014/main" id="{8BF57A43-01D4-4C68-8546-EA78BB5000C3}"/>
              </a:ext>
            </a:extLst>
          </p:cNvPr>
          <p:cNvSpPr>
            <a:spLocks noGrp="1"/>
          </p:cNvSpPr>
          <p:nvPr>
            <p:ph idx="1"/>
          </p:nvPr>
        </p:nvSpPr>
        <p:spPr>
          <a:xfrm>
            <a:off x="419100" y="1132885"/>
            <a:ext cx="10515600" cy="2153240"/>
          </a:xfrm>
        </p:spPr>
        <p:txBody>
          <a:bodyPr/>
          <a:lstStyle/>
          <a:p>
            <a:r>
              <a:rPr lang="tr-TR" dirty="0"/>
              <a:t>Add 5000+ CC-0 / Public Domain sentences</a:t>
            </a:r>
          </a:p>
          <a:p>
            <a:r>
              <a:rPr lang="tr-TR" dirty="0"/>
              <a:t>Translate 75% of the UI</a:t>
            </a:r>
          </a:p>
          <a:p>
            <a:pPr lvl="1"/>
            <a:endParaRPr lang="tr-TR" dirty="0"/>
          </a:p>
          <a:p>
            <a:r>
              <a:rPr lang="tr-TR" dirty="0"/>
              <a:t>Request the language in Discourse/github</a:t>
            </a:r>
          </a:p>
        </p:txBody>
      </p:sp>
      <p:sp>
        <p:nvSpPr>
          <p:cNvPr id="7" name="Content Placeholder 5">
            <a:extLst>
              <a:ext uri="{FF2B5EF4-FFF2-40B4-BE49-F238E27FC236}">
                <a16:creationId xmlns:a16="http://schemas.microsoft.com/office/drawing/2014/main" id="{A09F7C35-4A53-48EB-90C0-CF0C5CA3D2B6}"/>
              </a:ext>
            </a:extLst>
          </p:cNvPr>
          <p:cNvSpPr txBox="1">
            <a:spLocks/>
          </p:cNvSpPr>
          <p:nvPr/>
        </p:nvSpPr>
        <p:spPr>
          <a:xfrm>
            <a:off x="381000" y="3571875"/>
            <a:ext cx="10515600" cy="2324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u="sng" dirty="0"/>
              <a:t>For Turkish it was easier</a:t>
            </a:r>
          </a:p>
          <a:p>
            <a:r>
              <a:rPr lang="tr-TR" dirty="0"/>
              <a:t>We already had a working language/dataset</a:t>
            </a:r>
          </a:p>
          <a:p>
            <a:r>
              <a:rPr lang="tr-TR" dirty="0"/>
              <a:t>UI was at 83% =&gt; translated the remaining</a:t>
            </a:r>
          </a:p>
          <a:p>
            <a:pPr lvl="1"/>
            <a:r>
              <a:rPr lang="tr-TR" dirty="0"/>
              <a:t>Localization of examples!!!</a:t>
            </a:r>
          </a:p>
          <a:p>
            <a:r>
              <a:rPr lang="tr-TR" dirty="0"/>
              <a:t>Sentence Collector translations</a:t>
            </a:r>
          </a:p>
          <a:p>
            <a:endParaRPr lang="tr-TR" dirty="0"/>
          </a:p>
        </p:txBody>
      </p:sp>
    </p:spTree>
    <p:extLst>
      <p:ext uri="{BB962C8B-B14F-4D97-AF65-F5344CB8AC3E}">
        <p14:creationId xmlns:p14="http://schemas.microsoft.com/office/powerpoint/2010/main" val="2964544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601A7C-CAE6-4DCC-B1C7-96D810780692}"/>
              </a:ext>
            </a:extLst>
          </p:cNvPr>
          <p:cNvSpPr>
            <a:spLocks noGrp="1"/>
          </p:cNvSpPr>
          <p:nvPr>
            <p:ph type="title"/>
          </p:nvPr>
        </p:nvSpPr>
        <p:spPr/>
        <p:txBody>
          <a:bodyPr/>
          <a:lstStyle/>
          <a:p>
            <a:r>
              <a:rPr lang="tr-TR" dirty="0"/>
              <a:t>Criteria page localization</a:t>
            </a:r>
            <a:endParaRPr lang="en-US" dirty="0"/>
          </a:p>
        </p:txBody>
      </p:sp>
      <p:pic>
        <p:nvPicPr>
          <p:cNvPr id="3" name="Content Placeholder 2">
            <a:extLst>
              <a:ext uri="{FF2B5EF4-FFF2-40B4-BE49-F238E27FC236}">
                <a16:creationId xmlns:a16="http://schemas.microsoft.com/office/drawing/2014/main" id="{610460AE-F3C1-4637-94E9-D836CE4CAFDD}"/>
              </a:ext>
            </a:extLst>
          </p:cNvPr>
          <p:cNvPicPr>
            <a:picLocks noGrp="1" noChangeAspect="1"/>
          </p:cNvPicPr>
          <p:nvPr>
            <p:ph sz="half" idx="1"/>
          </p:nvPr>
        </p:nvPicPr>
        <p:blipFill>
          <a:blip r:embed="rId3"/>
          <a:stretch>
            <a:fillRect/>
          </a:stretch>
        </p:blipFill>
        <p:spPr>
          <a:xfrm>
            <a:off x="290513" y="989197"/>
            <a:ext cx="5181600" cy="4203331"/>
          </a:xfrm>
          <a:prstGeom prst="rect">
            <a:avLst/>
          </a:prstGeom>
        </p:spPr>
      </p:pic>
      <p:pic>
        <p:nvPicPr>
          <p:cNvPr id="2" name="Content Placeholder 1">
            <a:extLst>
              <a:ext uri="{FF2B5EF4-FFF2-40B4-BE49-F238E27FC236}">
                <a16:creationId xmlns:a16="http://schemas.microsoft.com/office/drawing/2014/main" id="{1AD7E8D9-1B88-4F63-9782-4BE242867B50}"/>
              </a:ext>
            </a:extLst>
          </p:cNvPr>
          <p:cNvPicPr>
            <a:picLocks noGrp="1" noChangeAspect="1"/>
          </p:cNvPicPr>
          <p:nvPr>
            <p:ph sz="half" idx="2"/>
          </p:nvPr>
        </p:nvPicPr>
        <p:blipFill>
          <a:blip r:embed="rId4"/>
          <a:stretch>
            <a:fillRect/>
          </a:stretch>
        </p:blipFill>
        <p:spPr>
          <a:xfrm>
            <a:off x="5624513" y="976470"/>
            <a:ext cx="5181600" cy="4228785"/>
          </a:xfrm>
          <a:prstGeom prst="rect">
            <a:avLst/>
          </a:prstGeom>
        </p:spPr>
      </p:pic>
    </p:spTree>
    <p:extLst>
      <p:ext uri="{BB962C8B-B14F-4D97-AF65-F5344CB8AC3E}">
        <p14:creationId xmlns:p14="http://schemas.microsoft.com/office/powerpoint/2010/main" val="3706172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5B2C-1B20-4C0F-9781-CFB8BA4F3F6C}"/>
              </a:ext>
            </a:extLst>
          </p:cNvPr>
          <p:cNvSpPr>
            <a:spLocks noGrp="1"/>
          </p:cNvSpPr>
          <p:nvPr>
            <p:ph type="title"/>
          </p:nvPr>
        </p:nvSpPr>
        <p:spPr/>
        <p:txBody>
          <a:bodyPr/>
          <a:lstStyle/>
          <a:p>
            <a:r>
              <a:rPr lang="tr-TR" dirty="0"/>
              <a:t>Prepare more examples for the public</a:t>
            </a:r>
            <a:endParaRPr lang="en-US" dirty="0"/>
          </a:p>
        </p:txBody>
      </p:sp>
      <p:pic>
        <p:nvPicPr>
          <p:cNvPr id="5" name="Content Placeholder 4">
            <a:extLst>
              <a:ext uri="{FF2B5EF4-FFF2-40B4-BE49-F238E27FC236}">
                <a16:creationId xmlns:a16="http://schemas.microsoft.com/office/drawing/2014/main" id="{CE2EE0C7-860E-4058-A7E4-918500E450AD}"/>
              </a:ext>
            </a:extLst>
          </p:cNvPr>
          <p:cNvPicPr>
            <a:picLocks noGrp="1" noChangeAspect="1"/>
          </p:cNvPicPr>
          <p:nvPr>
            <p:ph sz="half" idx="1"/>
          </p:nvPr>
        </p:nvPicPr>
        <p:blipFill>
          <a:blip r:embed="rId3"/>
          <a:stretch>
            <a:fillRect/>
          </a:stretch>
        </p:blipFill>
        <p:spPr>
          <a:xfrm>
            <a:off x="597644" y="1214438"/>
            <a:ext cx="4567338" cy="4724400"/>
          </a:xfrm>
          <a:prstGeom prst="rect">
            <a:avLst/>
          </a:prstGeom>
        </p:spPr>
      </p:pic>
      <p:pic>
        <p:nvPicPr>
          <p:cNvPr id="6" name="Content Placeholder 5">
            <a:extLst>
              <a:ext uri="{FF2B5EF4-FFF2-40B4-BE49-F238E27FC236}">
                <a16:creationId xmlns:a16="http://schemas.microsoft.com/office/drawing/2014/main" id="{8A2BFE46-49DC-4390-B718-D97ACB7EA186}"/>
              </a:ext>
            </a:extLst>
          </p:cNvPr>
          <p:cNvPicPr>
            <a:picLocks noGrp="1" noChangeAspect="1"/>
          </p:cNvPicPr>
          <p:nvPr>
            <p:ph sz="half" idx="2"/>
          </p:nvPr>
        </p:nvPicPr>
        <p:blipFill>
          <a:blip r:embed="rId4"/>
          <a:stretch>
            <a:fillRect/>
          </a:stretch>
        </p:blipFill>
        <p:spPr>
          <a:xfrm>
            <a:off x="5920789" y="1214438"/>
            <a:ext cx="4589048" cy="4724400"/>
          </a:xfrm>
          <a:prstGeom prst="rect">
            <a:avLst/>
          </a:prstGeom>
        </p:spPr>
      </p:pic>
    </p:spTree>
    <p:extLst>
      <p:ext uri="{BB962C8B-B14F-4D97-AF65-F5344CB8AC3E}">
        <p14:creationId xmlns:p14="http://schemas.microsoft.com/office/powerpoint/2010/main" val="191103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E463-659F-4BBA-AB85-35944DF7F8BB}"/>
              </a:ext>
            </a:extLst>
          </p:cNvPr>
          <p:cNvSpPr>
            <a:spLocks noGrp="1"/>
          </p:cNvSpPr>
          <p:nvPr>
            <p:ph type="title"/>
          </p:nvPr>
        </p:nvSpPr>
        <p:spPr/>
        <p:txBody>
          <a:bodyPr/>
          <a:lstStyle/>
          <a:p>
            <a:r>
              <a:rPr lang="en-US" dirty="0"/>
              <a:t>Resources</a:t>
            </a:r>
            <a:endParaRPr lang="tr-TR" dirty="0"/>
          </a:p>
        </p:txBody>
      </p:sp>
      <p:sp>
        <p:nvSpPr>
          <p:cNvPr id="8" name="Content Placeholder 7">
            <a:extLst>
              <a:ext uri="{FF2B5EF4-FFF2-40B4-BE49-F238E27FC236}">
                <a16:creationId xmlns:a16="http://schemas.microsoft.com/office/drawing/2014/main" id="{07B2636E-C92A-4753-9325-EBB682EF59DD}"/>
              </a:ext>
            </a:extLst>
          </p:cNvPr>
          <p:cNvSpPr>
            <a:spLocks noGrp="1"/>
          </p:cNvSpPr>
          <p:nvPr>
            <p:ph idx="1"/>
          </p:nvPr>
        </p:nvSpPr>
        <p:spPr/>
        <p:txBody>
          <a:bodyPr/>
          <a:lstStyle/>
          <a:p>
            <a:r>
              <a:rPr lang="tr-TR" sz="2400" dirty="0"/>
              <a:t>Main CV (About, FAQ, Terms, Criteria, Community Playbook, Campaign Guide) (</a:t>
            </a:r>
            <a:r>
              <a:rPr lang="tr-TR" sz="2400" dirty="0">
                <a:hlinkClick r:id="rId3"/>
              </a:rPr>
              <a:t>commonvoice.</a:t>
            </a:r>
            <a:r>
              <a:rPr lang="tr-TR" sz="2400" dirty="0">
                <a:hlinkClick r:id="rId4"/>
              </a:rPr>
              <a:t>mozilla</a:t>
            </a:r>
            <a:r>
              <a:rPr lang="tr-TR" sz="2400" dirty="0">
                <a:hlinkClick r:id="rId3"/>
              </a:rPr>
              <a:t>.org</a:t>
            </a:r>
            <a:r>
              <a:rPr lang="tr-TR" sz="2400" dirty="0"/>
              <a:t>)</a:t>
            </a:r>
          </a:p>
          <a:p>
            <a:r>
              <a:rPr lang="tr-TR" sz="2400" dirty="0"/>
              <a:t>Sentence Collector (</a:t>
            </a:r>
            <a:r>
              <a:rPr lang="tr-TR" sz="2400" dirty="0">
                <a:hlinkClick r:id="rId3"/>
              </a:rPr>
              <a:t>commonvoice.mozilla.org/sentence-collector/</a:t>
            </a:r>
            <a:r>
              <a:rPr lang="tr-TR" sz="2400" dirty="0"/>
              <a:t>)</a:t>
            </a:r>
          </a:p>
          <a:p>
            <a:r>
              <a:rPr lang="tr-TR" sz="2400" dirty="0"/>
              <a:t>Pontoon for UI translations (</a:t>
            </a:r>
            <a:r>
              <a:rPr lang="tr-TR" sz="2400" dirty="0">
                <a:hlinkClick r:id="rId5"/>
              </a:rPr>
              <a:t>pontoon.mozilla.org</a:t>
            </a:r>
            <a:r>
              <a:rPr lang="tr-TR" sz="2400" dirty="0"/>
              <a:t>) </a:t>
            </a:r>
          </a:p>
          <a:p>
            <a:r>
              <a:rPr lang="tr-TR" sz="2400" dirty="0"/>
              <a:t>Discourse (forum - </a:t>
            </a:r>
            <a:r>
              <a:rPr lang="tr-TR" sz="2400" dirty="0">
                <a:hlinkClick r:id="rId6"/>
              </a:rPr>
              <a:t>discourse.mozilla.org</a:t>
            </a:r>
            <a:r>
              <a:rPr lang="tr-TR" sz="2400" dirty="0"/>
              <a:t>)</a:t>
            </a:r>
          </a:p>
          <a:p>
            <a:pPr lvl="1"/>
            <a:r>
              <a:rPr lang="tr-TR" sz="2000" dirty="0"/>
              <a:t>Common Voice</a:t>
            </a:r>
          </a:p>
          <a:p>
            <a:pPr lvl="1"/>
            <a:r>
              <a:rPr lang="tr-TR" sz="2000" dirty="0"/>
              <a:t>Check language sub forums</a:t>
            </a:r>
          </a:p>
          <a:p>
            <a:pPr lvl="1"/>
            <a:r>
              <a:rPr lang="tr-TR" sz="2000" dirty="0"/>
              <a:t>Deepspeech</a:t>
            </a:r>
          </a:p>
          <a:p>
            <a:r>
              <a:rPr lang="tr-TR" sz="2400" dirty="0"/>
              <a:t>Matrix (chat)</a:t>
            </a:r>
          </a:p>
          <a:p>
            <a:pPr lvl="1"/>
            <a:r>
              <a:rPr lang="tr-TR" sz="2000" dirty="0"/>
              <a:t>Common Voice, Speech &amp; Machine Learning, Coqui-ai/community</a:t>
            </a:r>
          </a:p>
          <a:p>
            <a:r>
              <a:rPr lang="tr-TR" sz="2400" dirty="0"/>
              <a:t>Coqui website &amp;  docs &amp; Gitter</a:t>
            </a:r>
          </a:p>
          <a:p>
            <a:r>
              <a:rPr lang="tr-TR" sz="2400" dirty="0"/>
              <a:t>Github</a:t>
            </a:r>
          </a:p>
        </p:txBody>
      </p:sp>
    </p:spTree>
    <p:extLst>
      <p:ext uri="{BB962C8B-B14F-4D97-AF65-F5344CB8AC3E}">
        <p14:creationId xmlns:p14="http://schemas.microsoft.com/office/powerpoint/2010/main" val="93784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F5D0-02D4-49B3-9117-F2C08D920F2D}"/>
              </a:ext>
            </a:extLst>
          </p:cNvPr>
          <p:cNvSpPr>
            <a:spLocks noGrp="1"/>
          </p:cNvSpPr>
          <p:nvPr>
            <p:ph type="title"/>
          </p:nvPr>
        </p:nvSpPr>
        <p:spPr/>
        <p:txBody>
          <a:bodyPr/>
          <a:lstStyle/>
          <a:p>
            <a:r>
              <a:rPr lang="tr-TR" dirty="0"/>
              <a:t>Good to know!</a:t>
            </a:r>
            <a:endParaRPr lang="en-US" dirty="0"/>
          </a:p>
        </p:txBody>
      </p:sp>
      <p:sp>
        <p:nvSpPr>
          <p:cNvPr id="3" name="Content Placeholder 2">
            <a:extLst>
              <a:ext uri="{FF2B5EF4-FFF2-40B4-BE49-F238E27FC236}">
                <a16:creationId xmlns:a16="http://schemas.microsoft.com/office/drawing/2014/main" id="{C7BAC47B-28A5-4DE3-BFCA-7D06FF32CB8F}"/>
              </a:ext>
            </a:extLst>
          </p:cNvPr>
          <p:cNvSpPr>
            <a:spLocks noGrp="1"/>
          </p:cNvSpPr>
          <p:nvPr>
            <p:ph idx="1"/>
          </p:nvPr>
        </p:nvSpPr>
        <p:spPr/>
        <p:txBody>
          <a:bodyPr/>
          <a:lstStyle/>
          <a:p>
            <a:r>
              <a:rPr lang="tr-TR" sz="2400" dirty="0"/>
              <a:t>Native speaker – ask for a sub-Discourse, be translator on Pontoon</a:t>
            </a:r>
          </a:p>
          <a:p>
            <a:r>
              <a:rPr lang="tr-TR" sz="2400" dirty="0"/>
              <a:t>Regular people will not come to Discourse/Matrix</a:t>
            </a:r>
          </a:p>
          <a:p>
            <a:r>
              <a:rPr lang="tr-TR" sz="2400" dirty="0"/>
              <a:t>Regular people will not read technical jargon or long information</a:t>
            </a:r>
          </a:p>
          <a:p>
            <a:r>
              <a:rPr lang="tr-TR" sz="2400" dirty="0"/>
              <a:t>Time / duration values on CV are approximations, no real statistics (yet)</a:t>
            </a:r>
          </a:p>
          <a:p>
            <a:r>
              <a:rPr lang="tr-TR" sz="2400" dirty="0"/>
              <a:t>Volunteers must be &gt;=20 years old or must have </a:t>
            </a:r>
            <a:r>
              <a:rPr lang="tr-TR" sz="2400" b="1" dirty="0"/>
              <a:t>consent</a:t>
            </a:r>
          </a:p>
          <a:p>
            <a:r>
              <a:rPr lang="tr-TR" sz="2400" dirty="0"/>
              <a:t>There is a «staging server» to check translations</a:t>
            </a:r>
          </a:p>
          <a:p>
            <a:pPr lvl="1"/>
            <a:r>
              <a:rPr lang="tr-TR" sz="2000" i="1" dirty="0">
                <a:hlinkClick r:id="rId3"/>
              </a:rPr>
              <a:t>https://commonvoice.allizom.org/sentence-collector/#/tr/</a:t>
            </a:r>
            <a:endParaRPr lang="tr-TR" sz="2000" i="1" dirty="0"/>
          </a:p>
          <a:p>
            <a:r>
              <a:rPr lang="tr-TR" sz="2400" dirty="0"/>
              <a:t>Metadata for datasets are helpful</a:t>
            </a:r>
          </a:p>
          <a:p>
            <a:pPr lvl="1"/>
            <a:r>
              <a:rPr lang="tr-TR" sz="2000" i="1" dirty="0">
                <a:hlinkClick r:id="rId4"/>
              </a:rPr>
              <a:t>https://github.com/common-voice/cv-dataset</a:t>
            </a:r>
            <a:endParaRPr lang="tr-TR" sz="2000" i="1" dirty="0"/>
          </a:p>
          <a:p>
            <a:r>
              <a:rPr lang="tr-TR" sz="2400" dirty="0"/>
              <a:t>Francis Morton Tyers’ repos are very helpful</a:t>
            </a:r>
          </a:p>
          <a:p>
            <a:pPr lvl="1"/>
            <a:r>
              <a:rPr lang="tr-TR" sz="2000" i="1" dirty="0">
                <a:hlinkClick r:id="rId5"/>
              </a:rPr>
              <a:t>https://github.com/ftyers/commonvoice-utils</a:t>
            </a:r>
            <a:endParaRPr lang="tr-TR" sz="2000" i="1" dirty="0"/>
          </a:p>
          <a:p>
            <a:pPr lvl="1"/>
            <a:r>
              <a:rPr lang="tr-TR" sz="2000" i="1" dirty="0">
                <a:hlinkClick r:id="rId6"/>
              </a:rPr>
              <a:t>https://github.com/ftyers/commonvoice-docker</a:t>
            </a:r>
            <a:r>
              <a:rPr lang="tr-TR" sz="2000" i="1" dirty="0"/>
              <a:t> </a:t>
            </a:r>
          </a:p>
          <a:p>
            <a:pPr lvl="1"/>
            <a:endParaRPr lang="tr-TR" sz="2000" dirty="0"/>
          </a:p>
          <a:p>
            <a:endParaRPr lang="en-US" sz="2400" dirty="0"/>
          </a:p>
        </p:txBody>
      </p:sp>
    </p:spTree>
    <p:extLst>
      <p:ext uri="{BB962C8B-B14F-4D97-AF65-F5344CB8AC3E}">
        <p14:creationId xmlns:p14="http://schemas.microsoft.com/office/powerpoint/2010/main" val="213143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1EA9EE-B3CE-499C-92E2-D97A1D344C47}"/>
              </a:ext>
            </a:extLst>
          </p:cNvPr>
          <p:cNvSpPr>
            <a:spLocks noGrp="1"/>
          </p:cNvSpPr>
          <p:nvPr>
            <p:ph type="title"/>
          </p:nvPr>
        </p:nvSpPr>
        <p:spPr>
          <a:xfrm>
            <a:off x="831850" y="537882"/>
            <a:ext cx="10515600" cy="2213411"/>
          </a:xfrm>
        </p:spPr>
        <p:txBody>
          <a:bodyPr/>
          <a:lstStyle/>
          <a:p>
            <a:r>
              <a:rPr lang="tr-TR" dirty="0"/>
              <a:t>Dataset Analysis,</a:t>
            </a:r>
            <a:br>
              <a:rPr lang="tr-TR" dirty="0"/>
            </a:br>
            <a:r>
              <a:rPr lang="tr-TR" dirty="0"/>
              <a:t>Campaign &amp; Monitoring</a:t>
            </a:r>
            <a:endParaRPr lang="en-US" dirty="0"/>
          </a:p>
        </p:txBody>
      </p:sp>
      <p:sp>
        <p:nvSpPr>
          <p:cNvPr id="6" name="Text Placeholder 5">
            <a:extLst>
              <a:ext uri="{FF2B5EF4-FFF2-40B4-BE49-F238E27FC236}">
                <a16:creationId xmlns:a16="http://schemas.microsoft.com/office/drawing/2014/main" id="{71383344-D236-4FBB-B063-514868761BEC}"/>
              </a:ext>
            </a:extLst>
          </p:cNvPr>
          <p:cNvSpPr>
            <a:spLocks noGrp="1"/>
          </p:cNvSpPr>
          <p:nvPr>
            <p:ph type="body" idx="1"/>
          </p:nvPr>
        </p:nvSpPr>
        <p:spPr/>
        <p:txBody>
          <a:bodyPr/>
          <a:lstStyle/>
          <a:p>
            <a:pPr marL="342900" indent="-342900">
              <a:buFont typeface="Arial" panose="020B0604020202020204" pitchFamily="34" charset="0"/>
              <a:buChar char="•"/>
            </a:pPr>
            <a:r>
              <a:rPr lang="tr-TR" dirty="0"/>
              <a:t>Dataset analysis</a:t>
            </a:r>
          </a:p>
          <a:p>
            <a:pPr marL="342900" indent="-342900">
              <a:buFont typeface="Arial" panose="020B0604020202020204" pitchFamily="34" charset="0"/>
              <a:buChar char="•"/>
            </a:pPr>
            <a:r>
              <a:rPr lang="tr-TR" dirty="0"/>
              <a:t>Set goals</a:t>
            </a:r>
          </a:p>
          <a:p>
            <a:pPr marL="342900" indent="-342900">
              <a:buFont typeface="Arial" panose="020B0604020202020204" pitchFamily="34" charset="0"/>
              <a:buChar char="•"/>
            </a:pPr>
            <a:r>
              <a:rPr lang="tr-TR" dirty="0"/>
              <a:t>Design a social media campaign</a:t>
            </a:r>
          </a:p>
          <a:p>
            <a:pPr marL="342900" indent="-342900">
              <a:buFont typeface="Arial" panose="020B0604020202020204" pitchFamily="34" charset="0"/>
              <a:buChar char="•"/>
            </a:pPr>
            <a:r>
              <a:rPr lang="tr-TR" dirty="0"/>
              <a:t>Monitoring</a:t>
            </a:r>
          </a:p>
          <a:p>
            <a:pPr marL="342900" indent="-342900">
              <a:buFont typeface="Arial" panose="020B0604020202020204" pitchFamily="34" charset="0"/>
              <a:buChar char="•"/>
            </a:pPr>
            <a:r>
              <a:rPr lang="tr-TR" dirty="0"/>
              <a:t>Results for Turkish</a:t>
            </a:r>
            <a:endParaRPr lang="en-US" dirty="0"/>
          </a:p>
        </p:txBody>
      </p:sp>
    </p:spTree>
    <p:extLst>
      <p:ext uri="{BB962C8B-B14F-4D97-AF65-F5344CB8AC3E}">
        <p14:creationId xmlns:p14="http://schemas.microsoft.com/office/powerpoint/2010/main" val="4034664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C075-B2EB-4286-9265-F3AFD49A64E5}"/>
              </a:ext>
            </a:extLst>
          </p:cNvPr>
          <p:cNvSpPr>
            <a:spLocks noGrp="1"/>
          </p:cNvSpPr>
          <p:nvPr>
            <p:ph type="title"/>
          </p:nvPr>
        </p:nvSpPr>
        <p:spPr/>
        <p:txBody>
          <a:bodyPr/>
          <a:lstStyle/>
          <a:p>
            <a:r>
              <a:rPr lang="en-US" dirty="0"/>
              <a:t>Dataset analysis</a:t>
            </a:r>
          </a:p>
        </p:txBody>
      </p:sp>
      <p:sp>
        <p:nvSpPr>
          <p:cNvPr id="4" name="Content Placeholder 3">
            <a:extLst>
              <a:ext uri="{FF2B5EF4-FFF2-40B4-BE49-F238E27FC236}">
                <a16:creationId xmlns:a16="http://schemas.microsoft.com/office/drawing/2014/main" id="{93A66B56-A87F-4FE3-9EA6-D3685E9791AF}"/>
              </a:ext>
            </a:extLst>
          </p:cNvPr>
          <p:cNvSpPr>
            <a:spLocks noGrp="1"/>
          </p:cNvSpPr>
          <p:nvPr>
            <p:ph sz="half" idx="1"/>
          </p:nvPr>
        </p:nvSpPr>
        <p:spPr>
          <a:xfrm>
            <a:off x="291192" y="1213805"/>
            <a:ext cx="3128283" cy="4725749"/>
          </a:xfrm>
        </p:spPr>
        <p:txBody>
          <a:bodyPr/>
          <a:lstStyle/>
          <a:p>
            <a:r>
              <a:rPr lang="tr-TR" dirty="0"/>
              <a:t>validated.tsv</a:t>
            </a:r>
          </a:p>
          <a:p>
            <a:r>
              <a:rPr lang="tr-TR" dirty="0"/>
              <a:t>invalidated.tsv</a:t>
            </a:r>
          </a:p>
          <a:p>
            <a:r>
              <a:rPr lang="tr-TR" dirty="0"/>
              <a:t>other.tsv</a:t>
            </a:r>
          </a:p>
          <a:p>
            <a:endParaRPr lang="tr-TR" dirty="0"/>
          </a:p>
          <a:p>
            <a:r>
              <a:rPr lang="tr-TR" dirty="0"/>
              <a:t>train.tsv</a:t>
            </a:r>
          </a:p>
          <a:p>
            <a:r>
              <a:rPr lang="tr-TR" dirty="0"/>
              <a:t>dev .tsv</a:t>
            </a:r>
          </a:p>
          <a:p>
            <a:r>
              <a:rPr lang="tr-TR" dirty="0"/>
              <a:t>test.tsv</a:t>
            </a:r>
          </a:p>
          <a:p>
            <a:endParaRPr lang="tr-TR" dirty="0"/>
          </a:p>
          <a:p>
            <a:r>
              <a:rPr lang="tr-TR" dirty="0"/>
              <a:t>reported.tsv</a:t>
            </a:r>
          </a:p>
        </p:txBody>
      </p:sp>
      <p:sp>
        <p:nvSpPr>
          <p:cNvPr id="5" name="Content Placeholder 4">
            <a:extLst>
              <a:ext uri="{FF2B5EF4-FFF2-40B4-BE49-F238E27FC236}">
                <a16:creationId xmlns:a16="http://schemas.microsoft.com/office/drawing/2014/main" id="{CC2EC7F3-F1F5-4B34-BED7-3C81E093E492}"/>
              </a:ext>
            </a:extLst>
          </p:cNvPr>
          <p:cNvSpPr>
            <a:spLocks noGrp="1"/>
          </p:cNvSpPr>
          <p:nvPr>
            <p:ph sz="half" idx="2"/>
          </p:nvPr>
        </p:nvSpPr>
        <p:spPr>
          <a:xfrm>
            <a:off x="3758292" y="1145108"/>
            <a:ext cx="5604784" cy="4725749"/>
          </a:xfrm>
        </p:spPr>
        <p:txBody>
          <a:bodyPr/>
          <a:lstStyle/>
          <a:p>
            <a:pPr marL="0" indent="0">
              <a:buNone/>
            </a:pPr>
            <a:r>
              <a:rPr lang="tr-TR" sz="2400" b="1" dirty="0"/>
              <a:t>For all Validated / Train / Dev / Test</a:t>
            </a:r>
          </a:p>
          <a:p>
            <a:r>
              <a:rPr lang="tr-TR" sz="2400" dirty="0"/>
              <a:t>Demografic bias/diversity?</a:t>
            </a:r>
          </a:p>
          <a:p>
            <a:pPr lvl="1"/>
            <a:r>
              <a:rPr lang="tr-TR" sz="2000" dirty="0"/>
              <a:t>Gender</a:t>
            </a:r>
          </a:p>
          <a:p>
            <a:pPr lvl="1"/>
            <a:r>
              <a:rPr lang="tr-TR" sz="2000" dirty="0"/>
              <a:t>Age</a:t>
            </a:r>
          </a:p>
          <a:p>
            <a:r>
              <a:rPr lang="tr-TR" sz="2400" dirty="0"/>
              <a:t>Voice bias? (recs/person)</a:t>
            </a:r>
          </a:p>
          <a:p>
            <a:r>
              <a:rPr lang="tr-TR" sz="2400" dirty="0"/>
              <a:t>Sentence bias? (recs/sentence)</a:t>
            </a:r>
          </a:p>
          <a:p>
            <a:pPr marL="0" indent="0">
              <a:buNone/>
            </a:pPr>
            <a:endParaRPr lang="tr-TR" sz="2400" dirty="0"/>
          </a:p>
          <a:p>
            <a:r>
              <a:rPr lang="tr-TR" sz="2400" dirty="0"/>
              <a:t>Are rightfuly invalidated?</a:t>
            </a:r>
          </a:p>
          <a:p>
            <a:r>
              <a:rPr lang="tr-TR" sz="2400" dirty="0"/>
              <a:t>2 YES, 1 NO in validated?</a:t>
            </a:r>
          </a:p>
          <a:p>
            <a:r>
              <a:rPr lang="tr-TR" sz="2400" dirty="0"/>
              <a:t>Reported rightfully?</a:t>
            </a:r>
            <a:endParaRPr lang="en-US" sz="2400" dirty="0"/>
          </a:p>
        </p:txBody>
      </p:sp>
      <p:sp>
        <p:nvSpPr>
          <p:cNvPr id="6" name="Rectangle: Rounded Corners 5">
            <a:extLst>
              <a:ext uri="{FF2B5EF4-FFF2-40B4-BE49-F238E27FC236}">
                <a16:creationId xmlns:a16="http://schemas.microsoft.com/office/drawing/2014/main" id="{0B4B1ED3-46FC-4FE2-ABC4-EE457C236246}"/>
              </a:ext>
            </a:extLst>
          </p:cNvPr>
          <p:cNvSpPr/>
          <p:nvPr/>
        </p:nvSpPr>
        <p:spPr>
          <a:xfrm>
            <a:off x="291192" y="1213805"/>
            <a:ext cx="2885762" cy="1494226"/>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A181610-E3BF-434F-9DA2-7148846092AB}"/>
              </a:ext>
            </a:extLst>
          </p:cNvPr>
          <p:cNvSpPr/>
          <p:nvPr/>
        </p:nvSpPr>
        <p:spPr>
          <a:xfrm>
            <a:off x="236239" y="3206728"/>
            <a:ext cx="2885762" cy="1494226"/>
          </a:xfrm>
          <a:prstGeom prst="round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28E5EE7-631F-4852-A2F5-E1A1CF64AAEE}"/>
              </a:ext>
            </a:extLst>
          </p:cNvPr>
          <p:cNvSpPr/>
          <p:nvPr/>
        </p:nvSpPr>
        <p:spPr>
          <a:xfrm>
            <a:off x="236239" y="5199651"/>
            <a:ext cx="2885762" cy="671206"/>
          </a:xfrm>
          <a:prstGeom prst="roundRect">
            <a:avLst/>
          </a:prstGeom>
          <a:noFill/>
          <a:ln w="571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10120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TR v7.0 validated - Diversity</a:t>
            </a:r>
          </a:p>
        </p:txBody>
      </p:sp>
      <p:sp>
        <p:nvSpPr>
          <p:cNvPr id="3" name="Text Placeholder 2"/>
          <p:cNvSpPr>
            <a:spLocks noGrp="1"/>
          </p:cNvSpPr>
          <p:nvPr>
            <p:ph type="body" idx="1"/>
          </p:nvPr>
        </p:nvSpPr>
        <p:spPr/>
        <p:txBody>
          <a:bodyPr/>
          <a:lstStyle/>
          <a:p>
            <a:r>
              <a:rPr lang="tr-TR" dirty="0"/>
              <a:t>Gender &amp; Age</a:t>
            </a:r>
          </a:p>
        </p:txBody>
      </p:sp>
      <p:pic>
        <p:nvPicPr>
          <p:cNvPr id="16" name="Content Placeholder 12">
            <a:extLst>
              <a:ext uri="{FF2B5EF4-FFF2-40B4-BE49-F238E27FC236}">
                <a16:creationId xmlns:a16="http://schemas.microsoft.com/office/drawing/2014/main" id="{820E2528-1789-47DA-8DCD-F3CFC0E2B9FA}"/>
              </a:ext>
            </a:extLst>
          </p:cNvPr>
          <p:cNvPicPr>
            <a:picLocks noGrp="1" noChangeAspect="1"/>
          </p:cNvPicPr>
          <p:nvPr>
            <p:ph sz="half" idx="2"/>
          </p:nvPr>
        </p:nvPicPr>
        <p:blipFill>
          <a:blip r:embed="rId3"/>
          <a:stretch>
            <a:fillRect/>
          </a:stretch>
        </p:blipFill>
        <p:spPr>
          <a:xfrm>
            <a:off x="474662" y="1658866"/>
            <a:ext cx="4484574" cy="2675009"/>
          </a:xfrm>
          <a:prstGeom prst="rect">
            <a:avLst/>
          </a:prstGeom>
        </p:spPr>
      </p:pic>
      <p:pic>
        <p:nvPicPr>
          <p:cNvPr id="24" name="Picture 23">
            <a:extLst>
              <a:ext uri="{FF2B5EF4-FFF2-40B4-BE49-F238E27FC236}">
                <a16:creationId xmlns:a16="http://schemas.microsoft.com/office/drawing/2014/main" id="{172021D3-5E1C-43BF-A2B3-AAEE87009397}"/>
              </a:ext>
            </a:extLst>
          </p:cNvPr>
          <p:cNvPicPr>
            <a:picLocks noChangeAspect="1"/>
          </p:cNvPicPr>
          <p:nvPr/>
        </p:nvPicPr>
        <p:blipFill>
          <a:blip r:embed="rId4"/>
          <a:stretch>
            <a:fillRect/>
          </a:stretch>
        </p:blipFill>
        <p:spPr>
          <a:xfrm>
            <a:off x="5310073" y="1238725"/>
            <a:ext cx="5624627" cy="5621298"/>
          </a:xfrm>
          <a:prstGeom prst="rect">
            <a:avLst/>
          </a:prstGeom>
        </p:spPr>
      </p:pic>
      <p:pic>
        <p:nvPicPr>
          <p:cNvPr id="26" name="Picture 25">
            <a:extLst>
              <a:ext uri="{FF2B5EF4-FFF2-40B4-BE49-F238E27FC236}">
                <a16:creationId xmlns:a16="http://schemas.microsoft.com/office/drawing/2014/main" id="{A6DFB0C6-C957-4401-BD5A-CF23FF12E33B}"/>
              </a:ext>
            </a:extLst>
          </p:cNvPr>
          <p:cNvPicPr>
            <a:picLocks noChangeAspect="1"/>
          </p:cNvPicPr>
          <p:nvPr/>
        </p:nvPicPr>
        <p:blipFill>
          <a:blip r:embed="rId5"/>
          <a:stretch>
            <a:fillRect/>
          </a:stretch>
        </p:blipFill>
        <p:spPr>
          <a:xfrm>
            <a:off x="5310072" y="1238725"/>
            <a:ext cx="5624627" cy="5621298"/>
          </a:xfrm>
          <a:prstGeom prst="rect">
            <a:avLst/>
          </a:prstGeom>
        </p:spPr>
      </p:pic>
      <p:sp>
        <p:nvSpPr>
          <p:cNvPr id="7" name="Rectangle: Rounded Corners 6">
            <a:extLst>
              <a:ext uri="{FF2B5EF4-FFF2-40B4-BE49-F238E27FC236}">
                <a16:creationId xmlns:a16="http://schemas.microsoft.com/office/drawing/2014/main" id="{184AB5B8-BF2D-4338-89BE-E09016771C36}"/>
              </a:ext>
            </a:extLst>
          </p:cNvPr>
          <p:cNvSpPr/>
          <p:nvPr/>
        </p:nvSpPr>
        <p:spPr>
          <a:xfrm>
            <a:off x="1176618" y="2375085"/>
            <a:ext cx="1244951" cy="690843"/>
          </a:xfrm>
          <a:prstGeom prst="round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4" name="Oval 3">
            <a:extLst>
              <a:ext uri="{FF2B5EF4-FFF2-40B4-BE49-F238E27FC236}">
                <a16:creationId xmlns:a16="http://schemas.microsoft.com/office/drawing/2014/main" id="{F381E75E-03DB-444F-A589-06A618ACDC51}"/>
              </a:ext>
            </a:extLst>
          </p:cNvPr>
          <p:cNvSpPr/>
          <p:nvPr/>
        </p:nvSpPr>
        <p:spPr>
          <a:xfrm>
            <a:off x="3361764" y="3442450"/>
            <a:ext cx="927847" cy="927847"/>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633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4CC6B5-684E-4C53-8195-2F88E33D9CB3}"/>
              </a:ext>
            </a:extLst>
          </p:cNvPr>
          <p:cNvSpPr>
            <a:spLocks noGrp="1"/>
          </p:cNvSpPr>
          <p:nvPr>
            <p:ph type="title"/>
          </p:nvPr>
        </p:nvSpPr>
        <p:spPr/>
        <p:txBody>
          <a:bodyPr/>
          <a:lstStyle/>
          <a:p>
            <a:r>
              <a:rPr lang="tr-TR" dirty="0"/>
              <a:t>TR v1 – v7.0</a:t>
            </a:r>
            <a:endParaRPr lang="en-US" dirty="0"/>
          </a:p>
        </p:txBody>
      </p:sp>
      <p:sp>
        <p:nvSpPr>
          <p:cNvPr id="14" name="Text Placeholder 13">
            <a:extLst>
              <a:ext uri="{FF2B5EF4-FFF2-40B4-BE49-F238E27FC236}">
                <a16:creationId xmlns:a16="http://schemas.microsoft.com/office/drawing/2014/main" id="{24C0B8D9-ECC5-41F1-BCF8-557F988BDD78}"/>
              </a:ext>
            </a:extLst>
          </p:cNvPr>
          <p:cNvSpPr>
            <a:spLocks noGrp="1"/>
          </p:cNvSpPr>
          <p:nvPr>
            <p:ph type="body" sz="half" idx="2"/>
          </p:nvPr>
        </p:nvSpPr>
        <p:spPr>
          <a:xfrm>
            <a:off x="276453" y="1216479"/>
            <a:ext cx="2572256" cy="4714982"/>
          </a:xfrm>
        </p:spPr>
        <p:txBody>
          <a:bodyPr/>
          <a:lstStyle/>
          <a:p>
            <a:pPr marL="285750" indent="-285750">
              <a:buFont typeface="Arial" panose="020B0604020202020204" pitchFamily="34" charset="0"/>
              <a:buChar char="•"/>
            </a:pPr>
            <a:r>
              <a:rPr lang="tr-TR" dirty="0"/>
              <a:t>Text Corpus</a:t>
            </a:r>
          </a:p>
          <a:p>
            <a:pPr marL="285750" indent="-285750">
              <a:buFont typeface="Arial" panose="020B0604020202020204" pitchFamily="34" charset="0"/>
              <a:buChar char="•"/>
            </a:pPr>
            <a:r>
              <a:rPr lang="tr-TR" dirty="0"/>
              <a:t># Contributors</a:t>
            </a:r>
          </a:p>
          <a:p>
            <a:endParaRPr lang="tr-TR" dirty="0"/>
          </a:p>
        </p:txBody>
      </p:sp>
      <p:graphicFrame>
        <p:nvGraphicFramePr>
          <p:cNvPr id="20" name="Content Placeholder 19">
            <a:extLst>
              <a:ext uri="{FF2B5EF4-FFF2-40B4-BE49-F238E27FC236}">
                <a16:creationId xmlns:a16="http://schemas.microsoft.com/office/drawing/2014/main" id="{77DE6001-D3E3-449B-82DF-8661E417BEA8}"/>
              </a:ext>
            </a:extLst>
          </p:cNvPr>
          <p:cNvGraphicFramePr>
            <a:graphicFrameLocks noGrp="1"/>
          </p:cNvGraphicFramePr>
          <p:nvPr>
            <p:ph idx="1"/>
            <p:extLst>
              <p:ext uri="{D42A27DB-BD31-4B8C-83A1-F6EECF244321}">
                <p14:modId xmlns:p14="http://schemas.microsoft.com/office/powerpoint/2010/main" val="3398625586"/>
              </p:ext>
            </p:extLst>
          </p:nvPr>
        </p:nvGraphicFramePr>
        <p:xfrm>
          <a:off x="2985356" y="269874"/>
          <a:ext cx="6733075" cy="61754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1299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TR v7.0 validated - CorpusCreator</a:t>
            </a:r>
          </a:p>
        </p:txBody>
      </p:sp>
      <p:sp>
        <p:nvSpPr>
          <p:cNvPr id="3" name="Text Placeholder 2"/>
          <p:cNvSpPr>
            <a:spLocks noGrp="1"/>
          </p:cNvSpPr>
          <p:nvPr>
            <p:ph type="body" idx="1"/>
          </p:nvPr>
        </p:nvSpPr>
        <p:spPr/>
        <p:txBody>
          <a:bodyPr/>
          <a:lstStyle/>
          <a:p>
            <a:r>
              <a:rPr lang="tr-TR" dirty="0"/>
              <a:t>Recordings per sentence</a:t>
            </a:r>
          </a:p>
        </p:txBody>
      </p:sp>
      <p:pic>
        <p:nvPicPr>
          <p:cNvPr id="7" name="Content Placeholder 6"/>
          <p:cNvPicPr>
            <a:picLocks noGrp="1" noChangeAspect="1"/>
          </p:cNvPicPr>
          <p:nvPr>
            <p:ph sz="half" idx="2"/>
          </p:nvPr>
        </p:nvPicPr>
        <p:blipFill>
          <a:blip r:embed="rId3"/>
          <a:stretch>
            <a:fillRect/>
          </a:stretch>
        </p:blipFill>
        <p:spPr>
          <a:xfrm>
            <a:off x="885031" y="1707356"/>
            <a:ext cx="5067300" cy="3686175"/>
          </a:xfrm>
          <a:prstGeom prst="rect">
            <a:avLst/>
          </a:prstGeom>
        </p:spPr>
      </p:pic>
      <p:sp>
        <p:nvSpPr>
          <p:cNvPr id="5" name="Text Placeholder 4"/>
          <p:cNvSpPr>
            <a:spLocks noGrp="1"/>
          </p:cNvSpPr>
          <p:nvPr>
            <p:ph type="body" sz="quarter" idx="3"/>
          </p:nvPr>
        </p:nvSpPr>
        <p:spPr>
          <a:xfrm>
            <a:off x="6297612" y="1140977"/>
            <a:ext cx="4559757" cy="461246"/>
          </a:xfrm>
        </p:spPr>
        <p:txBody>
          <a:bodyPr/>
          <a:lstStyle/>
          <a:p>
            <a:r>
              <a:rPr lang="tr-TR" dirty="0"/>
              <a:t>Recordings per person</a:t>
            </a:r>
          </a:p>
        </p:txBody>
      </p:sp>
      <p:pic>
        <p:nvPicPr>
          <p:cNvPr id="10" name="Content Placeholder 9"/>
          <p:cNvPicPr>
            <a:picLocks noGrp="1" noChangeAspect="1"/>
          </p:cNvPicPr>
          <p:nvPr>
            <p:ph sz="quarter" idx="4"/>
          </p:nvPr>
        </p:nvPicPr>
        <p:blipFill>
          <a:blip r:embed="rId4"/>
          <a:stretch>
            <a:fillRect/>
          </a:stretch>
        </p:blipFill>
        <p:spPr>
          <a:xfrm>
            <a:off x="6403639" y="1650206"/>
            <a:ext cx="2238375" cy="4257675"/>
          </a:xfrm>
          <a:prstGeom prst="rect">
            <a:avLst/>
          </a:prstGeom>
        </p:spPr>
      </p:pic>
      <p:sp>
        <p:nvSpPr>
          <p:cNvPr id="4" name="Rectangle: Rounded Corners 3">
            <a:extLst>
              <a:ext uri="{FF2B5EF4-FFF2-40B4-BE49-F238E27FC236}">
                <a16:creationId xmlns:a16="http://schemas.microsoft.com/office/drawing/2014/main" id="{6BA9357F-F448-4DD9-8160-269A98347F59}"/>
              </a:ext>
            </a:extLst>
          </p:cNvPr>
          <p:cNvSpPr/>
          <p:nvPr/>
        </p:nvSpPr>
        <p:spPr>
          <a:xfrm>
            <a:off x="839788" y="2095500"/>
            <a:ext cx="1751012" cy="1000125"/>
          </a:xfrm>
          <a:prstGeom prst="round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9A0E27A-F32B-43B3-8CDB-ED593A03D2DD}"/>
              </a:ext>
            </a:extLst>
          </p:cNvPr>
          <p:cNvSpPr/>
          <p:nvPr/>
        </p:nvSpPr>
        <p:spPr>
          <a:xfrm>
            <a:off x="839788" y="1886350"/>
            <a:ext cx="1751012" cy="208033"/>
          </a:xfrm>
          <a:prstGeom prst="roundRect">
            <a:avLst/>
          </a:prstGeom>
          <a:no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D7DFAF9-ECB2-4D71-AF8D-41B8894D6ED0}"/>
              </a:ext>
            </a:extLst>
          </p:cNvPr>
          <p:cNvSpPr/>
          <p:nvPr/>
        </p:nvSpPr>
        <p:spPr>
          <a:xfrm>
            <a:off x="4020672" y="1602223"/>
            <a:ext cx="739588" cy="3686891"/>
          </a:xfrm>
          <a:prstGeom prst="round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DE45C1EA-A73D-4C26-8619-593BEFAB2045}"/>
              </a:ext>
            </a:extLst>
          </p:cNvPr>
          <p:cNvSpPr/>
          <p:nvPr/>
        </p:nvSpPr>
        <p:spPr>
          <a:xfrm>
            <a:off x="6316662" y="1886350"/>
            <a:ext cx="2325351" cy="466325"/>
          </a:xfrm>
          <a:prstGeom prst="round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BF452F7E-9520-4DF9-90E2-5DE5E80D6E86}"/>
              </a:ext>
            </a:extLst>
          </p:cNvPr>
          <p:cNvSpPr/>
          <p:nvPr/>
        </p:nvSpPr>
        <p:spPr>
          <a:xfrm>
            <a:off x="6297613" y="5499865"/>
            <a:ext cx="1751012" cy="208033"/>
          </a:xfrm>
          <a:prstGeom prst="roundRect">
            <a:avLst/>
          </a:prstGeom>
          <a:no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727D2170-836D-4197-9422-32109F871518}"/>
              </a:ext>
            </a:extLst>
          </p:cNvPr>
          <p:cNvSpPr/>
          <p:nvPr/>
        </p:nvSpPr>
        <p:spPr>
          <a:xfrm>
            <a:off x="6316662" y="4084645"/>
            <a:ext cx="2325351" cy="1415220"/>
          </a:xfrm>
          <a:prstGeom prst="round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17438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28A8-A485-40C7-844E-47F93ABEE3D0}"/>
              </a:ext>
            </a:extLst>
          </p:cNvPr>
          <p:cNvSpPr>
            <a:spLocks noGrp="1"/>
          </p:cNvSpPr>
          <p:nvPr>
            <p:ph type="title"/>
          </p:nvPr>
        </p:nvSpPr>
        <p:spPr/>
        <p:txBody>
          <a:bodyPr/>
          <a:lstStyle/>
          <a:p>
            <a:r>
              <a:rPr lang="en-US" dirty="0"/>
              <a:t>Goal</a:t>
            </a:r>
            <a:endParaRPr lang="tr-TR" dirty="0"/>
          </a:p>
        </p:txBody>
      </p:sp>
      <p:sp>
        <p:nvSpPr>
          <p:cNvPr id="4" name="Text Placeholder 3">
            <a:extLst>
              <a:ext uri="{FF2B5EF4-FFF2-40B4-BE49-F238E27FC236}">
                <a16:creationId xmlns:a16="http://schemas.microsoft.com/office/drawing/2014/main" id="{3BB944EA-C001-42EB-A2DB-1ECC500D7B15}"/>
              </a:ext>
            </a:extLst>
          </p:cNvPr>
          <p:cNvSpPr>
            <a:spLocks noGrp="1"/>
          </p:cNvSpPr>
          <p:nvPr>
            <p:ph type="body" idx="1"/>
          </p:nvPr>
        </p:nvSpPr>
        <p:spPr/>
        <p:txBody>
          <a:bodyPr/>
          <a:lstStyle/>
          <a:p>
            <a:r>
              <a:rPr lang="tr-TR" dirty="0"/>
              <a:t>«A </a:t>
            </a:r>
            <a:r>
              <a:rPr lang="en-US" dirty="0"/>
              <a:t>Crash Course for </a:t>
            </a:r>
            <a:r>
              <a:rPr lang="tr-TR" dirty="0"/>
              <a:t>Dataset Caretakers»</a:t>
            </a:r>
          </a:p>
          <a:p>
            <a:r>
              <a:rPr lang="tr-TR" dirty="0"/>
              <a:t>Lessons learned…</a:t>
            </a:r>
            <a:endParaRPr lang="en-US" dirty="0"/>
          </a:p>
        </p:txBody>
      </p:sp>
    </p:spTree>
    <p:extLst>
      <p:ext uri="{BB962C8B-B14F-4D97-AF65-F5344CB8AC3E}">
        <p14:creationId xmlns:p14="http://schemas.microsoft.com/office/powerpoint/2010/main" val="2770806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87273-7045-4F7F-9D8C-8446079386F6}"/>
              </a:ext>
            </a:extLst>
          </p:cNvPr>
          <p:cNvSpPr>
            <a:spLocks noGrp="1"/>
          </p:cNvSpPr>
          <p:nvPr>
            <p:ph type="title"/>
          </p:nvPr>
        </p:nvSpPr>
        <p:spPr/>
        <p:txBody>
          <a:bodyPr/>
          <a:lstStyle/>
          <a:p>
            <a:r>
              <a:rPr lang="tr-TR" dirty="0"/>
              <a:t>S</a:t>
            </a:r>
            <a:r>
              <a:rPr lang="en-US" dirty="0"/>
              <a:t>et goals</a:t>
            </a:r>
            <a:r>
              <a:rPr lang="tr-TR" dirty="0"/>
              <a:t> for the campaign</a:t>
            </a:r>
          </a:p>
        </p:txBody>
      </p:sp>
      <p:sp>
        <p:nvSpPr>
          <p:cNvPr id="6" name="Text Placeholder 5">
            <a:extLst>
              <a:ext uri="{FF2B5EF4-FFF2-40B4-BE49-F238E27FC236}">
                <a16:creationId xmlns:a16="http://schemas.microsoft.com/office/drawing/2014/main" id="{1D476F3B-EB7E-4045-9623-5439B3A66F9C}"/>
              </a:ext>
            </a:extLst>
          </p:cNvPr>
          <p:cNvSpPr>
            <a:spLocks noGrp="1"/>
          </p:cNvSpPr>
          <p:nvPr>
            <p:ph type="body" idx="1"/>
          </p:nvPr>
        </p:nvSpPr>
        <p:spPr/>
        <p:txBody>
          <a:bodyPr/>
          <a:lstStyle/>
          <a:p>
            <a:r>
              <a:rPr lang="tr-TR" dirty="0"/>
              <a:t>Current State</a:t>
            </a:r>
            <a:endParaRPr lang="en-US" dirty="0"/>
          </a:p>
        </p:txBody>
      </p:sp>
      <p:sp>
        <p:nvSpPr>
          <p:cNvPr id="7" name="Content Placeholder 6">
            <a:extLst>
              <a:ext uri="{FF2B5EF4-FFF2-40B4-BE49-F238E27FC236}">
                <a16:creationId xmlns:a16="http://schemas.microsoft.com/office/drawing/2014/main" id="{B0FA09BA-72FF-4D0F-B937-EFED56F40C9F}"/>
              </a:ext>
            </a:extLst>
          </p:cNvPr>
          <p:cNvSpPr>
            <a:spLocks noGrp="1"/>
          </p:cNvSpPr>
          <p:nvPr>
            <p:ph sz="half" idx="2"/>
          </p:nvPr>
        </p:nvSpPr>
        <p:spPr>
          <a:xfrm>
            <a:off x="839788" y="1602223"/>
            <a:ext cx="5157787" cy="1826777"/>
          </a:xfrm>
        </p:spPr>
        <p:txBody>
          <a:bodyPr/>
          <a:lstStyle/>
          <a:p>
            <a:pPr marL="0" indent="0">
              <a:buNone/>
            </a:pPr>
            <a:r>
              <a:rPr lang="tr-TR" b="1" u="sng" dirty="0"/>
              <a:t>Quantitative</a:t>
            </a:r>
          </a:p>
          <a:p>
            <a:r>
              <a:rPr lang="tr-TR" dirty="0"/>
              <a:t>Low Text Corpus</a:t>
            </a:r>
          </a:p>
          <a:p>
            <a:r>
              <a:rPr lang="tr-TR" dirty="0"/>
              <a:t>Low number of recordings</a:t>
            </a:r>
          </a:p>
        </p:txBody>
      </p:sp>
      <p:sp>
        <p:nvSpPr>
          <p:cNvPr id="8" name="Text Placeholder 7">
            <a:extLst>
              <a:ext uri="{FF2B5EF4-FFF2-40B4-BE49-F238E27FC236}">
                <a16:creationId xmlns:a16="http://schemas.microsoft.com/office/drawing/2014/main" id="{771EFDB9-3EBE-4815-86CA-1DD43B32A0BF}"/>
              </a:ext>
            </a:extLst>
          </p:cNvPr>
          <p:cNvSpPr>
            <a:spLocks noGrp="1"/>
          </p:cNvSpPr>
          <p:nvPr>
            <p:ph type="body" sz="quarter" idx="3"/>
          </p:nvPr>
        </p:nvSpPr>
        <p:spPr/>
        <p:txBody>
          <a:bodyPr/>
          <a:lstStyle/>
          <a:p>
            <a:r>
              <a:rPr lang="tr-TR" dirty="0"/>
              <a:t>Desired State / Goal</a:t>
            </a:r>
            <a:endParaRPr lang="en-US" dirty="0"/>
          </a:p>
        </p:txBody>
      </p:sp>
      <p:sp>
        <p:nvSpPr>
          <p:cNvPr id="9" name="Content Placeholder 8">
            <a:extLst>
              <a:ext uri="{FF2B5EF4-FFF2-40B4-BE49-F238E27FC236}">
                <a16:creationId xmlns:a16="http://schemas.microsoft.com/office/drawing/2014/main" id="{788EF477-17DD-48C0-90E4-74AD84A729B2}"/>
              </a:ext>
            </a:extLst>
          </p:cNvPr>
          <p:cNvSpPr>
            <a:spLocks noGrp="1"/>
          </p:cNvSpPr>
          <p:nvPr>
            <p:ph sz="quarter" idx="4"/>
          </p:nvPr>
        </p:nvSpPr>
        <p:spPr>
          <a:xfrm>
            <a:off x="6172200" y="1602224"/>
            <a:ext cx="5183188" cy="1826776"/>
          </a:xfrm>
        </p:spPr>
        <p:txBody>
          <a:bodyPr/>
          <a:lstStyle/>
          <a:p>
            <a:pPr marL="0" indent="0">
              <a:buNone/>
            </a:pPr>
            <a:r>
              <a:rPr lang="tr-TR" b="1" u="sng" dirty="0"/>
              <a:t>Increase Amount</a:t>
            </a:r>
          </a:p>
          <a:p>
            <a:r>
              <a:rPr lang="tr-TR" sz="2400" dirty="0"/>
              <a:t>Add more Text Corpus</a:t>
            </a:r>
          </a:p>
          <a:p>
            <a:r>
              <a:rPr lang="tr-TR" sz="2400" dirty="0"/>
              <a:t>Convince people to record</a:t>
            </a:r>
          </a:p>
          <a:p>
            <a:r>
              <a:rPr lang="tr-TR" sz="2400" dirty="0"/>
              <a:t>(100-300 recordings/person)</a:t>
            </a:r>
          </a:p>
        </p:txBody>
      </p:sp>
      <p:sp>
        <p:nvSpPr>
          <p:cNvPr id="10" name="Content Placeholder 6">
            <a:extLst>
              <a:ext uri="{FF2B5EF4-FFF2-40B4-BE49-F238E27FC236}">
                <a16:creationId xmlns:a16="http://schemas.microsoft.com/office/drawing/2014/main" id="{873082F2-5D45-4C27-9F22-8AB754670A5B}"/>
              </a:ext>
            </a:extLst>
          </p:cNvPr>
          <p:cNvSpPr txBox="1">
            <a:spLocks/>
          </p:cNvSpPr>
          <p:nvPr/>
        </p:nvSpPr>
        <p:spPr>
          <a:xfrm>
            <a:off x="839788" y="3429001"/>
            <a:ext cx="5157787" cy="1619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u="sng" dirty="0"/>
              <a:t>Qualitative</a:t>
            </a:r>
          </a:p>
          <a:p>
            <a:r>
              <a:rPr lang="tr-TR" dirty="0"/>
              <a:t>Low female/male Ratio</a:t>
            </a:r>
          </a:p>
          <a:p>
            <a:r>
              <a:rPr lang="tr-TR" dirty="0"/>
              <a:t>Young male prominant</a:t>
            </a:r>
          </a:p>
        </p:txBody>
      </p:sp>
      <p:sp>
        <p:nvSpPr>
          <p:cNvPr id="11" name="Content Placeholder 6">
            <a:extLst>
              <a:ext uri="{FF2B5EF4-FFF2-40B4-BE49-F238E27FC236}">
                <a16:creationId xmlns:a16="http://schemas.microsoft.com/office/drawing/2014/main" id="{0B920A8B-03BD-4334-A4E6-65945E652B64}"/>
              </a:ext>
            </a:extLst>
          </p:cNvPr>
          <p:cNvSpPr txBox="1">
            <a:spLocks/>
          </p:cNvSpPr>
          <p:nvPr/>
        </p:nvSpPr>
        <p:spPr>
          <a:xfrm>
            <a:off x="6172200" y="3429001"/>
            <a:ext cx="5157787" cy="1619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u="sng" dirty="0"/>
              <a:t>Reduce Bias</a:t>
            </a:r>
          </a:p>
          <a:p>
            <a:r>
              <a:rPr lang="tr-TR" dirty="0"/>
              <a:t>More female voices</a:t>
            </a:r>
          </a:p>
          <a:p>
            <a:r>
              <a:rPr lang="tr-TR" dirty="0"/>
              <a:t>More elderly (females)</a:t>
            </a:r>
          </a:p>
        </p:txBody>
      </p:sp>
      <p:sp>
        <p:nvSpPr>
          <p:cNvPr id="12" name="Content Placeholder 6">
            <a:extLst>
              <a:ext uri="{FF2B5EF4-FFF2-40B4-BE49-F238E27FC236}">
                <a16:creationId xmlns:a16="http://schemas.microsoft.com/office/drawing/2014/main" id="{64AEE085-954C-43BE-B919-1214763784FD}"/>
              </a:ext>
            </a:extLst>
          </p:cNvPr>
          <p:cNvSpPr txBox="1">
            <a:spLocks/>
          </p:cNvSpPr>
          <p:nvPr/>
        </p:nvSpPr>
        <p:spPr>
          <a:xfrm>
            <a:off x="665163" y="5172075"/>
            <a:ext cx="5157787" cy="850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t>(bias caused by single young male with accent)</a:t>
            </a:r>
          </a:p>
          <a:p>
            <a:endParaRPr lang="en-US" dirty="0"/>
          </a:p>
        </p:txBody>
      </p:sp>
      <p:sp>
        <p:nvSpPr>
          <p:cNvPr id="13" name="Content Placeholder 6">
            <a:extLst>
              <a:ext uri="{FF2B5EF4-FFF2-40B4-BE49-F238E27FC236}">
                <a16:creationId xmlns:a16="http://schemas.microsoft.com/office/drawing/2014/main" id="{1F9380AA-AD87-46A0-A780-ED0A306E27C1}"/>
              </a:ext>
            </a:extLst>
          </p:cNvPr>
          <p:cNvSpPr txBox="1">
            <a:spLocks/>
          </p:cNvSpPr>
          <p:nvPr/>
        </p:nvSpPr>
        <p:spPr>
          <a:xfrm>
            <a:off x="6096000" y="5172075"/>
            <a:ext cx="5157787" cy="850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t>(&gt; 1000 recordings for some)</a:t>
            </a:r>
          </a:p>
        </p:txBody>
      </p:sp>
    </p:spTree>
    <p:extLst>
      <p:ext uri="{BB962C8B-B14F-4D97-AF65-F5344CB8AC3E}">
        <p14:creationId xmlns:p14="http://schemas.microsoft.com/office/powerpoint/2010/main" val="155426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7DA1-BAA0-4879-ACFD-9BE06091333D}"/>
              </a:ext>
            </a:extLst>
          </p:cNvPr>
          <p:cNvSpPr>
            <a:spLocks noGrp="1"/>
          </p:cNvSpPr>
          <p:nvPr>
            <p:ph type="title"/>
          </p:nvPr>
        </p:nvSpPr>
        <p:spPr/>
        <p:txBody>
          <a:bodyPr/>
          <a:lstStyle/>
          <a:p>
            <a:r>
              <a:rPr lang="tr-TR" dirty="0"/>
              <a:t>Design a Social Media Campaign</a:t>
            </a:r>
            <a:endParaRPr lang="en-US" dirty="0"/>
          </a:p>
        </p:txBody>
      </p:sp>
      <p:sp>
        <p:nvSpPr>
          <p:cNvPr id="3" name="Content Placeholder 2">
            <a:extLst>
              <a:ext uri="{FF2B5EF4-FFF2-40B4-BE49-F238E27FC236}">
                <a16:creationId xmlns:a16="http://schemas.microsoft.com/office/drawing/2014/main" id="{0A28C006-E9AF-4840-B39D-5EBA1A18FF1D}"/>
              </a:ext>
            </a:extLst>
          </p:cNvPr>
          <p:cNvSpPr>
            <a:spLocks noGrp="1"/>
          </p:cNvSpPr>
          <p:nvPr>
            <p:ph sz="half" idx="1"/>
          </p:nvPr>
        </p:nvSpPr>
        <p:spPr>
          <a:xfrm>
            <a:off x="291192" y="1213805"/>
            <a:ext cx="4347483" cy="4725749"/>
          </a:xfrm>
        </p:spPr>
        <p:txBody>
          <a:bodyPr/>
          <a:lstStyle/>
          <a:p>
            <a:r>
              <a:rPr lang="tr-TR" sz="2400" dirty="0"/>
              <a:t>Two goals</a:t>
            </a:r>
          </a:p>
          <a:p>
            <a:pPr lvl="1"/>
            <a:r>
              <a:rPr lang="tr-TR" sz="2000" dirty="0"/>
              <a:t>Quantity &amp; Quality</a:t>
            </a:r>
          </a:p>
          <a:p>
            <a:pPr lvl="1"/>
            <a:r>
              <a:rPr lang="tr-TR" sz="2000" dirty="0"/>
              <a:t>Build a community</a:t>
            </a:r>
          </a:p>
          <a:p>
            <a:r>
              <a:rPr lang="tr-TR" sz="2400" dirty="0"/>
              <a:t>Multi Channel Campaign</a:t>
            </a:r>
          </a:p>
          <a:p>
            <a:pPr lvl="1"/>
            <a:r>
              <a:rPr lang="tr-TR" sz="2000" dirty="0"/>
              <a:t>Facebook (base &amp; guides)</a:t>
            </a:r>
          </a:p>
          <a:p>
            <a:pPr lvl="1"/>
            <a:r>
              <a:rPr lang="tr-TR" sz="2000" dirty="0"/>
              <a:t>Youtube for guides</a:t>
            </a:r>
          </a:p>
          <a:p>
            <a:pPr lvl="1"/>
            <a:r>
              <a:rPr lang="tr-TR" sz="2000" dirty="0"/>
              <a:t>Telegram for instant support</a:t>
            </a:r>
          </a:p>
          <a:p>
            <a:pPr lvl="1"/>
            <a:r>
              <a:rPr lang="tr-TR" sz="2000" dirty="0"/>
              <a:t>+ Twitter</a:t>
            </a:r>
          </a:p>
          <a:p>
            <a:pPr lvl="1"/>
            <a:r>
              <a:rPr lang="tr-TR" sz="2000" dirty="0"/>
              <a:t>+ Instagram</a:t>
            </a:r>
          </a:p>
          <a:p>
            <a:pPr lvl="1"/>
            <a:r>
              <a:rPr lang="tr-TR" sz="2000" dirty="0"/>
              <a:t>+ LinkedIn</a:t>
            </a:r>
          </a:p>
          <a:p>
            <a:r>
              <a:rPr lang="tr-TR" sz="2400" dirty="0"/>
              <a:t>(Domain/Website)</a:t>
            </a:r>
          </a:p>
          <a:p>
            <a:r>
              <a:rPr lang="tr-TR" sz="2400" dirty="0"/>
              <a:t>Bitly to get feedback</a:t>
            </a:r>
          </a:p>
        </p:txBody>
      </p:sp>
      <p:pic>
        <p:nvPicPr>
          <p:cNvPr id="5" name="Picture 4">
            <a:extLst>
              <a:ext uri="{FF2B5EF4-FFF2-40B4-BE49-F238E27FC236}">
                <a16:creationId xmlns:a16="http://schemas.microsoft.com/office/drawing/2014/main" id="{9B7BC373-32B7-4B30-95F4-992FA2997B74}"/>
              </a:ext>
            </a:extLst>
          </p:cNvPr>
          <p:cNvPicPr>
            <a:picLocks noChangeAspect="1"/>
          </p:cNvPicPr>
          <p:nvPr/>
        </p:nvPicPr>
        <p:blipFill>
          <a:blip r:embed="rId3"/>
          <a:stretch>
            <a:fillRect/>
          </a:stretch>
        </p:blipFill>
        <p:spPr>
          <a:xfrm>
            <a:off x="4638675" y="1076366"/>
            <a:ext cx="5926667" cy="5000625"/>
          </a:xfrm>
          <a:prstGeom prst="rect">
            <a:avLst/>
          </a:prstGeom>
        </p:spPr>
      </p:pic>
      <p:pic>
        <p:nvPicPr>
          <p:cNvPr id="6" name="Picture 5">
            <a:extLst>
              <a:ext uri="{FF2B5EF4-FFF2-40B4-BE49-F238E27FC236}">
                <a16:creationId xmlns:a16="http://schemas.microsoft.com/office/drawing/2014/main" id="{A5ADE0C5-C6D8-4162-A537-665561DCC985}"/>
              </a:ext>
            </a:extLst>
          </p:cNvPr>
          <p:cNvPicPr>
            <a:picLocks noChangeAspect="1"/>
          </p:cNvPicPr>
          <p:nvPr/>
        </p:nvPicPr>
        <p:blipFill>
          <a:blip r:embed="rId4"/>
          <a:stretch>
            <a:fillRect/>
          </a:stretch>
        </p:blipFill>
        <p:spPr>
          <a:xfrm>
            <a:off x="4638675" y="1083870"/>
            <a:ext cx="5926667" cy="5000624"/>
          </a:xfrm>
          <a:prstGeom prst="rect">
            <a:avLst/>
          </a:prstGeom>
        </p:spPr>
      </p:pic>
      <p:pic>
        <p:nvPicPr>
          <p:cNvPr id="7" name="Picture 6">
            <a:extLst>
              <a:ext uri="{FF2B5EF4-FFF2-40B4-BE49-F238E27FC236}">
                <a16:creationId xmlns:a16="http://schemas.microsoft.com/office/drawing/2014/main" id="{90F1C111-5BDA-4BE7-87DD-F45484F08C40}"/>
              </a:ext>
            </a:extLst>
          </p:cNvPr>
          <p:cNvPicPr>
            <a:picLocks noChangeAspect="1"/>
          </p:cNvPicPr>
          <p:nvPr/>
        </p:nvPicPr>
        <p:blipFill>
          <a:blip r:embed="rId5"/>
          <a:stretch>
            <a:fillRect/>
          </a:stretch>
        </p:blipFill>
        <p:spPr>
          <a:xfrm>
            <a:off x="4638675" y="1068863"/>
            <a:ext cx="5926667" cy="5000625"/>
          </a:xfrm>
          <a:prstGeom prst="rect">
            <a:avLst/>
          </a:prstGeom>
        </p:spPr>
      </p:pic>
      <p:pic>
        <p:nvPicPr>
          <p:cNvPr id="8" name="Picture 7">
            <a:extLst>
              <a:ext uri="{FF2B5EF4-FFF2-40B4-BE49-F238E27FC236}">
                <a16:creationId xmlns:a16="http://schemas.microsoft.com/office/drawing/2014/main" id="{88267DE6-1ADC-4C81-B991-53657BB2E5C1}"/>
              </a:ext>
            </a:extLst>
          </p:cNvPr>
          <p:cNvPicPr>
            <a:picLocks noChangeAspect="1"/>
          </p:cNvPicPr>
          <p:nvPr/>
        </p:nvPicPr>
        <p:blipFill>
          <a:blip r:embed="rId6"/>
          <a:stretch>
            <a:fillRect/>
          </a:stretch>
        </p:blipFill>
        <p:spPr>
          <a:xfrm>
            <a:off x="4638675" y="1044040"/>
            <a:ext cx="5926666" cy="5000624"/>
          </a:xfrm>
          <a:prstGeom prst="rect">
            <a:avLst/>
          </a:prstGeom>
        </p:spPr>
      </p:pic>
      <p:pic>
        <p:nvPicPr>
          <p:cNvPr id="9" name="Picture 8">
            <a:extLst>
              <a:ext uri="{FF2B5EF4-FFF2-40B4-BE49-F238E27FC236}">
                <a16:creationId xmlns:a16="http://schemas.microsoft.com/office/drawing/2014/main" id="{7C711689-DD92-4BF3-8BA2-17840B5395EC}"/>
              </a:ext>
            </a:extLst>
          </p:cNvPr>
          <p:cNvPicPr>
            <a:picLocks noChangeAspect="1"/>
          </p:cNvPicPr>
          <p:nvPr/>
        </p:nvPicPr>
        <p:blipFill>
          <a:blip r:embed="rId7"/>
          <a:stretch>
            <a:fillRect/>
          </a:stretch>
        </p:blipFill>
        <p:spPr>
          <a:xfrm>
            <a:off x="4638674" y="1068863"/>
            <a:ext cx="5926666" cy="5000625"/>
          </a:xfrm>
          <a:prstGeom prst="rect">
            <a:avLst/>
          </a:prstGeom>
        </p:spPr>
      </p:pic>
      <p:pic>
        <p:nvPicPr>
          <p:cNvPr id="10" name="Picture 9">
            <a:extLst>
              <a:ext uri="{FF2B5EF4-FFF2-40B4-BE49-F238E27FC236}">
                <a16:creationId xmlns:a16="http://schemas.microsoft.com/office/drawing/2014/main" id="{B779AD04-4937-4F5C-97A1-08C773EF40EC}"/>
              </a:ext>
            </a:extLst>
          </p:cNvPr>
          <p:cNvPicPr>
            <a:picLocks noChangeAspect="1"/>
          </p:cNvPicPr>
          <p:nvPr/>
        </p:nvPicPr>
        <p:blipFill>
          <a:blip r:embed="rId8"/>
          <a:stretch>
            <a:fillRect/>
          </a:stretch>
        </p:blipFill>
        <p:spPr>
          <a:xfrm>
            <a:off x="4638672" y="1076366"/>
            <a:ext cx="5926666" cy="5000625"/>
          </a:xfrm>
          <a:prstGeom prst="rect">
            <a:avLst/>
          </a:prstGeom>
        </p:spPr>
      </p:pic>
      <p:pic>
        <p:nvPicPr>
          <p:cNvPr id="11" name="Picture 10">
            <a:extLst>
              <a:ext uri="{FF2B5EF4-FFF2-40B4-BE49-F238E27FC236}">
                <a16:creationId xmlns:a16="http://schemas.microsoft.com/office/drawing/2014/main" id="{0B6CDC06-CB58-49FC-928F-4A6E542AD450}"/>
              </a:ext>
            </a:extLst>
          </p:cNvPr>
          <p:cNvPicPr>
            <a:picLocks noChangeAspect="1"/>
          </p:cNvPicPr>
          <p:nvPr/>
        </p:nvPicPr>
        <p:blipFill>
          <a:blip r:embed="rId9"/>
          <a:stretch>
            <a:fillRect/>
          </a:stretch>
        </p:blipFill>
        <p:spPr>
          <a:xfrm>
            <a:off x="4638668" y="1076366"/>
            <a:ext cx="5935558" cy="5008128"/>
          </a:xfrm>
          <a:prstGeom prst="rect">
            <a:avLst/>
          </a:prstGeom>
        </p:spPr>
      </p:pic>
    </p:spTree>
    <p:extLst>
      <p:ext uri="{BB962C8B-B14F-4D97-AF65-F5344CB8AC3E}">
        <p14:creationId xmlns:p14="http://schemas.microsoft.com/office/powerpoint/2010/main" val="239611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AAAE-329C-4916-9377-1E84FAC94E25}"/>
              </a:ext>
            </a:extLst>
          </p:cNvPr>
          <p:cNvSpPr>
            <a:spLocks noGrp="1"/>
          </p:cNvSpPr>
          <p:nvPr>
            <p:ph type="title"/>
          </p:nvPr>
        </p:nvSpPr>
        <p:spPr/>
        <p:txBody>
          <a:bodyPr/>
          <a:lstStyle/>
          <a:p>
            <a:r>
              <a:rPr lang="tr-TR" dirty="0"/>
              <a:t>Prepare slogans, designs &amp; messages</a:t>
            </a:r>
            <a:endParaRPr lang="en-US" dirty="0"/>
          </a:p>
        </p:txBody>
      </p:sp>
      <p:sp>
        <p:nvSpPr>
          <p:cNvPr id="10" name="Content Placeholder 9">
            <a:extLst>
              <a:ext uri="{FF2B5EF4-FFF2-40B4-BE49-F238E27FC236}">
                <a16:creationId xmlns:a16="http://schemas.microsoft.com/office/drawing/2014/main" id="{70D30A7C-B149-45F4-968F-4FDD3C97FFAC}"/>
              </a:ext>
            </a:extLst>
          </p:cNvPr>
          <p:cNvSpPr>
            <a:spLocks noGrp="1"/>
          </p:cNvSpPr>
          <p:nvPr>
            <p:ph sz="half" idx="1"/>
          </p:nvPr>
        </p:nvSpPr>
        <p:spPr>
          <a:xfrm>
            <a:off x="291191" y="1213805"/>
            <a:ext cx="6166757" cy="4725749"/>
          </a:xfrm>
        </p:spPr>
        <p:txBody>
          <a:bodyPr/>
          <a:lstStyle/>
          <a:p>
            <a:r>
              <a:rPr lang="tr-TR" dirty="0"/>
              <a:t>Teasers</a:t>
            </a:r>
          </a:p>
          <a:p>
            <a:r>
              <a:rPr lang="tr-TR" dirty="0"/>
              <a:t>Technical information</a:t>
            </a:r>
          </a:p>
          <a:p>
            <a:r>
              <a:rPr lang="tr-TR" dirty="0"/>
              <a:t>Feedback from the campaign, dataset or trainings</a:t>
            </a:r>
          </a:p>
          <a:p>
            <a:r>
              <a:rPr lang="tr-TR" dirty="0"/>
              <a:t>Call for female voices</a:t>
            </a:r>
          </a:p>
          <a:p>
            <a:r>
              <a:rPr lang="tr-TR" dirty="0"/>
              <a:t>New year celebration</a:t>
            </a:r>
            <a:endParaRPr lang="en-US" dirty="0"/>
          </a:p>
        </p:txBody>
      </p:sp>
      <p:pic>
        <p:nvPicPr>
          <p:cNvPr id="6" name="Picture 5">
            <a:extLst>
              <a:ext uri="{FF2B5EF4-FFF2-40B4-BE49-F238E27FC236}">
                <a16:creationId xmlns:a16="http://schemas.microsoft.com/office/drawing/2014/main" id="{D9E255DF-7359-4634-9F14-C15A7960C5BE}"/>
              </a:ext>
            </a:extLst>
          </p:cNvPr>
          <p:cNvPicPr>
            <a:picLocks noChangeAspect="1"/>
          </p:cNvPicPr>
          <p:nvPr/>
        </p:nvPicPr>
        <p:blipFill>
          <a:blip r:embed="rId3"/>
          <a:stretch>
            <a:fillRect/>
          </a:stretch>
        </p:blipFill>
        <p:spPr>
          <a:xfrm>
            <a:off x="6960429" y="1140978"/>
            <a:ext cx="4848726" cy="4848726"/>
          </a:xfrm>
          <a:prstGeom prst="rect">
            <a:avLst/>
          </a:prstGeom>
        </p:spPr>
      </p:pic>
      <p:pic>
        <p:nvPicPr>
          <p:cNvPr id="5" name="Picture 4">
            <a:extLst>
              <a:ext uri="{FF2B5EF4-FFF2-40B4-BE49-F238E27FC236}">
                <a16:creationId xmlns:a16="http://schemas.microsoft.com/office/drawing/2014/main" id="{22557266-8582-49AF-A7A4-EB36E53DA71A}"/>
              </a:ext>
            </a:extLst>
          </p:cNvPr>
          <p:cNvPicPr>
            <a:picLocks noChangeAspect="1"/>
          </p:cNvPicPr>
          <p:nvPr/>
        </p:nvPicPr>
        <p:blipFill>
          <a:blip r:embed="rId4"/>
          <a:stretch>
            <a:fillRect/>
          </a:stretch>
        </p:blipFill>
        <p:spPr>
          <a:xfrm>
            <a:off x="6960429" y="1140978"/>
            <a:ext cx="4848726" cy="4848726"/>
          </a:xfrm>
          <a:prstGeom prst="rect">
            <a:avLst/>
          </a:prstGeom>
        </p:spPr>
      </p:pic>
      <p:pic>
        <p:nvPicPr>
          <p:cNvPr id="7" name="Picture 6">
            <a:extLst>
              <a:ext uri="{FF2B5EF4-FFF2-40B4-BE49-F238E27FC236}">
                <a16:creationId xmlns:a16="http://schemas.microsoft.com/office/drawing/2014/main" id="{246A9F62-6ECE-47EB-A946-74D4DF874019}"/>
              </a:ext>
            </a:extLst>
          </p:cNvPr>
          <p:cNvPicPr>
            <a:picLocks noChangeAspect="1"/>
          </p:cNvPicPr>
          <p:nvPr/>
        </p:nvPicPr>
        <p:blipFill>
          <a:blip r:embed="rId5"/>
          <a:stretch>
            <a:fillRect/>
          </a:stretch>
        </p:blipFill>
        <p:spPr>
          <a:xfrm>
            <a:off x="6960429" y="1140978"/>
            <a:ext cx="4848726" cy="4848726"/>
          </a:xfrm>
          <a:prstGeom prst="rect">
            <a:avLst/>
          </a:prstGeom>
        </p:spPr>
      </p:pic>
      <p:pic>
        <p:nvPicPr>
          <p:cNvPr id="9" name="Picture 8">
            <a:extLst>
              <a:ext uri="{FF2B5EF4-FFF2-40B4-BE49-F238E27FC236}">
                <a16:creationId xmlns:a16="http://schemas.microsoft.com/office/drawing/2014/main" id="{BF63BFC0-1163-4AF4-9284-729968DDF9AE}"/>
              </a:ext>
            </a:extLst>
          </p:cNvPr>
          <p:cNvPicPr>
            <a:picLocks noChangeAspect="1"/>
          </p:cNvPicPr>
          <p:nvPr/>
        </p:nvPicPr>
        <p:blipFill>
          <a:blip r:embed="rId6"/>
          <a:stretch>
            <a:fillRect/>
          </a:stretch>
        </p:blipFill>
        <p:spPr>
          <a:xfrm>
            <a:off x="6960429" y="1140978"/>
            <a:ext cx="4848725" cy="4848725"/>
          </a:xfrm>
          <a:prstGeom prst="rect">
            <a:avLst/>
          </a:prstGeom>
        </p:spPr>
      </p:pic>
      <p:pic>
        <p:nvPicPr>
          <p:cNvPr id="8" name="Picture 7">
            <a:extLst>
              <a:ext uri="{FF2B5EF4-FFF2-40B4-BE49-F238E27FC236}">
                <a16:creationId xmlns:a16="http://schemas.microsoft.com/office/drawing/2014/main" id="{59589166-CF39-4748-B591-608746681BC1}"/>
              </a:ext>
            </a:extLst>
          </p:cNvPr>
          <p:cNvPicPr>
            <a:picLocks noChangeAspect="1"/>
          </p:cNvPicPr>
          <p:nvPr/>
        </p:nvPicPr>
        <p:blipFill>
          <a:blip r:embed="rId7"/>
          <a:stretch>
            <a:fillRect/>
          </a:stretch>
        </p:blipFill>
        <p:spPr>
          <a:xfrm>
            <a:off x="6960428" y="1140977"/>
            <a:ext cx="4848726" cy="4848726"/>
          </a:xfrm>
          <a:prstGeom prst="rect">
            <a:avLst/>
          </a:prstGeom>
        </p:spPr>
      </p:pic>
    </p:spTree>
    <p:extLst>
      <p:ext uri="{BB962C8B-B14F-4D97-AF65-F5344CB8AC3E}">
        <p14:creationId xmlns:p14="http://schemas.microsoft.com/office/powerpoint/2010/main" val="305628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AAFCD-F2EC-49B9-AFB9-066843397840}"/>
              </a:ext>
            </a:extLst>
          </p:cNvPr>
          <p:cNvSpPr>
            <a:spLocks noGrp="1"/>
          </p:cNvSpPr>
          <p:nvPr>
            <p:ph type="title"/>
          </p:nvPr>
        </p:nvSpPr>
        <p:spPr/>
        <p:txBody>
          <a:bodyPr/>
          <a:lstStyle/>
          <a:p>
            <a:r>
              <a:rPr lang="tr-TR" dirty="0"/>
              <a:t>Prepare text-corpus!</a:t>
            </a:r>
            <a:endParaRPr lang="en-US" dirty="0"/>
          </a:p>
        </p:txBody>
      </p:sp>
      <p:pic>
        <p:nvPicPr>
          <p:cNvPr id="1026" name="Picture 2" descr="image">
            <a:extLst>
              <a:ext uri="{FF2B5EF4-FFF2-40B4-BE49-F238E27FC236}">
                <a16:creationId xmlns:a16="http://schemas.microsoft.com/office/drawing/2014/main" id="{1A328C22-3C06-4546-A58D-C3F183920FD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90513" y="1417018"/>
            <a:ext cx="5181600" cy="43192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CF3C1366-043B-4969-82CF-FB6F36F0F76A}"/>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253163" y="1414558"/>
            <a:ext cx="5181600" cy="4324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3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1A6D591-8C59-416D-A0D8-73AD3CF7590F}"/>
              </a:ext>
            </a:extLst>
          </p:cNvPr>
          <p:cNvPicPr>
            <a:picLocks noGrp="1" noChangeAspect="1"/>
          </p:cNvPicPr>
          <p:nvPr>
            <p:ph idx="1"/>
          </p:nvPr>
        </p:nvPicPr>
        <p:blipFill>
          <a:blip r:embed="rId3"/>
          <a:stretch>
            <a:fillRect/>
          </a:stretch>
        </p:blipFill>
        <p:spPr>
          <a:xfrm>
            <a:off x="1" y="0"/>
            <a:ext cx="9214338" cy="6173518"/>
          </a:xfrm>
          <a:prstGeom prst="rect">
            <a:avLst/>
          </a:prstGeom>
        </p:spPr>
      </p:pic>
    </p:spTree>
    <p:extLst>
      <p:ext uri="{BB962C8B-B14F-4D97-AF65-F5344CB8AC3E}">
        <p14:creationId xmlns:p14="http://schemas.microsoft.com/office/powerpoint/2010/main" val="12579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B661-98C2-4445-8986-C480225D4711}"/>
              </a:ext>
            </a:extLst>
          </p:cNvPr>
          <p:cNvSpPr>
            <a:spLocks noGrp="1"/>
          </p:cNvSpPr>
          <p:nvPr>
            <p:ph type="title"/>
          </p:nvPr>
        </p:nvSpPr>
        <p:spPr>
          <a:xfrm>
            <a:off x="411163" y="457200"/>
            <a:ext cx="3932237" cy="638175"/>
          </a:xfrm>
        </p:spPr>
        <p:txBody>
          <a:bodyPr/>
          <a:lstStyle/>
          <a:p>
            <a:r>
              <a:rPr lang="tr-TR" dirty="0"/>
              <a:t>As of 31/12/2021</a:t>
            </a:r>
            <a:endParaRPr lang="en-US" dirty="0"/>
          </a:p>
        </p:txBody>
      </p:sp>
      <p:sp>
        <p:nvSpPr>
          <p:cNvPr id="5" name="Text Placeholder 4">
            <a:extLst>
              <a:ext uri="{FF2B5EF4-FFF2-40B4-BE49-F238E27FC236}">
                <a16:creationId xmlns:a16="http://schemas.microsoft.com/office/drawing/2014/main" id="{FE5A76C8-D55D-4407-95B0-36FFA2EAE3FB}"/>
              </a:ext>
            </a:extLst>
          </p:cNvPr>
          <p:cNvSpPr>
            <a:spLocks noGrp="1"/>
          </p:cNvSpPr>
          <p:nvPr>
            <p:ph type="body" sz="half" idx="2"/>
          </p:nvPr>
        </p:nvSpPr>
        <p:spPr>
          <a:xfrm>
            <a:off x="411163" y="1095375"/>
            <a:ext cx="3932237" cy="4844177"/>
          </a:xfrm>
        </p:spPr>
        <p:txBody>
          <a:bodyPr/>
          <a:lstStyle/>
          <a:p>
            <a:r>
              <a:rPr lang="tr-TR" dirty="0"/>
              <a:t>Campaign started November 1st</a:t>
            </a:r>
          </a:p>
          <a:p>
            <a:r>
              <a:rPr lang="tr-TR" dirty="0"/>
              <a:t>November: Wide 100-300 recs/person</a:t>
            </a:r>
          </a:p>
          <a:p>
            <a:r>
              <a:rPr lang="tr-TR" dirty="0"/>
              <a:t>December: «Group work» (1000+ recs)</a:t>
            </a:r>
          </a:p>
        </p:txBody>
      </p:sp>
      <p:pic>
        <p:nvPicPr>
          <p:cNvPr id="10" name="Picture 9">
            <a:extLst>
              <a:ext uri="{FF2B5EF4-FFF2-40B4-BE49-F238E27FC236}">
                <a16:creationId xmlns:a16="http://schemas.microsoft.com/office/drawing/2014/main" id="{BBBE6038-C41B-491B-9A44-B5EC05A52617}"/>
              </a:ext>
            </a:extLst>
          </p:cNvPr>
          <p:cNvPicPr>
            <a:picLocks noChangeAspect="1"/>
          </p:cNvPicPr>
          <p:nvPr/>
        </p:nvPicPr>
        <p:blipFill>
          <a:blip r:embed="rId3"/>
          <a:stretch>
            <a:fillRect/>
          </a:stretch>
        </p:blipFill>
        <p:spPr>
          <a:xfrm>
            <a:off x="4343401" y="1"/>
            <a:ext cx="6267450" cy="6267450"/>
          </a:xfrm>
          <a:prstGeom prst="rect">
            <a:avLst/>
          </a:prstGeom>
        </p:spPr>
      </p:pic>
    </p:spTree>
    <p:extLst>
      <p:ext uri="{BB962C8B-B14F-4D97-AF65-F5344CB8AC3E}">
        <p14:creationId xmlns:p14="http://schemas.microsoft.com/office/powerpoint/2010/main" val="3918789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B661-98C2-4445-8986-C480225D4711}"/>
              </a:ext>
            </a:extLst>
          </p:cNvPr>
          <p:cNvSpPr>
            <a:spLocks noGrp="1"/>
          </p:cNvSpPr>
          <p:nvPr>
            <p:ph type="title"/>
          </p:nvPr>
        </p:nvSpPr>
        <p:spPr>
          <a:xfrm>
            <a:off x="411163" y="457200"/>
            <a:ext cx="3932237" cy="638175"/>
          </a:xfrm>
        </p:spPr>
        <p:txBody>
          <a:bodyPr/>
          <a:lstStyle/>
          <a:p>
            <a:r>
              <a:rPr lang="tr-TR" dirty="0"/>
              <a:t>As of 31/12/2021</a:t>
            </a:r>
            <a:endParaRPr lang="en-US" dirty="0"/>
          </a:p>
        </p:txBody>
      </p:sp>
      <p:sp>
        <p:nvSpPr>
          <p:cNvPr id="5" name="Text Placeholder 4">
            <a:extLst>
              <a:ext uri="{FF2B5EF4-FFF2-40B4-BE49-F238E27FC236}">
                <a16:creationId xmlns:a16="http://schemas.microsoft.com/office/drawing/2014/main" id="{FE5A76C8-D55D-4407-95B0-36FFA2EAE3FB}"/>
              </a:ext>
            </a:extLst>
          </p:cNvPr>
          <p:cNvSpPr>
            <a:spLocks noGrp="1"/>
          </p:cNvSpPr>
          <p:nvPr>
            <p:ph type="body" sz="half" idx="2"/>
          </p:nvPr>
        </p:nvSpPr>
        <p:spPr>
          <a:xfrm>
            <a:off x="411163" y="1095375"/>
            <a:ext cx="3932237" cy="4844177"/>
          </a:xfrm>
        </p:spPr>
        <p:txBody>
          <a:bodyPr/>
          <a:lstStyle/>
          <a:p>
            <a:r>
              <a:rPr lang="tr-TR" dirty="0"/>
              <a:t>From v7</a:t>
            </a:r>
          </a:p>
          <a:p>
            <a:r>
              <a:rPr lang="tr-TR" dirty="0"/>
              <a:t>27+ hours total (71%+ increase)</a:t>
            </a:r>
          </a:p>
          <a:p>
            <a:r>
              <a:rPr lang="tr-TR" dirty="0"/>
              <a:t>31+ hours validated (100%+ increase)</a:t>
            </a:r>
          </a:p>
          <a:p>
            <a:endParaRPr lang="tr-TR" dirty="0"/>
          </a:p>
          <a:p>
            <a:r>
              <a:rPr lang="tr-TR" dirty="0"/>
              <a:t>From v6.1</a:t>
            </a:r>
          </a:p>
          <a:p>
            <a:r>
              <a:rPr lang="tr-TR" dirty="0"/>
              <a:t>&gt;190% increase in total</a:t>
            </a:r>
          </a:p>
          <a:p>
            <a:r>
              <a:rPr lang="tr-TR" dirty="0"/>
              <a:t>&gt;205% increase in validated</a:t>
            </a:r>
          </a:p>
          <a:p>
            <a:endParaRPr lang="tr-TR" dirty="0"/>
          </a:p>
        </p:txBody>
      </p:sp>
      <p:pic>
        <p:nvPicPr>
          <p:cNvPr id="4" name="Picture 3">
            <a:extLst>
              <a:ext uri="{FF2B5EF4-FFF2-40B4-BE49-F238E27FC236}">
                <a16:creationId xmlns:a16="http://schemas.microsoft.com/office/drawing/2014/main" id="{5E56059F-CC7B-4849-8A2B-30920890FAC8}"/>
              </a:ext>
            </a:extLst>
          </p:cNvPr>
          <p:cNvPicPr>
            <a:picLocks noChangeAspect="1"/>
          </p:cNvPicPr>
          <p:nvPr/>
        </p:nvPicPr>
        <p:blipFill>
          <a:blip r:embed="rId3"/>
          <a:stretch>
            <a:fillRect/>
          </a:stretch>
        </p:blipFill>
        <p:spPr>
          <a:xfrm>
            <a:off x="4343400" y="2765"/>
            <a:ext cx="6200775" cy="6263935"/>
          </a:xfrm>
          <a:prstGeom prst="rect">
            <a:avLst/>
          </a:prstGeom>
        </p:spPr>
      </p:pic>
    </p:spTree>
    <p:extLst>
      <p:ext uri="{BB962C8B-B14F-4D97-AF65-F5344CB8AC3E}">
        <p14:creationId xmlns:p14="http://schemas.microsoft.com/office/powerpoint/2010/main" val="927549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5F7451-BB60-410F-8C6F-31AA83A0E632}"/>
              </a:ext>
            </a:extLst>
          </p:cNvPr>
          <p:cNvPicPr>
            <a:picLocks noChangeAspect="1"/>
          </p:cNvPicPr>
          <p:nvPr/>
        </p:nvPicPr>
        <p:blipFill>
          <a:blip r:embed="rId3"/>
          <a:stretch>
            <a:fillRect/>
          </a:stretch>
        </p:blipFill>
        <p:spPr>
          <a:xfrm>
            <a:off x="1907248" y="67234"/>
            <a:ext cx="5945835" cy="6006397"/>
          </a:xfrm>
          <a:prstGeom prst="rect">
            <a:avLst/>
          </a:prstGeom>
        </p:spPr>
      </p:pic>
    </p:spTree>
    <p:extLst>
      <p:ext uri="{BB962C8B-B14F-4D97-AF65-F5344CB8AC3E}">
        <p14:creationId xmlns:p14="http://schemas.microsoft.com/office/powerpoint/2010/main" val="212941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EEB6FC-0649-4EDD-B0FE-DF14D9BA2316}"/>
              </a:ext>
            </a:extLst>
          </p:cNvPr>
          <p:cNvSpPr>
            <a:spLocks noGrp="1"/>
          </p:cNvSpPr>
          <p:nvPr>
            <p:ph type="title"/>
          </p:nvPr>
        </p:nvSpPr>
        <p:spPr/>
        <p:txBody>
          <a:bodyPr/>
          <a:lstStyle/>
          <a:p>
            <a:r>
              <a:rPr lang="tr-TR" dirty="0"/>
              <a:t>Diversity?</a:t>
            </a:r>
            <a:endParaRPr lang="en-US" dirty="0"/>
          </a:p>
        </p:txBody>
      </p:sp>
      <p:pic>
        <p:nvPicPr>
          <p:cNvPr id="8" name="Content Placeholder 7">
            <a:extLst>
              <a:ext uri="{FF2B5EF4-FFF2-40B4-BE49-F238E27FC236}">
                <a16:creationId xmlns:a16="http://schemas.microsoft.com/office/drawing/2014/main" id="{798E90C6-348B-4FFF-883F-835B8E058B17}"/>
              </a:ext>
            </a:extLst>
          </p:cNvPr>
          <p:cNvPicPr>
            <a:picLocks noGrp="1" noChangeAspect="1"/>
          </p:cNvPicPr>
          <p:nvPr>
            <p:ph idx="1"/>
          </p:nvPr>
        </p:nvPicPr>
        <p:blipFill>
          <a:blip r:embed="rId3"/>
          <a:stretch>
            <a:fillRect/>
          </a:stretch>
        </p:blipFill>
        <p:spPr>
          <a:xfrm>
            <a:off x="2883206" y="1981795"/>
            <a:ext cx="6425587" cy="2894409"/>
          </a:xfrm>
          <a:prstGeom prst="rect">
            <a:avLst/>
          </a:prstGeom>
        </p:spPr>
      </p:pic>
    </p:spTree>
    <p:extLst>
      <p:ext uri="{BB962C8B-B14F-4D97-AF65-F5344CB8AC3E}">
        <p14:creationId xmlns:p14="http://schemas.microsoft.com/office/powerpoint/2010/main" val="1818960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3B3C1F-CA38-49C5-A0DA-FF2DFBA4E962}"/>
              </a:ext>
            </a:extLst>
          </p:cNvPr>
          <p:cNvSpPr>
            <a:spLocks noGrp="1"/>
          </p:cNvSpPr>
          <p:nvPr>
            <p:ph type="title"/>
          </p:nvPr>
        </p:nvSpPr>
        <p:spPr/>
        <p:txBody>
          <a:bodyPr/>
          <a:lstStyle/>
          <a:p>
            <a:r>
              <a:rPr lang="tr-TR" dirty="0"/>
              <a:t>Lessons learned</a:t>
            </a:r>
            <a:endParaRPr lang="en-US" dirty="0"/>
          </a:p>
        </p:txBody>
      </p:sp>
      <p:sp>
        <p:nvSpPr>
          <p:cNvPr id="8" name="Content Placeholder 7">
            <a:extLst>
              <a:ext uri="{FF2B5EF4-FFF2-40B4-BE49-F238E27FC236}">
                <a16:creationId xmlns:a16="http://schemas.microsoft.com/office/drawing/2014/main" id="{CEE790E8-01B2-48E9-B6BF-9BF1F9FAABD0}"/>
              </a:ext>
            </a:extLst>
          </p:cNvPr>
          <p:cNvSpPr>
            <a:spLocks noGrp="1"/>
          </p:cNvSpPr>
          <p:nvPr>
            <p:ph idx="1"/>
          </p:nvPr>
        </p:nvSpPr>
        <p:spPr/>
        <p:txBody>
          <a:bodyPr/>
          <a:lstStyle/>
          <a:p>
            <a:r>
              <a:rPr lang="tr-TR" dirty="0"/>
              <a:t>Widespread posting =&gt; low return</a:t>
            </a:r>
          </a:p>
          <a:p>
            <a:r>
              <a:rPr lang="tr-TR" dirty="0"/>
              <a:t>Better: Targeted posts to relatives/friends</a:t>
            </a:r>
          </a:p>
          <a:p>
            <a:r>
              <a:rPr lang="tr-TR" dirty="0"/>
              <a:t>Build 3-5 person groups and educate/support them</a:t>
            </a:r>
          </a:p>
          <a:p>
            <a:pPr lvl="1"/>
            <a:r>
              <a:rPr lang="tr-TR" dirty="0"/>
              <a:t>All record - All validate - One support them</a:t>
            </a:r>
          </a:p>
          <a:p>
            <a:r>
              <a:rPr lang="tr-TR" dirty="0"/>
              <a:t>Social Media Algorithms are bad for your campaign.</a:t>
            </a:r>
          </a:p>
          <a:p>
            <a:r>
              <a:rPr lang="tr-TR" dirty="0"/>
              <a:t>Best response from Twitter - young AI/Data Science experts</a:t>
            </a:r>
          </a:p>
          <a:p>
            <a:r>
              <a:rPr lang="tr-TR" dirty="0"/>
              <a:t>Be prepared to give extensive technical support and spending time on validating recordings.</a:t>
            </a:r>
          </a:p>
          <a:p>
            <a:pPr lvl="1"/>
            <a:r>
              <a:rPr lang="tr-TR" dirty="0"/>
              <a:t>Mic connection problems</a:t>
            </a:r>
          </a:p>
          <a:p>
            <a:pPr lvl="1"/>
            <a:r>
              <a:rPr lang="tr-TR" dirty="0"/>
              <a:t>Login problems (e.g. elderly people)</a:t>
            </a:r>
          </a:p>
          <a:p>
            <a:pPr lvl="1"/>
            <a:r>
              <a:rPr lang="tr-TR" dirty="0"/>
              <a:t>Problems caused by mobile apps (e.g. WebView limitations)</a:t>
            </a:r>
            <a:endParaRPr lang="en-US" dirty="0"/>
          </a:p>
        </p:txBody>
      </p:sp>
    </p:spTree>
    <p:extLst>
      <p:ext uri="{BB962C8B-B14F-4D97-AF65-F5344CB8AC3E}">
        <p14:creationId xmlns:p14="http://schemas.microsoft.com/office/powerpoint/2010/main" val="295252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D8E150-C566-4CFF-871A-0FB689884ACE}"/>
              </a:ext>
            </a:extLst>
          </p:cNvPr>
          <p:cNvSpPr>
            <a:spLocks noGrp="1"/>
          </p:cNvSpPr>
          <p:nvPr>
            <p:ph type="title"/>
          </p:nvPr>
        </p:nvSpPr>
        <p:spPr/>
        <p:txBody>
          <a:bodyPr/>
          <a:lstStyle/>
          <a:p>
            <a:pPr algn="ctr"/>
            <a:r>
              <a:rPr lang="tr-TR" dirty="0"/>
              <a:t>Take care of your dataset!</a:t>
            </a:r>
            <a:endParaRPr lang="en-US" dirty="0"/>
          </a:p>
        </p:txBody>
      </p:sp>
      <p:sp>
        <p:nvSpPr>
          <p:cNvPr id="6" name="Text Placeholder 5">
            <a:extLst>
              <a:ext uri="{FF2B5EF4-FFF2-40B4-BE49-F238E27FC236}">
                <a16:creationId xmlns:a16="http://schemas.microsoft.com/office/drawing/2014/main" id="{A71E7ABD-636E-4CCC-9155-37CFED3C23BA}"/>
              </a:ext>
            </a:extLst>
          </p:cNvPr>
          <p:cNvSpPr>
            <a:spLocks noGrp="1"/>
          </p:cNvSpPr>
          <p:nvPr>
            <p:ph type="body" idx="1"/>
          </p:nvPr>
        </p:nvSpPr>
        <p:spPr/>
        <p:txBody>
          <a:bodyPr/>
          <a:lstStyle/>
          <a:p>
            <a:pPr algn="ctr"/>
            <a:r>
              <a:rPr lang="tr-TR" sz="4000" b="1" dirty="0">
                <a:solidFill>
                  <a:schemeClr val="tx1">
                    <a:lumMod val="50000"/>
                    <a:lumOff val="50000"/>
                  </a:schemeClr>
                </a:solidFill>
              </a:rPr>
              <a:t>…or it will get biased!</a:t>
            </a:r>
          </a:p>
          <a:p>
            <a:pPr algn="ctr"/>
            <a:r>
              <a:rPr lang="tr-TR" sz="4000" b="1" dirty="0">
                <a:solidFill>
                  <a:srgbClr val="C00000"/>
                </a:solidFill>
              </a:rPr>
              <a:t>Bias =&gt; BAD</a:t>
            </a:r>
            <a:endParaRPr lang="en-US" sz="4000" b="1" dirty="0">
              <a:solidFill>
                <a:srgbClr val="C00000"/>
              </a:solidFill>
            </a:endParaRPr>
          </a:p>
        </p:txBody>
      </p:sp>
    </p:spTree>
    <p:extLst>
      <p:ext uri="{BB962C8B-B14F-4D97-AF65-F5344CB8AC3E}">
        <p14:creationId xmlns:p14="http://schemas.microsoft.com/office/powerpoint/2010/main" val="78148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8AD5B1-BAE0-46BE-96C6-C0068C1824F6}"/>
              </a:ext>
            </a:extLst>
          </p:cNvPr>
          <p:cNvSpPr>
            <a:spLocks noGrp="1"/>
          </p:cNvSpPr>
          <p:nvPr>
            <p:ph type="title"/>
          </p:nvPr>
        </p:nvSpPr>
        <p:spPr/>
        <p:txBody>
          <a:bodyPr/>
          <a:lstStyle/>
          <a:p>
            <a:r>
              <a:rPr lang="tr-TR" dirty="0"/>
              <a:t>Training a Voice AI</a:t>
            </a:r>
            <a:endParaRPr lang="en-US" dirty="0"/>
          </a:p>
        </p:txBody>
      </p:sp>
      <p:sp>
        <p:nvSpPr>
          <p:cNvPr id="5" name="Text Placeholder 4">
            <a:extLst>
              <a:ext uri="{FF2B5EF4-FFF2-40B4-BE49-F238E27FC236}">
                <a16:creationId xmlns:a16="http://schemas.microsoft.com/office/drawing/2014/main" id="{E9E4F501-888A-4588-B87F-9CF60B80DE41}"/>
              </a:ext>
            </a:extLst>
          </p:cNvPr>
          <p:cNvSpPr>
            <a:spLocks noGrp="1"/>
          </p:cNvSpPr>
          <p:nvPr>
            <p:ph type="body" idx="1"/>
          </p:nvPr>
        </p:nvSpPr>
        <p:spPr/>
        <p:txBody>
          <a:bodyPr/>
          <a:lstStyle/>
          <a:p>
            <a:pPr marL="342900" indent="-342900">
              <a:buFont typeface="Arial" panose="020B0604020202020204" pitchFamily="34" charset="0"/>
              <a:buChar char="•"/>
            </a:pPr>
            <a:r>
              <a:rPr lang="tr-TR" dirty="0"/>
              <a:t>Coqui + Google Colab</a:t>
            </a:r>
          </a:p>
          <a:p>
            <a:pPr marL="342900" indent="-342900">
              <a:buFont typeface="Arial" panose="020B0604020202020204" pitchFamily="34" charset="0"/>
              <a:buChar char="•"/>
            </a:pPr>
            <a:r>
              <a:rPr lang="tr-TR" dirty="0"/>
              <a:t>Trained v1-v7</a:t>
            </a:r>
          </a:p>
          <a:p>
            <a:pPr marL="342900" indent="-342900">
              <a:buFont typeface="Arial" panose="020B0604020202020204" pitchFamily="34" charset="0"/>
              <a:buChar char="•"/>
            </a:pPr>
            <a:r>
              <a:rPr lang="tr-TR" dirty="0"/>
              <a:t>Results for Turkish</a:t>
            </a:r>
          </a:p>
        </p:txBody>
      </p:sp>
    </p:spTree>
    <p:extLst>
      <p:ext uri="{BB962C8B-B14F-4D97-AF65-F5344CB8AC3E}">
        <p14:creationId xmlns:p14="http://schemas.microsoft.com/office/powerpoint/2010/main" val="2514796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C9AA6B-9749-47F7-ADA8-C39B526FB722}"/>
              </a:ext>
            </a:extLst>
          </p:cNvPr>
          <p:cNvSpPr>
            <a:spLocks noGrp="1"/>
          </p:cNvSpPr>
          <p:nvPr>
            <p:ph type="title"/>
          </p:nvPr>
        </p:nvSpPr>
        <p:spPr/>
        <p:txBody>
          <a:bodyPr/>
          <a:lstStyle/>
          <a:p>
            <a:r>
              <a:rPr lang="tr-TR" dirty="0"/>
              <a:t>Base: Tyers &amp; Meyer 2021</a:t>
            </a:r>
            <a:endParaRPr lang="en-US" dirty="0"/>
          </a:p>
        </p:txBody>
      </p:sp>
      <p:sp>
        <p:nvSpPr>
          <p:cNvPr id="10" name="Content Placeholder 9">
            <a:extLst>
              <a:ext uri="{FF2B5EF4-FFF2-40B4-BE49-F238E27FC236}">
                <a16:creationId xmlns:a16="http://schemas.microsoft.com/office/drawing/2014/main" id="{D1C829C9-F813-4F37-A992-C6784175B58D}"/>
              </a:ext>
            </a:extLst>
          </p:cNvPr>
          <p:cNvSpPr>
            <a:spLocks noGrp="1"/>
          </p:cNvSpPr>
          <p:nvPr>
            <p:ph sz="half" idx="2"/>
          </p:nvPr>
        </p:nvSpPr>
        <p:spPr/>
        <p:txBody>
          <a:bodyPr/>
          <a:lstStyle/>
          <a:p>
            <a:pPr marL="0" indent="0">
              <a:buNone/>
            </a:pPr>
            <a:r>
              <a:rPr lang="en-US" sz="2000" b="1" dirty="0"/>
              <a:t>What shall we do with an hour of data?</a:t>
            </a:r>
            <a:endParaRPr lang="tr-TR" sz="2000" b="1" dirty="0"/>
          </a:p>
          <a:p>
            <a:pPr marL="457200" lvl="1" indent="0">
              <a:buNone/>
            </a:pPr>
            <a:r>
              <a:rPr lang="en-US" sz="1800" b="1" dirty="0"/>
              <a:t>Speech recognition for the un- and</a:t>
            </a:r>
            <a:r>
              <a:rPr lang="tr-TR" sz="1800" b="1" dirty="0"/>
              <a:t> </a:t>
            </a:r>
            <a:r>
              <a:rPr lang="en-US" sz="1800" b="1" dirty="0"/>
              <a:t>under-served languages of Common Voice</a:t>
            </a:r>
          </a:p>
          <a:p>
            <a:pPr marL="0" indent="0">
              <a:buNone/>
            </a:pPr>
            <a:r>
              <a:rPr lang="tr-TR" sz="2400" dirty="0"/>
              <a:t>https://arxiv.org/abs/2105.04674</a:t>
            </a:r>
            <a:endParaRPr lang="tr-TR" sz="2000" dirty="0"/>
          </a:p>
          <a:p>
            <a:pPr marL="0" indent="0">
              <a:buNone/>
            </a:pPr>
            <a:r>
              <a:rPr lang="tr-TR" sz="2000" dirty="0"/>
              <a:t>April 2021</a:t>
            </a:r>
          </a:p>
          <a:p>
            <a:r>
              <a:rPr lang="tr-TR" sz="2000" dirty="0"/>
              <a:t>Based on Coqui 0.9.3</a:t>
            </a:r>
          </a:p>
          <a:p>
            <a:r>
              <a:rPr lang="tr-TR" sz="2000" dirty="0"/>
              <a:t>Dataset v6.1 roundup</a:t>
            </a:r>
          </a:p>
          <a:p>
            <a:pPr marL="0" indent="0">
              <a:buNone/>
            </a:pPr>
            <a:endParaRPr lang="tr-TR" sz="2000" dirty="0"/>
          </a:p>
          <a:p>
            <a:pPr marL="0" indent="0">
              <a:buNone/>
            </a:pPr>
            <a:r>
              <a:rPr lang="tr-TR" sz="2000" dirty="0"/>
              <a:t>3-RUNS</a:t>
            </a:r>
          </a:p>
          <a:p>
            <a:r>
              <a:rPr lang="tr-TR" sz="2000" dirty="0"/>
              <a:t>Baseline (short training)</a:t>
            </a:r>
          </a:p>
          <a:p>
            <a:r>
              <a:rPr lang="tr-TR" sz="2000" dirty="0"/>
              <a:t>Parameter sweep =&gt; longer training</a:t>
            </a:r>
          </a:p>
          <a:p>
            <a:r>
              <a:rPr lang="tr-TR" sz="2000" dirty="0"/>
              <a:t>Add Language Model</a:t>
            </a:r>
            <a:endParaRPr lang="en-US" sz="2000" dirty="0"/>
          </a:p>
        </p:txBody>
      </p:sp>
      <p:pic>
        <p:nvPicPr>
          <p:cNvPr id="3" name="Picture 2">
            <a:extLst>
              <a:ext uri="{FF2B5EF4-FFF2-40B4-BE49-F238E27FC236}">
                <a16:creationId xmlns:a16="http://schemas.microsoft.com/office/drawing/2014/main" id="{9AE8C61A-7BB9-46E7-9C4D-537E016C080F}"/>
              </a:ext>
            </a:extLst>
          </p:cNvPr>
          <p:cNvPicPr>
            <a:picLocks noChangeAspect="1"/>
          </p:cNvPicPr>
          <p:nvPr/>
        </p:nvPicPr>
        <p:blipFill>
          <a:blip r:embed="rId3"/>
          <a:stretch>
            <a:fillRect/>
          </a:stretch>
        </p:blipFill>
        <p:spPr>
          <a:xfrm>
            <a:off x="365814" y="1000124"/>
            <a:ext cx="5183178" cy="3971925"/>
          </a:xfrm>
          <a:prstGeom prst="rect">
            <a:avLst/>
          </a:prstGeom>
        </p:spPr>
      </p:pic>
    </p:spTree>
    <p:extLst>
      <p:ext uri="{BB962C8B-B14F-4D97-AF65-F5344CB8AC3E}">
        <p14:creationId xmlns:p14="http://schemas.microsoft.com/office/powerpoint/2010/main" val="3395917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34FCB61-1838-4A96-B859-E5BC87D1B732}"/>
              </a:ext>
            </a:extLst>
          </p:cNvPr>
          <p:cNvPicPr>
            <a:picLocks noGrp="1" noChangeAspect="1"/>
          </p:cNvPicPr>
          <p:nvPr>
            <p:ph sz="half" idx="1"/>
          </p:nvPr>
        </p:nvPicPr>
        <p:blipFill>
          <a:blip r:embed="rId3"/>
          <a:stretch>
            <a:fillRect/>
          </a:stretch>
        </p:blipFill>
        <p:spPr>
          <a:xfrm>
            <a:off x="293360" y="119062"/>
            <a:ext cx="2678440" cy="5794773"/>
          </a:xfrm>
          <a:prstGeom prst="rect">
            <a:avLst/>
          </a:prstGeom>
        </p:spPr>
      </p:pic>
      <p:pic>
        <p:nvPicPr>
          <p:cNvPr id="6" name="Content Placeholder 5">
            <a:extLst>
              <a:ext uri="{FF2B5EF4-FFF2-40B4-BE49-F238E27FC236}">
                <a16:creationId xmlns:a16="http://schemas.microsoft.com/office/drawing/2014/main" id="{01416E99-5738-448C-AE6F-F6B9ABA493C9}"/>
              </a:ext>
            </a:extLst>
          </p:cNvPr>
          <p:cNvPicPr>
            <a:picLocks noGrp="1" noChangeAspect="1"/>
          </p:cNvPicPr>
          <p:nvPr>
            <p:ph sz="half" idx="2"/>
          </p:nvPr>
        </p:nvPicPr>
        <p:blipFill>
          <a:blip r:embed="rId4"/>
          <a:stretch>
            <a:fillRect/>
          </a:stretch>
        </p:blipFill>
        <p:spPr>
          <a:xfrm>
            <a:off x="3718159" y="119061"/>
            <a:ext cx="5416316" cy="6019689"/>
          </a:xfrm>
          <a:prstGeom prst="rect">
            <a:avLst/>
          </a:prstGeom>
        </p:spPr>
      </p:pic>
      <p:sp>
        <p:nvSpPr>
          <p:cNvPr id="7" name="Rectangle: Rounded Corners 6">
            <a:extLst>
              <a:ext uri="{FF2B5EF4-FFF2-40B4-BE49-F238E27FC236}">
                <a16:creationId xmlns:a16="http://schemas.microsoft.com/office/drawing/2014/main" id="{0FDF5837-2612-4644-9065-6B17E216AE97}"/>
              </a:ext>
            </a:extLst>
          </p:cNvPr>
          <p:cNvSpPr/>
          <p:nvPr/>
        </p:nvSpPr>
        <p:spPr>
          <a:xfrm>
            <a:off x="293360" y="2209800"/>
            <a:ext cx="2678440" cy="295275"/>
          </a:xfrm>
          <a:prstGeom prst="round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B4ADA32-343B-4717-931A-846A516EF81D}"/>
              </a:ext>
            </a:extLst>
          </p:cNvPr>
          <p:cNvSpPr/>
          <p:nvPr/>
        </p:nvSpPr>
        <p:spPr>
          <a:xfrm>
            <a:off x="4217659" y="2319337"/>
            <a:ext cx="4345315" cy="295275"/>
          </a:xfrm>
          <a:prstGeom prst="round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 name="Content Placeholder 9">
            <a:extLst>
              <a:ext uri="{FF2B5EF4-FFF2-40B4-BE49-F238E27FC236}">
                <a16:creationId xmlns:a16="http://schemas.microsoft.com/office/drawing/2014/main" id="{87C78527-B48F-49C3-8476-10F3CBB372AA}"/>
              </a:ext>
            </a:extLst>
          </p:cNvPr>
          <p:cNvSpPr txBox="1">
            <a:spLocks/>
          </p:cNvSpPr>
          <p:nvPr/>
        </p:nvSpPr>
        <p:spPr>
          <a:xfrm>
            <a:off x="8731808" y="1048906"/>
            <a:ext cx="3073331" cy="1834971"/>
          </a:xfrm>
          <a:prstGeom prst="rect">
            <a:avLst/>
          </a:prstGeom>
          <a:ln w="57150">
            <a:solidFill>
              <a:srgbClr val="C0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WER</a:t>
            </a:r>
          </a:p>
          <a:p>
            <a:r>
              <a:rPr lang="tr-TR" sz="2000" b="1" dirty="0"/>
              <a:t>Baseline:	</a:t>
            </a:r>
            <a:r>
              <a:rPr lang="en-US" sz="2000" b="1" dirty="0"/>
              <a:t>95.32</a:t>
            </a:r>
            <a:endParaRPr lang="tr-TR" sz="2000" b="1" dirty="0"/>
          </a:p>
          <a:p>
            <a:r>
              <a:rPr lang="en-US" sz="2000" b="1" dirty="0"/>
              <a:t>Long </a:t>
            </a:r>
            <a:r>
              <a:rPr lang="tr-TR" sz="2000" b="1" dirty="0"/>
              <a:t>run:	</a:t>
            </a:r>
            <a:r>
              <a:rPr lang="en-US" sz="2000" b="1" dirty="0"/>
              <a:t>89.26</a:t>
            </a:r>
            <a:endParaRPr lang="tr-TR" sz="2000" b="1" dirty="0"/>
          </a:p>
          <a:p>
            <a:r>
              <a:rPr lang="en-US" sz="2000" b="1" dirty="0"/>
              <a:t>+LM</a:t>
            </a:r>
            <a:r>
              <a:rPr lang="tr-TR" sz="2000" b="1" dirty="0"/>
              <a:t>:		</a:t>
            </a:r>
            <a:r>
              <a:rPr lang="en-US" sz="2000" b="1" dirty="0"/>
              <a:t>57.19</a:t>
            </a:r>
          </a:p>
        </p:txBody>
      </p:sp>
    </p:spTree>
    <p:extLst>
      <p:ext uri="{BB962C8B-B14F-4D97-AF65-F5344CB8AC3E}">
        <p14:creationId xmlns:p14="http://schemas.microsoft.com/office/powerpoint/2010/main" val="2827585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C108BB-2E10-48EF-805D-470E1029DB35}"/>
              </a:ext>
            </a:extLst>
          </p:cNvPr>
          <p:cNvSpPr>
            <a:spLocks noGrp="1"/>
          </p:cNvSpPr>
          <p:nvPr>
            <p:ph type="title"/>
          </p:nvPr>
        </p:nvSpPr>
        <p:spPr/>
        <p:txBody>
          <a:bodyPr/>
          <a:lstStyle/>
          <a:p>
            <a:r>
              <a:rPr lang="tr-TR" dirty="0"/>
              <a:t>Decisions</a:t>
            </a:r>
            <a:endParaRPr lang="en-US" dirty="0"/>
          </a:p>
        </p:txBody>
      </p:sp>
      <p:sp>
        <p:nvSpPr>
          <p:cNvPr id="6" name="Content Placeholder 5">
            <a:extLst>
              <a:ext uri="{FF2B5EF4-FFF2-40B4-BE49-F238E27FC236}">
                <a16:creationId xmlns:a16="http://schemas.microsoft.com/office/drawing/2014/main" id="{E525EC6B-A860-4994-966E-07D3C03739D4}"/>
              </a:ext>
            </a:extLst>
          </p:cNvPr>
          <p:cNvSpPr>
            <a:spLocks noGrp="1"/>
          </p:cNvSpPr>
          <p:nvPr>
            <p:ph idx="1"/>
          </p:nvPr>
        </p:nvSpPr>
        <p:spPr/>
        <p:txBody>
          <a:bodyPr/>
          <a:lstStyle/>
          <a:p>
            <a:r>
              <a:rPr lang="tr-TR" dirty="0"/>
              <a:t>Use Coqui to replicate the experiment</a:t>
            </a:r>
            <a:endParaRPr lang="en-US" dirty="0"/>
          </a:p>
          <a:p>
            <a:r>
              <a:rPr lang="tr-TR" dirty="0"/>
              <a:t>Alternatives (more costly)</a:t>
            </a:r>
          </a:p>
          <a:p>
            <a:pPr lvl="1"/>
            <a:r>
              <a:rPr lang="tr-TR" dirty="0"/>
              <a:t>Local Linux machine with powerful GPU</a:t>
            </a:r>
            <a:r>
              <a:rPr lang="en-US" dirty="0"/>
              <a:t>s</a:t>
            </a:r>
            <a:r>
              <a:rPr lang="tr-TR" dirty="0"/>
              <a:t> (chip shortage!)</a:t>
            </a:r>
          </a:p>
          <a:p>
            <a:pPr lvl="1"/>
            <a:r>
              <a:rPr lang="tr-TR" dirty="0"/>
              <a:t>Cloud instances &amp; Docker</a:t>
            </a:r>
          </a:p>
          <a:p>
            <a:r>
              <a:rPr lang="tr-TR" dirty="0"/>
              <a:t>Use Google Colab (low-cost)</a:t>
            </a:r>
          </a:p>
          <a:p>
            <a:pPr lvl="1"/>
            <a:r>
              <a:rPr lang="tr-TR" dirty="0"/>
              <a:t>Interactive notebooks (good for learning)</a:t>
            </a:r>
          </a:p>
          <a:p>
            <a:pPr lvl="1"/>
            <a:r>
              <a:rPr lang="tr-TR" dirty="0"/>
              <a:t>Powerful GPU’s</a:t>
            </a:r>
          </a:p>
          <a:p>
            <a:pPr lvl="1"/>
            <a:r>
              <a:rPr lang="tr-TR" dirty="0"/>
              <a:t>No «that powerful» local linux machine, VM are no go</a:t>
            </a:r>
          </a:p>
          <a:p>
            <a:pPr lvl="1"/>
            <a:r>
              <a:rPr lang="tr-TR" dirty="0"/>
              <a:t>Free tier (K80 ~ 10x+ wrt CPU) =&gt; Colab Pro (P100 ~ 3x+)</a:t>
            </a:r>
          </a:p>
          <a:p>
            <a:r>
              <a:rPr lang="tr-TR" dirty="0"/>
              <a:t>Roundup =&gt; Disk space! =&gt; </a:t>
            </a:r>
            <a:r>
              <a:rPr lang="en-US" dirty="0"/>
              <a:t>100GB </a:t>
            </a:r>
            <a:r>
              <a:rPr lang="tr-TR" dirty="0"/>
              <a:t>Google Drive</a:t>
            </a:r>
          </a:p>
          <a:p>
            <a:pPr lvl="1"/>
            <a:r>
              <a:rPr lang="tr-TR" dirty="0"/>
              <a:t>Download problems/slow download</a:t>
            </a:r>
          </a:p>
        </p:txBody>
      </p:sp>
    </p:spTree>
    <p:extLst>
      <p:ext uri="{BB962C8B-B14F-4D97-AF65-F5344CB8AC3E}">
        <p14:creationId xmlns:p14="http://schemas.microsoft.com/office/powerpoint/2010/main" val="138147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F8936-47CD-4731-A38A-051BCA9C1384}"/>
              </a:ext>
            </a:extLst>
          </p:cNvPr>
          <p:cNvSpPr>
            <a:spLocks noGrp="1"/>
          </p:cNvSpPr>
          <p:nvPr>
            <p:ph type="title"/>
          </p:nvPr>
        </p:nvSpPr>
        <p:spPr/>
        <p:txBody>
          <a:bodyPr/>
          <a:lstStyle/>
          <a:p>
            <a:r>
              <a:rPr lang="tr-TR" dirty="0"/>
              <a:t>Coqui STT on Colab</a:t>
            </a:r>
            <a:endParaRPr lang="en-US" dirty="0"/>
          </a:p>
        </p:txBody>
      </p:sp>
      <p:sp>
        <p:nvSpPr>
          <p:cNvPr id="5" name="Content Placeholder 4">
            <a:extLst>
              <a:ext uri="{FF2B5EF4-FFF2-40B4-BE49-F238E27FC236}">
                <a16:creationId xmlns:a16="http://schemas.microsoft.com/office/drawing/2014/main" id="{E2931495-F2D0-434E-95EB-4BF01E1D2DF8}"/>
              </a:ext>
            </a:extLst>
          </p:cNvPr>
          <p:cNvSpPr>
            <a:spLocks noGrp="1"/>
          </p:cNvSpPr>
          <p:nvPr>
            <p:ph sz="half" idx="1"/>
          </p:nvPr>
        </p:nvSpPr>
        <p:spPr>
          <a:xfrm>
            <a:off x="291192" y="2445370"/>
            <a:ext cx="5181600" cy="555006"/>
          </a:xfrm>
        </p:spPr>
        <p:txBody>
          <a:bodyPr/>
          <a:lstStyle/>
          <a:p>
            <a:r>
              <a:rPr lang="tr-TR" sz="1800" dirty="0"/>
              <a:t>+ Tensorflow 1.5.4 (GPU)</a:t>
            </a:r>
            <a:endParaRPr lang="en-US" sz="1800" dirty="0"/>
          </a:p>
        </p:txBody>
      </p:sp>
      <p:pic>
        <p:nvPicPr>
          <p:cNvPr id="8" name="Picture 7">
            <a:extLst>
              <a:ext uri="{FF2B5EF4-FFF2-40B4-BE49-F238E27FC236}">
                <a16:creationId xmlns:a16="http://schemas.microsoft.com/office/drawing/2014/main" id="{E91387DA-8CF3-4F7C-A7D4-F10BC53E22B2}"/>
              </a:ext>
            </a:extLst>
          </p:cNvPr>
          <p:cNvPicPr>
            <a:picLocks noChangeAspect="1"/>
          </p:cNvPicPr>
          <p:nvPr/>
        </p:nvPicPr>
        <p:blipFill>
          <a:blip r:embed="rId3"/>
          <a:stretch>
            <a:fillRect/>
          </a:stretch>
        </p:blipFill>
        <p:spPr>
          <a:xfrm>
            <a:off x="341770" y="1192143"/>
            <a:ext cx="5157787" cy="1253226"/>
          </a:xfrm>
          <a:prstGeom prst="rect">
            <a:avLst/>
          </a:prstGeom>
        </p:spPr>
      </p:pic>
      <p:sp>
        <p:nvSpPr>
          <p:cNvPr id="10" name="Content Placeholder 4">
            <a:extLst>
              <a:ext uri="{FF2B5EF4-FFF2-40B4-BE49-F238E27FC236}">
                <a16:creationId xmlns:a16="http://schemas.microsoft.com/office/drawing/2014/main" id="{DE18433F-FB09-4F84-BDE0-3C0ADFA142F3}"/>
              </a:ext>
            </a:extLst>
          </p:cNvPr>
          <p:cNvSpPr txBox="1">
            <a:spLocks/>
          </p:cNvSpPr>
          <p:nvPr/>
        </p:nvSpPr>
        <p:spPr>
          <a:xfrm>
            <a:off x="300717" y="2866437"/>
            <a:ext cx="5181600" cy="32348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b="1" u="sng" dirty="0"/>
              <a:t>Current Default Colab</a:t>
            </a:r>
          </a:p>
          <a:p>
            <a:r>
              <a:rPr lang="tr-TR" sz="2400" dirty="0"/>
              <a:t>Ubuntu 18.04.5 LTS</a:t>
            </a:r>
          </a:p>
          <a:p>
            <a:r>
              <a:rPr lang="tr-TR" sz="2400" dirty="0"/>
              <a:t>Intel Xeon @2.30 GHz, 13G RAM</a:t>
            </a:r>
          </a:p>
          <a:p>
            <a:r>
              <a:rPr lang="tr-TR" sz="2400" dirty="0"/>
              <a:t>Python 3.7.12</a:t>
            </a:r>
          </a:p>
          <a:p>
            <a:r>
              <a:rPr lang="tr-TR" sz="2400" dirty="0">
                <a:solidFill>
                  <a:srgbClr val="FF0000"/>
                </a:solidFill>
              </a:rPr>
              <a:t>Tensorflow CPU 2.x</a:t>
            </a:r>
          </a:p>
          <a:p>
            <a:r>
              <a:rPr lang="tr-TR" sz="2400" dirty="0">
                <a:solidFill>
                  <a:srgbClr val="FF0000"/>
                </a:solidFill>
              </a:rPr>
              <a:t>Cuda 11.2</a:t>
            </a:r>
          </a:p>
          <a:p>
            <a:r>
              <a:rPr lang="tr-TR" sz="2400" dirty="0"/>
              <a:t>CuDNN 7.6.5</a:t>
            </a:r>
          </a:p>
        </p:txBody>
      </p:sp>
      <p:pic>
        <p:nvPicPr>
          <p:cNvPr id="15" name="Picture 14">
            <a:extLst>
              <a:ext uri="{FF2B5EF4-FFF2-40B4-BE49-F238E27FC236}">
                <a16:creationId xmlns:a16="http://schemas.microsoft.com/office/drawing/2014/main" id="{5B2551C1-9083-4C82-A218-7B66AF45A8AF}"/>
              </a:ext>
            </a:extLst>
          </p:cNvPr>
          <p:cNvPicPr>
            <a:picLocks noChangeAspect="1"/>
          </p:cNvPicPr>
          <p:nvPr/>
        </p:nvPicPr>
        <p:blipFill>
          <a:blip r:embed="rId4"/>
          <a:stretch>
            <a:fillRect/>
          </a:stretch>
        </p:blipFill>
        <p:spPr>
          <a:xfrm>
            <a:off x="6096000" y="2496533"/>
            <a:ext cx="5222864" cy="2564197"/>
          </a:xfrm>
          <a:prstGeom prst="rect">
            <a:avLst/>
          </a:prstGeom>
        </p:spPr>
      </p:pic>
      <p:pic>
        <p:nvPicPr>
          <p:cNvPr id="16" name="Picture 15">
            <a:extLst>
              <a:ext uri="{FF2B5EF4-FFF2-40B4-BE49-F238E27FC236}">
                <a16:creationId xmlns:a16="http://schemas.microsoft.com/office/drawing/2014/main" id="{C24FE8A7-9ABD-46B0-9B31-C7DCE3D37E68}"/>
              </a:ext>
            </a:extLst>
          </p:cNvPr>
          <p:cNvPicPr>
            <a:picLocks noChangeAspect="1"/>
          </p:cNvPicPr>
          <p:nvPr/>
        </p:nvPicPr>
        <p:blipFill>
          <a:blip r:embed="rId5"/>
          <a:stretch>
            <a:fillRect/>
          </a:stretch>
        </p:blipFill>
        <p:spPr>
          <a:xfrm>
            <a:off x="6096000" y="5270401"/>
            <a:ext cx="5220230" cy="1083109"/>
          </a:xfrm>
          <a:prstGeom prst="rect">
            <a:avLst/>
          </a:prstGeom>
        </p:spPr>
      </p:pic>
      <p:pic>
        <p:nvPicPr>
          <p:cNvPr id="17" name="Picture 16">
            <a:extLst>
              <a:ext uri="{FF2B5EF4-FFF2-40B4-BE49-F238E27FC236}">
                <a16:creationId xmlns:a16="http://schemas.microsoft.com/office/drawing/2014/main" id="{6437961A-FB79-4404-BA7F-AB41A113051D}"/>
              </a:ext>
            </a:extLst>
          </p:cNvPr>
          <p:cNvPicPr>
            <a:picLocks noChangeAspect="1"/>
          </p:cNvPicPr>
          <p:nvPr/>
        </p:nvPicPr>
        <p:blipFill>
          <a:blip r:embed="rId6"/>
          <a:stretch>
            <a:fillRect/>
          </a:stretch>
        </p:blipFill>
        <p:spPr>
          <a:xfrm>
            <a:off x="6095999" y="1140978"/>
            <a:ext cx="4066631" cy="1304391"/>
          </a:xfrm>
          <a:prstGeom prst="rect">
            <a:avLst/>
          </a:prstGeom>
        </p:spPr>
      </p:pic>
    </p:spTree>
    <p:extLst>
      <p:ext uri="{BB962C8B-B14F-4D97-AF65-F5344CB8AC3E}">
        <p14:creationId xmlns:p14="http://schemas.microsoft.com/office/powerpoint/2010/main" val="27050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0EC55-ED2F-4232-9C11-1034AE9DF37E}"/>
              </a:ext>
            </a:extLst>
          </p:cNvPr>
          <p:cNvSpPr>
            <a:spLocks noGrp="1"/>
          </p:cNvSpPr>
          <p:nvPr>
            <p:ph type="title"/>
          </p:nvPr>
        </p:nvSpPr>
        <p:spPr>
          <a:xfrm>
            <a:off x="82062" y="32531"/>
            <a:ext cx="10781878" cy="672459"/>
          </a:xfrm>
        </p:spPr>
        <p:txBody>
          <a:bodyPr/>
          <a:lstStyle/>
          <a:p>
            <a:r>
              <a:rPr lang="tr-TR" dirty="0"/>
              <a:t>Workflow</a:t>
            </a:r>
            <a:endParaRPr lang="en-US" dirty="0"/>
          </a:p>
        </p:txBody>
      </p:sp>
      <p:sp>
        <p:nvSpPr>
          <p:cNvPr id="4" name="Rectangle 3">
            <a:extLst>
              <a:ext uri="{FF2B5EF4-FFF2-40B4-BE49-F238E27FC236}">
                <a16:creationId xmlns:a16="http://schemas.microsoft.com/office/drawing/2014/main" id="{A7FD3C94-63A5-48A6-BFCD-1F1FFE7C3205}"/>
              </a:ext>
            </a:extLst>
          </p:cNvPr>
          <p:cNvSpPr/>
          <p:nvPr/>
        </p:nvSpPr>
        <p:spPr>
          <a:xfrm>
            <a:off x="348341" y="2140484"/>
            <a:ext cx="9288028" cy="25390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tr-TR" dirty="0"/>
              <a:t>Google Drive</a:t>
            </a:r>
            <a:endParaRPr lang="en-US" dirty="0"/>
          </a:p>
        </p:txBody>
      </p:sp>
      <p:sp>
        <p:nvSpPr>
          <p:cNvPr id="5" name="Rectangle 4">
            <a:extLst>
              <a:ext uri="{FF2B5EF4-FFF2-40B4-BE49-F238E27FC236}">
                <a16:creationId xmlns:a16="http://schemas.microsoft.com/office/drawing/2014/main" id="{0C99423D-1084-4EF4-8396-CDD699FEA1F1}"/>
              </a:ext>
            </a:extLst>
          </p:cNvPr>
          <p:cNvSpPr/>
          <p:nvPr/>
        </p:nvSpPr>
        <p:spPr>
          <a:xfrm>
            <a:off x="1424353" y="691561"/>
            <a:ext cx="1324709" cy="128549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dirty="0"/>
              <a:t>Importer</a:t>
            </a:r>
            <a:endParaRPr lang="en-US" dirty="0"/>
          </a:p>
        </p:txBody>
      </p:sp>
      <p:sp>
        <p:nvSpPr>
          <p:cNvPr id="6" name="Rectangle 5">
            <a:extLst>
              <a:ext uri="{FF2B5EF4-FFF2-40B4-BE49-F238E27FC236}">
                <a16:creationId xmlns:a16="http://schemas.microsoft.com/office/drawing/2014/main" id="{1EF6D571-1B73-4D84-B21E-852006E6DC3D}"/>
              </a:ext>
            </a:extLst>
          </p:cNvPr>
          <p:cNvSpPr/>
          <p:nvPr/>
        </p:nvSpPr>
        <p:spPr>
          <a:xfrm>
            <a:off x="3083169" y="691561"/>
            <a:ext cx="4540182" cy="1285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tr-TR" dirty="0"/>
              <a:t>Acoustic Model</a:t>
            </a:r>
            <a:endParaRPr lang="en-US" dirty="0"/>
          </a:p>
        </p:txBody>
      </p:sp>
      <p:sp>
        <p:nvSpPr>
          <p:cNvPr id="7" name="Rectangle 6">
            <a:extLst>
              <a:ext uri="{FF2B5EF4-FFF2-40B4-BE49-F238E27FC236}">
                <a16:creationId xmlns:a16="http://schemas.microsoft.com/office/drawing/2014/main" id="{43FEB871-803D-4E96-AC33-A45C6C756F35}"/>
              </a:ext>
            </a:extLst>
          </p:cNvPr>
          <p:cNvSpPr/>
          <p:nvPr/>
        </p:nvSpPr>
        <p:spPr>
          <a:xfrm>
            <a:off x="3446585" y="4878826"/>
            <a:ext cx="6189784" cy="1155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tr-TR"/>
              <a:t>Language Model</a:t>
            </a:r>
            <a:endParaRPr lang="en-US" dirty="0"/>
          </a:p>
        </p:txBody>
      </p:sp>
      <p:sp>
        <p:nvSpPr>
          <p:cNvPr id="8" name="Rectangle 7">
            <a:extLst>
              <a:ext uri="{FF2B5EF4-FFF2-40B4-BE49-F238E27FC236}">
                <a16:creationId xmlns:a16="http://schemas.microsoft.com/office/drawing/2014/main" id="{6C80419C-429A-445C-A918-2BC3BE418DAD}"/>
              </a:ext>
            </a:extLst>
          </p:cNvPr>
          <p:cNvSpPr/>
          <p:nvPr/>
        </p:nvSpPr>
        <p:spPr>
          <a:xfrm>
            <a:off x="3798697" y="943059"/>
            <a:ext cx="1080611" cy="86335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dirty="0"/>
              <a:t>Train</a:t>
            </a:r>
            <a:endParaRPr lang="en-US" dirty="0"/>
          </a:p>
        </p:txBody>
      </p:sp>
      <p:sp>
        <p:nvSpPr>
          <p:cNvPr id="9" name="Rectangle 8">
            <a:extLst>
              <a:ext uri="{FF2B5EF4-FFF2-40B4-BE49-F238E27FC236}">
                <a16:creationId xmlns:a16="http://schemas.microsoft.com/office/drawing/2014/main" id="{6AE9948F-596E-4063-94D5-39B51379EA00}"/>
              </a:ext>
            </a:extLst>
          </p:cNvPr>
          <p:cNvSpPr/>
          <p:nvPr/>
        </p:nvSpPr>
        <p:spPr>
          <a:xfrm>
            <a:off x="5047627" y="928883"/>
            <a:ext cx="1080611" cy="87753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dirty="0"/>
              <a:t>Test</a:t>
            </a:r>
            <a:endParaRPr lang="en-US" dirty="0"/>
          </a:p>
        </p:txBody>
      </p:sp>
      <p:sp>
        <p:nvSpPr>
          <p:cNvPr id="10" name="Rectangle 9">
            <a:extLst>
              <a:ext uri="{FF2B5EF4-FFF2-40B4-BE49-F238E27FC236}">
                <a16:creationId xmlns:a16="http://schemas.microsoft.com/office/drawing/2014/main" id="{3545BEF4-7EC6-475E-9BC0-7E6085A4D46C}"/>
              </a:ext>
            </a:extLst>
          </p:cNvPr>
          <p:cNvSpPr/>
          <p:nvPr/>
        </p:nvSpPr>
        <p:spPr>
          <a:xfrm>
            <a:off x="6296557" y="943059"/>
            <a:ext cx="1080611" cy="86335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dirty="0"/>
              <a:t>Export</a:t>
            </a:r>
            <a:endParaRPr lang="en-US" dirty="0"/>
          </a:p>
        </p:txBody>
      </p:sp>
      <p:sp>
        <p:nvSpPr>
          <p:cNvPr id="12" name="Rectangle 11">
            <a:extLst>
              <a:ext uri="{FF2B5EF4-FFF2-40B4-BE49-F238E27FC236}">
                <a16:creationId xmlns:a16="http://schemas.microsoft.com/office/drawing/2014/main" id="{7F63D6DE-3C5D-4C1F-95A0-01F0D71A3BB9}"/>
              </a:ext>
            </a:extLst>
          </p:cNvPr>
          <p:cNvSpPr/>
          <p:nvPr/>
        </p:nvSpPr>
        <p:spPr>
          <a:xfrm>
            <a:off x="4220310" y="5080108"/>
            <a:ext cx="1312985" cy="86335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dirty="0"/>
              <a:t>KenLM</a:t>
            </a:r>
            <a:br>
              <a:rPr lang="tr-TR" dirty="0"/>
            </a:br>
            <a:r>
              <a:rPr lang="tr-TR" dirty="0"/>
              <a:t>Scorer</a:t>
            </a:r>
            <a:endParaRPr lang="en-US" dirty="0"/>
          </a:p>
        </p:txBody>
      </p:sp>
      <p:sp>
        <p:nvSpPr>
          <p:cNvPr id="13" name="Rectangle 12">
            <a:extLst>
              <a:ext uri="{FF2B5EF4-FFF2-40B4-BE49-F238E27FC236}">
                <a16:creationId xmlns:a16="http://schemas.microsoft.com/office/drawing/2014/main" id="{C9266296-F2AF-40CB-B60B-705C8403467A}"/>
              </a:ext>
            </a:extLst>
          </p:cNvPr>
          <p:cNvSpPr/>
          <p:nvPr/>
        </p:nvSpPr>
        <p:spPr>
          <a:xfrm>
            <a:off x="5732588" y="5080108"/>
            <a:ext cx="1312985" cy="86335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dirty="0"/>
              <a:t>Optimizer</a:t>
            </a:r>
            <a:endParaRPr lang="en-US" dirty="0"/>
          </a:p>
        </p:txBody>
      </p:sp>
      <p:sp>
        <p:nvSpPr>
          <p:cNvPr id="14" name="Rectangle 13">
            <a:extLst>
              <a:ext uri="{FF2B5EF4-FFF2-40B4-BE49-F238E27FC236}">
                <a16:creationId xmlns:a16="http://schemas.microsoft.com/office/drawing/2014/main" id="{FB04F823-25B8-46B8-8809-A3E453F760A8}"/>
              </a:ext>
            </a:extLst>
          </p:cNvPr>
          <p:cNvSpPr/>
          <p:nvPr/>
        </p:nvSpPr>
        <p:spPr>
          <a:xfrm>
            <a:off x="7244866" y="5076789"/>
            <a:ext cx="1312985" cy="86335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dirty="0"/>
              <a:t>Optimized</a:t>
            </a:r>
          </a:p>
          <a:p>
            <a:pPr algn="ctr"/>
            <a:r>
              <a:rPr lang="tr-TR" dirty="0"/>
              <a:t>Scorer</a:t>
            </a:r>
            <a:endParaRPr lang="en-US" dirty="0"/>
          </a:p>
        </p:txBody>
      </p:sp>
      <p:sp>
        <p:nvSpPr>
          <p:cNvPr id="15" name="Rectangle 14">
            <a:extLst>
              <a:ext uri="{FF2B5EF4-FFF2-40B4-BE49-F238E27FC236}">
                <a16:creationId xmlns:a16="http://schemas.microsoft.com/office/drawing/2014/main" id="{066DA124-8A99-49F4-A4EF-D38544EE3452}"/>
              </a:ext>
            </a:extLst>
          </p:cNvPr>
          <p:cNvSpPr/>
          <p:nvPr/>
        </p:nvSpPr>
        <p:spPr>
          <a:xfrm>
            <a:off x="8716112" y="5076789"/>
            <a:ext cx="791304" cy="86335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dirty="0"/>
              <a:t>Test</a:t>
            </a:r>
            <a:endParaRPr lang="en-US" dirty="0"/>
          </a:p>
        </p:txBody>
      </p:sp>
      <p:sp>
        <p:nvSpPr>
          <p:cNvPr id="18" name="Rectangle: Single Corner Snipped 17">
            <a:extLst>
              <a:ext uri="{FF2B5EF4-FFF2-40B4-BE49-F238E27FC236}">
                <a16:creationId xmlns:a16="http://schemas.microsoft.com/office/drawing/2014/main" id="{AAA5FF6C-E97E-4594-90E3-9090F74BF1DB}"/>
              </a:ext>
            </a:extLst>
          </p:cNvPr>
          <p:cNvSpPr/>
          <p:nvPr/>
        </p:nvSpPr>
        <p:spPr>
          <a:xfrm>
            <a:off x="902677" y="2274281"/>
            <a:ext cx="1453660" cy="363415"/>
          </a:xfrm>
          <a:prstGeom prst="snip1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dirty="0">
                <a:solidFill>
                  <a:schemeClr val="tx1"/>
                </a:solidFill>
              </a:rPr>
              <a:t>Alphabet</a:t>
            </a:r>
            <a:endParaRPr lang="en-US" dirty="0">
              <a:solidFill>
                <a:schemeClr val="tx1"/>
              </a:solidFill>
            </a:endParaRPr>
          </a:p>
        </p:txBody>
      </p:sp>
      <p:sp>
        <p:nvSpPr>
          <p:cNvPr id="19" name="Rectangle: Single Corner Snipped 18">
            <a:extLst>
              <a:ext uri="{FF2B5EF4-FFF2-40B4-BE49-F238E27FC236}">
                <a16:creationId xmlns:a16="http://schemas.microsoft.com/office/drawing/2014/main" id="{92859BF0-4BE2-4606-9EAF-4852259DC5C4}"/>
              </a:ext>
            </a:extLst>
          </p:cNvPr>
          <p:cNvSpPr/>
          <p:nvPr/>
        </p:nvSpPr>
        <p:spPr>
          <a:xfrm>
            <a:off x="902676" y="2815669"/>
            <a:ext cx="1453661" cy="363415"/>
          </a:xfrm>
          <a:prstGeom prst="snip1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sz="1400" dirty="0">
                <a:solidFill>
                  <a:schemeClr val="tx1"/>
                </a:solidFill>
              </a:rPr>
              <a:t>validate_label</a:t>
            </a:r>
            <a:endParaRPr lang="en-US" sz="1400" dirty="0">
              <a:solidFill>
                <a:schemeClr val="tx1"/>
              </a:solidFill>
            </a:endParaRPr>
          </a:p>
        </p:txBody>
      </p:sp>
      <p:sp>
        <p:nvSpPr>
          <p:cNvPr id="20" name="Rectangle: Single Corner Snipped 19">
            <a:extLst>
              <a:ext uri="{FF2B5EF4-FFF2-40B4-BE49-F238E27FC236}">
                <a16:creationId xmlns:a16="http://schemas.microsoft.com/office/drawing/2014/main" id="{57D86A33-7678-45FA-9CB5-E6E950DFE232}"/>
              </a:ext>
            </a:extLst>
          </p:cNvPr>
          <p:cNvSpPr/>
          <p:nvPr/>
        </p:nvSpPr>
        <p:spPr>
          <a:xfrm>
            <a:off x="902676" y="3369329"/>
            <a:ext cx="1453661" cy="363415"/>
          </a:xfrm>
          <a:prstGeom prst="snip1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dirty="0">
                <a:solidFill>
                  <a:schemeClr val="tx1"/>
                </a:solidFill>
              </a:rPr>
              <a:t>CV dataset</a:t>
            </a:r>
            <a:endParaRPr lang="en-US" dirty="0">
              <a:solidFill>
                <a:schemeClr val="tx1"/>
              </a:solidFill>
            </a:endParaRPr>
          </a:p>
        </p:txBody>
      </p:sp>
      <p:sp>
        <p:nvSpPr>
          <p:cNvPr id="21" name="Rectangle: Single Corner Snipped 20">
            <a:extLst>
              <a:ext uri="{FF2B5EF4-FFF2-40B4-BE49-F238E27FC236}">
                <a16:creationId xmlns:a16="http://schemas.microsoft.com/office/drawing/2014/main" id="{DF737C99-6601-44CF-ADEC-58611C47BAD9}"/>
              </a:ext>
            </a:extLst>
          </p:cNvPr>
          <p:cNvSpPr/>
          <p:nvPr/>
        </p:nvSpPr>
        <p:spPr>
          <a:xfrm>
            <a:off x="2532186" y="2274280"/>
            <a:ext cx="1453660" cy="580333"/>
          </a:xfrm>
          <a:prstGeom prst="snip1Rect">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tr-TR" dirty="0">
                <a:solidFill>
                  <a:schemeClr val="tx1"/>
                </a:solidFill>
              </a:rPr>
              <a:t>converted</a:t>
            </a:r>
          </a:p>
          <a:p>
            <a:pPr algn="ctr"/>
            <a:r>
              <a:rPr lang="tr-TR" dirty="0">
                <a:solidFill>
                  <a:schemeClr val="tx1"/>
                </a:solidFill>
              </a:rPr>
              <a:t>dataset</a:t>
            </a:r>
            <a:endParaRPr lang="en-US" dirty="0">
              <a:solidFill>
                <a:schemeClr val="tx1"/>
              </a:solidFill>
            </a:endParaRPr>
          </a:p>
        </p:txBody>
      </p:sp>
      <p:sp>
        <p:nvSpPr>
          <p:cNvPr id="22" name="Arrow: Up 21">
            <a:extLst>
              <a:ext uri="{FF2B5EF4-FFF2-40B4-BE49-F238E27FC236}">
                <a16:creationId xmlns:a16="http://schemas.microsoft.com/office/drawing/2014/main" id="{7FDF35F2-4C59-4145-BB26-EA6FE17DFA58}"/>
              </a:ext>
            </a:extLst>
          </p:cNvPr>
          <p:cNvSpPr/>
          <p:nvPr/>
        </p:nvSpPr>
        <p:spPr>
          <a:xfrm>
            <a:off x="1400908" y="1931058"/>
            <a:ext cx="339970" cy="1589956"/>
          </a:xfrm>
          <a:prstGeom prst="upArrow">
            <a:avLst/>
          </a:prstGeom>
          <a:no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Arrow: Up 22">
            <a:extLst>
              <a:ext uri="{FF2B5EF4-FFF2-40B4-BE49-F238E27FC236}">
                <a16:creationId xmlns:a16="http://schemas.microsoft.com/office/drawing/2014/main" id="{6F5C4D16-B924-4936-AD7C-BBA61E591068}"/>
              </a:ext>
            </a:extLst>
          </p:cNvPr>
          <p:cNvSpPr/>
          <p:nvPr/>
        </p:nvSpPr>
        <p:spPr>
          <a:xfrm rot="10800000">
            <a:off x="2453475" y="1943977"/>
            <a:ext cx="339970" cy="314601"/>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Rectangle: Single Corner Snipped 24">
            <a:extLst>
              <a:ext uri="{FF2B5EF4-FFF2-40B4-BE49-F238E27FC236}">
                <a16:creationId xmlns:a16="http://schemas.microsoft.com/office/drawing/2014/main" id="{6AEBACEF-BDA7-4D5F-9A53-FDD52087AE7F}"/>
              </a:ext>
            </a:extLst>
          </p:cNvPr>
          <p:cNvSpPr/>
          <p:nvPr/>
        </p:nvSpPr>
        <p:spPr>
          <a:xfrm>
            <a:off x="4250460" y="2274280"/>
            <a:ext cx="1453660" cy="580333"/>
          </a:xfrm>
          <a:prstGeom prst="snip1Rect">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tr-TR" sz="1600" dirty="0">
                <a:solidFill>
                  <a:schemeClr val="tx1"/>
                </a:solidFill>
              </a:rPr>
              <a:t>Turkish</a:t>
            </a:r>
          </a:p>
          <a:p>
            <a:pPr algn="ctr"/>
            <a:r>
              <a:rPr lang="tr-TR" sz="1600" dirty="0">
                <a:solidFill>
                  <a:schemeClr val="tx1"/>
                </a:solidFill>
              </a:rPr>
              <a:t>checkpoints</a:t>
            </a:r>
            <a:endParaRPr lang="en-US" sz="1600" dirty="0">
              <a:solidFill>
                <a:schemeClr val="tx1"/>
              </a:solidFill>
            </a:endParaRPr>
          </a:p>
        </p:txBody>
      </p:sp>
      <p:sp>
        <p:nvSpPr>
          <p:cNvPr id="26" name="Rectangle: Single Corner Snipped 25">
            <a:extLst>
              <a:ext uri="{FF2B5EF4-FFF2-40B4-BE49-F238E27FC236}">
                <a16:creationId xmlns:a16="http://schemas.microsoft.com/office/drawing/2014/main" id="{20EDD24F-4767-4519-9570-82DA158AB31B}"/>
              </a:ext>
            </a:extLst>
          </p:cNvPr>
          <p:cNvSpPr/>
          <p:nvPr/>
        </p:nvSpPr>
        <p:spPr>
          <a:xfrm>
            <a:off x="2532186" y="3002214"/>
            <a:ext cx="1453660" cy="518800"/>
          </a:xfrm>
          <a:prstGeom prst="snip1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1600" dirty="0">
                <a:solidFill>
                  <a:schemeClr val="tx1"/>
                </a:solidFill>
              </a:rPr>
              <a:t>English</a:t>
            </a:r>
          </a:p>
          <a:p>
            <a:pPr algn="ctr"/>
            <a:r>
              <a:rPr lang="tr-TR" sz="1600" dirty="0">
                <a:solidFill>
                  <a:schemeClr val="tx1"/>
                </a:solidFill>
              </a:rPr>
              <a:t>checkpoints</a:t>
            </a:r>
            <a:endParaRPr lang="en-US" sz="1600" dirty="0">
              <a:solidFill>
                <a:schemeClr val="tx1"/>
              </a:solidFill>
            </a:endParaRPr>
          </a:p>
        </p:txBody>
      </p:sp>
      <p:sp>
        <p:nvSpPr>
          <p:cNvPr id="27" name="Arrow: Up 26">
            <a:extLst>
              <a:ext uri="{FF2B5EF4-FFF2-40B4-BE49-F238E27FC236}">
                <a16:creationId xmlns:a16="http://schemas.microsoft.com/office/drawing/2014/main" id="{9574692C-6B64-40B3-A727-25733880CF6F}"/>
              </a:ext>
            </a:extLst>
          </p:cNvPr>
          <p:cNvSpPr/>
          <p:nvPr/>
        </p:nvSpPr>
        <p:spPr>
          <a:xfrm rot="10800000">
            <a:off x="4539338" y="1943977"/>
            <a:ext cx="339970" cy="314601"/>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8" name="Rectangle: Single Corner Snipped 27">
            <a:extLst>
              <a:ext uri="{FF2B5EF4-FFF2-40B4-BE49-F238E27FC236}">
                <a16:creationId xmlns:a16="http://schemas.microsoft.com/office/drawing/2014/main" id="{1EA4CEC3-753C-42B6-845C-9D90021FB790}"/>
              </a:ext>
            </a:extLst>
          </p:cNvPr>
          <p:cNvSpPr/>
          <p:nvPr/>
        </p:nvSpPr>
        <p:spPr>
          <a:xfrm>
            <a:off x="6169691" y="2243776"/>
            <a:ext cx="1453660" cy="610837"/>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1600" dirty="0">
                <a:solidFill>
                  <a:schemeClr val="bg1"/>
                </a:solidFill>
              </a:rPr>
              <a:t>TFLite</a:t>
            </a:r>
          </a:p>
          <a:p>
            <a:pPr algn="ctr"/>
            <a:r>
              <a:rPr lang="tr-TR" sz="1600" dirty="0">
                <a:solidFill>
                  <a:schemeClr val="bg1"/>
                </a:solidFill>
              </a:rPr>
              <a:t>Model</a:t>
            </a:r>
            <a:endParaRPr lang="en-US" sz="1600" dirty="0">
              <a:solidFill>
                <a:schemeClr val="bg1"/>
              </a:solidFill>
            </a:endParaRPr>
          </a:p>
        </p:txBody>
      </p:sp>
      <p:sp>
        <p:nvSpPr>
          <p:cNvPr id="32" name="Arrow: Up 31">
            <a:extLst>
              <a:ext uri="{FF2B5EF4-FFF2-40B4-BE49-F238E27FC236}">
                <a16:creationId xmlns:a16="http://schemas.microsoft.com/office/drawing/2014/main" id="{8870BB07-59D2-4632-BF8C-90036A807960}"/>
              </a:ext>
            </a:extLst>
          </p:cNvPr>
          <p:cNvSpPr/>
          <p:nvPr/>
        </p:nvSpPr>
        <p:spPr>
          <a:xfrm rot="10800000">
            <a:off x="6389080" y="1915795"/>
            <a:ext cx="339970" cy="314601"/>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3" name="Rectangle: Single Corner Snipped 32">
            <a:extLst>
              <a:ext uri="{FF2B5EF4-FFF2-40B4-BE49-F238E27FC236}">
                <a16:creationId xmlns:a16="http://schemas.microsoft.com/office/drawing/2014/main" id="{49207923-6A99-4674-A06C-77BD4C83EB68}"/>
              </a:ext>
            </a:extLst>
          </p:cNvPr>
          <p:cNvSpPr/>
          <p:nvPr/>
        </p:nvSpPr>
        <p:spPr>
          <a:xfrm>
            <a:off x="1072664" y="4038597"/>
            <a:ext cx="1248507" cy="518800"/>
          </a:xfrm>
          <a:prstGeom prst="snip1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1600" dirty="0">
                <a:solidFill>
                  <a:schemeClr val="tx1"/>
                </a:solidFill>
              </a:rPr>
              <a:t>Language Sources</a:t>
            </a:r>
            <a:endParaRPr lang="en-US" sz="1600" dirty="0">
              <a:solidFill>
                <a:schemeClr val="tx1"/>
              </a:solidFill>
            </a:endParaRPr>
          </a:p>
        </p:txBody>
      </p:sp>
      <p:sp>
        <p:nvSpPr>
          <p:cNvPr id="35" name="Rectangle 34">
            <a:extLst>
              <a:ext uri="{FF2B5EF4-FFF2-40B4-BE49-F238E27FC236}">
                <a16:creationId xmlns:a16="http://schemas.microsoft.com/office/drawing/2014/main" id="{38DB7559-C708-4E53-866C-0643CBD699BF}"/>
              </a:ext>
            </a:extLst>
          </p:cNvPr>
          <p:cNvSpPr/>
          <p:nvPr/>
        </p:nvSpPr>
        <p:spPr>
          <a:xfrm>
            <a:off x="1834663" y="4878826"/>
            <a:ext cx="1324709" cy="114925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dirty="0"/>
              <a:t>Prepare</a:t>
            </a:r>
          </a:p>
          <a:p>
            <a:pPr algn="ctr"/>
            <a:r>
              <a:rPr lang="tr-TR" dirty="0"/>
              <a:t>Corpus</a:t>
            </a:r>
            <a:endParaRPr lang="en-US" dirty="0"/>
          </a:p>
        </p:txBody>
      </p:sp>
      <p:sp>
        <p:nvSpPr>
          <p:cNvPr id="36" name="Rectangle: Single Corner Snipped 35">
            <a:extLst>
              <a:ext uri="{FF2B5EF4-FFF2-40B4-BE49-F238E27FC236}">
                <a16:creationId xmlns:a16="http://schemas.microsoft.com/office/drawing/2014/main" id="{056822C6-DAC8-4807-9BF0-13BD5297E6A3}"/>
              </a:ext>
            </a:extLst>
          </p:cNvPr>
          <p:cNvSpPr/>
          <p:nvPr/>
        </p:nvSpPr>
        <p:spPr>
          <a:xfrm>
            <a:off x="2526325" y="4033932"/>
            <a:ext cx="1453660" cy="518800"/>
          </a:xfrm>
          <a:prstGeom prst="snip1Rect">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tr-TR" dirty="0">
                <a:solidFill>
                  <a:schemeClr val="tx1"/>
                </a:solidFill>
              </a:rPr>
              <a:t>Corpus</a:t>
            </a:r>
            <a:endParaRPr lang="en-US" dirty="0">
              <a:solidFill>
                <a:schemeClr val="tx1"/>
              </a:solidFill>
            </a:endParaRPr>
          </a:p>
        </p:txBody>
      </p:sp>
      <p:sp>
        <p:nvSpPr>
          <p:cNvPr id="24" name="Arrow: Up 23">
            <a:extLst>
              <a:ext uri="{FF2B5EF4-FFF2-40B4-BE49-F238E27FC236}">
                <a16:creationId xmlns:a16="http://schemas.microsoft.com/office/drawing/2014/main" id="{73394F34-7E48-41C8-8D96-DCFB6848D419}"/>
              </a:ext>
            </a:extLst>
          </p:cNvPr>
          <p:cNvSpPr/>
          <p:nvPr/>
        </p:nvSpPr>
        <p:spPr>
          <a:xfrm>
            <a:off x="3581399" y="1955701"/>
            <a:ext cx="339970" cy="1223383"/>
          </a:xfrm>
          <a:prstGeom prst="upArrow">
            <a:avLst/>
          </a:prstGeom>
          <a:no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Arrow: Up 36">
            <a:extLst>
              <a:ext uri="{FF2B5EF4-FFF2-40B4-BE49-F238E27FC236}">
                <a16:creationId xmlns:a16="http://schemas.microsoft.com/office/drawing/2014/main" id="{B500B82B-0950-4A2D-8269-C99E5BCB7AEA}"/>
              </a:ext>
            </a:extLst>
          </p:cNvPr>
          <p:cNvSpPr/>
          <p:nvPr/>
        </p:nvSpPr>
        <p:spPr>
          <a:xfrm rot="10800000">
            <a:off x="1855603" y="4569948"/>
            <a:ext cx="339970" cy="314601"/>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 name="Arrow: Up 37">
            <a:extLst>
              <a:ext uri="{FF2B5EF4-FFF2-40B4-BE49-F238E27FC236}">
                <a16:creationId xmlns:a16="http://schemas.microsoft.com/office/drawing/2014/main" id="{DE66AC3C-DBB7-495F-8D79-98860CC4F82F}"/>
              </a:ext>
            </a:extLst>
          </p:cNvPr>
          <p:cNvSpPr/>
          <p:nvPr/>
        </p:nvSpPr>
        <p:spPr>
          <a:xfrm>
            <a:off x="2547265" y="4558226"/>
            <a:ext cx="339970" cy="314601"/>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Arrow: Up 38">
            <a:extLst>
              <a:ext uri="{FF2B5EF4-FFF2-40B4-BE49-F238E27FC236}">
                <a16:creationId xmlns:a16="http://schemas.microsoft.com/office/drawing/2014/main" id="{520F6579-18E7-459E-874A-8B837F4B96D3}"/>
              </a:ext>
            </a:extLst>
          </p:cNvPr>
          <p:cNvSpPr/>
          <p:nvPr/>
        </p:nvSpPr>
        <p:spPr>
          <a:xfrm rot="10800000">
            <a:off x="3702835" y="4558225"/>
            <a:ext cx="339970" cy="314601"/>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 name="Rectangle: Single Corner Snipped 40">
            <a:extLst>
              <a:ext uri="{FF2B5EF4-FFF2-40B4-BE49-F238E27FC236}">
                <a16:creationId xmlns:a16="http://schemas.microsoft.com/office/drawing/2014/main" id="{9E0D2870-A57C-4220-989B-B2A10D541898}"/>
              </a:ext>
            </a:extLst>
          </p:cNvPr>
          <p:cNvSpPr/>
          <p:nvPr/>
        </p:nvSpPr>
        <p:spPr>
          <a:xfrm>
            <a:off x="4149972" y="4027702"/>
            <a:ext cx="1453660" cy="518800"/>
          </a:xfrm>
          <a:prstGeom prst="snip1Rect">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tr-TR" dirty="0">
                <a:solidFill>
                  <a:schemeClr val="tx1"/>
                </a:solidFill>
              </a:rPr>
              <a:t>Scorer</a:t>
            </a:r>
            <a:endParaRPr lang="en-US" dirty="0">
              <a:solidFill>
                <a:schemeClr val="tx1"/>
              </a:solidFill>
            </a:endParaRPr>
          </a:p>
        </p:txBody>
      </p:sp>
      <p:sp>
        <p:nvSpPr>
          <p:cNvPr id="42" name="Arrow: Up 41">
            <a:extLst>
              <a:ext uri="{FF2B5EF4-FFF2-40B4-BE49-F238E27FC236}">
                <a16:creationId xmlns:a16="http://schemas.microsoft.com/office/drawing/2014/main" id="{DAB1210C-0B50-4D10-AFE6-B3936E8B8541}"/>
              </a:ext>
            </a:extLst>
          </p:cNvPr>
          <p:cNvSpPr/>
          <p:nvPr/>
        </p:nvSpPr>
        <p:spPr>
          <a:xfrm>
            <a:off x="4515913" y="4558226"/>
            <a:ext cx="339970" cy="518563"/>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3" name="Arrow: Up 42">
            <a:extLst>
              <a:ext uri="{FF2B5EF4-FFF2-40B4-BE49-F238E27FC236}">
                <a16:creationId xmlns:a16="http://schemas.microsoft.com/office/drawing/2014/main" id="{3530F68F-2CE5-452A-9C3A-AC043D8CF249}"/>
              </a:ext>
            </a:extLst>
          </p:cNvPr>
          <p:cNvSpPr/>
          <p:nvPr/>
        </p:nvSpPr>
        <p:spPr>
          <a:xfrm rot="5400000">
            <a:off x="5462957" y="5296152"/>
            <a:ext cx="339970" cy="314601"/>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4" name="Arrow: Up 43">
            <a:extLst>
              <a:ext uri="{FF2B5EF4-FFF2-40B4-BE49-F238E27FC236}">
                <a16:creationId xmlns:a16="http://schemas.microsoft.com/office/drawing/2014/main" id="{28C2BCD3-5036-4C95-B64A-112D30040820}"/>
              </a:ext>
            </a:extLst>
          </p:cNvPr>
          <p:cNvSpPr/>
          <p:nvPr/>
        </p:nvSpPr>
        <p:spPr>
          <a:xfrm rot="5400000">
            <a:off x="6975234" y="5296153"/>
            <a:ext cx="339970" cy="314601"/>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6" name="Rectangle: Single Corner Snipped 45">
            <a:extLst>
              <a:ext uri="{FF2B5EF4-FFF2-40B4-BE49-F238E27FC236}">
                <a16:creationId xmlns:a16="http://schemas.microsoft.com/office/drawing/2014/main" id="{FE79A31E-0D5A-4A25-AC86-D6426D8425F4}"/>
              </a:ext>
            </a:extLst>
          </p:cNvPr>
          <p:cNvSpPr/>
          <p:nvPr/>
        </p:nvSpPr>
        <p:spPr>
          <a:xfrm>
            <a:off x="7117606" y="3946560"/>
            <a:ext cx="1453660" cy="610837"/>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1600" dirty="0">
                <a:solidFill>
                  <a:schemeClr val="bg1"/>
                </a:solidFill>
              </a:rPr>
              <a:t>Optimized</a:t>
            </a:r>
          </a:p>
          <a:p>
            <a:pPr algn="ctr"/>
            <a:r>
              <a:rPr lang="tr-TR" sz="1600" dirty="0">
                <a:solidFill>
                  <a:schemeClr val="bg1"/>
                </a:solidFill>
              </a:rPr>
              <a:t>Scorer</a:t>
            </a:r>
            <a:endParaRPr lang="en-US" sz="1600" dirty="0">
              <a:solidFill>
                <a:schemeClr val="bg1"/>
              </a:solidFill>
            </a:endParaRPr>
          </a:p>
        </p:txBody>
      </p:sp>
      <p:sp>
        <p:nvSpPr>
          <p:cNvPr id="47" name="Arrow: Up 46">
            <a:extLst>
              <a:ext uri="{FF2B5EF4-FFF2-40B4-BE49-F238E27FC236}">
                <a16:creationId xmlns:a16="http://schemas.microsoft.com/office/drawing/2014/main" id="{B2343EC0-EC5B-4FC6-8006-39E41E01C3FF}"/>
              </a:ext>
            </a:extLst>
          </p:cNvPr>
          <p:cNvSpPr/>
          <p:nvPr/>
        </p:nvSpPr>
        <p:spPr>
          <a:xfrm>
            <a:off x="7588184" y="4546502"/>
            <a:ext cx="339970" cy="518563"/>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8" name="Rectangle 47">
            <a:extLst>
              <a:ext uri="{FF2B5EF4-FFF2-40B4-BE49-F238E27FC236}">
                <a16:creationId xmlns:a16="http://schemas.microsoft.com/office/drawing/2014/main" id="{998BB6E2-F0A0-4E8F-91F0-09A8FB39D910}"/>
              </a:ext>
            </a:extLst>
          </p:cNvPr>
          <p:cNvSpPr/>
          <p:nvPr/>
        </p:nvSpPr>
        <p:spPr>
          <a:xfrm>
            <a:off x="9952892" y="2140484"/>
            <a:ext cx="2003817" cy="2539051"/>
          </a:xfrm>
          <a:prstGeom prst="rect">
            <a:avLst/>
          </a:prstGeom>
        </p:spPr>
        <p:style>
          <a:lnRef idx="0">
            <a:schemeClr val="accent5"/>
          </a:lnRef>
          <a:fillRef idx="3">
            <a:schemeClr val="accent5"/>
          </a:fillRef>
          <a:effectRef idx="3">
            <a:schemeClr val="accent5"/>
          </a:effectRef>
          <a:fontRef idx="minor">
            <a:schemeClr val="lt1"/>
          </a:fontRef>
        </p:style>
        <p:txBody>
          <a:bodyPr rtlCol="0" anchor="t"/>
          <a:lstStyle/>
          <a:p>
            <a:pPr algn="ctr"/>
            <a:r>
              <a:rPr lang="tr-TR" dirty="0"/>
              <a:t>Inference Engine</a:t>
            </a:r>
          </a:p>
          <a:p>
            <a:pPr algn="ctr"/>
            <a:r>
              <a:rPr lang="tr-TR" dirty="0"/>
              <a:t>(Application)</a:t>
            </a:r>
          </a:p>
        </p:txBody>
      </p:sp>
      <p:sp>
        <p:nvSpPr>
          <p:cNvPr id="49" name="Rectangle: Single Corner Snipped 48">
            <a:extLst>
              <a:ext uri="{FF2B5EF4-FFF2-40B4-BE49-F238E27FC236}">
                <a16:creationId xmlns:a16="http://schemas.microsoft.com/office/drawing/2014/main" id="{3EB537C3-F123-46CE-BA23-B368B53A14F6}"/>
              </a:ext>
            </a:extLst>
          </p:cNvPr>
          <p:cNvSpPr/>
          <p:nvPr/>
        </p:nvSpPr>
        <p:spPr>
          <a:xfrm>
            <a:off x="10225878" y="2873665"/>
            <a:ext cx="1453660" cy="610837"/>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1600" dirty="0">
                <a:solidFill>
                  <a:schemeClr val="bg1"/>
                </a:solidFill>
              </a:rPr>
              <a:t>TFLite</a:t>
            </a:r>
          </a:p>
          <a:p>
            <a:pPr algn="ctr"/>
            <a:r>
              <a:rPr lang="tr-TR" sz="1600" dirty="0">
                <a:solidFill>
                  <a:schemeClr val="bg1"/>
                </a:solidFill>
              </a:rPr>
              <a:t>Model</a:t>
            </a:r>
            <a:endParaRPr lang="en-US" sz="1600" dirty="0">
              <a:solidFill>
                <a:schemeClr val="bg1"/>
              </a:solidFill>
            </a:endParaRPr>
          </a:p>
        </p:txBody>
      </p:sp>
      <p:sp>
        <p:nvSpPr>
          <p:cNvPr id="50" name="Rectangle: Single Corner Snipped 49">
            <a:extLst>
              <a:ext uri="{FF2B5EF4-FFF2-40B4-BE49-F238E27FC236}">
                <a16:creationId xmlns:a16="http://schemas.microsoft.com/office/drawing/2014/main" id="{368D7DAC-32CB-4A86-B7C6-6331E61ECF87}"/>
              </a:ext>
            </a:extLst>
          </p:cNvPr>
          <p:cNvSpPr/>
          <p:nvPr/>
        </p:nvSpPr>
        <p:spPr>
          <a:xfrm>
            <a:off x="10225878" y="3648702"/>
            <a:ext cx="1453660" cy="610837"/>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1600" dirty="0">
                <a:solidFill>
                  <a:schemeClr val="bg1"/>
                </a:solidFill>
              </a:rPr>
              <a:t>Optimized</a:t>
            </a:r>
          </a:p>
          <a:p>
            <a:pPr algn="ctr"/>
            <a:r>
              <a:rPr lang="tr-TR" sz="1600" dirty="0">
                <a:solidFill>
                  <a:schemeClr val="bg1"/>
                </a:solidFill>
              </a:rPr>
              <a:t>Scorer</a:t>
            </a:r>
            <a:endParaRPr lang="en-US" sz="1600" dirty="0">
              <a:solidFill>
                <a:schemeClr val="bg1"/>
              </a:solidFill>
            </a:endParaRPr>
          </a:p>
        </p:txBody>
      </p:sp>
    </p:spTree>
    <p:extLst>
      <p:ext uri="{BB962C8B-B14F-4D97-AF65-F5344CB8AC3E}">
        <p14:creationId xmlns:p14="http://schemas.microsoft.com/office/powerpoint/2010/main" val="62755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5" grpId="0" animBg="1"/>
      <p:bldP spid="18" grpId="0" animBg="1"/>
      <p:bldP spid="19" grpId="0" animBg="1"/>
      <p:bldP spid="20" grpId="0" animBg="1"/>
      <p:bldP spid="21" grpId="0" animBg="1"/>
      <p:bldP spid="22" grpId="0" animBg="1"/>
      <p:bldP spid="23" grpId="0" animBg="1"/>
      <p:bldP spid="25" grpId="0" animBg="1"/>
      <p:bldP spid="26" grpId="0" animBg="1"/>
      <p:bldP spid="27" grpId="0" animBg="1"/>
      <p:bldP spid="28" grpId="0" animBg="1"/>
      <p:bldP spid="32" grpId="0" animBg="1"/>
      <p:bldP spid="33" grpId="0" animBg="1"/>
      <p:bldP spid="36" grpId="0" animBg="1"/>
      <p:bldP spid="24" grpId="0" animBg="1"/>
      <p:bldP spid="37" grpId="0" animBg="1"/>
      <p:bldP spid="38" grpId="0" animBg="1"/>
      <p:bldP spid="39" grpId="0" animBg="1"/>
      <p:bldP spid="41" grpId="0" animBg="1"/>
      <p:bldP spid="42" grpId="0" animBg="1"/>
      <p:bldP spid="43" grpId="0" animBg="1"/>
      <p:bldP spid="44" grpId="0" animBg="1"/>
      <p:bldP spid="46" grpId="0" animBg="1"/>
      <p:bldP spid="47" grpId="0" animBg="1"/>
      <p:bldP spid="48" grpId="0" animBg="1"/>
      <p:bldP spid="49" grpId="0" animBg="1"/>
      <p:bldP spid="5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327040F-4DDA-44BB-8AC8-715BF4218007}"/>
              </a:ext>
            </a:extLst>
          </p:cNvPr>
          <p:cNvGraphicFramePr>
            <a:graphicFrameLocks noGrp="1"/>
          </p:cNvGraphicFramePr>
          <p:nvPr>
            <p:ph sz="half" idx="1"/>
            <p:extLst>
              <p:ext uri="{D42A27DB-BD31-4B8C-83A1-F6EECF244321}">
                <p14:modId xmlns:p14="http://schemas.microsoft.com/office/powerpoint/2010/main" val="3057513225"/>
              </p:ext>
            </p:extLst>
          </p:nvPr>
        </p:nvGraphicFramePr>
        <p:xfrm>
          <a:off x="242334" y="204792"/>
          <a:ext cx="4196315" cy="5740838"/>
        </p:xfrm>
        <a:graphic>
          <a:graphicData uri="http://schemas.openxmlformats.org/drawingml/2006/table">
            <a:tbl>
              <a:tblPr/>
              <a:tblGrid>
                <a:gridCol w="293944">
                  <a:extLst>
                    <a:ext uri="{9D8B030D-6E8A-4147-A177-3AD203B41FA5}">
                      <a16:colId xmlns:a16="http://schemas.microsoft.com/office/drawing/2014/main" val="907452323"/>
                    </a:ext>
                  </a:extLst>
                </a:gridCol>
                <a:gridCol w="679113">
                  <a:extLst>
                    <a:ext uri="{9D8B030D-6E8A-4147-A177-3AD203B41FA5}">
                      <a16:colId xmlns:a16="http://schemas.microsoft.com/office/drawing/2014/main" val="1095752019"/>
                    </a:ext>
                  </a:extLst>
                </a:gridCol>
                <a:gridCol w="496666">
                  <a:extLst>
                    <a:ext uri="{9D8B030D-6E8A-4147-A177-3AD203B41FA5}">
                      <a16:colId xmlns:a16="http://schemas.microsoft.com/office/drawing/2014/main" val="2445125907"/>
                    </a:ext>
                  </a:extLst>
                </a:gridCol>
                <a:gridCol w="425713">
                  <a:extLst>
                    <a:ext uri="{9D8B030D-6E8A-4147-A177-3AD203B41FA5}">
                      <a16:colId xmlns:a16="http://schemas.microsoft.com/office/drawing/2014/main" val="3337251175"/>
                    </a:ext>
                  </a:extLst>
                </a:gridCol>
                <a:gridCol w="496666">
                  <a:extLst>
                    <a:ext uri="{9D8B030D-6E8A-4147-A177-3AD203B41FA5}">
                      <a16:colId xmlns:a16="http://schemas.microsoft.com/office/drawing/2014/main" val="962461354"/>
                    </a:ext>
                  </a:extLst>
                </a:gridCol>
                <a:gridCol w="577754">
                  <a:extLst>
                    <a:ext uri="{9D8B030D-6E8A-4147-A177-3AD203B41FA5}">
                      <a16:colId xmlns:a16="http://schemas.microsoft.com/office/drawing/2014/main" val="2517184720"/>
                    </a:ext>
                  </a:extLst>
                </a:gridCol>
                <a:gridCol w="577754">
                  <a:extLst>
                    <a:ext uri="{9D8B030D-6E8A-4147-A177-3AD203B41FA5}">
                      <a16:colId xmlns:a16="http://schemas.microsoft.com/office/drawing/2014/main" val="1722211665"/>
                    </a:ext>
                  </a:extLst>
                </a:gridCol>
                <a:gridCol w="648705">
                  <a:extLst>
                    <a:ext uri="{9D8B030D-6E8A-4147-A177-3AD203B41FA5}">
                      <a16:colId xmlns:a16="http://schemas.microsoft.com/office/drawing/2014/main" val="2203035492"/>
                    </a:ext>
                  </a:extLst>
                </a:gridCol>
              </a:tblGrid>
              <a:tr h="205179">
                <a:tc gridSpan="8">
                  <a:txBody>
                    <a:bodyPr/>
                    <a:lstStyle/>
                    <a:p>
                      <a:pPr algn="ctr" fontAlgn="b"/>
                      <a:r>
                        <a:rPr lang="en-US" sz="1100" b="1" i="0" u="none" strike="noStrike" dirty="0">
                          <a:solidFill>
                            <a:srgbClr val="FFFFFF"/>
                          </a:solidFill>
                          <a:effectLst/>
                          <a:latin typeface="Calibri" panose="020F0502020204030204" pitchFamily="34" charset="0"/>
                        </a:rPr>
                        <a:t>Common Voice Turkish Coqui v1.0.0 Import Results</a:t>
                      </a:r>
                    </a:p>
                  </a:txBody>
                  <a:tcPr marL="100584" marR="100584" marT="8452" marB="0" anchor="ctr">
                    <a:lnL>
                      <a:noFill/>
                    </a:lnL>
                    <a:lnR>
                      <a:noFill/>
                    </a:lnR>
                    <a:lnT>
                      <a:noFill/>
                    </a:lnT>
                    <a:lnB>
                      <a:noFill/>
                    </a:lnB>
                    <a:solidFill>
                      <a:srgbClr val="5B9B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5686684"/>
                  </a:ext>
                </a:extLst>
              </a:tr>
              <a:tr h="246215">
                <a:tc gridSpan="2">
                  <a:txBody>
                    <a:bodyPr/>
                    <a:lstStyle/>
                    <a:p>
                      <a:pPr algn="ctr" fontAlgn="b"/>
                      <a:r>
                        <a:rPr lang="tr-TR" sz="1600" b="1" i="0" u="none" strike="noStrike">
                          <a:solidFill>
                            <a:srgbClr val="FFFFFF"/>
                          </a:solidFill>
                          <a:effectLst/>
                          <a:latin typeface="Calibri" panose="020F0502020204030204" pitchFamily="34" charset="0"/>
                        </a:rPr>
                        <a:t>Datasets</a:t>
                      </a:r>
                    </a:p>
                  </a:txBody>
                  <a:tcPr marL="100584" marR="100584" marT="8452" marB="0" anchor="ctr">
                    <a:lnL>
                      <a:noFill/>
                    </a:lnL>
                    <a:lnR>
                      <a:noFill/>
                    </a:lnR>
                    <a:lnT>
                      <a:noFill/>
                    </a:lnT>
                    <a:lnB w="6350" cap="flat" cmpd="sng" algn="ctr">
                      <a:solidFill>
                        <a:srgbClr val="4472C4"/>
                      </a:solidFill>
                      <a:prstDash val="solid"/>
                      <a:round/>
                      <a:headEnd type="none" w="med" len="med"/>
                      <a:tailEnd type="none" w="med" len="med"/>
                    </a:lnB>
                    <a:solidFill>
                      <a:srgbClr val="70AD47"/>
                    </a:solidFill>
                  </a:tcPr>
                </a:tc>
                <a:tc hMerge="1">
                  <a:txBody>
                    <a:bodyPr/>
                    <a:lstStyle/>
                    <a:p>
                      <a:endParaRPr lang="en-US"/>
                    </a:p>
                  </a:txBody>
                  <a:tcPr/>
                </a:tc>
                <a:tc gridSpan="3">
                  <a:txBody>
                    <a:bodyPr/>
                    <a:lstStyle/>
                    <a:p>
                      <a:pPr algn="ctr" fontAlgn="b"/>
                      <a:r>
                        <a:rPr lang="tr-TR" sz="1600" b="1" i="0" u="none" strike="noStrike">
                          <a:solidFill>
                            <a:srgbClr val="FFFFFF"/>
                          </a:solidFill>
                          <a:effectLst/>
                          <a:latin typeface="Calibri" panose="020F0502020204030204" pitchFamily="34" charset="0"/>
                        </a:rPr>
                        <a:t>Clips</a:t>
                      </a:r>
                    </a:p>
                  </a:txBody>
                  <a:tcPr marL="100584" marR="100584" marT="8452" marB="0" anchor="ctr">
                    <a:lnL>
                      <a:noFill/>
                    </a:lnL>
                    <a:lnR>
                      <a:noFill/>
                    </a:lnR>
                    <a:lnT>
                      <a:noFill/>
                    </a:lnT>
                    <a:lnB w="6350" cap="flat" cmpd="sng" algn="ctr">
                      <a:solidFill>
                        <a:srgbClr val="4472C4"/>
                      </a:solidFill>
                      <a:prstDash val="solid"/>
                      <a:round/>
                      <a:headEnd type="none" w="med" len="med"/>
                      <a:tailEnd type="none" w="med" len="med"/>
                    </a:lnB>
                    <a:solidFill>
                      <a:srgbClr val="5B9BD5"/>
                    </a:solidFill>
                  </a:tcPr>
                </a:tc>
                <a:tc hMerge="1">
                  <a:txBody>
                    <a:bodyPr/>
                    <a:lstStyle/>
                    <a:p>
                      <a:endParaRPr lang="en-US"/>
                    </a:p>
                  </a:txBody>
                  <a:tcPr/>
                </a:tc>
                <a:tc hMerge="1">
                  <a:txBody>
                    <a:bodyPr/>
                    <a:lstStyle/>
                    <a:p>
                      <a:endParaRPr lang="en-US"/>
                    </a:p>
                  </a:txBody>
                  <a:tcPr/>
                </a:tc>
                <a:tc gridSpan="3">
                  <a:txBody>
                    <a:bodyPr/>
                    <a:lstStyle/>
                    <a:p>
                      <a:pPr algn="ctr" fontAlgn="b"/>
                      <a:r>
                        <a:rPr lang="tr-TR" sz="1600" b="1" i="0" u="none" strike="noStrike">
                          <a:solidFill>
                            <a:srgbClr val="FFFFFF"/>
                          </a:solidFill>
                          <a:effectLst/>
                          <a:latin typeface="Calibri" panose="020F0502020204030204" pitchFamily="34" charset="0"/>
                        </a:rPr>
                        <a:t>Duration</a:t>
                      </a:r>
                    </a:p>
                  </a:txBody>
                  <a:tcPr marL="100584" marR="100584" marT="8452" marB="0" anchor="ctr">
                    <a:lnL>
                      <a:noFill/>
                    </a:lnL>
                    <a:lnR>
                      <a:noFill/>
                    </a:lnR>
                    <a:lnT>
                      <a:noFill/>
                    </a:lnT>
                    <a:lnB w="6350" cap="flat" cmpd="sng" algn="ctr">
                      <a:solidFill>
                        <a:srgbClr val="4472C4"/>
                      </a:solidFill>
                      <a:prstDash val="solid"/>
                      <a:round/>
                      <a:headEnd type="none" w="med" len="med"/>
                      <a:tailEnd type="none" w="med" len="med"/>
                    </a:lnB>
                    <a:solidFill>
                      <a:srgbClr val="8EA9D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5927901"/>
                  </a:ext>
                </a:extLst>
              </a:tr>
              <a:tr h="215439">
                <a:tc>
                  <a:txBody>
                    <a:bodyPr/>
                    <a:lstStyle/>
                    <a:p>
                      <a:pPr algn="ctr" fontAlgn="b"/>
                      <a:r>
                        <a:rPr lang="tr-TR" sz="1100" b="1" i="0" u="none" strike="noStrike">
                          <a:solidFill>
                            <a:srgbClr val="FFFFFF"/>
                          </a:solidFill>
                          <a:effectLst/>
                          <a:latin typeface="Calibri" panose="020F0502020204030204" pitchFamily="34" charset="0"/>
                        </a:rPr>
                        <a:t>Ver</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tr-TR" sz="1100" b="1" i="0" u="none" strike="noStrike">
                          <a:solidFill>
                            <a:srgbClr val="FFFFFF"/>
                          </a:solidFill>
                          <a:effectLst/>
                          <a:latin typeface="Calibri" panose="020F0502020204030204" pitchFamily="34" charset="0"/>
                        </a:rPr>
                        <a:t>Set</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tr-TR" sz="1100" b="1" i="0" u="none" strike="noStrike">
                          <a:solidFill>
                            <a:srgbClr val="FFFFFF"/>
                          </a:solidFill>
                          <a:effectLst/>
                          <a:latin typeface="Calibri" panose="020F0502020204030204" pitchFamily="34" charset="0"/>
                        </a:rPr>
                        <a:t>Recs</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tr-TR" sz="1100" b="1" i="0" u="none" strike="noStrike">
                          <a:solidFill>
                            <a:srgbClr val="FFFFFF"/>
                          </a:solidFill>
                          <a:effectLst/>
                          <a:latin typeface="Calibri" panose="020F0502020204030204" pitchFamily="34" charset="0"/>
                        </a:rPr>
                        <a:t>Skip</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tr-TR" sz="1100" b="1" i="0" u="none" strike="noStrike">
                          <a:solidFill>
                            <a:srgbClr val="FFFFFF"/>
                          </a:solidFill>
                          <a:effectLst/>
                          <a:latin typeface="Calibri" panose="020F0502020204030204" pitchFamily="34" charset="0"/>
                        </a:rPr>
                        <a:t>Net</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tr-TR" sz="1100" b="1" i="0" u="none" strike="noStrike">
                          <a:solidFill>
                            <a:srgbClr val="FFFFFF"/>
                          </a:solidFill>
                          <a:effectLst/>
                          <a:latin typeface="Calibri" panose="020F0502020204030204" pitchFamily="34" charset="0"/>
                        </a:rPr>
                        <a:t>Initial</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tr-TR" sz="1100" b="1" i="0" u="none" strike="noStrike">
                          <a:solidFill>
                            <a:srgbClr val="FFFFFF"/>
                          </a:solidFill>
                          <a:effectLst/>
                          <a:latin typeface="Calibri" panose="020F0502020204030204" pitchFamily="34" charset="0"/>
                        </a:rPr>
                        <a:t>Final</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tr-TR" sz="1100" b="1" i="0" u="none" strike="noStrike">
                          <a:solidFill>
                            <a:srgbClr val="FFFFFF"/>
                          </a:solidFill>
                          <a:effectLst/>
                          <a:latin typeface="Calibri" panose="020F0502020204030204" pitchFamily="34" charset="0"/>
                        </a:rPr>
                        <a:t>Dur/Rec</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2700064355"/>
                  </a:ext>
                </a:extLst>
              </a:tr>
              <a:tr h="205179">
                <a:tc>
                  <a:txBody>
                    <a:bodyPr/>
                    <a:lstStyle/>
                    <a:p>
                      <a:pPr algn="l" fontAlgn="b"/>
                      <a:r>
                        <a:rPr lang="tr-TR" sz="1100" b="0" i="0" u="none" strike="noStrike">
                          <a:solidFill>
                            <a:srgbClr val="000000"/>
                          </a:solidFill>
                          <a:effectLst/>
                          <a:latin typeface="Calibri" panose="020F0502020204030204" pitchFamily="34" charset="0"/>
                        </a:rPr>
                        <a:t>1</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l" fontAlgn="b"/>
                      <a:r>
                        <a:rPr lang="tr-TR" sz="1100" b="0" i="0" u="none" strike="noStrike">
                          <a:solidFill>
                            <a:srgbClr val="000000"/>
                          </a:solidFill>
                          <a:effectLst/>
                          <a:latin typeface="Calibri" panose="020F0502020204030204" pitchFamily="34" charset="0"/>
                        </a:rPr>
                        <a:t>Validated</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4,807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245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4,562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5:06:21</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4:51:08</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3.829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2787744193"/>
                  </a:ext>
                </a:extLst>
              </a:tr>
              <a:tr h="205179">
                <a:tc>
                  <a:txBody>
                    <a:bodyPr/>
                    <a:lstStyle/>
                    <a:p>
                      <a:pPr algn="l" fontAlgn="b"/>
                      <a:r>
                        <a:rPr lang="tr-TR" sz="1100" b="0" i="0" u="none" strike="noStrike">
                          <a:solidFill>
                            <a:srgbClr val="000000"/>
                          </a:solidFill>
                          <a:effectLst/>
                          <a:latin typeface="Calibri" panose="020F0502020204030204" pitchFamily="34" charset="0"/>
                        </a:rPr>
                        <a:t> </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l" fontAlgn="b"/>
                      <a:r>
                        <a:rPr lang="tr-TR" sz="1100" b="0" i="0" u="none" strike="noStrike">
                          <a:solidFill>
                            <a:srgbClr val="000000"/>
                          </a:solidFill>
                          <a:effectLst/>
                          <a:latin typeface="Calibri" panose="020F0502020204030204" pitchFamily="34" charset="0"/>
                        </a:rPr>
                        <a:t>Train</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1,209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56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1,153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1:17:34</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1:14:16</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3.865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258595750"/>
                  </a:ext>
                </a:extLst>
              </a:tr>
              <a:tr h="205179">
                <a:tc>
                  <a:txBody>
                    <a:bodyPr/>
                    <a:lstStyle/>
                    <a:p>
                      <a:pPr algn="l" fontAlgn="b"/>
                      <a:r>
                        <a:rPr lang="tr-TR" sz="1100" b="0" i="0" u="none" strike="noStrike">
                          <a:solidFill>
                            <a:srgbClr val="000000"/>
                          </a:solidFill>
                          <a:effectLst/>
                          <a:latin typeface="Calibri" panose="020F0502020204030204" pitchFamily="34" charset="0"/>
                        </a:rPr>
                        <a:t> </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l" fontAlgn="b"/>
                      <a:r>
                        <a:rPr lang="tr-TR" sz="1100" b="0" i="0" u="none" strike="noStrike">
                          <a:solidFill>
                            <a:srgbClr val="000000"/>
                          </a:solidFill>
                          <a:effectLst/>
                          <a:latin typeface="Calibri" panose="020F0502020204030204" pitchFamily="34" charset="0"/>
                        </a:rPr>
                        <a:t>Dev</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982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57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925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1:00:28</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0:56:57</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3.694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318551094"/>
                  </a:ext>
                </a:extLst>
              </a:tr>
              <a:tr h="215439">
                <a:tc>
                  <a:txBody>
                    <a:bodyPr/>
                    <a:lstStyle/>
                    <a:p>
                      <a:pPr algn="l" fontAlgn="b"/>
                      <a:r>
                        <a:rPr lang="tr-TR" sz="1100" b="0" i="0" u="none" strike="noStrike">
                          <a:solidFill>
                            <a:srgbClr val="000000"/>
                          </a:solidFill>
                          <a:effectLst/>
                          <a:latin typeface="Calibri" panose="020F0502020204030204" pitchFamily="34" charset="0"/>
                        </a:rPr>
                        <a:t> </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l" fontAlgn="b"/>
                      <a:r>
                        <a:rPr lang="tr-TR" sz="1100" b="0" i="0" u="none" strike="noStrike">
                          <a:solidFill>
                            <a:srgbClr val="000000"/>
                          </a:solidFill>
                          <a:effectLst/>
                          <a:latin typeface="Calibri" panose="020F0502020204030204" pitchFamily="34" charset="0"/>
                        </a:rPr>
                        <a:t>Test</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1,069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43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1,026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1:11:48</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1:08:40</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tr-TR" sz="1100" b="0" i="0" u="none" strike="noStrike">
                          <a:solidFill>
                            <a:srgbClr val="000000"/>
                          </a:solidFill>
                          <a:effectLst/>
                          <a:latin typeface="Calibri" panose="020F0502020204030204" pitchFamily="34" charset="0"/>
                        </a:rPr>
                        <a:t>4.016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5814061"/>
                  </a:ext>
                </a:extLst>
              </a:tr>
              <a:tr h="246215">
                <a:tc>
                  <a:txBody>
                    <a:bodyPr/>
                    <a:lstStyle/>
                    <a:p>
                      <a:pPr algn="l" fontAlgn="b"/>
                      <a:r>
                        <a:rPr lang="tr-TR" sz="1100" b="0" i="0" u="none" strike="noStrike">
                          <a:solidFill>
                            <a:srgbClr val="000000"/>
                          </a:solidFill>
                          <a:effectLst/>
                          <a:latin typeface="Calibri" panose="020F0502020204030204" pitchFamily="34" charset="0"/>
                        </a:rPr>
                        <a:t>3</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l" fontAlgn="b"/>
                      <a:r>
                        <a:rPr lang="tr-TR" sz="1100" b="0" i="0" u="none" strike="noStrike">
                          <a:solidFill>
                            <a:srgbClr val="000000"/>
                          </a:solidFill>
                          <a:effectLst/>
                          <a:latin typeface="Calibri" panose="020F0502020204030204" pitchFamily="34" charset="0"/>
                        </a:rPr>
                        <a:t>Validated</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8,157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714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7,443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9:22:59</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8:37:20</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4.170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extLst>
                  <a:ext uri="{0D108BD9-81ED-4DB2-BD59-A6C34878D82A}">
                    <a16:rowId xmlns:a16="http://schemas.microsoft.com/office/drawing/2014/main" val="1790382609"/>
                  </a:ext>
                </a:extLst>
              </a:tr>
              <a:tr h="215439">
                <a:tc>
                  <a:txBody>
                    <a:bodyPr/>
                    <a:lstStyle/>
                    <a:p>
                      <a:pPr algn="l" fontAlgn="b"/>
                      <a:r>
                        <a:rPr lang="tr-TR" sz="1100" b="0" i="0" u="none" strike="noStrike">
                          <a:solidFill>
                            <a:srgbClr val="000000"/>
                          </a:solidFill>
                          <a:effectLst/>
                          <a:latin typeface="Calibri" panose="020F0502020204030204" pitchFamily="34" charset="0"/>
                        </a:rPr>
                        <a:t> </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l" fontAlgn="b"/>
                      <a:r>
                        <a:rPr lang="tr-TR" sz="1100" b="0" i="0" u="none" strike="noStrike">
                          <a:solidFill>
                            <a:srgbClr val="000000"/>
                          </a:solidFill>
                          <a:effectLst/>
                          <a:latin typeface="Calibri" panose="020F0502020204030204" pitchFamily="34" charset="0"/>
                        </a:rPr>
                        <a:t>Train</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1,600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202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1,398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1:51:20</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1:38:58</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4.247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extLst>
                  <a:ext uri="{0D108BD9-81ED-4DB2-BD59-A6C34878D82A}">
                    <a16:rowId xmlns:a16="http://schemas.microsoft.com/office/drawing/2014/main" val="4049630165"/>
                  </a:ext>
                </a:extLst>
              </a:tr>
              <a:tr h="205179">
                <a:tc>
                  <a:txBody>
                    <a:bodyPr/>
                    <a:lstStyle/>
                    <a:p>
                      <a:pPr algn="l" fontAlgn="b"/>
                      <a:r>
                        <a:rPr lang="tr-TR" sz="1100" b="0" i="0" u="none" strike="noStrike">
                          <a:solidFill>
                            <a:srgbClr val="000000"/>
                          </a:solidFill>
                          <a:effectLst/>
                          <a:latin typeface="Calibri" panose="020F0502020204030204" pitchFamily="34" charset="0"/>
                        </a:rPr>
                        <a:t> </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l" fontAlgn="b"/>
                      <a:r>
                        <a:rPr lang="tr-TR" sz="1100" b="0" i="0" u="none" strike="noStrike">
                          <a:solidFill>
                            <a:srgbClr val="000000"/>
                          </a:solidFill>
                          <a:effectLst/>
                          <a:latin typeface="Calibri" panose="020F0502020204030204" pitchFamily="34" charset="0"/>
                        </a:rPr>
                        <a:t>Dev</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1,463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157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1,306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1:38:56</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1:28:48</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4.080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extLst>
                  <a:ext uri="{0D108BD9-81ED-4DB2-BD59-A6C34878D82A}">
                    <a16:rowId xmlns:a16="http://schemas.microsoft.com/office/drawing/2014/main" val="2987244169"/>
                  </a:ext>
                </a:extLst>
              </a:tr>
              <a:tr h="205179">
                <a:tc>
                  <a:txBody>
                    <a:bodyPr/>
                    <a:lstStyle/>
                    <a:p>
                      <a:pPr algn="l" fontAlgn="b"/>
                      <a:r>
                        <a:rPr lang="tr-TR" sz="1100" b="0" i="0" u="none" strike="noStrike">
                          <a:solidFill>
                            <a:srgbClr val="000000"/>
                          </a:solidFill>
                          <a:effectLst/>
                          <a:latin typeface="Calibri" panose="020F0502020204030204" pitchFamily="34" charset="0"/>
                        </a:rPr>
                        <a:t> </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l" fontAlgn="b"/>
                      <a:r>
                        <a:rPr lang="tr-TR" sz="1100" b="0" i="0" u="none" strike="noStrike">
                          <a:solidFill>
                            <a:srgbClr val="000000"/>
                          </a:solidFill>
                          <a:effectLst/>
                          <a:latin typeface="Calibri" panose="020F0502020204030204" pitchFamily="34" charset="0"/>
                        </a:rPr>
                        <a:t>Test</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1,521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100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1,421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1:54:25</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1:47:00</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tc>
                  <a:txBody>
                    <a:bodyPr/>
                    <a:lstStyle/>
                    <a:p>
                      <a:pPr algn="r" fontAlgn="b"/>
                      <a:r>
                        <a:rPr lang="tr-TR" sz="1100" b="0" i="0" u="none" strike="noStrike">
                          <a:solidFill>
                            <a:srgbClr val="000000"/>
                          </a:solidFill>
                          <a:effectLst/>
                          <a:latin typeface="Calibri" panose="020F0502020204030204" pitchFamily="34" charset="0"/>
                        </a:rPr>
                        <a:t>4.518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EDEDED"/>
                    </a:solidFill>
                  </a:tcPr>
                </a:tc>
                <a:extLst>
                  <a:ext uri="{0D108BD9-81ED-4DB2-BD59-A6C34878D82A}">
                    <a16:rowId xmlns:a16="http://schemas.microsoft.com/office/drawing/2014/main" val="226815768"/>
                  </a:ext>
                </a:extLst>
              </a:tr>
              <a:tr h="205179">
                <a:tc>
                  <a:txBody>
                    <a:bodyPr/>
                    <a:lstStyle/>
                    <a:p>
                      <a:pPr algn="l" fontAlgn="b"/>
                      <a:r>
                        <a:rPr lang="tr-TR" sz="1100" b="0" i="0" u="none" strike="noStrike">
                          <a:solidFill>
                            <a:srgbClr val="000000"/>
                          </a:solidFill>
                          <a:effectLst/>
                          <a:latin typeface="Calibri" panose="020F0502020204030204" pitchFamily="34" charset="0"/>
                        </a:rPr>
                        <a:t>4</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l" fontAlgn="b"/>
                      <a:r>
                        <a:rPr lang="tr-TR" sz="1100" b="0" i="0" u="none" strike="noStrike">
                          <a:solidFill>
                            <a:srgbClr val="000000"/>
                          </a:solidFill>
                          <a:effectLst/>
                          <a:latin typeface="Calibri" panose="020F0502020204030204" pitchFamily="34" charset="0"/>
                        </a:rPr>
                        <a:t>Validated</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11,787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577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11,210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13:08:12</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12:31:00</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4.020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extLst>
                  <a:ext uri="{0D108BD9-81ED-4DB2-BD59-A6C34878D82A}">
                    <a16:rowId xmlns:a16="http://schemas.microsoft.com/office/drawing/2014/main" val="1097941546"/>
                  </a:ext>
                </a:extLst>
              </a:tr>
              <a:tr h="205179">
                <a:tc>
                  <a:txBody>
                    <a:bodyPr/>
                    <a:lstStyle/>
                    <a:p>
                      <a:pPr algn="l" fontAlgn="b"/>
                      <a:r>
                        <a:rPr lang="tr-TR" sz="1100" b="0" i="0" u="none" strike="noStrike">
                          <a:solidFill>
                            <a:srgbClr val="000000"/>
                          </a:solidFill>
                          <a:effectLst/>
                          <a:latin typeface="Calibri" panose="020F0502020204030204" pitchFamily="34" charset="0"/>
                        </a:rPr>
                        <a:t> </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l" fontAlgn="b"/>
                      <a:r>
                        <a:rPr lang="tr-TR" sz="1100" b="0" i="0" u="none" strike="noStrike">
                          <a:solidFill>
                            <a:srgbClr val="000000"/>
                          </a:solidFill>
                          <a:effectLst/>
                          <a:latin typeface="Calibri" panose="020F0502020204030204" pitchFamily="34" charset="0"/>
                        </a:rPr>
                        <a:t>Train</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1,729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94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1,635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1:52:27</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1:46:54</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3.923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extLst>
                  <a:ext uri="{0D108BD9-81ED-4DB2-BD59-A6C34878D82A}">
                    <a16:rowId xmlns:a16="http://schemas.microsoft.com/office/drawing/2014/main" val="122760733"/>
                  </a:ext>
                </a:extLst>
              </a:tr>
              <a:tr h="205179">
                <a:tc>
                  <a:txBody>
                    <a:bodyPr/>
                    <a:lstStyle/>
                    <a:p>
                      <a:pPr algn="l" fontAlgn="b"/>
                      <a:r>
                        <a:rPr lang="tr-TR" sz="1100" b="0" i="0" u="none" strike="noStrike">
                          <a:solidFill>
                            <a:srgbClr val="000000"/>
                          </a:solidFill>
                          <a:effectLst/>
                          <a:latin typeface="Calibri" panose="020F0502020204030204" pitchFamily="34" charset="0"/>
                        </a:rPr>
                        <a:t> </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l" fontAlgn="b"/>
                      <a:r>
                        <a:rPr lang="tr-TR" sz="1100" b="0" i="0" u="none" strike="noStrike">
                          <a:solidFill>
                            <a:srgbClr val="000000"/>
                          </a:solidFill>
                          <a:effectLst/>
                          <a:latin typeface="Calibri" panose="020F0502020204030204" pitchFamily="34" charset="0"/>
                        </a:rPr>
                        <a:t>Dev</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1,538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86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1,452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1:46:20</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1:40:19</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4.145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extLst>
                  <a:ext uri="{0D108BD9-81ED-4DB2-BD59-A6C34878D82A}">
                    <a16:rowId xmlns:a16="http://schemas.microsoft.com/office/drawing/2014/main" val="3317211513"/>
                  </a:ext>
                </a:extLst>
              </a:tr>
              <a:tr h="205179">
                <a:tc>
                  <a:txBody>
                    <a:bodyPr/>
                    <a:lstStyle/>
                    <a:p>
                      <a:pPr algn="l" fontAlgn="b"/>
                      <a:r>
                        <a:rPr lang="tr-TR" sz="1100" b="0" i="0" u="none" strike="noStrike">
                          <a:solidFill>
                            <a:srgbClr val="000000"/>
                          </a:solidFill>
                          <a:effectLst/>
                          <a:latin typeface="Calibri" panose="020F0502020204030204" pitchFamily="34" charset="0"/>
                        </a:rPr>
                        <a:t> </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l" fontAlgn="b"/>
                      <a:r>
                        <a:rPr lang="tr-TR" sz="1100" b="0" i="0" u="none" strike="noStrike">
                          <a:solidFill>
                            <a:srgbClr val="000000"/>
                          </a:solidFill>
                          <a:effectLst/>
                          <a:latin typeface="Calibri" panose="020F0502020204030204" pitchFamily="34" charset="0"/>
                        </a:rPr>
                        <a:t>Test</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1,564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65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1,499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1:58:33</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1:53:20</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tc>
                  <a:txBody>
                    <a:bodyPr/>
                    <a:lstStyle/>
                    <a:p>
                      <a:pPr algn="r" fontAlgn="b"/>
                      <a:r>
                        <a:rPr lang="tr-TR" sz="1100" b="0" i="0" u="none" strike="noStrike">
                          <a:solidFill>
                            <a:srgbClr val="000000"/>
                          </a:solidFill>
                          <a:effectLst/>
                          <a:latin typeface="Calibri" panose="020F0502020204030204" pitchFamily="34" charset="0"/>
                        </a:rPr>
                        <a:t>4.536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2CC"/>
                    </a:solidFill>
                  </a:tcPr>
                </a:tc>
                <a:extLst>
                  <a:ext uri="{0D108BD9-81ED-4DB2-BD59-A6C34878D82A}">
                    <a16:rowId xmlns:a16="http://schemas.microsoft.com/office/drawing/2014/main" val="3309244469"/>
                  </a:ext>
                </a:extLst>
              </a:tr>
              <a:tr h="205179">
                <a:tc>
                  <a:txBody>
                    <a:bodyPr/>
                    <a:lstStyle/>
                    <a:p>
                      <a:pPr algn="l" fontAlgn="b"/>
                      <a:r>
                        <a:rPr lang="tr-TR" sz="1100" b="0" i="0" u="none" strike="noStrike">
                          <a:solidFill>
                            <a:srgbClr val="000000"/>
                          </a:solidFill>
                          <a:effectLst/>
                          <a:latin typeface="Calibri" panose="020F0502020204030204" pitchFamily="34" charset="0"/>
                        </a:rPr>
                        <a:t>5.1</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l" fontAlgn="b"/>
                      <a:r>
                        <a:rPr lang="tr-TR" sz="1100" b="0" i="0" u="none" strike="noStrike">
                          <a:solidFill>
                            <a:srgbClr val="000000"/>
                          </a:solidFill>
                          <a:effectLst/>
                          <a:latin typeface="Calibri" panose="020F0502020204030204" pitchFamily="34" charset="0"/>
                        </a:rPr>
                        <a:t>Validated</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17,714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830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16,884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19:49:14</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18:55:20</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4.035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extLst>
                  <a:ext uri="{0D108BD9-81ED-4DB2-BD59-A6C34878D82A}">
                    <a16:rowId xmlns:a16="http://schemas.microsoft.com/office/drawing/2014/main" val="348099448"/>
                  </a:ext>
                </a:extLst>
              </a:tr>
              <a:tr h="215439">
                <a:tc>
                  <a:txBody>
                    <a:bodyPr/>
                    <a:lstStyle/>
                    <a:p>
                      <a:pPr algn="l" fontAlgn="b"/>
                      <a:r>
                        <a:rPr lang="tr-TR" sz="1100" b="0" i="0" u="none" strike="noStrike">
                          <a:solidFill>
                            <a:srgbClr val="000000"/>
                          </a:solidFill>
                          <a:effectLst/>
                          <a:latin typeface="Calibri" panose="020F0502020204030204" pitchFamily="34" charset="0"/>
                        </a:rPr>
                        <a:t> </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l" fontAlgn="b"/>
                      <a:r>
                        <a:rPr lang="tr-TR" sz="1100" b="0" i="0" u="none" strike="noStrike">
                          <a:solidFill>
                            <a:srgbClr val="000000"/>
                          </a:solidFill>
                          <a:effectLst/>
                          <a:latin typeface="Calibri" panose="020F0502020204030204" pitchFamily="34" charset="0"/>
                        </a:rPr>
                        <a:t>Train</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1,729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92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1,637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1:57:46</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1:51:58</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4.104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extLst>
                  <a:ext uri="{0D108BD9-81ED-4DB2-BD59-A6C34878D82A}">
                    <a16:rowId xmlns:a16="http://schemas.microsoft.com/office/drawing/2014/main" val="449795792"/>
                  </a:ext>
                </a:extLst>
              </a:tr>
              <a:tr h="246215">
                <a:tc>
                  <a:txBody>
                    <a:bodyPr/>
                    <a:lstStyle/>
                    <a:p>
                      <a:pPr algn="l" fontAlgn="b"/>
                      <a:r>
                        <a:rPr lang="tr-TR" sz="1100" b="0" i="0" u="none" strike="noStrike">
                          <a:solidFill>
                            <a:srgbClr val="000000"/>
                          </a:solidFill>
                          <a:effectLst/>
                          <a:latin typeface="Calibri" panose="020F0502020204030204" pitchFamily="34" charset="0"/>
                        </a:rPr>
                        <a:t> </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l" fontAlgn="b"/>
                      <a:r>
                        <a:rPr lang="tr-TR" sz="1100" b="0" i="0" u="none" strike="noStrike">
                          <a:solidFill>
                            <a:srgbClr val="000000"/>
                          </a:solidFill>
                          <a:effectLst/>
                          <a:latin typeface="Calibri" panose="020F0502020204030204" pitchFamily="34" charset="0"/>
                        </a:rPr>
                        <a:t>Dev</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1,548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90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1,458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1:51:48</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1:45:28</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4.340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extLst>
                  <a:ext uri="{0D108BD9-81ED-4DB2-BD59-A6C34878D82A}">
                    <a16:rowId xmlns:a16="http://schemas.microsoft.com/office/drawing/2014/main" val="392821178"/>
                  </a:ext>
                </a:extLst>
              </a:tr>
              <a:tr h="205179">
                <a:tc>
                  <a:txBody>
                    <a:bodyPr/>
                    <a:lstStyle/>
                    <a:p>
                      <a:pPr algn="l" fontAlgn="b"/>
                      <a:r>
                        <a:rPr lang="tr-TR" sz="1100" b="0" i="0" u="none" strike="noStrike">
                          <a:solidFill>
                            <a:srgbClr val="000000"/>
                          </a:solidFill>
                          <a:effectLst/>
                          <a:latin typeface="Calibri" panose="020F0502020204030204" pitchFamily="34" charset="0"/>
                        </a:rPr>
                        <a:t> </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l" fontAlgn="b"/>
                      <a:r>
                        <a:rPr lang="tr-TR" sz="1100" b="0" i="0" u="none" strike="noStrike">
                          <a:solidFill>
                            <a:srgbClr val="000000"/>
                          </a:solidFill>
                          <a:effectLst/>
                          <a:latin typeface="Calibri" panose="020F0502020204030204" pitchFamily="34" charset="0"/>
                        </a:rPr>
                        <a:t>Test</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1,576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63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1,513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2:02:06</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1:56:54</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tc>
                  <a:txBody>
                    <a:bodyPr/>
                    <a:lstStyle/>
                    <a:p>
                      <a:pPr algn="r" fontAlgn="b"/>
                      <a:r>
                        <a:rPr lang="tr-TR" sz="1100" b="0" i="0" u="none" strike="noStrike">
                          <a:solidFill>
                            <a:srgbClr val="000000"/>
                          </a:solidFill>
                          <a:effectLst/>
                          <a:latin typeface="Calibri" panose="020F0502020204030204" pitchFamily="34" charset="0"/>
                        </a:rPr>
                        <a:t>4.636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8CBAD"/>
                    </a:solidFill>
                  </a:tcPr>
                </a:tc>
                <a:extLst>
                  <a:ext uri="{0D108BD9-81ED-4DB2-BD59-A6C34878D82A}">
                    <a16:rowId xmlns:a16="http://schemas.microsoft.com/office/drawing/2014/main" val="1597147895"/>
                  </a:ext>
                </a:extLst>
              </a:tr>
              <a:tr h="205179">
                <a:tc>
                  <a:txBody>
                    <a:bodyPr/>
                    <a:lstStyle/>
                    <a:p>
                      <a:pPr algn="l" fontAlgn="b"/>
                      <a:r>
                        <a:rPr lang="tr-TR" sz="1100" b="0" i="0" u="none" strike="noStrike">
                          <a:solidFill>
                            <a:srgbClr val="000000"/>
                          </a:solidFill>
                          <a:effectLst/>
                          <a:latin typeface="Calibri" panose="020F0502020204030204" pitchFamily="34" charset="0"/>
                        </a:rPr>
                        <a:t>6.1</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l" fontAlgn="b"/>
                      <a:r>
                        <a:rPr lang="tr-TR" sz="1100" b="0" i="0" u="none" strike="noStrike">
                          <a:solidFill>
                            <a:srgbClr val="000000"/>
                          </a:solidFill>
                          <a:effectLst/>
                          <a:latin typeface="Calibri" panose="020F0502020204030204" pitchFamily="34" charset="0"/>
                        </a:rPr>
                        <a:t>Validated</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17,851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834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17,017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19:57:42</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19:03:23</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4.031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extLst>
                  <a:ext uri="{0D108BD9-81ED-4DB2-BD59-A6C34878D82A}">
                    <a16:rowId xmlns:a16="http://schemas.microsoft.com/office/drawing/2014/main" val="2431481781"/>
                  </a:ext>
                </a:extLst>
              </a:tr>
              <a:tr h="205179">
                <a:tc>
                  <a:txBody>
                    <a:bodyPr/>
                    <a:lstStyle/>
                    <a:p>
                      <a:pPr algn="l" fontAlgn="b"/>
                      <a:r>
                        <a:rPr lang="tr-TR" sz="1100" b="0" i="0" u="none" strike="noStrike">
                          <a:solidFill>
                            <a:srgbClr val="000000"/>
                          </a:solidFill>
                          <a:effectLst/>
                          <a:latin typeface="Calibri" panose="020F0502020204030204" pitchFamily="34" charset="0"/>
                        </a:rPr>
                        <a:t> </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l" fontAlgn="b"/>
                      <a:r>
                        <a:rPr lang="tr-TR" sz="1100" b="0" i="0" u="none" strike="noStrike">
                          <a:solidFill>
                            <a:srgbClr val="000000"/>
                          </a:solidFill>
                          <a:effectLst/>
                          <a:latin typeface="Calibri" panose="020F0502020204030204" pitchFamily="34" charset="0"/>
                        </a:rPr>
                        <a:t>Train</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1,738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93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1,645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1:58:23</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1:52:31</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dirty="0">
                          <a:solidFill>
                            <a:srgbClr val="000000"/>
                          </a:solidFill>
                          <a:effectLst/>
                          <a:latin typeface="Calibri" panose="020F0502020204030204" pitchFamily="34" charset="0"/>
                        </a:rPr>
                        <a:t>4.104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extLst>
                  <a:ext uri="{0D108BD9-81ED-4DB2-BD59-A6C34878D82A}">
                    <a16:rowId xmlns:a16="http://schemas.microsoft.com/office/drawing/2014/main" val="111805451"/>
                  </a:ext>
                </a:extLst>
              </a:tr>
              <a:tr h="205179">
                <a:tc>
                  <a:txBody>
                    <a:bodyPr/>
                    <a:lstStyle/>
                    <a:p>
                      <a:pPr algn="l" fontAlgn="b"/>
                      <a:r>
                        <a:rPr lang="tr-TR" sz="1100" b="0" i="0" u="none" strike="noStrike">
                          <a:solidFill>
                            <a:srgbClr val="000000"/>
                          </a:solidFill>
                          <a:effectLst/>
                          <a:latin typeface="Calibri" panose="020F0502020204030204" pitchFamily="34" charset="0"/>
                        </a:rPr>
                        <a:t> </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l" fontAlgn="b"/>
                      <a:r>
                        <a:rPr lang="tr-TR" sz="1100" b="0" i="0" u="none" strike="noStrike">
                          <a:solidFill>
                            <a:srgbClr val="000000"/>
                          </a:solidFill>
                          <a:effectLst/>
                          <a:latin typeface="Calibri" panose="020F0502020204030204" pitchFamily="34" charset="0"/>
                        </a:rPr>
                        <a:t>Dev</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1,556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91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1,465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1:52:25</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1:46:04</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4.344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extLst>
                  <a:ext uri="{0D108BD9-81ED-4DB2-BD59-A6C34878D82A}">
                    <a16:rowId xmlns:a16="http://schemas.microsoft.com/office/drawing/2014/main" val="319626987"/>
                  </a:ext>
                </a:extLst>
              </a:tr>
              <a:tr h="205179">
                <a:tc>
                  <a:txBody>
                    <a:bodyPr/>
                    <a:lstStyle/>
                    <a:p>
                      <a:pPr algn="l" fontAlgn="b"/>
                      <a:r>
                        <a:rPr lang="tr-TR" sz="1100" b="0" i="0" u="none" strike="noStrike">
                          <a:solidFill>
                            <a:srgbClr val="000000"/>
                          </a:solidFill>
                          <a:effectLst/>
                          <a:latin typeface="Calibri" panose="020F0502020204030204" pitchFamily="34" charset="0"/>
                        </a:rPr>
                        <a:t> </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l" fontAlgn="b"/>
                      <a:r>
                        <a:rPr lang="tr-TR" sz="1100" b="0" i="0" u="none" strike="noStrike">
                          <a:solidFill>
                            <a:srgbClr val="000000"/>
                          </a:solidFill>
                          <a:effectLst/>
                          <a:latin typeface="Calibri" panose="020F0502020204030204" pitchFamily="34" charset="0"/>
                        </a:rPr>
                        <a:t>Test</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1,585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62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1,523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2:03:36</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1:58:29</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tc>
                  <a:txBody>
                    <a:bodyPr/>
                    <a:lstStyle/>
                    <a:p>
                      <a:pPr algn="r" fontAlgn="b"/>
                      <a:r>
                        <a:rPr lang="tr-TR" sz="1100" b="0" i="0" u="none" strike="noStrike">
                          <a:solidFill>
                            <a:srgbClr val="000000"/>
                          </a:solidFill>
                          <a:effectLst/>
                          <a:latin typeface="Calibri" panose="020F0502020204030204" pitchFamily="34" charset="0"/>
                        </a:rPr>
                        <a:t>4.668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0B4"/>
                    </a:solidFill>
                  </a:tcPr>
                </a:tc>
                <a:extLst>
                  <a:ext uri="{0D108BD9-81ED-4DB2-BD59-A6C34878D82A}">
                    <a16:rowId xmlns:a16="http://schemas.microsoft.com/office/drawing/2014/main" val="2687569981"/>
                  </a:ext>
                </a:extLst>
              </a:tr>
              <a:tr h="205179">
                <a:tc>
                  <a:txBody>
                    <a:bodyPr/>
                    <a:lstStyle/>
                    <a:p>
                      <a:pPr algn="l" fontAlgn="b"/>
                      <a:r>
                        <a:rPr lang="tr-TR" sz="1100" b="0" i="0" u="none" strike="noStrike">
                          <a:solidFill>
                            <a:srgbClr val="000000"/>
                          </a:solidFill>
                          <a:effectLst/>
                          <a:latin typeface="Calibri" panose="020F0502020204030204" pitchFamily="34" charset="0"/>
                        </a:rPr>
                        <a:t>7.0</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tc>
                  <a:txBody>
                    <a:bodyPr/>
                    <a:lstStyle/>
                    <a:p>
                      <a:pPr algn="l" fontAlgn="b"/>
                      <a:r>
                        <a:rPr lang="tr-TR" sz="1100" b="0" i="0" u="none" strike="noStrike">
                          <a:solidFill>
                            <a:srgbClr val="000000"/>
                          </a:solidFill>
                          <a:effectLst/>
                          <a:latin typeface="Calibri" panose="020F0502020204030204" pitchFamily="34" charset="0"/>
                        </a:rPr>
                        <a:t>Validated</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28,300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1,343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26,957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31:22:32</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29:55:26</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3.996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extLst>
                  <a:ext uri="{0D108BD9-81ED-4DB2-BD59-A6C34878D82A}">
                    <a16:rowId xmlns:a16="http://schemas.microsoft.com/office/drawing/2014/main" val="3980356479"/>
                  </a:ext>
                </a:extLst>
              </a:tr>
              <a:tr h="215439">
                <a:tc>
                  <a:txBody>
                    <a:bodyPr/>
                    <a:lstStyle/>
                    <a:p>
                      <a:pPr algn="l" fontAlgn="b"/>
                      <a:r>
                        <a:rPr lang="tr-TR" sz="1100" b="0" i="0" u="none" strike="noStrike">
                          <a:solidFill>
                            <a:srgbClr val="000000"/>
                          </a:solidFill>
                          <a:effectLst/>
                          <a:latin typeface="Calibri" panose="020F0502020204030204" pitchFamily="34" charset="0"/>
                        </a:rPr>
                        <a:t> </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tc>
                  <a:txBody>
                    <a:bodyPr/>
                    <a:lstStyle/>
                    <a:p>
                      <a:pPr algn="l" fontAlgn="b"/>
                      <a:r>
                        <a:rPr lang="tr-TR" sz="1100" b="0" i="0" u="none" strike="noStrike">
                          <a:solidFill>
                            <a:srgbClr val="000000"/>
                          </a:solidFill>
                          <a:effectLst/>
                          <a:latin typeface="Calibri" panose="020F0502020204030204" pitchFamily="34" charset="0"/>
                        </a:rPr>
                        <a:t>Train</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3,810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169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3,641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3:10:00</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3:01:39</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2.993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extLst>
                  <a:ext uri="{0D108BD9-81ED-4DB2-BD59-A6C34878D82A}">
                    <a16:rowId xmlns:a16="http://schemas.microsoft.com/office/drawing/2014/main" val="1051909778"/>
                  </a:ext>
                </a:extLst>
              </a:tr>
              <a:tr h="215439">
                <a:tc>
                  <a:txBody>
                    <a:bodyPr/>
                    <a:lstStyle/>
                    <a:p>
                      <a:pPr algn="l" fontAlgn="b"/>
                      <a:r>
                        <a:rPr lang="tr-TR" sz="1100" b="0" i="0" u="none" strike="noStrike">
                          <a:solidFill>
                            <a:srgbClr val="000000"/>
                          </a:solidFill>
                          <a:effectLst/>
                          <a:latin typeface="Calibri" panose="020F0502020204030204" pitchFamily="34" charset="0"/>
                        </a:rPr>
                        <a:t> </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tc>
                  <a:txBody>
                    <a:bodyPr/>
                    <a:lstStyle/>
                    <a:p>
                      <a:pPr algn="l" fontAlgn="b"/>
                      <a:r>
                        <a:rPr lang="tr-TR" sz="1100" b="0" i="0" u="none" strike="noStrike">
                          <a:solidFill>
                            <a:srgbClr val="000000"/>
                          </a:solidFill>
                          <a:effectLst/>
                          <a:latin typeface="Calibri" panose="020F0502020204030204" pitchFamily="34" charset="0"/>
                        </a:rPr>
                        <a:t>Dev</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3,045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164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2,881 </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3:37:29</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3:25:58</a:t>
                      </a:r>
                    </a:p>
                  </a:txBody>
                  <a:tcPr marL="8452" marR="8452" marT="8452"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4.289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B4C6E7"/>
                    </a:solidFill>
                  </a:tcPr>
                </a:tc>
                <a:extLst>
                  <a:ext uri="{0D108BD9-81ED-4DB2-BD59-A6C34878D82A}">
                    <a16:rowId xmlns:a16="http://schemas.microsoft.com/office/drawing/2014/main" val="775478378"/>
                  </a:ext>
                </a:extLst>
              </a:tr>
              <a:tr h="215439">
                <a:tc>
                  <a:txBody>
                    <a:bodyPr/>
                    <a:lstStyle/>
                    <a:p>
                      <a:pPr algn="l" fontAlgn="b"/>
                      <a:r>
                        <a:rPr lang="tr-TR" sz="1100" b="0" i="0" u="none" strike="noStrike">
                          <a:solidFill>
                            <a:srgbClr val="000000"/>
                          </a:solidFill>
                          <a:effectLst/>
                          <a:latin typeface="Calibri" panose="020F0502020204030204" pitchFamily="34" charset="0"/>
                        </a:rPr>
                        <a:t> </a:t>
                      </a:r>
                    </a:p>
                  </a:txBody>
                  <a:tcPr marL="8452" marR="8452" marT="8452"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a:noFill/>
                    </a:lnB>
                    <a:solidFill>
                      <a:srgbClr val="B4C6E7"/>
                    </a:solidFill>
                  </a:tcPr>
                </a:tc>
                <a:tc>
                  <a:txBody>
                    <a:bodyPr/>
                    <a:lstStyle/>
                    <a:p>
                      <a:pPr algn="l" fontAlgn="b"/>
                      <a:r>
                        <a:rPr lang="tr-TR" sz="1100" b="0" i="0" u="none" strike="noStrike">
                          <a:solidFill>
                            <a:srgbClr val="000000"/>
                          </a:solidFill>
                          <a:effectLst/>
                          <a:latin typeface="Calibri" panose="020F0502020204030204" pitchFamily="34" charset="0"/>
                        </a:rPr>
                        <a:t>Test</a:t>
                      </a:r>
                    </a:p>
                  </a:txBody>
                  <a:tcPr marL="8452" marR="8452" marT="8452" marB="0" anchor="ctr">
                    <a:lnL>
                      <a:noFill/>
                    </a:lnL>
                    <a:lnR>
                      <a:noFill/>
                    </a:lnR>
                    <a:lnT w="6350" cap="flat" cmpd="sng" algn="ctr">
                      <a:solidFill>
                        <a:srgbClr val="4472C4"/>
                      </a:solidFill>
                      <a:prstDash val="solid"/>
                      <a:round/>
                      <a:headEnd type="none" w="med" len="med"/>
                      <a:tailEnd type="none" w="med" len="med"/>
                    </a:lnT>
                    <a:lnB>
                      <a:noFill/>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3,060 </a:t>
                      </a:r>
                    </a:p>
                  </a:txBody>
                  <a:tcPr marL="8452" marR="8452" marT="8452" marB="0" anchor="ctr">
                    <a:lnL>
                      <a:noFill/>
                    </a:lnL>
                    <a:lnR>
                      <a:noFill/>
                    </a:lnR>
                    <a:lnT w="6350" cap="flat" cmpd="sng" algn="ctr">
                      <a:solidFill>
                        <a:srgbClr val="4472C4"/>
                      </a:solidFill>
                      <a:prstDash val="solid"/>
                      <a:round/>
                      <a:headEnd type="none" w="med" len="med"/>
                      <a:tailEnd type="none" w="med" len="med"/>
                    </a:lnT>
                    <a:lnB>
                      <a:noFill/>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149 </a:t>
                      </a:r>
                    </a:p>
                  </a:txBody>
                  <a:tcPr marL="8452" marR="8452" marT="8452" marB="0" anchor="ctr">
                    <a:lnL>
                      <a:noFill/>
                    </a:lnL>
                    <a:lnR>
                      <a:noFill/>
                    </a:lnR>
                    <a:lnT w="6350" cap="flat" cmpd="sng" algn="ctr">
                      <a:solidFill>
                        <a:srgbClr val="4472C4"/>
                      </a:solidFill>
                      <a:prstDash val="solid"/>
                      <a:round/>
                      <a:headEnd type="none" w="med" len="med"/>
                      <a:tailEnd type="none" w="med" len="med"/>
                    </a:lnT>
                    <a:lnB>
                      <a:noFill/>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2,911 </a:t>
                      </a:r>
                    </a:p>
                  </a:txBody>
                  <a:tcPr marL="8452" marR="8452" marT="8452" marB="0" anchor="ctr">
                    <a:lnL>
                      <a:noFill/>
                    </a:lnL>
                    <a:lnR>
                      <a:noFill/>
                    </a:lnR>
                    <a:lnT w="6350" cap="flat" cmpd="sng" algn="ctr">
                      <a:solidFill>
                        <a:srgbClr val="4472C4"/>
                      </a:solidFill>
                      <a:prstDash val="solid"/>
                      <a:round/>
                      <a:headEnd type="none" w="med" len="med"/>
                      <a:tailEnd type="none" w="med" len="med"/>
                    </a:lnT>
                    <a:lnB>
                      <a:noFill/>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3:59:49</a:t>
                      </a:r>
                    </a:p>
                  </a:txBody>
                  <a:tcPr marL="8452" marR="8452" marT="8452" marB="0" anchor="ctr">
                    <a:lnL>
                      <a:noFill/>
                    </a:lnL>
                    <a:lnR>
                      <a:noFill/>
                    </a:lnR>
                    <a:lnT w="6350" cap="flat" cmpd="sng" algn="ctr">
                      <a:solidFill>
                        <a:srgbClr val="4472C4"/>
                      </a:solidFill>
                      <a:prstDash val="solid"/>
                      <a:round/>
                      <a:headEnd type="none" w="med" len="med"/>
                      <a:tailEnd type="none" w="med" len="med"/>
                    </a:lnT>
                    <a:lnB>
                      <a:noFill/>
                    </a:lnB>
                    <a:solidFill>
                      <a:srgbClr val="B4C6E7"/>
                    </a:solidFill>
                  </a:tcPr>
                </a:tc>
                <a:tc>
                  <a:txBody>
                    <a:bodyPr/>
                    <a:lstStyle/>
                    <a:p>
                      <a:pPr algn="r" fontAlgn="b"/>
                      <a:r>
                        <a:rPr lang="tr-TR" sz="1100" b="0" i="0" u="none" strike="noStrike">
                          <a:solidFill>
                            <a:srgbClr val="000000"/>
                          </a:solidFill>
                          <a:effectLst/>
                          <a:latin typeface="Calibri" panose="020F0502020204030204" pitchFamily="34" charset="0"/>
                        </a:rPr>
                        <a:t>3:48:12</a:t>
                      </a:r>
                    </a:p>
                  </a:txBody>
                  <a:tcPr marL="8452" marR="8452" marT="8452" marB="0" anchor="ctr">
                    <a:lnL>
                      <a:noFill/>
                    </a:lnL>
                    <a:lnR>
                      <a:noFill/>
                    </a:lnR>
                    <a:lnT w="6350" cap="flat" cmpd="sng" algn="ctr">
                      <a:solidFill>
                        <a:srgbClr val="4472C4"/>
                      </a:solidFill>
                      <a:prstDash val="solid"/>
                      <a:round/>
                      <a:headEnd type="none" w="med" len="med"/>
                      <a:tailEnd type="none" w="med" len="med"/>
                    </a:lnT>
                    <a:lnB>
                      <a:noFill/>
                    </a:lnB>
                    <a:solidFill>
                      <a:srgbClr val="B4C6E7"/>
                    </a:solidFill>
                  </a:tcPr>
                </a:tc>
                <a:tc>
                  <a:txBody>
                    <a:bodyPr/>
                    <a:lstStyle/>
                    <a:p>
                      <a:pPr algn="r" fontAlgn="b"/>
                      <a:r>
                        <a:rPr lang="tr-TR" sz="1100" b="0" i="0" u="none" strike="noStrike" dirty="0">
                          <a:solidFill>
                            <a:srgbClr val="000000"/>
                          </a:solidFill>
                          <a:effectLst/>
                          <a:latin typeface="Calibri" panose="020F0502020204030204" pitchFamily="34" charset="0"/>
                        </a:rPr>
                        <a:t>4.704 </a:t>
                      </a:r>
                    </a:p>
                  </a:txBody>
                  <a:tcPr marL="8452" marR="8452" marT="8452"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a:noFill/>
                    </a:lnB>
                    <a:solidFill>
                      <a:srgbClr val="B4C6E7"/>
                    </a:solidFill>
                  </a:tcPr>
                </a:tc>
                <a:extLst>
                  <a:ext uri="{0D108BD9-81ED-4DB2-BD59-A6C34878D82A}">
                    <a16:rowId xmlns:a16="http://schemas.microsoft.com/office/drawing/2014/main" val="1959193824"/>
                  </a:ext>
                </a:extLst>
              </a:tr>
            </a:tbl>
          </a:graphicData>
        </a:graphic>
      </p:graphicFrame>
      <p:pic>
        <p:nvPicPr>
          <p:cNvPr id="2" name="Content Placeholder 1">
            <a:extLst>
              <a:ext uri="{FF2B5EF4-FFF2-40B4-BE49-F238E27FC236}">
                <a16:creationId xmlns:a16="http://schemas.microsoft.com/office/drawing/2014/main" id="{EBBBBCCC-4782-471A-88F0-0CAB00F78B8B}"/>
              </a:ext>
            </a:extLst>
          </p:cNvPr>
          <p:cNvPicPr>
            <a:picLocks noGrp="1" noChangeAspect="1"/>
          </p:cNvPicPr>
          <p:nvPr>
            <p:ph sz="half" idx="2"/>
          </p:nvPr>
        </p:nvPicPr>
        <p:blipFill>
          <a:blip r:embed="rId3"/>
          <a:stretch>
            <a:fillRect/>
          </a:stretch>
        </p:blipFill>
        <p:spPr>
          <a:xfrm>
            <a:off x="4556193" y="204792"/>
            <a:ext cx="6983898" cy="5236080"/>
          </a:xfrm>
          <a:prstGeom prst="rect">
            <a:avLst/>
          </a:prstGeom>
        </p:spPr>
      </p:pic>
      <p:pic>
        <p:nvPicPr>
          <p:cNvPr id="3" name="Picture 2">
            <a:extLst>
              <a:ext uri="{FF2B5EF4-FFF2-40B4-BE49-F238E27FC236}">
                <a16:creationId xmlns:a16="http://schemas.microsoft.com/office/drawing/2014/main" id="{B22D46B1-96D6-4F71-BD62-2BAFCA02F645}"/>
              </a:ext>
            </a:extLst>
          </p:cNvPr>
          <p:cNvPicPr>
            <a:picLocks noChangeAspect="1"/>
          </p:cNvPicPr>
          <p:nvPr/>
        </p:nvPicPr>
        <p:blipFill>
          <a:blip r:embed="rId4"/>
          <a:stretch>
            <a:fillRect/>
          </a:stretch>
        </p:blipFill>
        <p:spPr>
          <a:xfrm>
            <a:off x="4556193" y="204792"/>
            <a:ext cx="6983898" cy="5239772"/>
          </a:xfrm>
          <a:prstGeom prst="rect">
            <a:avLst/>
          </a:prstGeom>
        </p:spPr>
      </p:pic>
      <p:sp>
        <p:nvSpPr>
          <p:cNvPr id="7" name="Rectangle: Rounded Corners 6">
            <a:extLst>
              <a:ext uri="{FF2B5EF4-FFF2-40B4-BE49-F238E27FC236}">
                <a16:creationId xmlns:a16="http://schemas.microsoft.com/office/drawing/2014/main" id="{4F26CFE0-59FE-4D08-A19D-73A14D280780}"/>
              </a:ext>
            </a:extLst>
          </p:cNvPr>
          <p:cNvSpPr/>
          <p:nvPr/>
        </p:nvSpPr>
        <p:spPr>
          <a:xfrm>
            <a:off x="1762125" y="617095"/>
            <a:ext cx="457200" cy="5328535"/>
          </a:xfrm>
          <a:prstGeom prst="round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F74166F-6752-4CDB-B5C2-DAA9DE7BAB2B}"/>
              </a:ext>
            </a:extLst>
          </p:cNvPr>
          <p:cNvSpPr/>
          <p:nvPr/>
        </p:nvSpPr>
        <p:spPr>
          <a:xfrm>
            <a:off x="3810000" y="617095"/>
            <a:ext cx="746193" cy="5328535"/>
          </a:xfrm>
          <a:prstGeom prst="round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A99D2AF-49AB-4776-8026-4EE9754413CE}"/>
              </a:ext>
            </a:extLst>
          </p:cNvPr>
          <p:cNvSpPr/>
          <p:nvPr/>
        </p:nvSpPr>
        <p:spPr>
          <a:xfrm>
            <a:off x="3898968" y="5263644"/>
            <a:ext cx="596831" cy="289431"/>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29494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CA1FF-B059-4603-A867-52DD28CD1A91}"/>
              </a:ext>
            </a:extLst>
          </p:cNvPr>
          <p:cNvSpPr>
            <a:spLocks noGrp="1"/>
          </p:cNvSpPr>
          <p:nvPr>
            <p:ph type="title"/>
          </p:nvPr>
        </p:nvSpPr>
        <p:spPr/>
        <p:txBody>
          <a:bodyPr/>
          <a:lstStyle/>
          <a:p>
            <a:r>
              <a:rPr lang="tr-TR" dirty="0"/>
              <a:t>Acoustic Model - Baseline</a:t>
            </a:r>
            <a:endParaRPr lang="en-US" dirty="0"/>
          </a:p>
        </p:txBody>
      </p:sp>
      <p:graphicFrame>
        <p:nvGraphicFramePr>
          <p:cNvPr id="6" name="Table 5">
            <a:extLst>
              <a:ext uri="{FF2B5EF4-FFF2-40B4-BE49-F238E27FC236}">
                <a16:creationId xmlns:a16="http://schemas.microsoft.com/office/drawing/2014/main" id="{D14C116B-05D7-48BA-89DD-5371E0DE5A0E}"/>
              </a:ext>
            </a:extLst>
          </p:cNvPr>
          <p:cNvGraphicFramePr>
            <a:graphicFrameLocks noGrp="1"/>
          </p:cNvGraphicFramePr>
          <p:nvPr>
            <p:extLst>
              <p:ext uri="{D42A27DB-BD31-4B8C-83A1-F6EECF244321}">
                <p14:modId xmlns:p14="http://schemas.microsoft.com/office/powerpoint/2010/main" val="3416626751"/>
              </p:ext>
            </p:extLst>
          </p:nvPr>
        </p:nvGraphicFramePr>
        <p:xfrm>
          <a:off x="323850" y="1100518"/>
          <a:ext cx="7334251" cy="1699833"/>
        </p:xfrm>
        <a:graphic>
          <a:graphicData uri="http://schemas.openxmlformats.org/drawingml/2006/table">
            <a:tbl>
              <a:tblPr/>
              <a:tblGrid>
                <a:gridCol w="2262098">
                  <a:extLst>
                    <a:ext uri="{9D8B030D-6E8A-4147-A177-3AD203B41FA5}">
                      <a16:colId xmlns:a16="http://schemas.microsoft.com/office/drawing/2014/main" val="1584311859"/>
                    </a:ext>
                  </a:extLst>
                </a:gridCol>
                <a:gridCol w="786816">
                  <a:extLst>
                    <a:ext uri="{9D8B030D-6E8A-4147-A177-3AD203B41FA5}">
                      <a16:colId xmlns:a16="http://schemas.microsoft.com/office/drawing/2014/main" val="3573403220"/>
                    </a:ext>
                  </a:extLst>
                </a:gridCol>
                <a:gridCol w="800866">
                  <a:extLst>
                    <a:ext uri="{9D8B030D-6E8A-4147-A177-3AD203B41FA5}">
                      <a16:colId xmlns:a16="http://schemas.microsoft.com/office/drawing/2014/main" val="3851695232"/>
                    </a:ext>
                  </a:extLst>
                </a:gridCol>
                <a:gridCol w="674414">
                  <a:extLst>
                    <a:ext uri="{9D8B030D-6E8A-4147-A177-3AD203B41FA5}">
                      <a16:colId xmlns:a16="http://schemas.microsoft.com/office/drawing/2014/main" val="2160982705"/>
                    </a:ext>
                  </a:extLst>
                </a:gridCol>
                <a:gridCol w="730615">
                  <a:extLst>
                    <a:ext uri="{9D8B030D-6E8A-4147-A177-3AD203B41FA5}">
                      <a16:colId xmlns:a16="http://schemas.microsoft.com/office/drawing/2014/main" val="1651055513"/>
                    </a:ext>
                  </a:extLst>
                </a:gridCol>
                <a:gridCol w="716564">
                  <a:extLst>
                    <a:ext uri="{9D8B030D-6E8A-4147-A177-3AD203B41FA5}">
                      <a16:colId xmlns:a16="http://schemas.microsoft.com/office/drawing/2014/main" val="3419451608"/>
                    </a:ext>
                  </a:extLst>
                </a:gridCol>
                <a:gridCol w="632263">
                  <a:extLst>
                    <a:ext uri="{9D8B030D-6E8A-4147-A177-3AD203B41FA5}">
                      <a16:colId xmlns:a16="http://schemas.microsoft.com/office/drawing/2014/main" val="3994651607"/>
                    </a:ext>
                  </a:extLst>
                </a:gridCol>
                <a:gridCol w="730615">
                  <a:extLst>
                    <a:ext uri="{9D8B030D-6E8A-4147-A177-3AD203B41FA5}">
                      <a16:colId xmlns:a16="http://schemas.microsoft.com/office/drawing/2014/main" val="1602991869"/>
                    </a:ext>
                  </a:extLst>
                </a:gridCol>
              </a:tblGrid>
              <a:tr h="341207">
                <a:tc gridSpan="8">
                  <a:txBody>
                    <a:bodyPr/>
                    <a:lstStyle/>
                    <a:p>
                      <a:pPr algn="ctr" fontAlgn="b"/>
                      <a:r>
                        <a:rPr lang="tr-TR" sz="1600" b="1" i="0" u="none" strike="noStrike" dirty="0">
                          <a:solidFill>
                            <a:srgbClr val="FFFFFF"/>
                          </a:solidFill>
                          <a:effectLst/>
                          <a:latin typeface="Calibri" panose="020F0502020204030204" pitchFamily="34" charset="0"/>
                        </a:rPr>
                        <a:t>BASELINE: TYERS, MEYER, 2021 - CV v6.1 Turkish Dataset</a:t>
                      </a:r>
                    </a:p>
                  </a:txBody>
                  <a:tcPr marL="9525" marR="9525" marT="9525" marB="0" anchor="ctr">
                    <a:lnL>
                      <a:noFill/>
                    </a:lnL>
                    <a:lnR>
                      <a:noFill/>
                    </a:lnR>
                    <a:lnT>
                      <a:noFill/>
                    </a:lnT>
                    <a:lnB w="6350" cap="flat" cmpd="sng" algn="ctr">
                      <a:solidFill>
                        <a:srgbClr val="8EA9DB"/>
                      </a:solidFill>
                      <a:prstDash val="solid"/>
                      <a:round/>
                      <a:headEnd type="none" w="med" len="med"/>
                      <a:tailEnd type="none" w="med" len="med"/>
                    </a:lnB>
                    <a:solidFill>
                      <a:srgbClr val="5B9B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8809328"/>
                  </a:ext>
                </a:extLst>
              </a:tr>
              <a:tr h="409450">
                <a:tc>
                  <a:txBody>
                    <a:bodyPr/>
                    <a:lstStyle/>
                    <a:p>
                      <a:pPr algn="ctr" fontAlgn="b"/>
                      <a:r>
                        <a:rPr lang="tr-TR" sz="1600" b="1" i="0" u="none" strike="noStrike">
                          <a:solidFill>
                            <a:srgbClr val="FFFFFF"/>
                          </a:solidFill>
                          <a:effectLst/>
                          <a:latin typeface="Calibri" panose="020F0502020204030204" pitchFamily="34" charset="0"/>
                        </a:rPr>
                        <a:t>Run</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tr-TR" sz="1600" b="1" i="0" u="none" strike="noStrike">
                          <a:solidFill>
                            <a:srgbClr val="FFFFFF"/>
                          </a:solidFill>
                          <a:effectLst/>
                          <a:latin typeface="Calibri" panose="020F0502020204030204" pitchFamily="34" charset="0"/>
                        </a:rPr>
                        <a:t>Batch</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tr-TR" sz="1600" b="1" i="0" u="none" strike="noStrike">
                          <a:solidFill>
                            <a:srgbClr val="FFFFFF"/>
                          </a:solidFill>
                          <a:effectLst/>
                          <a:latin typeface="Calibri" panose="020F0502020204030204" pitchFamily="34" charset="0"/>
                        </a:rPr>
                        <a:t>Epocs</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tr-TR" sz="1600" b="1" i="0" u="none" strike="noStrike">
                          <a:solidFill>
                            <a:srgbClr val="FFFFFF"/>
                          </a:solidFill>
                          <a:effectLst/>
                          <a:latin typeface="Calibri" panose="020F0502020204030204" pitchFamily="34" charset="0"/>
                        </a:rPr>
                        <a:t>Spk.</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tr-TR" sz="1600" b="1" i="0" u="none" strike="noStrike">
                          <a:solidFill>
                            <a:srgbClr val="FFFFFF"/>
                          </a:solidFill>
                          <a:effectLst/>
                          <a:latin typeface="Calibri" panose="020F0502020204030204" pitchFamily="34" charset="0"/>
                        </a:rPr>
                        <a:t>Clips</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tr-TR" sz="1600" b="1" i="0" u="none" strike="noStrike">
                          <a:solidFill>
                            <a:srgbClr val="FFFFFF"/>
                          </a:solidFill>
                          <a:effectLst/>
                          <a:latin typeface="Calibri" panose="020F0502020204030204" pitchFamily="34" charset="0"/>
                        </a:rPr>
                        <a:t>WER</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tr-TR" sz="1600" b="1" i="0" u="none" strike="noStrike">
                          <a:solidFill>
                            <a:srgbClr val="FFFFFF"/>
                          </a:solidFill>
                          <a:effectLst/>
                          <a:latin typeface="Calibri" panose="020F0502020204030204" pitchFamily="34" charset="0"/>
                        </a:rPr>
                        <a:t>CER</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tr-TR" sz="1600" b="1" i="0" u="none" strike="noStrike">
                          <a:solidFill>
                            <a:srgbClr val="FFFFFF"/>
                          </a:solidFill>
                          <a:effectLst/>
                          <a:latin typeface="Calibri" panose="020F0502020204030204" pitchFamily="34" charset="0"/>
                        </a:rPr>
                        <a:t>LOSS</a:t>
                      </a:r>
                    </a:p>
                  </a:txBody>
                  <a:tcPr marL="9525" marR="9525" marT="95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054946569"/>
                  </a:ext>
                </a:extLst>
              </a:tr>
              <a:tr h="358268">
                <a:tc>
                  <a:txBody>
                    <a:bodyPr/>
                    <a:lstStyle/>
                    <a:p>
                      <a:pPr algn="l" fontAlgn="b"/>
                      <a:r>
                        <a:rPr lang="tr-TR" sz="1600" b="0" i="0" u="none" strike="noStrike" dirty="0">
                          <a:solidFill>
                            <a:srgbClr val="000000"/>
                          </a:solidFill>
                          <a:effectLst/>
                          <a:latin typeface="Calibri" panose="020F0502020204030204" pitchFamily="34" charset="0"/>
                        </a:rPr>
                        <a:t>Acoustic Model Baseline</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600" b="0" i="0" u="none" strike="noStrike">
                          <a:solidFill>
                            <a:srgbClr val="000000"/>
                          </a:solidFill>
                          <a:effectLst/>
                          <a:latin typeface="Calibri" panose="020F0502020204030204" pitchFamily="34" charset="0"/>
                        </a:rPr>
                        <a:t>32</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600" b="0" i="0" u="none" strike="noStrike">
                          <a:solidFill>
                            <a:srgbClr val="000000"/>
                          </a:solidFill>
                          <a:effectLst/>
                          <a:latin typeface="Calibri" panose="020F0502020204030204" pitchFamily="34" charset="0"/>
                        </a:rPr>
                        <a:t>25</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600" b="0" i="0" u="none" strike="noStrike">
                          <a:solidFill>
                            <a:srgbClr val="000000"/>
                          </a:solidFill>
                          <a:effectLst/>
                          <a:latin typeface="Calibri" panose="020F0502020204030204" pitchFamily="34" charset="0"/>
                        </a:rPr>
                        <a:t>77 </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600" b="0" i="0" u="none" strike="noStrike">
                          <a:solidFill>
                            <a:srgbClr val="000000"/>
                          </a:solidFill>
                          <a:effectLst/>
                          <a:latin typeface="Calibri" panose="020F0502020204030204" pitchFamily="34" charset="0"/>
                        </a:rPr>
                        <a:t>1,739 </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600" b="1" i="0" u="none" strike="noStrike" dirty="0">
                          <a:solidFill>
                            <a:srgbClr val="000000"/>
                          </a:solidFill>
                          <a:effectLst/>
                          <a:latin typeface="Calibri" panose="020F0502020204030204" pitchFamily="34" charset="0"/>
                        </a:rPr>
                        <a:t>95.32</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600" b="0" i="0" u="none" strike="noStrike">
                          <a:solidFill>
                            <a:srgbClr val="000000"/>
                          </a:solidFill>
                          <a:effectLst/>
                          <a:latin typeface="Calibri" panose="020F0502020204030204" pitchFamily="34" charset="0"/>
                        </a:rPr>
                        <a:t>35.73</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600" b="0" i="0" u="none" strike="noStrike">
                          <a:solidFill>
                            <a:srgbClr val="000000"/>
                          </a:solidFill>
                          <a:effectLst/>
                          <a:latin typeface="Calibri" panose="020F0502020204030204" pitchFamily="34" charset="0"/>
                        </a:rPr>
                        <a:t>54.26</a:t>
                      </a:r>
                    </a:p>
                  </a:txBody>
                  <a:tcPr marL="9525" marR="9525" marT="95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274247215"/>
                  </a:ext>
                </a:extLst>
              </a:tr>
              <a:tr h="295454">
                <a:tc>
                  <a:txBody>
                    <a:bodyPr/>
                    <a:lstStyle/>
                    <a:p>
                      <a:pPr algn="l" fontAlgn="b"/>
                      <a:r>
                        <a:rPr lang="tr-TR" sz="1600" b="0" i="0" u="none" strike="noStrike">
                          <a:solidFill>
                            <a:srgbClr val="000000"/>
                          </a:solidFill>
                          <a:effectLst/>
                          <a:latin typeface="Calibri" panose="020F0502020204030204" pitchFamily="34" charset="0"/>
                        </a:rPr>
                        <a:t>AM w. Parameter Search</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600" b="0" i="0" u="none" strike="noStrike">
                          <a:solidFill>
                            <a:srgbClr val="000000"/>
                          </a:solidFill>
                          <a:effectLst/>
                          <a:latin typeface="Calibri" panose="020F0502020204030204" pitchFamily="34" charset="0"/>
                        </a:rPr>
                        <a:t>32</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600" b="0" i="0" u="none" strike="noStrike">
                          <a:solidFill>
                            <a:srgbClr val="000000"/>
                          </a:solidFill>
                          <a:effectLst/>
                          <a:latin typeface="Calibri" panose="020F0502020204030204" pitchFamily="34" charset="0"/>
                        </a:rPr>
                        <a:t>25</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600" b="0" i="0" u="none" strike="noStrike" dirty="0">
                          <a:solidFill>
                            <a:srgbClr val="000000"/>
                          </a:solidFill>
                          <a:effectLst/>
                          <a:latin typeface="Calibri" panose="020F0502020204030204" pitchFamily="34" charset="0"/>
                        </a:rPr>
                        <a:t>77 </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600" b="0" i="0" u="none" strike="noStrike" dirty="0">
                          <a:solidFill>
                            <a:srgbClr val="000000"/>
                          </a:solidFill>
                          <a:effectLst/>
                          <a:latin typeface="Calibri" panose="020F0502020204030204" pitchFamily="34" charset="0"/>
                        </a:rPr>
                        <a:t>1,739 </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600" b="1" i="0" u="none" strike="noStrike" dirty="0">
                          <a:solidFill>
                            <a:srgbClr val="000000"/>
                          </a:solidFill>
                          <a:effectLst/>
                          <a:latin typeface="Calibri" panose="020F0502020204030204" pitchFamily="34" charset="0"/>
                        </a:rPr>
                        <a:t>89.26</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600" b="0" i="0" u="none" strike="noStrike">
                          <a:solidFill>
                            <a:srgbClr val="000000"/>
                          </a:solidFill>
                          <a:effectLst/>
                          <a:latin typeface="Calibri" panose="020F0502020204030204" pitchFamily="34" charset="0"/>
                        </a:rPr>
                        <a:t>30.84</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endParaRPr lang="tr-TR" sz="1600" b="0" i="0" u="none" strike="noStrike">
                        <a:solidFill>
                          <a:srgbClr val="000000"/>
                        </a:solidFill>
                        <a:effectLst/>
                        <a:latin typeface="Calibri" panose="020F0502020204030204" pitchFamily="34" charset="0"/>
                      </a:endParaRPr>
                    </a:p>
                  </a:txBody>
                  <a:tcPr marL="9525" marR="9525" marT="95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890982251"/>
                  </a:ext>
                </a:extLst>
              </a:tr>
              <a:tr h="295454">
                <a:tc>
                  <a:txBody>
                    <a:bodyPr/>
                    <a:lstStyle/>
                    <a:p>
                      <a:pPr algn="l" fontAlgn="b"/>
                      <a:r>
                        <a:rPr lang="tr-TR" sz="1600" b="0" i="0" u="none" strike="noStrike" dirty="0">
                          <a:solidFill>
                            <a:srgbClr val="000000"/>
                          </a:solidFill>
                          <a:effectLst/>
                          <a:latin typeface="Calibri" panose="020F0502020204030204" pitchFamily="34" charset="0"/>
                        </a:rPr>
                        <a:t>AM + Language Model</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600" b="0" i="0" u="none" strike="noStrike">
                          <a:solidFill>
                            <a:srgbClr val="000000"/>
                          </a:solidFill>
                          <a:effectLst/>
                          <a:latin typeface="Calibri" panose="020F0502020204030204" pitchFamily="34" charset="0"/>
                        </a:rPr>
                        <a:t>32</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600" b="0" i="0" u="none" strike="noStrike">
                          <a:solidFill>
                            <a:srgbClr val="000000"/>
                          </a:solidFill>
                          <a:effectLst/>
                          <a:latin typeface="Calibri" panose="020F0502020204030204" pitchFamily="34" charset="0"/>
                        </a:rPr>
                        <a:t>100</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600" b="0" i="0" u="none" strike="noStrike">
                          <a:solidFill>
                            <a:srgbClr val="000000"/>
                          </a:solidFill>
                          <a:effectLst/>
                          <a:latin typeface="Calibri" panose="020F0502020204030204" pitchFamily="34" charset="0"/>
                        </a:rPr>
                        <a:t>77 </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600" b="0" i="0" u="none" strike="noStrike">
                          <a:solidFill>
                            <a:srgbClr val="000000"/>
                          </a:solidFill>
                          <a:effectLst/>
                          <a:latin typeface="Calibri" panose="020F0502020204030204" pitchFamily="34" charset="0"/>
                        </a:rPr>
                        <a:t>1,739 </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600" b="1" i="0" u="none" strike="noStrike" dirty="0">
                          <a:solidFill>
                            <a:srgbClr val="000000"/>
                          </a:solidFill>
                          <a:effectLst/>
                          <a:latin typeface="Calibri" panose="020F0502020204030204" pitchFamily="34" charset="0"/>
                        </a:rPr>
                        <a:t>57.19</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600" b="0" i="0" u="none" strike="noStrike" dirty="0">
                          <a:solidFill>
                            <a:srgbClr val="000000"/>
                          </a:solidFill>
                          <a:effectLst/>
                          <a:latin typeface="Calibri" panose="020F0502020204030204" pitchFamily="34" charset="0"/>
                        </a:rPr>
                        <a:t>29.62</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tr-TR" sz="1600" b="0" i="0" u="none" strike="noStrike" dirty="0">
                        <a:solidFill>
                          <a:srgbClr val="000000"/>
                        </a:solidFill>
                        <a:effectLst/>
                        <a:latin typeface="Calibri" panose="020F0502020204030204" pitchFamily="34" charset="0"/>
                      </a:endParaRPr>
                    </a:p>
                  </a:txBody>
                  <a:tcPr marL="9525" marR="9525" marT="95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010566373"/>
                  </a:ext>
                </a:extLst>
              </a:tr>
            </a:tbl>
          </a:graphicData>
        </a:graphic>
      </p:graphicFrame>
      <p:graphicFrame>
        <p:nvGraphicFramePr>
          <p:cNvPr id="10" name="Table 9">
            <a:extLst>
              <a:ext uri="{FF2B5EF4-FFF2-40B4-BE49-F238E27FC236}">
                <a16:creationId xmlns:a16="http://schemas.microsoft.com/office/drawing/2014/main" id="{23086B89-E062-4C2F-BA55-B9889217AE52}"/>
              </a:ext>
            </a:extLst>
          </p:cNvPr>
          <p:cNvGraphicFramePr>
            <a:graphicFrameLocks noGrp="1"/>
          </p:cNvGraphicFramePr>
          <p:nvPr>
            <p:extLst>
              <p:ext uri="{D42A27DB-BD31-4B8C-83A1-F6EECF244321}">
                <p14:modId xmlns:p14="http://schemas.microsoft.com/office/powerpoint/2010/main" val="765447916"/>
              </p:ext>
            </p:extLst>
          </p:nvPr>
        </p:nvGraphicFramePr>
        <p:xfrm>
          <a:off x="323850" y="2977356"/>
          <a:ext cx="9296399" cy="2985295"/>
        </p:xfrm>
        <a:graphic>
          <a:graphicData uri="http://schemas.openxmlformats.org/drawingml/2006/table">
            <a:tbl>
              <a:tblPr/>
              <a:tblGrid>
                <a:gridCol w="418878">
                  <a:extLst>
                    <a:ext uri="{9D8B030D-6E8A-4147-A177-3AD203B41FA5}">
                      <a16:colId xmlns:a16="http://schemas.microsoft.com/office/drawing/2014/main" val="735732948"/>
                    </a:ext>
                  </a:extLst>
                </a:gridCol>
                <a:gridCol w="797220">
                  <a:extLst>
                    <a:ext uri="{9D8B030D-6E8A-4147-A177-3AD203B41FA5}">
                      <a16:colId xmlns:a16="http://schemas.microsoft.com/office/drawing/2014/main" val="389989218"/>
                    </a:ext>
                  </a:extLst>
                </a:gridCol>
                <a:gridCol w="905318">
                  <a:extLst>
                    <a:ext uri="{9D8B030D-6E8A-4147-A177-3AD203B41FA5}">
                      <a16:colId xmlns:a16="http://schemas.microsoft.com/office/drawing/2014/main" val="4180859554"/>
                    </a:ext>
                  </a:extLst>
                </a:gridCol>
                <a:gridCol w="662099">
                  <a:extLst>
                    <a:ext uri="{9D8B030D-6E8A-4147-A177-3AD203B41FA5}">
                      <a16:colId xmlns:a16="http://schemas.microsoft.com/office/drawing/2014/main" val="1709226812"/>
                    </a:ext>
                  </a:extLst>
                </a:gridCol>
                <a:gridCol w="891805">
                  <a:extLst>
                    <a:ext uri="{9D8B030D-6E8A-4147-A177-3AD203B41FA5}">
                      <a16:colId xmlns:a16="http://schemas.microsoft.com/office/drawing/2014/main" val="2090810978"/>
                    </a:ext>
                  </a:extLst>
                </a:gridCol>
                <a:gridCol w="648586">
                  <a:extLst>
                    <a:ext uri="{9D8B030D-6E8A-4147-A177-3AD203B41FA5}">
                      <a16:colId xmlns:a16="http://schemas.microsoft.com/office/drawing/2014/main" val="4100341561"/>
                    </a:ext>
                  </a:extLst>
                </a:gridCol>
                <a:gridCol w="770196">
                  <a:extLst>
                    <a:ext uri="{9D8B030D-6E8A-4147-A177-3AD203B41FA5}">
                      <a16:colId xmlns:a16="http://schemas.microsoft.com/office/drawing/2014/main" val="2361128140"/>
                    </a:ext>
                  </a:extLst>
                </a:gridCol>
                <a:gridCol w="675611">
                  <a:extLst>
                    <a:ext uri="{9D8B030D-6E8A-4147-A177-3AD203B41FA5}">
                      <a16:colId xmlns:a16="http://schemas.microsoft.com/office/drawing/2014/main" val="3261815088"/>
                    </a:ext>
                  </a:extLst>
                </a:gridCol>
                <a:gridCol w="783708">
                  <a:extLst>
                    <a:ext uri="{9D8B030D-6E8A-4147-A177-3AD203B41FA5}">
                      <a16:colId xmlns:a16="http://schemas.microsoft.com/office/drawing/2014/main" val="2652424591"/>
                    </a:ext>
                  </a:extLst>
                </a:gridCol>
                <a:gridCol w="851269">
                  <a:extLst>
                    <a:ext uri="{9D8B030D-6E8A-4147-A177-3AD203B41FA5}">
                      <a16:colId xmlns:a16="http://schemas.microsoft.com/office/drawing/2014/main" val="1135399071"/>
                    </a:ext>
                  </a:extLst>
                </a:gridCol>
                <a:gridCol w="851269">
                  <a:extLst>
                    <a:ext uri="{9D8B030D-6E8A-4147-A177-3AD203B41FA5}">
                      <a16:colId xmlns:a16="http://schemas.microsoft.com/office/drawing/2014/main" val="2750575822"/>
                    </a:ext>
                  </a:extLst>
                </a:gridCol>
                <a:gridCol w="1040440">
                  <a:extLst>
                    <a:ext uri="{9D8B030D-6E8A-4147-A177-3AD203B41FA5}">
                      <a16:colId xmlns:a16="http://schemas.microsoft.com/office/drawing/2014/main" val="3997100516"/>
                    </a:ext>
                  </a:extLst>
                </a:gridCol>
              </a:tblGrid>
              <a:tr h="335247">
                <a:tc gridSpan="12">
                  <a:txBody>
                    <a:bodyPr/>
                    <a:lstStyle/>
                    <a:p>
                      <a:pPr algn="ctr" fontAlgn="ctr"/>
                      <a:r>
                        <a:rPr lang="en-US" sz="1600" b="1" i="0" u="none" strike="noStrike">
                          <a:solidFill>
                            <a:srgbClr val="FFFFFF"/>
                          </a:solidFill>
                          <a:effectLst/>
                          <a:latin typeface="Calibri" panose="020F0502020204030204" pitchFamily="34" charset="0"/>
                        </a:rPr>
                        <a:t>Common Voice - Coqui 1.0.0 Training Results (default splits, Acoustic Model Baseline)</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3879487"/>
                  </a:ext>
                </a:extLst>
              </a:tr>
              <a:tr h="383139">
                <a:tc gridSpan="6">
                  <a:txBody>
                    <a:bodyPr/>
                    <a:lstStyle/>
                    <a:p>
                      <a:pPr algn="ctr" fontAlgn="ctr"/>
                      <a:r>
                        <a:rPr lang="tr-TR" sz="1800" b="1" i="0" u="none" strike="noStrike">
                          <a:solidFill>
                            <a:srgbClr val="FFFFFF"/>
                          </a:solidFill>
                          <a:effectLst/>
                          <a:latin typeface="Calibri" panose="020F0502020204030204" pitchFamily="34" charset="0"/>
                        </a:rPr>
                        <a:t>TRAINING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tr-TR" sz="1800" b="1" i="0" u="none" strike="noStrike">
                          <a:solidFill>
                            <a:srgbClr val="FFFFFF"/>
                          </a:solidFill>
                          <a:effectLst/>
                          <a:latin typeface="Calibri" panose="020F0502020204030204" pitchFamily="34" charset="0"/>
                        </a:rPr>
                        <a:t>PROCESS TIME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n-US"/>
                    </a:p>
                  </a:txBody>
                  <a:tcPr/>
                </a:tc>
                <a:tc hMerge="1">
                  <a:txBody>
                    <a:bodyPr/>
                    <a:lstStyle/>
                    <a:p>
                      <a:endParaRPr lang="en-US"/>
                    </a:p>
                  </a:txBody>
                  <a:tcPr/>
                </a:tc>
                <a:tc gridSpan="3">
                  <a:txBody>
                    <a:bodyPr/>
                    <a:lstStyle/>
                    <a:p>
                      <a:pPr algn="ctr" fontAlgn="ctr"/>
                      <a:r>
                        <a:rPr lang="tr-TR" sz="1800" b="1" i="0" u="none" strike="noStrike">
                          <a:solidFill>
                            <a:srgbClr val="FFFFFF"/>
                          </a:solidFill>
                          <a:effectLst/>
                          <a:latin typeface="Calibri" panose="020F0502020204030204" pitchFamily="34" charset="0"/>
                        </a:rPr>
                        <a:t>RESULTS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0375442"/>
                  </a:ext>
                </a:extLst>
              </a:tr>
              <a:tr h="335247">
                <a:tc>
                  <a:txBody>
                    <a:bodyPr/>
                    <a:lstStyle/>
                    <a:p>
                      <a:pPr algn="ctr" fontAlgn="ctr"/>
                      <a:r>
                        <a:rPr lang="tr-TR" sz="1600" b="1" i="0" u="none" strike="noStrike">
                          <a:solidFill>
                            <a:srgbClr val="FFFFFF"/>
                          </a:solidFill>
                          <a:effectLst/>
                          <a:latin typeface="Calibri" panose="020F0502020204030204" pitchFamily="34" charset="0"/>
                        </a:rPr>
                        <a:t>Ver</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600" b="1" i="0" u="none" strike="noStrike">
                          <a:solidFill>
                            <a:srgbClr val="FFFFFF"/>
                          </a:solidFill>
                          <a:effectLst/>
                          <a:latin typeface="Calibri" panose="020F0502020204030204" pitchFamily="34" charset="0"/>
                        </a:rPr>
                        <a:t>Run</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600" b="1" i="0" u="none" strike="noStrike">
                          <a:solidFill>
                            <a:srgbClr val="FFFFFF"/>
                          </a:solidFill>
                          <a:effectLst/>
                          <a:latin typeface="Calibri" panose="020F0502020204030204" pitchFamily="34" charset="0"/>
                        </a:rPr>
                        <a:t>GPU</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600" b="1" i="0" u="none" strike="noStrike">
                          <a:solidFill>
                            <a:srgbClr val="FFFFFF"/>
                          </a:solidFill>
                          <a:effectLst/>
                          <a:latin typeface="Calibri" panose="020F0502020204030204" pitchFamily="34" charset="0"/>
                        </a:rPr>
                        <a:t>Batch</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600" b="1" i="0" u="none" strike="noStrike">
                          <a:solidFill>
                            <a:srgbClr val="FFFFFF"/>
                          </a:solidFill>
                          <a:effectLst/>
                          <a:latin typeface="Calibri" panose="020F0502020204030204" pitchFamily="34" charset="0"/>
                        </a:rPr>
                        <a:t>Epocs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600" b="1" i="0" u="none" strike="noStrike">
                          <a:solidFill>
                            <a:srgbClr val="FFFFFF"/>
                          </a:solidFill>
                          <a:effectLst/>
                          <a:latin typeface="Calibri" panose="020F0502020204030204" pitchFamily="34" charset="0"/>
                        </a:rPr>
                        <a:t>Best E.</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600" b="1" i="0" u="none" strike="noStrike">
                          <a:solidFill>
                            <a:srgbClr val="FFFFFF"/>
                          </a:solidFill>
                          <a:effectLst/>
                          <a:latin typeface="Calibri" panose="020F0502020204030204" pitchFamily="34" charset="0"/>
                        </a:rPr>
                        <a:t>T-TRAIN</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600" b="1" i="0" u="none" strike="noStrike">
                          <a:solidFill>
                            <a:srgbClr val="FFFFFF"/>
                          </a:solidFill>
                          <a:effectLst/>
                          <a:latin typeface="Calibri" panose="020F0502020204030204" pitchFamily="34" charset="0"/>
                        </a:rPr>
                        <a:t>T-TEST</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600" b="1" i="0" u="none" strike="noStrike">
                          <a:solidFill>
                            <a:srgbClr val="FFFFFF"/>
                          </a:solidFill>
                          <a:effectLst/>
                          <a:latin typeface="Calibri" panose="020F0502020204030204" pitchFamily="34" charset="0"/>
                        </a:rPr>
                        <a:t>T-TOTAL</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600" b="1" i="0" u="none" strike="noStrike">
                          <a:solidFill>
                            <a:srgbClr val="FFFFFF"/>
                          </a:solidFill>
                          <a:effectLst/>
                          <a:latin typeface="Calibri" panose="020F0502020204030204" pitchFamily="34" charset="0"/>
                        </a:rPr>
                        <a:t>WER</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600" b="1" i="0" u="none" strike="noStrike">
                          <a:solidFill>
                            <a:srgbClr val="FFFFFF"/>
                          </a:solidFill>
                          <a:effectLst/>
                          <a:latin typeface="Calibri" panose="020F0502020204030204" pitchFamily="34" charset="0"/>
                        </a:rPr>
                        <a:t>CER</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600" b="1" i="0" u="none" strike="noStrike">
                          <a:solidFill>
                            <a:srgbClr val="FFFFFF"/>
                          </a:solidFill>
                          <a:effectLst/>
                          <a:latin typeface="Calibri" panose="020F0502020204030204" pitchFamily="34" charset="0"/>
                        </a:rPr>
                        <a:t>LOSS</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015067180"/>
                  </a:ext>
                </a:extLst>
              </a:tr>
              <a:tr h="319283">
                <a:tc>
                  <a:txBody>
                    <a:bodyPr/>
                    <a:lstStyle/>
                    <a:p>
                      <a:pPr algn="l" fontAlgn="ctr"/>
                      <a:r>
                        <a:rPr lang="tr-TR" sz="16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Calibri" panose="020F0502020204030204" pitchFamily="34" charset="0"/>
                        </a:rPr>
                        <a:t>1-BL</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Calibri" panose="020F0502020204030204" pitchFamily="34" charset="0"/>
                        </a:rPr>
                        <a:t>K80</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Calibri" panose="020F0502020204030204" pitchFamily="34" charset="0"/>
                        </a:rPr>
                        <a:t>32</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Calibri" panose="020F0502020204030204" pitchFamily="34" charset="0"/>
                        </a:rPr>
                        <a:t>25</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rPr>
                        <a:t>0:20:22</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rPr>
                        <a:t>0:26:56</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rPr>
                        <a:t>0:47:18</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rPr>
                        <a:t>0.915615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rPr>
                        <a:t>0.337848 </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rPr>
                        <a:t>57.549976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2886460"/>
                  </a:ext>
                </a:extLst>
              </a:tr>
              <a:tr h="319283">
                <a:tc>
                  <a:txBody>
                    <a:bodyPr/>
                    <a:lstStyle/>
                    <a:p>
                      <a:pPr algn="l" fontAlgn="ctr"/>
                      <a:r>
                        <a:rPr lang="tr-TR" sz="16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Calibri" panose="020F0502020204030204" pitchFamily="34" charset="0"/>
                        </a:rPr>
                        <a:t>1-BL</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Calibri" panose="020F0502020204030204" pitchFamily="34" charset="0"/>
                        </a:rPr>
                        <a:t>K80</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Calibri" panose="020F0502020204030204" pitchFamily="34" charset="0"/>
                        </a:rPr>
                        <a:t>32</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Calibri" panose="020F0502020204030204" pitchFamily="34" charset="0"/>
                        </a:rPr>
                        <a:t>25</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7</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rPr>
                        <a:t>0:31:15</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rPr>
                        <a:t>0:45:41</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rPr>
                        <a:t>1:16:56</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rPr>
                        <a:t>0.903781 </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rPr>
                        <a:t>0.325954 </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rPr>
                        <a:t>53.830456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562581185"/>
                  </a:ext>
                </a:extLst>
              </a:tr>
              <a:tr h="319283">
                <a:tc>
                  <a:txBody>
                    <a:bodyPr/>
                    <a:lstStyle/>
                    <a:p>
                      <a:pPr algn="l" fontAlgn="ctr"/>
                      <a:r>
                        <a:rPr lang="tr-TR" sz="1600" b="0" i="0" u="none" strike="noStrike" dirty="0">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Calibri" panose="020F0502020204030204" pitchFamily="34" charset="0"/>
                        </a:rPr>
                        <a:t>1-BL</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Calibri" panose="020F0502020204030204" pitchFamily="34" charset="0"/>
                        </a:rPr>
                        <a:t>K80</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Calibri" panose="020F0502020204030204" pitchFamily="34" charset="0"/>
                        </a:rPr>
                        <a:t>32</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Calibri" panose="020F0502020204030204" pitchFamily="34" charset="0"/>
                        </a:rPr>
                        <a:t>25</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9</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rPr>
                        <a:t>0:28:36</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rPr>
                        <a:t>0:50:31</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rPr>
                        <a:t>1:19:07</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rPr>
                        <a:t>0.864571 </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rPr>
                        <a:t>0.288360 </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rPr>
                        <a:t>46.893242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402622910"/>
                  </a:ext>
                </a:extLst>
              </a:tr>
              <a:tr h="319283">
                <a:tc>
                  <a:txBody>
                    <a:bodyPr/>
                    <a:lstStyle/>
                    <a:p>
                      <a:pPr algn="l" fontAlgn="ctr"/>
                      <a:r>
                        <a:rPr lang="tr-TR" sz="1600" b="1" i="0" u="none" strike="noStrike" dirty="0">
                          <a:solidFill>
                            <a:srgbClr val="006100"/>
                          </a:solidFill>
                          <a:effectLst/>
                          <a:latin typeface="Calibri" panose="020F0502020204030204" pitchFamily="34" charset="0"/>
                        </a:rPr>
                        <a:t>5.1</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FCE"/>
                    </a:solidFill>
                  </a:tcPr>
                </a:tc>
                <a:tc>
                  <a:txBody>
                    <a:bodyPr/>
                    <a:lstStyle/>
                    <a:p>
                      <a:pPr algn="ctr" fontAlgn="ctr"/>
                      <a:r>
                        <a:rPr lang="tr-TR" sz="1600" b="1" i="0" u="none" strike="noStrike" dirty="0">
                          <a:solidFill>
                            <a:srgbClr val="006100"/>
                          </a:solidFill>
                          <a:effectLst/>
                          <a:latin typeface="Calibri" panose="020F0502020204030204" pitchFamily="34" charset="0"/>
                        </a:rPr>
                        <a:t>1-BL</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FCE"/>
                    </a:solidFill>
                  </a:tcPr>
                </a:tc>
                <a:tc>
                  <a:txBody>
                    <a:bodyPr/>
                    <a:lstStyle/>
                    <a:p>
                      <a:pPr algn="ctr" fontAlgn="ctr"/>
                      <a:r>
                        <a:rPr lang="tr-TR" sz="1600" b="1" i="0" u="none" strike="noStrike" dirty="0">
                          <a:solidFill>
                            <a:srgbClr val="006100"/>
                          </a:solidFill>
                          <a:effectLst/>
                          <a:latin typeface="Calibri" panose="020F0502020204030204" pitchFamily="34" charset="0"/>
                        </a:rPr>
                        <a:t>K80</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FCE"/>
                    </a:solidFill>
                  </a:tcPr>
                </a:tc>
                <a:tc>
                  <a:txBody>
                    <a:bodyPr/>
                    <a:lstStyle/>
                    <a:p>
                      <a:pPr algn="ctr" fontAlgn="ctr"/>
                      <a:r>
                        <a:rPr lang="tr-TR" sz="1600" b="1" i="0" u="none" strike="noStrike" dirty="0">
                          <a:solidFill>
                            <a:srgbClr val="006100"/>
                          </a:solidFill>
                          <a:effectLst/>
                          <a:latin typeface="Calibri" panose="020F0502020204030204" pitchFamily="34" charset="0"/>
                        </a:rPr>
                        <a:t>32</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FCE"/>
                    </a:solidFill>
                  </a:tcPr>
                </a:tc>
                <a:tc>
                  <a:txBody>
                    <a:bodyPr/>
                    <a:lstStyle/>
                    <a:p>
                      <a:pPr algn="ctr" fontAlgn="ctr"/>
                      <a:r>
                        <a:rPr lang="tr-TR" sz="1600" b="1" i="0" u="none" strike="noStrike" dirty="0">
                          <a:solidFill>
                            <a:srgbClr val="006100"/>
                          </a:solidFill>
                          <a:effectLst/>
                          <a:latin typeface="Calibri" panose="020F0502020204030204" pitchFamily="34" charset="0"/>
                        </a:rPr>
                        <a:t>25</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FCE"/>
                    </a:solidFill>
                  </a:tcPr>
                </a:tc>
                <a:tc>
                  <a:txBody>
                    <a:bodyPr/>
                    <a:lstStyle/>
                    <a:p>
                      <a:pPr algn="ctr" fontAlgn="ctr"/>
                      <a:r>
                        <a:rPr lang="tr-TR" sz="1600" b="1" i="0" u="none" strike="noStrike">
                          <a:solidFill>
                            <a:srgbClr val="006100"/>
                          </a:solidFill>
                          <a:effectLst/>
                          <a:latin typeface="Calibri" panose="020F0502020204030204" pitchFamily="34" charset="0"/>
                        </a:rPr>
                        <a:t>9</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FCE"/>
                    </a:solidFill>
                  </a:tcPr>
                </a:tc>
                <a:tc>
                  <a:txBody>
                    <a:bodyPr/>
                    <a:lstStyle/>
                    <a:p>
                      <a:pPr algn="r" fontAlgn="ctr"/>
                      <a:r>
                        <a:rPr lang="tr-TR" sz="1600" b="1" i="0" u="none" strike="noStrike">
                          <a:solidFill>
                            <a:srgbClr val="006100"/>
                          </a:solidFill>
                          <a:effectLst/>
                          <a:latin typeface="Calibri" panose="020F0502020204030204" pitchFamily="34" charset="0"/>
                        </a:rPr>
                        <a:t>0:31:28</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FCE"/>
                    </a:solidFill>
                  </a:tcPr>
                </a:tc>
                <a:tc>
                  <a:txBody>
                    <a:bodyPr/>
                    <a:lstStyle/>
                    <a:p>
                      <a:pPr algn="r" fontAlgn="ctr"/>
                      <a:r>
                        <a:rPr lang="tr-TR" sz="1600" b="1" i="0" u="none" strike="noStrike">
                          <a:solidFill>
                            <a:srgbClr val="006100"/>
                          </a:solidFill>
                          <a:effectLst/>
                          <a:latin typeface="Calibri" panose="020F0502020204030204" pitchFamily="34" charset="0"/>
                        </a:rPr>
                        <a:t>0:52:18</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FCE"/>
                    </a:solidFill>
                  </a:tcPr>
                </a:tc>
                <a:tc>
                  <a:txBody>
                    <a:bodyPr/>
                    <a:lstStyle/>
                    <a:p>
                      <a:pPr algn="r" fontAlgn="ctr"/>
                      <a:r>
                        <a:rPr lang="tr-TR" sz="1600" b="1" i="0" u="none" strike="noStrike">
                          <a:solidFill>
                            <a:srgbClr val="006100"/>
                          </a:solidFill>
                          <a:effectLst/>
                          <a:latin typeface="Calibri" panose="020F0502020204030204" pitchFamily="34" charset="0"/>
                        </a:rPr>
                        <a:t>1:23:46</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FCE"/>
                    </a:solidFill>
                  </a:tcPr>
                </a:tc>
                <a:tc>
                  <a:txBody>
                    <a:bodyPr/>
                    <a:lstStyle/>
                    <a:p>
                      <a:pPr algn="r" fontAlgn="ctr"/>
                      <a:r>
                        <a:rPr lang="tr-TR" sz="1600" b="1" i="0" u="none" strike="noStrike">
                          <a:solidFill>
                            <a:srgbClr val="006100"/>
                          </a:solidFill>
                          <a:effectLst/>
                          <a:latin typeface="Calibri" panose="020F0502020204030204" pitchFamily="34" charset="0"/>
                        </a:rPr>
                        <a:t>0.864006 </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FCE"/>
                    </a:solidFill>
                  </a:tcPr>
                </a:tc>
                <a:tc>
                  <a:txBody>
                    <a:bodyPr/>
                    <a:lstStyle/>
                    <a:p>
                      <a:pPr algn="r" fontAlgn="ctr"/>
                      <a:r>
                        <a:rPr lang="tr-TR" sz="1600" b="1" i="0" u="none" strike="noStrike">
                          <a:solidFill>
                            <a:srgbClr val="006100"/>
                          </a:solidFill>
                          <a:effectLst/>
                          <a:latin typeface="Calibri" panose="020F0502020204030204" pitchFamily="34" charset="0"/>
                        </a:rPr>
                        <a:t>0.281902 </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FCE"/>
                    </a:solidFill>
                  </a:tcPr>
                </a:tc>
                <a:tc>
                  <a:txBody>
                    <a:bodyPr/>
                    <a:lstStyle/>
                    <a:p>
                      <a:pPr algn="r" fontAlgn="ctr"/>
                      <a:r>
                        <a:rPr lang="tr-TR" sz="1600" b="1" i="0" u="none" strike="noStrike">
                          <a:solidFill>
                            <a:srgbClr val="006100"/>
                          </a:solidFill>
                          <a:effectLst/>
                          <a:latin typeface="Calibri" panose="020F0502020204030204" pitchFamily="34" charset="0"/>
                        </a:rPr>
                        <a:t>43.230740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EFCE"/>
                    </a:solidFill>
                  </a:tcPr>
                </a:tc>
                <a:extLst>
                  <a:ext uri="{0D108BD9-81ED-4DB2-BD59-A6C34878D82A}">
                    <a16:rowId xmlns:a16="http://schemas.microsoft.com/office/drawing/2014/main" val="2225388180"/>
                  </a:ext>
                </a:extLst>
              </a:tr>
              <a:tr h="319283">
                <a:tc>
                  <a:txBody>
                    <a:bodyPr/>
                    <a:lstStyle/>
                    <a:p>
                      <a:pPr algn="l" fontAlgn="ctr"/>
                      <a:r>
                        <a:rPr lang="tr-TR" sz="1600" b="1" i="0" u="none" strike="noStrike" dirty="0">
                          <a:solidFill>
                            <a:srgbClr val="9C5700"/>
                          </a:solidFill>
                          <a:effectLst/>
                          <a:latin typeface="Calibri" panose="020F0502020204030204" pitchFamily="34" charset="0"/>
                        </a:rPr>
                        <a:t>6.1</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EB9C"/>
                    </a:solidFill>
                  </a:tcPr>
                </a:tc>
                <a:tc>
                  <a:txBody>
                    <a:bodyPr/>
                    <a:lstStyle/>
                    <a:p>
                      <a:pPr algn="ctr" fontAlgn="ctr"/>
                      <a:r>
                        <a:rPr lang="tr-TR" sz="1600" b="1" i="0" u="none" strike="noStrike" dirty="0">
                          <a:solidFill>
                            <a:srgbClr val="9C5700"/>
                          </a:solidFill>
                          <a:effectLst/>
                          <a:latin typeface="Calibri" panose="020F0502020204030204" pitchFamily="34" charset="0"/>
                        </a:rPr>
                        <a:t>1-BL</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EB9C"/>
                    </a:solidFill>
                  </a:tcPr>
                </a:tc>
                <a:tc>
                  <a:txBody>
                    <a:bodyPr/>
                    <a:lstStyle/>
                    <a:p>
                      <a:pPr algn="ctr" fontAlgn="ctr"/>
                      <a:r>
                        <a:rPr lang="tr-TR" sz="1600" b="1" i="0" u="none" strike="noStrike" dirty="0">
                          <a:solidFill>
                            <a:srgbClr val="9C5700"/>
                          </a:solidFill>
                          <a:effectLst/>
                          <a:latin typeface="Calibri" panose="020F0502020204030204" pitchFamily="34" charset="0"/>
                        </a:rPr>
                        <a:t>K80</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EB9C"/>
                    </a:solidFill>
                  </a:tcPr>
                </a:tc>
                <a:tc>
                  <a:txBody>
                    <a:bodyPr/>
                    <a:lstStyle/>
                    <a:p>
                      <a:pPr algn="ctr" fontAlgn="ctr"/>
                      <a:r>
                        <a:rPr lang="tr-TR" sz="1600" b="1" i="0" u="none" strike="noStrike" dirty="0">
                          <a:solidFill>
                            <a:srgbClr val="9C5700"/>
                          </a:solidFill>
                          <a:effectLst/>
                          <a:latin typeface="Calibri" panose="020F0502020204030204" pitchFamily="34" charset="0"/>
                        </a:rPr>
                        <a:t>32</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EB9C"/>
                    </a:solidFill>
                  </a:tcPr>
                </a:tc>
                <a:tc>
                  <a:txBody>
                    <a:bodyPr/>
                    <a:lstStyle/>
                    <a:p>
                      <a:pPr algn="ctr" fontAlgn="ctr"/>
                      <a:r>
                        <a:rPr lang="tr-TR" sz="1600" b="1" i="0" u="none" strike="noStrike" dirty="0">
                          <a:solidFill>
                            <a:srgbClr val="9C5700"/>
                          </a:solidFill>
                          <a:effectLst/>
                          <a:latin typeface="Calibri" panose="020F0502020204030204" pitchFamily="34" charset="0"/>
                        </a:rPr>
                        <a:t>25</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EB9C"/>
                    </a:solidFill>
                  </a:tcPr>
                </a:tc>
                <a:tc>
                  <a:txBody>
                    <a:bodyPr/>
                    <a:lstStyle/>
                    <a:p>
                      <a:pPr algn="ctr" fontAlgn="ctr"/>
                      <a:r>
                        <a:rPr lang="tr-TR" sz="1600" b="1" i="0" u="none" strike="noStrike">
                          <a:solidFill>
                            <a:srgbClr val="9C5700"/>
                          </a:solidFill>
                          <a:effectLst/>
                          <a:latin typeface="Calibri" panose="020F0502020204030204" pitchFamily="34" charset="0"/>
                        </a:rPr>
                        <a:t>8</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EB9C"/>
                    </a:solidFill>
                  </a:tcPr>
                </a:tc>
                <a:tc>
                  <a:txBody>
                    <a:bodyPr/>
                    <a:lstStyle/>
                    <a:p>
                      <a:pPr algn="r" fontAlgn="ctr"/>
                      <a:r>
                        <a:rPr lang="tr-TR" sz="1600" b="1" i="0" u="none" strike="noStrike">
                          <a:solidFill>
                            <a:srgbClr val="9C5700"/>
                          </a:solidFill>
                          <a:effectLst/>
                          <a:latin typeface="Calibri" panose="020F0502020204030204" pitchFamily="34" charset="0"/>
                        </a:rPr>
                        <a:t>0:29:31</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EB9C"/>
                    </a:solidFill>
                  </a:tcPr>
                </a:tc>
                <a:tc>
                  <a:txBody>
                    <a:bodyPr/>
                    <a:lstStyle/>
                    <a:p>
                      <a:pPr algn="r" fontAlgn="ctr"/>
                      <a:r>
                        <a:rPr lang="tr-TR" sz="1600" b="1" i="0" u="none" strike="noStrike">
                          <a:solidFill>
                            <a:srgbClr val="9C5700"/>
                          </a:solidFill>
                          <a:effectLst/>
                          <a:latin typeface="Calibri" panose="020F0502020204030204" pitchFamily="34" charset="0"/>
                        </a:rPr>
                        <a:t>0:48:50</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EB9C"/>
                    </a:solidFill>
                  </a:tcPr>
                </a:tc>
                <a:tc>
                  <a:txBody>
                    <a:bodyPr/>
                    <a:lstStyle/>
                    <a:p>
                      <a:pPr algn="r" fontAlgn="ctr"/>
                      <a:r>
                        <a:rPr lang="tr-TR" sz="1600" b="1" i="0" u="none" strike="noStrike">
                          <a:solidFill>
                            <a:srgbClr val="9C5700"/>
                          </a:solidFill>
                          <a:effectLst/>
                          <a:latin typeface="Calibri" panose="020F0502020204030204" pitchFamily="34" charset="0"/>
                        </a:rPr>
                        <a:t>1:18:21</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EB9C"/>
                    </a:solidFill>
                  </a:tcPr>
                </a:tc>
                <a:tc>
                  <a:txBody>
                    <a:bodyPr/>
                    <a:lstStyle/>
                    <a:p>
                      <a:pPr algn="r" fontAlgn="ctr"/>
                      <a:r>
                        <a:rPr lang="tr-TR" sz="1600" b="1" i="0" u="none" strike="noStrike" dirty="0">
                          <a:solidFill>
                            <a:srgbClr val="9C5700"/>
                          </a:solidFill>
                          <a:effectLst/>
                          <a:latin typeface="Calibri" panose="020F0502020204030204" pitchFamily="34" charset="0"/>
                        </a:rPr>
                        <a:t>0.879326 </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EB9C"/>
                    </a:solidFill>
                  </a:tcPr>
                </a:tc>
                <a:tc>
                  <a:txBody>
                    <a:bodyPr/>
                    <a:lstStyle/>
                    <a:p>
                      <a:pPr algn="r" fontAlgn="ctr"/>
                      <a:r>
                        <a:rPr lang="tr-TR" sz="1600" b="1" i="0" u="none" strike="noStrike">
                          <a:solidFill>
                            <a:srgbClr val="9C5700"/>
                          </a:solidFill>
                          <a:effectLst/>
                          <a:latin typeface="Calibri" panose="020F0502020204030204" pitchFamily="34" charset="0"/>
                        </a:rPr>
                        <a:t>0.287137 </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EB9C"/>
                    </a:solidFill>
                  </a:tcPr>
                </a:tc>
                <a:tc>
                  <a:txBody>
                    <a:bodyPr/>
                    <a:lstStyle/>
                    <a:p>
                      <a:pPr algn="r" fontAlgn="ctr"/>
                      <a:r>
                        <a:rPr lang="tr-TR" sz="1600" b="1" i="0" u="none" strike="noStrike" dirty="0">
                          <a:solidFill>
                            <a:srgbClr val="9C5700"/>
                          </a:solidFill>
                          <a:effectLst/>
                          <a:latin typeface="Calibri" panose="020F0502020204030204" pitchFamily="34" charset="0"/>
                        </a:rPr>
                        <a:t>44.182713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EB9C"/>
                    </a:solidFill>
                  </a:tcPr>
                </a:tc>
                <a:extLst>
                  <a:ext uri="{0D108BD9-81ED-4DB2-BD59-A6C34878D82A}">
                    <a16:rowId xmlns:a16="http://schemas.microsoft.com/office/drawing/2014/main" val="3203014275"/>
                  </a:ext>
                </a:extLst>
              </a:tr>
              <a:tr h="335247">
                <a:tc>
                  <a:txBody>
                    <a:bodyPr/>
                    <a:lstStyle/>
                    <a:p>
                      <a:pPr algn="l" fontAlgn="ctr"/>
                      <a:r>
                        <a:rPr lang="tr-TR" sz="1600" b="1" i="0" u="none" strike="noStrike" dirty="0">
                          <a:solidFill>
                            <a:srgbClr val="9C0006"/>
                          </a:solidFill>
                          <a:effectLst/>
                          <a:latin typeface="Calibri" panose="020F0502020204030204" pitchFamily="34" charset="0"/>
                        </a:rPr>
                        <a:t>7.0</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tr-TR" sz="1600" b="1" i="0" u="none" strike="noStrike" dirty="0">
                          <a:solidFill>
                            <a:srgbClr val="9C0006"/>
                          </a:solidFill>
                          <a:effectLst/>
                          <a:latin typeface="Calibri" panose="020F0502020204030204" pitchFamily="34" charset="0"/>
                        </a:rPr>
                        <a:t>1-BL</a:t>
                      </a:r>
                    </a:p>
                  </a:txBody>
                  <a:tcPr marL="9525" marR="9525" marT="9525" marB="0" anchor="ctr">
                    <a:lnL>
                      <a:noFill/>
                    </a:lnL>
                    <a:lnR>
                      <a:noFill/>
                    </a:lnR>
                    <a:lnT w="6350" cap="flat" cmpd="sng"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tr-TR" sz="1600" b="1" i="0" u="none" strike="noStrike" dirty="0">
                          <a:solidFill>
                            <a:srgbClr val="9C0006"/>
                          </a:solidFill>
                          <a:effectLst/>
                          <a:latin typeface="Calibri" panose="020F0502020204030204" pitchFamily="34" charset="0"/>
                        </a:rPr>
                        <a:t>K80</a:t>
                      </a:r>
                    </a:p>
                  </a:txBody>
                  <a:tcPr marL="9525" marR="9525" marT="9525" marB="0" anchor="ctr">
                    <a:lnL>
                      <a:noFill/>
                    </a:lnL>
                    <a:lnR>
                      <a:noFill/>
                    </a:lnR>
                    <a:lnT w="6350" cap="flat" cmpd="sng"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tr-TR" sz="1600" b="1" i="0" u="none" strike="noStrike" dirty="0">
                          <a:solidFill>
                            <a:srgbClr val="9C0006"/>
                          </a:solidFill>
                          <a:effectLst/>
                          <a:latin typeface="Calibri" panose="020F0502020204030204" pitchFamily="34" charset="0"/>
                        </a:rPr>
                        <a:t>32</a:t>
                      </a:r>
                    </a:p>
                  </a:txBody>
                  <a:tcPr marL="9525" marR="9525" marT="9525" marB="0" anchor="ctr">
                    <a:lnL>
                      <a:noFill/>
                    </a:lnL>
                    <a:lnR>
                      <a:noFill/>
                    </a:lnR>
                    <a:lnT w="6350" cap="flat" cmpd="sng"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tr-TR" sz="1600" b="1" i="0" u="none" strike="noStrike" dirty="0">
                          <a:solidFill>
                            <a:srgbClr val="9C0006"/>
                          </a:solidFill>
                          <a:effectLst/>
                          <a:latin typeface="Calibri" panose="020F0502020204030204" pitchFamily="34" charset="0"/>
                        </a:rPr>
                        <a:t>25</a:t>
                      </a:r>
                    </a:p>
                  </a:txBody>
                  <a:tcPr marL="9525" marR="9525" marT="9525" marB="0" anchor="ctr">
                    <a:lnL>
                      <a:noFill/>
                    </a:lnL>
                    <a:lnR>
                      <a:noFill/>
                    </a:lnR>
                    <a:lnT w="6350" cap="flat" cmpd="sng"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tr-TR" sz="1600" b="1" i="0" u="none" strike="noStrike">
                          <a:solidFill>
                            <a:srgbClr val="9C0006"/>
                          </a:solidFill>
                          <a:effectLst/>
                          <a:latin typeface="Calibri" panose="020F0502020204030204" pitchFamily="34" charset="0"/>
                        </a:rPr>
                        <a:t>3</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ctr"/>
                      <a:r>
                        <a:rPr lang="tr-TR" sz="1600" b="1" i="0" u="none" strike="noStrike">
                          <a:solidFill>
                            <a:srgbClr val="9C0006"/>
                          </a:solidFill>
                          <a:effectLst/>
                          <a:latin typeface="Calibri" panose="020F0502020204030204" pitchFamily="34" charset="0"/>
                        </a:rPr>
                        <a:t>0:58:31</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ctr"/>
                      <a:r>
                        <a:rPr lang="tr-TR" sz="1600" b="1" i="0" u="none" strike="noStrike">
                          <a:solidFill>
                            <a:srgbClr val="9C0006"/>
                          </a:solidFill>
                          <a:effectLst/>
                          <a:latin typeface="Calibri" panose="020F0502020204030204" pitchFamily="34" charset="0"/>
                        </a:rPr>
                        <a:t>1:36:56</a:t>
                      </a:r>
                    </a:p>
                  </a:txBody>
                  <a:tcPr marL="9525" marR="9525" marT="9525" marB="0" anchor="ctr">
                    <a:lnL>
                      <a:noFill/>
                    </a:lnL>
                    <a:lnR>
                      <a:noFill/>
                    </a:lnR>
                    <a:lnT w="6350" cap="flat" cmpd="sng"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ctr"/>
                      <a:r>
                        <a:rPr lang="tr-TR" sz="1600" b="1" i="0" u="none" strike="noStrike">
                          <a:solidFill>
                            <a:srgbClr val="9C0006"/>
                          </a:solidFill>
                          <a:effectLst/>
                          <a:latin typeface="Calibri" panose="020F0502020204030204" pitchFamily="34" charset="0"/>
                        </a:rPr>
                        <a:t>2:35:27</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ctr"/>
                      <a:r>
                        <a:rPr lang="tr-TR" sz="1600" b="1" i="0" u="none" strike="noStrike">
                          <a:solidFill>
                            <a:srgbClr val="9C0006"/>
                          </a:solidFill>
                          <a:effectLst/>
                          <a:latin typeface="Calibri" panose="020F0502020204030204" pitchFamily="34" charset="0"/>
                        </a:rPr>
                        <a:t>0.910997 </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ctr"/>
                      <a:r>
                        <a:rPr lang="tr-TR" sz="1600" b="1" i="0" u="none" strike="noStrike">
                          <a:solidFill>
                            <a:srgbClr val="9C0006"/>
                          </a:solidFill>
                          <a:effectLst/>
                          <a:latin typeface="Calibri" panose="020F0502020204030204" pitchFamily="34" charset="0"/>
                        </a:rPr>
                        <a:t>0.325844 </a:t>
                      </a:r>
                    </a:p>
                  </a:txBody>
                  <a:tcPr marL="9525" marR="9525" marT="9525" marB="0" anchor="ctr">
                    <a:lnL>
                      <a:noFill/>
                    </a:lnL>
                    <a:lnR>
                      <a:noFill/>
                    </a:lnR>
                    <a:lnT w="6350" cap="flat" cmpd="sng"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ctr"/>
                      <a:r>
                        <a:rPr lang="tr-TR" sz="1600" b="1" i="0" u="none" strike="noStrike" dirty="0">
                          <a:solidFill>
                            <a:srgbClr val="9C0006"/>
                          </a:solidFill>
                          <a:effectLst/>
                          <a:latin typeface="Calibri" panose="020F0502020204030204" pitchFamily="34" charset="0"/>
                        </a:rPr>
                        <a:t>53.041386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874969004"/>
                  </a:ext>
                </a:extLst>
              </a:tr>
            </a:tbl>
          </a:graphicData>
        </a:graphic>
      </p:graphicFrame>
      <p:sp>
        <p:nvSpPr>
          <p:cNvPr id="3" name="Oval 2">
            <a:extLst>
              <a:ext uri="{FF2B5EF4-FFF2-40B4-BE49-F238E27FC236}">
                <a16:creationId xmlns:a16="http://schemas.microsoft.com/office/drawing/2014/main" id="{C0EDA138-B207-4942-853E-D1A9647340CB}"/>
              </a:ext>
            </a:extLst>
          </p:cNvPr>
          <p:cNvSpPr/>
          <p:nvPr/>
        </p:nvSpPr>
        <p:spPr>
          <a:xfrm>
            <a:off x="3985418" y="5457825"/>
            <a:ext cx="681831" cy="68183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BE685F-EE87-4260-82B8-1AAD0C38085E}"/>
              </a:ext>
            </a:extLst>
          </p:cNvPr>
          <p:cNvSpPr/>
          <p:nvPr/>
        </p:nvSpPr>
        <p:spPr>
          <a:xfrm>
            <a:off x="6785772" y="5182592"/>
            <a:ext cx="2929728" cy="59394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249A76F-8493-4243-9D5B-F725B81FCA87}"/>
              </a:ext>
            </a:extLst>
          </p:cNvPr>
          <p:cNvSpPr/>
          <p:nvPr/>
        </p:nvSpPr>
        <p:spPr>
          <a:xfrm>
            <a:off x="5547073" y="1807558"/>
            <a:ext cx="2225327" cy="462758"/>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671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D2997-5905-4EAF-8DFE-A62DCC094F81}"/>
              </a:ext>
            </a:extLst>
          </p:cNvPr>
          <p:cNvSpPr>
            <a:spLocks noGrp="1"/>
          </p:cNvSpPr>
          <p:nvPr>
            <p:ph type="title"/>
          </p:nvPr>
        </p:nvSpPr>
        <p:spPr/>
        <p:txBody>
          <a:bodyPr/>
          <a:lstStyle/>
          <a:p>
            <a:r>
              <a:rPr lang="tr-TR" dirty="0"/>
              <a:t>AM Fine Tuning &amp; Augmentation</a:t>
            </a:r>
            <a:endParaRPr lang="en-US" dirty="0"/>
          </a:p>
        </p:txBody>
      </p:sp>
      <p:pic>
        <p:nvPicPr>
          <p:cNvPr id="10" name="Content Placeholder 9">
            <a:extLst>
              <a:ext uri="{FF2B5EF4-FFF2-40B4-BE49-F238E27FC236}">
                <a16:creationId xmlns:a16="http://schemas.microsoft.com/office/drawing/2014/main" id="{CD4C95A2-F08C-4D58-9BE4-EF028E5DB4B5}"/>
              </a:ext>
            </a:extLst>
          </p:cNvPr>
          <p:cNvPicPr>
            <a:picLocks noGrp="1" noChangeAspect="1"/>
          </p:cNvPicPr>
          <p:nvPr>
            <p:ph idx="1"/>
          </p:nvPr>
        </p:nvPicPr>
        <p:blipFill>
          <a:blip r:embed="rId3"/>
          <a:stretch>
            <a:fillRect/>
          </a:stretch>
        </p:blipFill>
        <p:spPr>
          <a:xfrm>
            <a:off x="348340" y="1035782"/>
            <a:ext cx="11495320" cy="5098836"/>
          </a:xfrm>
          <a:prstGeom prst="rect">
            <a:avLst/>
          </a:prstGeom>
        </p:spPr>
      </p:pic>
      <p:pic>
        <p:nvPicPr>
          <p:cNvPr id="11" name="Picture 10">
            <a:extLst>
              <a:ext uri="{FF2B5EF4-FFF2-40B4-BE49-F238E27FC236}">
                <a16:creationId xmlns:a16="http://schemas.microsoft.com/office/drawing/2014/main" id="{532E185D-0B9D-42A5-9546-7A93466926B9}"/>
              </a:ext>
            </a:extLst>
          </p:cNvPr>
          <p:cNvPicPr>
            <a:picLocks noChangeAspect="1"/>
          </p:cNvPicPr>
          <p:nvPr/>
        </p:nvPicPr>
        <p:blipFill>
          <a:blip r:embed="rId4"/>
          <a:stretch>
            <a:fillRect/>
          </a:stretch>
        </p:blipFill>
        <p:spPr>
          <a:xfrm>
            <a:off x="5756326" y="1170612"/>
            <a:ext cx="5979574" cy="2041511"/>
          </a:xfrm>
          <a:prstGeom prst="rect">
            <a:avLst/>
          </a:prstGeom>
        </p:spPr>
      </p:pic>
      <p:sp>
        <p:nvSpPr>
          <p:cNvPr id="12" name="Rectangle: Rounded Corners 11">
            <a:extLst>
              <a:ext uri="{FF2B5EF4-FFF2-40B4-BE49-F238E27FC236}">
                <a16:creationId xmlns:a16="http://schemas.microsoft.com/office/drawing/2014/main" id="{97F6190D-6C36-426B-BEB5-F36A32A66F12}"/>
              </a:ext>
            </a:extLst>
          </p:cNvPr>
          <p:cNvSpPr/>
          <p:nvPr/>
        </p:nvSpPr>
        <p:spPr>
          <a:xfrm>
            <a:off x="937846" y="2825262"/>
            <a:ext cx="3739662" cy="1735015"/>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D3A83CB-052E-47A7-A65B-010FAE14197F}"/>
              </a:ext>
            </a:extLst>
          </p:cNvPr>
          <p:cNvSpPr/>
          <p:nvPr/>
        </p:nvSpPr>
        <p:spPr>
          <a:xfrm>
            <a:off x="937846" y="2297723"/>
            <a:ext cx="3739662" cy="527539"/>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071B289-ABC5-4840-8168-83E68E9B8C47}"/>
              </a:ext>
            </a:extLst>
          </p:cNvPr>
          <p:cNvSpPr/>
          <p:nvPr/>
        </p:nvSpPr>
        <p:spPr>
          <a:xfrm>
            <a:off x="937846" y="4560277"/>
            <a:ext cx="8229600" cy="52753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8B460-9C23-4085-8553-25BB30D0B3BE}"/>
              </a:ext>
            </a:extLst>
          </p:cNvPr>
          <p:cNvSpPr>
            <a:spLocks noGrp="1"/>
          </p:cNvSpPr>
          <p:nvPr>
            <p:ph type="title"/>
          </p:nvPr>
        </p:nvSpPr>
        <p:spPr/>
        <p:txBody>
          <a:bodyPr/>
          <a:lstStyle/>
          <a:p>
            <a:r>
              <a:rPr lang="en-US" dirty="0"/>
              <a:t>Saving intermediate results</a:t>
            </a:r>
          </a:p>
        </p:txBody>
      </p:sp>
      <p:pic>
        <p:nvPicPr>
          <p:cNvPr id="4" name="Content Placeholder 3">
            <a:extLst>
              <a:ext uri="{FF2B5EF4-FFF2-40B4-BE49-F238E27FC236}">
                <a16:creationId xmlns:a16="http://schemas.microsoft.com/office/drawing/2014/main" id="{E286DB83-BD39-4792-8189-FBA686083872}"/>
              </a:ext>
            </a:extLst>
          </p:cNvPr>
          <p:cNvPicPr>
            <a:picLocks noGrp="1" noChangeAspect="1"/>
          </p:cNvPicPr>
          <p:nvPr>
            <p:ph idx="1"/>
          </p:nvPr>
        </p:nvPicPr>
        <p:blipFill>
          <a:blip r:embed="rId3"/>
          <a:stretch>
            <a:fillRect/>
          </a:stretch>
        </p:blipFill>
        <p:spPr>
          <a:xfrm>
            <a:off x="348340" y="1035782"/>
            <a:ext cx="11551270" cy="2703880"/>
          </a:xfrm>
          <a:prstGeom prst="rect">
            <a:avLst/>
          </a:prstGeom>
        </p:spPr>
      </p:pic>
      <p:sp>
        <p:nvSpPr>
          <p:cNvPr id="5" name="Rectangle: Rounded Corners 4">
            <a:extLst>
              <a:ext uri="{FF2B5EF4-FFF2-40B4-BE49-F238E27FC236}">
                <a16:creationId xmlns:a16="http://schemas.microsoft.com/office/drawing/2014/main" id="{D04F9FE6-2C77-452B-B28E-FFF4DC8E9545}"/>
              </a:ext>
            </a:extLst>
          </p:cNvPr>
          <p:cNvSpPr/>
          <p:nvPr/>
        </p:nvSpPr>
        <p:spPr>
          <a:xfrm>
            <a:off x="348340" y="2098431"/>
            <a:ext cx="11495320" cy="118403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34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62AE67-48B5-4468-961D-8F99B2CE5C12}"/>
              </a:ext>
            </a:extLst>
          </p:cNvPr>
          <p:cNvSpPr>
            <a:spLocks noGrp="1"/>
          </p:cNvSpPr>
          <p:nvPr>
            <p:ph type="title"/>
          </p:nvPr>
        </p:nvSpPr>
        <p:spPr/>
        <p:txBody>
          <a:bodyPr/>
          <a:lstStyle/>
          <a:p>
            <a:r>
              <a:rPr lang="tr-TR" dirty="0"/>
              <a:t>Introduction</a:t>
            </a:r>
            <a:endParaRPr lang="en-US" dirty="0"/>
          </a:p>
        </p:txBody>
      </p:sp>
      <p:sp>
        <p:nvSpPr>
          <p:cNvPr id="6" name="Text Placeholder 5">
            <a:extLst>
              <a:ext uri="{FF2B5EF4-FFF2-40B4-BE49-F238E27FC236}">
                <a16:creationId xmlns:a16="http://schemas.microsoft.com/office/drawing/2014/main" id="{9A1300C0-454B-4274-ADFC-E358728BDD5F}"/>
              </a:ext>
            </a:extLst>
          </p:cNvPr>
          <p:cNvSpPr>
            <a:spLocks noGrp="1"/>
          </p:cNvSpPr>
          <p:nvPr>
            <p:ph type="body" idx="1"/>
          </p:nvPr>
        </p:nvSpPr>
        <p:spPr/>
        <p:txBody>
          <a:bodyPr/>
          <a:lstStyle/>
          <a:p>
            <a:r>
              <a:rPr lang="tr-TR" dirty="0"/>
              <a:t>General view</a:t>
            </a:r>
          </a:p>
          <a:p>
            <a:r>
              <a:rPr lang="tr-TR" dirty="0"/>
              <a:t>Important to know</a:t>
            </a:r>
            <a:endParaRPr lang="en-US" dirty="0"/>
          </a:p>
        </p:txBody>
      </p:sp>
    </p:spTree>
    <p:extLst>
      <p:ext uri="{BB962C8B-B14F-4D97-AF65-F5344CB8AC3E}">
        <p14:creationId xmlns:p14="http://schemas.microsoft.com/office/powerpoint/2010/main" val="3434738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E5D55-955B-470F-9FCB-1FE005557820}"/>
              </a:ext>
            </a:extLst>
          </p:cNvPr>
          <p:cNvSpPr>
            <a:spLocks noGrp="1"/>
          </p:cNvSpPr>
          <p:nvPr>
            <p:ph type="title"/>
          </p:nvPr>
        </p:nvSpPr>
        <p:spPr/>
        <p:txBody>
          <a:bodyPr/>
          <a:lstStyle/>
          <a:p>
            <a:r>
              <a:rPr lang="tr-TR" dirty="0"/>
              <a:t>Test</a:t>
            </a:r>
            <a:endParaRPr lang="en-US" dirty="0"/>
          </a:p>
        </p:txBody>
      </p:sp>
      <p:pic>
        <p:nvPicPr>
          <p:cNvPr id="4" name="Content Placeholder 3">
            <a:extLst>
              <a:ext uri="{FF2B5EF4-FFF2-40B4-BE49-F238E27FC236}">
                <a16:creationId xmlns:a16="http://schemas.microsoft.com/office/drawing/2014/main" id="{2BD6B8F8-3ABC-4C18-B322-CA2F605A1EB1}"/>
              </a:ext>
            </a:extLst>
          </p:cNvPr>
          <p:cNvPicPr>
            <a:picLocks noGrp="1" noChangeAspect="1"/>
          </p:cNvPicPr>
          <p:nvPr>
            <p:ph idx="1"/>
          </p:nvPr>
        </p:nvPicPr>
        <p:blipFill>
          <a:blip r:embed="rId3"/>
          <a:stretch>
            <a:fillRect/>
          </a:stretch>
        </p:blipFill>
        <p:spPr>
          <a:xfrm>
            <a:off x="348339" y="1035782"/>
            <a:ext cx="10422263" cy="3150456"/>
          </a:xfrm>
          <a:prstGeom prst="rect">
            <a:avLst/>
          </a:prstGeom>
        </p:spPr>
      </p:pic>
    </p:spTree>
    <p:extLst>
      <p:ext uri="{BB962C8B-B14F-4D97-AF65-F5344CB8AC3E}">
        <p14:creationId xmlns:p14="http://schemas.microsoft.com/office/powerpoint/2010/main" val="2759102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EF19CA9-C275-4138-8ABB-CF2D568BC538}"/>
              </a:ext>
            </a:extLst>
          </p:cNvPr>
          <p:cNvGraphicFramePr>
            <a:graphicFrameLocks/>
          </p:cNvGraphicFramePr>
          <p:nvPr>
            <p:extLst>
              <p:ext uri="{D42A27DB-BD31-4B8C-83A1-F6EECF244321}">
                <p14:modId xmlns:p14="http://schemas.microsoft.com/office/powerpoint/2010/main" val="3633974133"/>
              </p:ext>
            </p:extLst>
          </p:nvPr>
        </p:nvGraphicFramePr>
        <p:xfrm>
          <a:off x="-2278" y="-621"/>
          <a:ext cx="9815306" cy="60781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5412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D3D7-E82A-4531-B50F-C0ADBB65043B}"/>
              </a:ext>
            </a:extLst>
          </p:cNvPr>
          <p:cNvSpPr>
            <a:spLocks noGrp="1"/>
          </p:cNvSpPr>
          <p:nvPr>
            <p:ph type="title"/>
          </p:nvPr>
        </p:nvSpPr>
        <p:spPr/>
        <p:txBody>
          <a:bodyPr/>
          <a:lstStyle/>
          <a:p>
            <a:r>
              <a:rPr lang="tr-TR" dirty="0"/>
              <a:t>Adding a Language Model</a:t>
            </a:r>
            <a:endParaRPr lang="en-US" dirty="0"/>
          </a:p>
        </p:txBody>
      </p:sp>
      <p:graphicFrame>
        <p:nvGraphicFramePr>
          <p:cNvPr id="5" name="Content Placeholder 4">
            <a:extLst>
              <a:ext uri="{FF2B5EF4-FFF2-40B4-BE49-F238E27FC236}">
                <a16:creationId xmlns:a16="http://schemas.microsoft.com/office/drawing/2014/main" id="{17561676-D8F1-4630-97C2-69D4B0647C2C}"/>
              </a:ext>
            </a:extLst>
          </p:cNvPr>
          <p:cNvGraphicFramePr>
            <a:graphicFrameLocks noGrp="1"/>
          </p:cNvGraphicFramePr>
          <p:nvPr>
            <p:ph sz="half" idx="1"/>
            <p:extLst>
              <p:ext uri="{D42A27DB-BD31-4B8C-83A1-F6EECF244321}">
                <p14:modId xmlns:p14="http://schemas.microsoft.com/office/powerpoint/2010/main" val="1840885819"/>
              </p:ext>
            </p:extLst>
          </p:nvPr>
        </p:nvGraphicFramePr>
        <p:xfrm>
          <a:off x="290513" y="1214438"/>
          <a:ext cx="8208719" cy="2697226"/>
        </p:xfrm>
        <a:graphic>
          <a:graphicData uri="http://schemas.openxmlformats.org/drawingml/2006/table">
            <a:tbl>
              <a:tblPr/>
              <a:tblGrid>
                <a:gridCol w="2477540">
                  <a:extLst>
                    <a:ext uri="{9D8B030D-6E8A-4147-A177-3AD203B41FA5}">
                      <a16:colId xmlns:a16="http://schemas.microsoft.com/office/drawing/2014/main" val="912896294"/>
                    </a:ext>
                  </a:extLst>
                </a:gridCol>
                <a:gridCol w="1820843">
                  <a:extLst>
                    <a:ext uri="{9D8B030D-6E8A-4147-A177-3AD203B41FA5}">
                      <a16:colId xmlns:a16="http://schemas.microsoft.com/office/drawing/2014/main" val="1479907818"/>
                    </a:ext>
                  </a:extLst>
                </a:gridCol>
                <a:gridCol w="1820843">
                  <a:extLst>
                    <a:ext uri="{9D8B030D-6E8A-4147-A177-3AD203B41FA5}">
                      <a16:colId xmlns:a16="http://schemas.microsoft.com/office/drawing/2014/main" val="1644724648"/>
                    </a:ext>
                  </a:extLst>
                </a:gridCol>
                <a:gridCol w="2089493">
                  <a:extLst>
                    <a:ext uri="{9D8B030D-6E8A-4147-A177-3AD203B41FA5}">
                      <a16:colId xmlns:a16="http://schemas.microsoft.com/office/drawing/2014/main" val="826626942"/>
                    </a:ext>
                  </a:extLst>
                </a:gridCol>
              </a:tblGrid>
              <a:tr h="385318">
                <a:tc>
                  <a:txBody>
                    <a:bodyPr/>
                    <a:lstStyle/>
                    <a:p>
                      <a:pPr algn="l" fontAlgn="b"/>
                      <a:r>
                        <a:rPr lang="tr-TR" sz="2200" b="1" i="0" u="none" strike="noStrike">
                          <a:solidFill>
                            <a:srgbClr val="FFFFFF"/>
                          </a:solidFill>
                          <a:effectLst/>
                          <a:latin typeface="Calibri" panose="020F0502020204030204" pitchFamily="34" charset="0"/>
                        </a:rPr>
                        <a:t>Corpus</a:t>
                      </a:r>
                    </a:p>
                  </a:txBody>
                  <a:tcPr marL="14131" marR="14131" marT="19266"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tr-TR" sz="2200" b="1" i="0" u="none" strike="noStrike">
                          <a:solidFill>
                            <a:srgbClr val="FFFFFF"/>
                          </a:solidFill>
                          <a:effectLst/>
                          <a:latin typeface="Calibri" panose="020F0502020204030204" pitchFamily="34" charset="0"/>
                        </a:rPr>
                        <a:t>Lines</a:t>
                      </a:r>
                    </a:p>
                  </a:txBody>
                  <a:tcPr marL="14131" marR="14131" marT="1926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tr-TR" sz="2200" b="1" i="0" u="none" strike="noStrike">
                          <a:solidFill>
                            <a:srgbClr val="FFFFFF"/>
                          </a:solidFill>
                          <a:effectLst/>
                          <a:latin typeface="Calibri" panose="020F0502020204030204" pitchFamily="34" charset="0"/>
                        </a:rPr>
                        <a:t>Words</a:t>
                      </a:r>
                    </a:p>
                  </a:txBody>
                  <a:tcPr marL="14131" marR="14131" marT="1926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tr-TR" sz="2200" b="1" i="0" u="none" strike="noStrike">
                          <a:solidFill>
                            <a:srgbClr val="FFFFFF"/>
                          </a:solidFill>
                          <a:effectLst/>
                          <a:latin typeface="Calibri" panose="020F0502020204030204" pitchFamily="34" charset="0"/>
                        </a:rPr>
                        <a:t>Chars</a:t>
                      </a:r>
                    </a:p>
                  </a:txBody>
                  <a:tcPr marL="14131" marR="14131" marT="19266"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2571469064"/>
                  </a:ext>
                </a:extLst>
              </a:tr>
              <a:tr h="385318">
                <a:tc>
                  <a:txBody>
                    <a:bodyPr/>
                    <a:lstStyle/>
                    <a:p>
                      <a:pPr algn="l" fontAlgn="b"/>
                      <a:r>
                        <a:rPr lang="tr-TR" sz="2200" b="0" i="0" u="none" strike="noStrike">
                          <a:solidFill>
                            <a:srgbClr val="000000"/>
                          </a:solidFill>
                          <a:effectLst/>
                          <a:latin typeface="Calibri" panose="020F0502020204030204" pitchFamily="34" charset="0"/>
                        </a:rPr>
                        <a:t>Global Voices</a:t>
                      </a:r>
                    </a:p>
                  </a:txBody>
                  <a:tcPr marL="14131" marR="14131" marT="19266"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2200" b="0" i="0" u="none" strike="noStrike">
                          <a:solidFill>
                            <a:srgbClr val="000000"/>
                          </a:solidFill>
                          <a:effectLst/>
                          <a:latin typeface="Calibri" panose="020F0502020204030204" pitchFamily="34" charset="0"/>
                        </a:rPr>
                        <a:t>6,118 </a:t>
                      </a:r>
                    </a:p>
                  </a:txBody>
                  <a:tcPr marL="14131" marR="14131" marT="1926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2200" b="0" i="0" u="none" strike="noStrike">
                          <a:solidFill>
                            <a:srgbClr val="000000"/>
                          </a:solidFill>
                          <a:effectLst/>
                          <a:latin typeface="Calibri" panose="020F0502020204030204" pitchFamily="34" charset="0"/>
                        </a:rPr>
                        <a:t>75,201 </a:t>
                      </a:r>
                    </a:p>
                  </a:txBody>
                  <a:tcPr marL="14131" marR="14131" marT="1926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2200" b="0" i="0" u="none" strike="noStrike">
                          <a:solidFill>
                            <a:srgbClr val="000000"/>
                          </a:solidFill>
                          <a:effectLst/>
                          <a:latin typeface="Calibri" panose="020F0502020204030204" pitchFamily="34" charset="0"/>
                        </a:rPr>
                        <a:t>615,984 </a:t>
                      </a:r>
                    </a:p>
                  </a:txBody>
                  <a:tcPr marL="14131" marR="14131" marT="19266"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45436466"/>
                  </a:ext>
                </a:extLst>
              </a:tr>
              <a:tr h="385318">
                <a:tc>
                  <a:txBody>
                    <a:bodyPr/>
                    <a:lstStyle/>
                    <a:p>
                      <a:pPr algn="l" fontAlgn="b"/>
                      <a:r>
                        <a:rPr lang="tr-TR" sz="2200" b="0" i="0" u="none" strike="noStrike">
                          <a:solidFill>
                            <a:srgbClr val="000000"/>
                          </a:solidFill>
                          <a:effectLst/>
                          <a:latin typeface="Calibri" panose="020F0502020204030204" pitchFamily="34" charset="0"/>
                        </a:rPr>
                        <a:t>OpenSubtitles</a:t>
                      </a:r>
                    </a:p>
                  </a:txBody>
                  <a:tcPr marL="14131" marR="14131" marT="19266"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2200" b="0" i="0" u="none" strike="noStrike">
                          <a:solidFill>
                            <a:srgbClr val="000000"/>
                          </a:solidFill>
                          <a:effectLst/>
                          <a:latin typeface="Calibri" panose="020F0502020204030204" pitchFamily="34" charset="0"/>
                        </a:rPr>
                        <a:t>167,809,335 </a:t>
                      </a:r>
                    </a:p>
                  </a:txBody>
                  <a:tcPr marL="14131" marR="14131" marT="1926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2200" b="0" i="0" u="none" strike="noStrike">
                          <a:solidFill>
                            <a:srgbClr val="000000"/>
                          </a:solidFill>
                          <a:effectLst/>
                          <a:latin typeface="Calibri" panose="020F0502020204030204" pitchFamily="34" charset="0"/>
                        </a:rPr>
                        <a:t>677,578,088 </a:t>
                      </a:r>
                    </a:p>
                  </a:txBody>
                  <a:tcPr marL="14131" marR="14131" marT="1926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2200" b="0" i="0" u="none" strike="noStrike">
                          <a:solidFill>
                            <a:srgbClr val="000000"/>
                          </a:solidFill>
                          <a:effectLst/>
                          <a:latin typeface="Calibri" panose="020F0502020204030204" pitchFamily="34" charset="0"/>
                        </a:rPr>
                        <a:t>4,940,414,461 </a:t>
                      </a:r>
                    </a:p>
                  </a:txBody>
                  <a:tcPr marL="14131" marR="14131" marT="19266"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360376430"/>
                  </a:ext>
                </a:extLst>
              </a:tr>
              <a:tr h="385318">
                <a:tc>
                  <a:txBody>
                    <a:bodyPr/>
                    <a:lstStyle/>
                    <a:p>
                      <a:pPr algn="l" fontAlgn="b"/>
                      <a:r>
                        <a:rPr lang="tr-TR" sz="2200" b="0" i="0" u="none" strike="noStrike">
                          <a:solidFill>
                            <a:srgbClr val="000000"/>
                          </a:solidFill>
                          <a:effectLst/>
                          <a:latin typeface="Calibri" panose="020F0502020204030204" pitchFamily="34" charset="0"/>
                        </a:rPr>
                        <a:t>Tatoeba</a:t>
                      </a:r>
                    </a:p>
                  </a:txBody>
                  <a:tcPr marL="14131" marR="14131" marT="19266"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2200" b="0" i="0" u="none" strike="noStrike">
                          <a:solidFill>
                            <a:srgbClr val="000000"/>
                          </a:solidFill>
                          <a:effectLst/>
                          <a:latin typeface="Calibri" panose="020F0502020204030204" pitchFamily="34" charset="0"/>
                        </a:rPr>
                        <a:t>730,933 </a:t>
                      </a:r>
                    </a:p>
                  </a:txBody>
                  <a:tcPr marL="14131" marR="14131" marT="1926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2200" b="0" i="0" u="none" strike="noStrike">
                          <a:solidFill>
                            <a:srgbClr val="000000"/>
                          </a:solidFill>
                          <a:effectLst/>
                          <a:latin typeface="Calibri" panose="020F0502020204030204" pitchFamily="34" charset="0"/>
                        </a:rPr>
                        <a:t>3,606,127 </a:t>
                      </a:r>
                    </a:p>
                  </a:txBody>
                  <a:tcPr marL="14131" marR="14131" marT="1926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2200" b="0" i="0" u="none" strike="noStrike">
                          <a:solidFill>
                            <a:srgbClr val="000000"/>
                          </a:solidFill>
                          <a:effectLst/>
                          <a:latin typeface="Calibri" panose="020F0502020204030204" pitchFamily="34" charset="0"/>
                        </a:rPr>
                        <a:t>26,358,543 </a:t>
                      </a:r>
                    </a:p>
                  </a:txBody>
                  <a:tcPr marL="14131" marR="14131" marT="19266"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65614518"/>
                  </a:ext>
                </a:extLst>
              </a:tr>
              <a:tr h="385318">
                <a:tc>
                  <a:txBody>
                    <a:bodyPr/>
                    <a:lstStyle/>
                    <a:p>
                      <a:pPr algn="l" fontAlgn="b"/>
                      <a:r>
                        <a:rPr lang="tr-TR" sz="2200" b="0" i="0" u="none" strike="noStrike">
                          <a:solidFill>
                            <a:srgbClr val="000000"/>
                          </a:solidFill>
                          <a:effectLst/>
                          <a:latin typeface="Calibri" panose="020F0502020204030204" pitchFamily="34" charset="0"/>
                        </a:rPr>
                        <a:t>TED2013</a:t>
                      </a:r>
                    </a:p>
                  </a:txBody>
                  <a:tcPr marL="14131" marR="14131" marT="19266"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2200" b="0" i="0" u="none" strike="noStrike">
                          <a:solidFill>
                            <a:srgbClr val="000000"/>
                          </a:solidFill>
                          <a:effectLst/>
                          <a:latin typeface="Calibri" panose="020F0502020204030204" pitchFamily="34" charset="0"/>
                        </a:rPr>
                        <a:t>121,044 </a:t>
                      </a:r>
                    </a:p>
                  </a:txBody>
                  <a:tcPr marL="14131" marR="14131" marT="1926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2200" b="0" i="0" u="none" strike="noStrike">
                          <a:solidFill>
                            <a:srgbClr val="000000"/>
                          </a:solidFill>
                          <a:effectLst/>
                          <a:latin typeface="Calibri" panose="020F0502020204030204" pitchFamily="34" charset="0"/>
                        </a:rPr>
                        <a:t>1,407,257 </a:t>
                      </a:r>
                    </a:p>
                  </a:txBody>
                  <a:tcPr marL="14131" marR="14131" marT="1926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2200" b="0" i="0" u="none" strike="noStrike">
                          <a:solidFill>
                            <a:srgbClr val="000000"/>
                          </a:solidFill>
                          <a:effectLst/>
                          <a:latin typeface="Calibri" panose="020F0502020204030204" pitchFamily="34" charset="0"/>
                        </a:rPr>
                        <a:t>10,998,574 </a:t>
                      </a:r>
                    </a:p>
                  </a:txBody>
                  <a:tcPr marL="14131" marR="14131" marT="19266"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460205331"/>
                  </a:ext>
                </a:extLst>
              </a:tr>
              <a:tr h="385318">
                <a:tc>
                  <a:txBody>
                    <a:bodyPr/>
                    <a:lstStyle/>
                    <a:p>
                      <a:pPr algn="l" fontAlgn="b"/>
                      <a:r>
                        <a:rPr lang="tr-TR" sz="2200" b="0" i="0" u="none" strike="noStrike">
                          <a:solidFill>
                            <a:srgbClr val="000000"/>
                          </a:solidFill>
                          <a:effectLst/>
                          <a:latin typeface="Calibri" panose="020F0502020204030204" pitchFamily="34" charset="0"/>
                        </a:rPr>
                        <a:t>TED2020</a:t>
                      </a:r>
                    </a:p>
                  </a:txBody>
                  <a:tcPr marL="14131" marR="14131" marT="19266"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2200" b="0" i="0" u="none" strike="noStrike">
                          <a:solidFill>
                            <a:srgbClr val="000000"/>
                          </a:solidFill>
                          <a:effectLst/>
                          <a:latin typeface="Calibri" panose="020F0502020204030204" pitchFamily="34" charset="0"/>
                        </a:rPr>
                        <a:t>371,225 </a:t>
                      </a:r>
                    </a:p>
                  </a:txBody>
                  <a:tcPr marL="14131" marR="14131" marT="1926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2200" b="0" i="0" u="none" strike="noStrike">
                          <a:solidFill>
                            <a:srgbClr val="000000"/>
                          </a:solidFill>
                          <a:effectLst/>
                          <a:latin typeface="Calibri" panose="020F0502020204030204" pitchFamily="34" charset="0"/>
                        </a:rPr>
                        <a:t>3,851,340 </a:t>
                      </a:r>
                    </a:p>
                  </a:txBody>
                  <a:tcPr marL="14131" marR="14131" marT="1926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2200" b="0" i="0" u="none" strike="noStrike">
                          <a:solidFill>
                            <a:srgbClr val="000000"/>
                          </a:solidFill>
                          <a:effectLst/>
                          <a:latin typeface="Calibri" panose="020F0502020204030204" pitchFamily="34" charset="0"/>
                        </a:rPr>
                        <a:t>30,451,350 </a:t>
                      </a:r>
                    </a:p>
                  </a:txBody>
                  <a:tcPr marL="14131" marR="14131" marT="19266"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400783173"/>
                  </a:ext>
                </a:extLst>
              </a:tr>
              <a:tr h="385318">
                <a:tc>
                  <a:txBody>
                    <a:bodyPr/>
                    <a:lstStyle/>
                    <a:p>
                      <a:pPr algn="l" fontAlgn="b"/>
                      <a:r>
                        <a:rPr lang="tr-TR" sz="2200" b="1" i="0" u="none" strike="noStrike">
                          <a:solidFill>
                            <a:srgbClr val="000000"/>
                          </a:solidFill>
                          <a:effectLst/>
                          <a:latin typeface="Calibri" panose="020F0502020204030204" pitchFamily="34" charset="0"/>
                        </a:rPr>
                        <a:t>TOTAL</a:t>
                      </a:r>
                    </a:p>
                  </a:txBody>
                  <a:tcPr marL="14131" marR="14131" marT="19266"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2200" b="1" i="0" u="none" strike="noStrike">
                          <a:solidFill>
                            <a:srgbClr val="000000"/>
                          </a:solidFill>
                          <a:effectLst/>
                          <a:latin typeface="Calibri" panose="020F0502020204030204" pitchFamily="34" charset="0"/>
                        </a:rPr>
                        <a:t>169,038,655 </a:t>
                      </a:r>
                    </a:p>
                  </a:txBody>
                  <a:tcPr marL="14131" marR="14131" marT="1926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2200" b="1" i="0" u="none" strike="noStrike">
                          <a:solidFill>
                            <a:srgbClr val="000000"/>
                          </a:solidFill>
                          <a:effectLst/>
                          <a:latin typeface="Calibri" panose="020F0502020204030204" pitchFamily="34" charset="0"/>
                        </a:rPr>
                        <a:t>686,518,013 </a:t>
                      </a:r>
                    </a:p>
                  </a:txBody>
                  <a:tcPr marL="14131" marR="14131" marT="1926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2200" b="1" i="0" u="none" strike="noStrike" dirty="0">
                          <a:solidFill>
                            <a:srgbClr val="000000"/>
                          </a:solidFill>
                          <a:effectLst/>
                          <a:latin typeface="Calibri" panose="020F0502020204030204" pitchFamily="34" charset="0"/>
                        </a:rPr>
                        <a:t>5,008,838,912 </a:t>
                      </a:r>
                    </a:p>
                  </a:txBody>
                  <a:tcPr marL="14131" marR="14131" marT="19266"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069948407"/>
                  </a:ext>
                </a:extLst>
              </a:tr>
            </a:tbl>
          </a:graphicData>
        </a:graphic>
      </p:graphicFrame>
      <p:sp>
        <p:nvSpPr>
          <p:cNvPr id="6" name="Content Placeholder 5">
            <a:extLst>
              <a:ext uri="{FF2B5EF4-FFF2-40B4-BE49-F238E27FC236}">
                <a16:creationId xmlns:a16="http://schemas.microsoft.com/office/drawing/2014/main" id="{48CB6FA5-47A5-482F-A0A9-41DBB275B389}"/>
              </a:ext>
            </a:extLst>
          </p:cNvPr>
          <p:cNvSpPr>
            <a:spLocks noGrp="1"/>
          </p:cNvSpPr>
          <p:nvPr>
            <p:ph sz="half" idx="2"/>
          </p:nvPr>
        </p:nvSpPr>
        <p:spPr>
          <a:xfrm>
            <a:off x="290513" y="4025841"/>
            <a:ext cx="5181600" cy="775852"/>
          </a:xfrm>
        </p:spPr>
        <p:txBody>
          <a:bodyPr/>
          <a:lstStyle/>
          <a:p>
            <a:r>
              <a:rPr lang="en-US" dirty="0"/>
              <a:t>Added optimization!</a:t>
            </a:r>
          </a:p>
        </p:txBody>
      </p:sp>
    </p:spTree>
    <p:extLst>
      <p:ext uri="{BB962C8B-B14F-4D97-AF65-F5344CB8AC3E}">
        <p14:creationId xmlns:p14="http://schemas.microsoft.com/office/powerpoint/2010/main" val="2153063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145BC-8EEC-495C-87C3-6F5B115E4401}"/>
              </a:ext>
            </a:extLst>
          </p:cNvPr>
          <p:cNvSpPr>
            <a:spLocks noGrp="1"/>
          </p:cNvSpPr>
          <p:nvPr>
            <p:ph type="title"/>
          </p:nvPr>
        </p:nvSpPr>
        <p:spPr/>
        <p:txBody>
          <a:bodyPr/>
          <a:lstStyle/>
          <a:p>
            <a:r>
              <a:rPr lang="tr-TR" dirty="0"/>
              <a:t>Language Model Optimizer</a:t>
            </a:r>
            <a:endParaRPr lang="en-US" dirty="0"/>
          </a:p>
        </p:txBody>
      </p:sp>
      <p:pic>
        <p:nvPicPr>
          <p:cNvPr id="5" name="Content Placeholder 4">
            <a:extLst>
              <a:ext uri="{FF2B5EF4-FFF2-40B4-BE49-F238E27FC236}">
                <a16:creationId xmlns:a16="http://schemas.microsoft.com/office/drawing/2014/main" id="{ADE05DB7-A5DE-4B7F-B9B5-BE5AD1521F1D}"/>
              </a:ext>
            </a:extLst>
          </p:cNvPr>
          <p:cNvPicPr>
            <a:picLocks noGrp="1" noChangeAspect="1"/>
          </p:cNvPicPr>
          <p:nvPr>
            <p:ph sz="half" idx="1"/>
          </p:nvPr>
        </p:nvPicPr>
        <p:blipFill>
          <a:blip r:embed="rId3"/>
          <a:stretch>
            <a:fillRect/>
          </a:stretch>
        </p:blipFill>
        <p:spPr>
          <a:xfrm>
            <a:off x="291192" y="1213805"/>
            <a:ext cx="6566186" cy="1504950"/>
          </a:xfrm>
          <a:prstGeom prst="rect">
            <a:avLst/>
          </a:prstGeom>
        </p:spPr>
      </p:pic>
      <p:pic>
        <p:nvPicPr>
          <p:cNvPr id="6" name="Content Placeholder 5">
            <a:extLst>
              <a:ext uri="{FF2B5EF4-FFF2-40B4-BE49-F238E27FC236}">
                <a16:creationId xmlns:a16="http://schemas.microsoft.com/office/drawing/2014/main" id="{54C7B152-1BC5-4C4A-8A50-87B34EAECE62}"/>
              </a:ext>
            </a:extLst>
          </p:cNvPr>
          <p:cNvPicPr>
            <a:picLocks noGrp="1" noChangeAspect="1"/>
          </p:cNvPicPr>
          <p:nvPr>
            <p:ph sz="half" idx="2"/>
          </p:nvPr>
        </p:nvPicPr>
        <p:blipFill>
          <a:blip r:embed="rId4"/>
          <a:stretch>
            <a:fillRect/>
          </a:stretch>
        </p:blipFill>
        <p:spPr>
          <a:xfrm>
            <a:off x="291192" y="2791581"/>
            <a:ext cx="6566186" cy="1224885"/>
          </a:xfrm>
          <a:prstGeom prst="rect">
            <a:avLst/>
          </a:prstGeom>
        </p:spPr>
      </p:pic>
      <p:pic>
        <p:nvPicPr>
          <p:cNvPr id="7" name="Picture 6">
            <a:extLst>
              <a:ext uri="{FF2B5EF4-FFF2-40B4-BE49-F238E27FC236}">
                <a16:creationId xmlns:a16="http://schemas.microsoft.com/office/drawing/2014/main" id="{33A779CF-FA6E-4F4B-AB5D-90E633A3F960}"/>
              </a:ext>
            </a:extLst>
          </p:cNvPr>
          <p:cNvPicPr>
            <a:picLocks noChangeAspect="1"/>
          </p:cNvPicPr>
          <p:nvPr/>
        </p:nvPicPr>
        <p:blipFill>
          <a:blip r:embed="rId5"/>
          <a:stretch>
            <a:fillRect/>
          </a:stretch>
        </p:blipFill>
        <p:spPr>
          <a:xfrm>
            <a:off x="291192" y="4139246"/>
            <a:ext cx="6566186" cy="1523432"/>
          </a:xfrm>
          <a:prstGeom prst="rect">
            <a:avLst/>
          </a:prstGeom>
        </p:spPr>
      </p:pic>
      <p:sp>
        <p:nvSpPr>
          <p:cNvPr id="8" name="Rectangle: Rounded Corners 7">
            <a:extLst>
              <a:ext uri="{FF2B5EF4-FFF2-40B4-BE49-F238E27FC236}">
                <a16:creationId xmlns:a16="http://schemas.microsoft.com/office/drawing/2014/main" id="{F0DAB6E6-112E-4E18-BBA5-1AD1B55891F7}"/>
              </a:ext>
            </a:extLst>
          </p:cNvPr>
          <p:cNvSpPr/>
          <p:nvPr/>
        </p:nvSpPr>
        <p:spPr>
          <a:xfrm>
            <a:off x="291191" y="2319644"/>
            <a:ext cx="3073331" cy="399111"/>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864458B-F6F5-47BA-A798-6BFE00D30EA8}"/>
              </a:ext>
            </a:extLst>
          </p:cNvPr>
          <p:cNvSpPr/>
          <p:nvPr/>
        </p:nvSpPr>
        <p:spPr>
          <a:xfrm>
            <a:off x="284599" y="3761279"/>
            <a:ext cx="1463240" cy="28035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D2A1F8E-F4E9-493D-8D64-2C870FF09A01}"/>
              </a:ext>
            </a:extLst>
          </p:cNvPr>
          <p:cNvSpPr/>
          <p:nvPr/>
        </p:nvSpPr>
        <p:spPr>
          <a:xfrm>
            <a:off x="291191" y="5231103"/>
            <a:ext cx="3073331" cy="399111"/>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ED0C6EC7-9800-463D-AD6A-7F121E1497A6}"/>
              </a:ext>
            </a:extLst>
          </p:cNvPr>
          <p:cNvSpPr/>
          <p:nvPr/>
        </p:nvSpPr>
        <p:spPr>
          <a:xfrm rot="5400000">
            <a:off x="1224700" y="4499875"/>
            <a:ext cx="1224883" cy="211916"/>
          </a:xfrm>
          <a:prstGeom prst="rightArrow">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05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FC3D8-72C2-4F0A-A0B3-6E2B7BBDD848}"/>
              </a:ext>
            </a:extLst>
          </p:cNvPr>
          <p:cNvSpPr>
            <a:spLocks noGrp="1"/>
          </p:cNvSpPr>
          <p:nvPr>
            <p:ph type="title"/>
          </p:nvPr>
        </p:nvSpPr>
        <p:spPr/>
        <p:txBody>
          <a:bodyPr/>
          <a:lstStyle/>
          <a:p>
            <a:r>
              <a:rPr lang="tr-TR" dirty="0"/>
              <a:t>Character &amp; Word Error Rates</a:t>
            </a:r>
            <a:endParaRPr lang="en-US" dirty="0"/>
          </a:p>
        </p:txBody>
      </p:sp>
      <p:graphicFrame>
        <p:nvGraphicFramePr>
          <p:cNvPr id="7" name="Content Placeholder 6">
            <a:extLst>
              <a:ext uri="{FF2B5EF4-FFF2-40B4-BE49-F238E27FC236}">
                <a16:creationId xmlns:a16="http://schemas.microsoft.com/office/drawing/2014/main" id="{27758E6D-6AF3-4484-BC2D-59687AF37E6E}"/>
              </a:ext>
            </a:extLst>
          </p:cNvPr>
          <p:cNvGraphicFramePr>
            <a:graphicFrameLocks noGrp="1"/>
          </p:cNvGraphicFramePr>
          <p:nvPr>
            <p:ph sz="half" idx="1"/>
          </p:nvPr>
        </p:nvGraphicFramePr>
        <p:xfrm>
          <a:off x="290513" y="1214438"/>
          <a:ext cx="5181600" cy="4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a:extLst>
              <a:ext uri="{FF2B5EF4-FFF2-40B4-BE49-F238E27FC236}">
                <a16:creationId xmlns:a16="http://schemas.microsoft.com/office/drawing/2014/main" id="{9303EB0C-8AA3-40CB-9FCD-D0A63EE8D936}"/>
              </a:ext>
            </a:extLst>
          </p:cNvPr>
          <p:cNvGraphicFramePr>
            <a:graphicFrameLocks noGrp="1"/>
          </p:cNvGraphicFramePr>
          <p:nvPr>
            <p:ph sz="half" idx="2"/>
          </p:nvPr>
        </p:nvGraphicFramePr>
        <p:xfrm>
          <a:off x="5624513" y="1214438"/>
          <a:ext cx="5181600" cy="472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85668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C13B-CCE0-4613-B235-B76641F850CB}"/>
              </a:ext>
            </a:extLst>
          </p:cNvPr>
          <p:cNvSpPr>
            <a:spLocks noGrp="1"/>
          </p:cNvSpPr>
          <p:nvPr>
            <p:ph type="title"/>
          </p:nvPr>
        </p:nvSpPr>
        <p:spPr/>
        <p:txBody>
          <a:bodyPr/>
          <a:lstStyle/>
          <a:p>
            <a:r>
              <a:rPr lang="en-US" dirty="0"/>
              <a:t>Back to Analysis</a:t>
            </a:r>
          </a:p>
        </p:txBody>
      </p:sp>
      <p:graphicFrame>
        <p:nvGraphicFramePr>
          <p:cNvPr id="7" name="Content Placeholder 6">
            <a:extLst>
              <a:ext uri="{FF2B5EF4-FFF2-40B4-BE49-F238E27FC236}">
                <a16:creationId xmlns:a16="http://schemas.microsoft.com/office/drawing/2014/main" id="{180C720E-2591-4F2A-9EBC-3FCD0F5A52FE}"/>
              </a:ext>
            </a:extLst>
          </p:cNvPr>
          <p:cNvGraphicFramePr>
            <a:graphicFrameLocks noGrp="1"/>
          </p:cNvGraphicFramePr>
          <p:nvPr>
            <p:ph sz="half" idx="1"/>
            <p:extLst>
              <p:ext uri="{D42A27DB-BD31-4B8C-83A1-F6EECF244321}">
                <p14:modId xmlns:p14="http://schemas.microsoft.com/office/powerpoint/2010/main" val="2626006266"/>
              </p:ext>
            </p:extLst>
          </p:nvPr>
        </p:nvGraphicFramePr>
        <p:xfrm>
          <a:off x="291192" y="1140978"/>
          <a:ext cx="4925578" cy="3212827"/>
        </p:xfrm>
        <a:graphic>
          <a:graphicData uri="http://schemas.openxmlformats.org/drawingml/2006/table">
            <a:tbl>
              <a:tblPr/>
              <a:tblGrid>
                <a:gridCol w="752518">
                  <a:extLst>
                    <a:ext uri="{9D8B030D-6E8A-4147-A177-3AD203B41FA5}">
                      <a16:colId xmlns:a16="http://schemas.microsoft.com/office/drawing/2014/main" val="86106921"/>
                    </a:ext>
                  </a:extLst>
                </a:gridCol>
                <a:gridCol w="1043265">
                  <a:extLst>
                    <a:ext uri="{9D8B030D-6E8A-4147-A177-3AD203B41FA5}">
                      <a16:colId xmlns:a16="http://schemas.microsoft.com/office/drawing/2014/main" val="1700506344"/>
                    </a:ext>
                  </a:extLst>
                </a:gridCol>
                <a:gridCol w="1043265">
                  <a:extLst>
                    <a:ext uri="{9D8B030D-6E8A-4147-A177-3AD203B41FA5}">
                      <a16:colId xmlns:a16="http://schemas.microsoft.com/office/drawing/2014/main" val="426119217"/>
                    </a:ext>
                  </a:extLst>
                </a:gridCol>
                <a:gridCol w="1043265">
                  <a:extLst>
                    <a:ext uri="{9D8B030D-6E8A-4147-A177-3AD203B41FA5}">
                      <a16:colId xmlns:a16="http://schemas.microsoft.com/office/drawing/2014/main" val="102498799"/>
                    </a:ext>
                  </a:extLst>
                </a:gridCol>
                <a:gridCol w="1043265">
                  <a:extLst>
                    <a:ext uri="{9D8B030D-6E8A-4147-A177-3AD203B41FA5}">
                      <a16:colId xmlns:a16="http://schemas.microsoft.com/office/drawing/2014/main" val="1499143631"/>
                    </a:ext>
                  </a:extLst>
                </a:gridCol>
              </a:tblGrid>
              <a:tr h="489011">
                <a:tc gridSpan="5">
                  <a:txBody>
                    <a:bodyPr/>
                    <a:lstStyle/>
                    <a:p>
                      <a:pPr algn="ctr" fontAlgn="b"/>
                      <a:r>
                        <a:rPr lang="tr-TR" sz="2100" b="1" i="0" u="none" strike="noStrike" dirty="0">
                          <a:solidFill>
                            <a:srgbClr val="FFFFFF"/>
                          </a:solidFill>
                          <a:effectLst/>
                          <a:latin typeface="Calibri" panose="020F0502020204030204" pitchFamily="34" charset="0"/>
                        </a:rPr>
                        <a:t>Number of Client IDs</a:t>
                      </a:r>
                    </a:p>
                  </a:txBody>
                  <a:tcPr marL="88795" marR="88795" marT="44397" marB="44397" anchor="b">
                    <a:lnL>
                      <a:noFill/>
                    </a:lnL>
                    <a:lnR>
                      <a:noFill/>
                    </a:lnR>
                    <a:lnT>
                      <a:noFill/>
                    </a:lnT>
                    <a:lnB w="6350" cap="flat" cmpd="sng" algn="ctr">
                      <a:solidFill>
                        <a:srgbClr val="8EA9DB"/>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5464625"/>
                  </a:ext>
                </a:extLst>
              </a:tr>
              <a:tr h="340477">
                <a:tc>
                  <a:txBody>
                    <a:bodyPr/>
                    <a:lstStyle/>
                    <a:p>
                      <a:pPr algn="l" fontAlgn="b"/>
                      <a:r>
                        <a:rPr lang="tr-TR" sz="1900" b="1" i="0" u="none" strike="noStrike">
                          <a:solidFill>
                            <a:srgbClr val="FFFFFF"/>
                          </a:solidFill>
                          <a:effectLst/>
                          <a:latin typeface="Calibri" panose="020F0502020204030204" pitchFamily="34" charset="0"/>
                        </a:rPr>
                        <a:t>Ver</a:t>
                      </a:r>
                    </a:p>
                  </a:txBody>
                  <a:tcPr marL="17024" marR="17024" marT="17024"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tr-TR" sz="1900" b="1" i="0" u="none" strike="noStrike">
                          <a:solidFill>
                            <a:srgbClr val="FFFFFF"/>
                          </a:solidFill>
                          <a:effectLst/>
                          <a:latin typeface="Calibri" panose="020F0502020204030204" pitchFamily="34" charset="0"/>
                        </a:rPr>
                        <a:t>VAL</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tr-TR" sz="1900" b="1" i="0" u="none" strike="noStrike">
                          <a:solidFill>
                            <a:srgbClr val="FFFFFF"/>
                          </a:solidFill>
                          <a:effectLst/>
                          <a:latin typeface="Calibri" panose="020F0502020204030204" pitchFamily="34" charset="0"/>
                        </a:rPr>
                        <a:t>TRAIN</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tr-TR" sz="1900" b="1" i="0" u="none" strike="noStrike">
                          <a:solidFill>
                            <a:srgbClr val="FFFFFF"/>
                          </a:solidFill>
                          <a:effectLst/>
                          <a:latin typeface="Calibri" panose="020F0502020204030204" pitchFamily="34" charset="0"/>
                        </a:rPr>
                        <a:t>DEV</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tr-TR" sz="1900" b="1" i="0" u="none" strike="noStrike">
                          <a:solidFill>
                            <a:srgbClr val="FFFFFF"/>
                          </a:solidFill>
                          <a:effectLst/>
                          <a:latin typeface="Calibri" panose="020F0502020204030204" pitchFamily="34" charset="0"/>
                        </a:rPr>
                        <a:t>TEST</a:t>
                      </a:r>
                    </a:p>
                  </a:txBody>
                  <a:tcPr marL="17024" marR="17024" marT="17024"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2030595009"/>
                  </a:ext>
                </a:extLst>
              </a:tr>
              <a:tr h="340477">
                <a:tc>
                  <a:txBody>
                    <a:bodyPr/>
                    <a:lstStyle/>
                    <a:p>
                      <a:pPr algn="l" fontAlgn="b"/>
                      <a:r>
                        <a:rPr lang="tr-TR" sz="1900" b="0" i="0" u="none" strike="noStrike">
                          <a:solidFill>
                            <a:srgbClr val="000000"/>
                          </a:solidFill>
                          <a:effectLst/>
                          <a:latin typeface="Calibri" panose="020F0502020204030204" pitchFamily="34" charset="0"/>
                        </a:rPr>
                        <a:t>1</a:t>
                      </a:r>
                    </a:p>
                  </a:txBody>
                  <a:tcPr marL="17024" marR="17024" marT="17024"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190 </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4 </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21 </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165 </a:t>
                      </a:r>
                    </a:p>
                  </a:txBody>
                  <a:tcPr marL="17024" marR="17024" marT="17024"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977409243"/>
                  </a:ext>
                </a:extLst>
              </a:tr>
              <a:tr h="340477">
                <a:tc>
                  <a:txBody>
                    <a:bodyPr/>
                    <a:lstStyle/>
                    <a:p>
                      <a:pPr algn="l" fontAlgn="b"/>
                      <a:r>
                        <a:rPr lang="tr-TR" sz="1900" b="0" i="0" u="none" strike="noStrike">
                          <a:solidFill>
                            <a:srgbClr val="000000"/>
                          </a:solidFill>
                          <a:effectLst/>
                          <a:latin typeface="Calibri" panose="020F0502020204030204" pitchFamily="34" charset="0"/>
                        </a:rPr>
                        <a:t>2</a:t>
                      </a:r>
                    </a:p>
                  </a:txBody>
                  <a:tcPr marL="17024" marR="17024" marT="17024"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323 </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13 </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46 </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264 </a:t>
                      </a:r>
                    </a:p>
                  </a:txBody>
                  <a:tcPr marL="17024" marR="17024" marT="17024"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297146814"/>
                  </a:ext>
                </a:extLst>
              </a:tr>
              <a:tr h="340477">
                <a:tc>
                  <a:txBody>
                    <a:bodyPr/>
                    <a:lstStyle/>
                    <a:p>
                      <a:pPr algn="l" fontAlgn="b"/>
                      <a:r>
                        <a:rPr lang="tr-TR" sz="1900" b="0" i="0" u="none" strike="noStrike">
                          <a:solidFill>
                            <a:srgbClr val="000000"/>
                          </a:solidFill>
                          <a:effectLst/>
                          <a:latin typeface="Calibri" panose="020F0502020204030204" pitchFamily="34" charset="0"/>
                        </a:rPr>
                        <a:t>3</a:t>
                      </a:r>
                    </a:p>
                  </a:txBody>
                  <a:tcPr marL="17024" marR="17024" marT="17024"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323 </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13 </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76 </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265 </a:t>
                      </a:r>
                    </a:p>
                  </a:txBody>
                  <a:tcPr marL="17024" marR="17024" marT="17024"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888393786"/>
                  </a:ext>
                </a:extLst>
              </a:tr>
              <a:tr h="340477">
                <a:tc>
                  <a:txBody>
                    <a:bodyPr/>
                    <a:lstStyle/>
                    <a:p>
                      <a:pPr algn="l" fontAlgn="b"/>
                      <a:r>
                        <a:rPr lang="tr-TR" sz="1900" b="0" i="0" u="none" strike="noStrike">
                          <a:solidFill>
                            <a:srgbClr val="000000"/>
                          </a:solidFill>
                          <a:effectLst/>
                          <a:latin typeface="Calibri" panose="020F0502020204030204" pitchFamily="34" charset="0"/>
                        </a:rPr>
                        <a:t>4</a:t>
                      </a:r>
                    </a:p>
                  </a:txBody>
                  <a:tcPr marL="17024" marR="17024" marT="17024"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434 </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34 </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76 </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324 </a:t>
                      </a:r>
                    </a:p>
                  </a:txBody>
                  <a:tcPr marL="17024" marR="17024" marT="17024"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60712451"/>
                  </a:ext>
                </a:extLst>
              </a:tr>
              <a:tr h="340477">
                <a:tc>
                  <a:txBody>
                    <a:bodyPr/>
                    <a:lstStyle/>
                    <a:p>
                      <a:pPr algn="l" fontAlgn="b"/>
                      <a:r>
                        <a:rPr lang="tr-TR" sz="1900" b="0" i="0" u="none" strike="noStrike">
                          <a:solidFill>
                            <a:srgbClr val="000000"/>
                          </a:solidFill>
                          <a:effectLst/>
                          <a:latin typeface="Calibri" panose="020F0502020204030204" pitchFamily="34" charset="0"/>
                        </a:rPr>
                        <a:t>5.1</a:t>
                      </a:r>
                    </a:p>
                  </a:txBody>
                  <a:tcPr marL="17024" marR="17024" marT="17024"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608 </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77 </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128 </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389 </a:t>
                      </a:r>
                    </a:p>
                  </a:txBody>
                  <a:tcPr marL="17024" marR="17024" marT="17024"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307987925"/>
                  </a:ext>
                </a:extLst>
              </a:tr>
              <a:tr h="340477">
                <a:tc>
                  <a:txBody>
                    <a:bodyPr/>
                    <a:lstStyle/>
                    <a:p>
                      <a:pPr algn="l" fontAlgn="b"/>
                      <a:r>
                        <a:rPr lang="tr-TR" sz="1900" b="0" i="0" u="none" strike="noStrike">
                          <a:solidFill>
                            <a:srgbClr val="000000"/>
                          </a:solidFill>
                          <a:effectLst/>
                          <a:latin typeface="Calibri" panose="020F0502020204030204" pitchFamily="34" charset="0"/>
                        </a:rPr>
                        <a:t>6.1</a:t>
                      </a:r>
                    </a:p>
                  </a:txBody>
                  <a:tcPr marL="17024" marR="17024" marT="17024"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631 </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77 </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128 </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401 </a:t>
                      </a:r>
                    </a:p>
                  </a:txBody>
                  <a:tcPr marL="17024" marR="17024" marT="17024"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967792970"/>
                  </a:ext>
                </a:extLst>
              </a:tr>
              <a:tr h="340477">
                <a:tc>
                  <a:txBody>
                    <a:bodyPr/>
                    <a:lstStyle/>
                    <a:p>
                      <a:pPr algn="l" fontAlgn="b"/>
                      <a:r>
                        <a:rPr lang="tr-TR" sz="1900" b="0" i="0" u="none" strike="noStrike">
                          <a:solidFill>
                            <a:srgbClr val="000000"/>
                          </a:solidFill>
                          <a:effectLst/>
                          <a:latin typeface="Calibri" panose="020F0502020204030204" pitchFamily="34" charset="0"/>
                        </a:rPr>
                        <a:t>7.0</a:t>
                      </a:r>
                    </a:p>
                  </a:txBody>
                  <a:tcPr marL="17024" marR="17024" marT="17024"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851 </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FF0000"/>
                          </a:solidFill>
                          <a:effectLst/>
                          <a:latin typeface="Calibri" panose="020F0502020204030204" pitchFamily="34" charset="0"/>
                        </a:rPr>
                        <a:t>13 </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FF0000"/>
                          </a:solidFill>
                          <a:effectLst/>
                          <a:latin typeface="Calibri" panose="020F0502020204030204" pitchFamily="34" charset="0"/>
                        </a:rPr>
                        <a:t>99 </a:t>
                      </a:r>
                    </a:p>
                  </a:txBody>
                  <a:tcPr marL="17024" marR="17024" marT="17024"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dirty="0">
                          <a:solidFill>
                            <a:srgbClr val="000000"/>
                          </a:solidFill>
                          <a:effectLst/>
                          <a:latin typeface="Calibri" panose="020F0502020204030204" pitchFamily="34" charset="0"/>
                        </a:rPr>
                        <a:t>640 </a:t>
                      </a:r>
                    </a:p>
                  </a:txBody>
                  <a:tcPr marL="17024" marR="17024" marT="17024"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664151637"/>
                  </a:ext>
                </a:extLst>
              </a:tr>
            </a:tbl>
          </a:graphicData>
        </a:graphic>
      </p:graphicFrame>
      <p:graphicFrame>
        <p:nvGraphicFramePr>
          <p:cNvPr id="8" name="Content Placeholder 7">
            <a:extLst>
              <a:ext uri="{FF2B5EF4-FFF2-40B4-BE49-F238E27FC236}">
                <a16:creationId xmlns:a16="http://schemas.microsoft.com/office/drawing/2014/main" id="{E1B182E5-48AC-4C0C-A6A4-AC15146F0666}"/>
              </a:ext>
            </a:extLst>
          </p:cNvPr>
          <p:cNvGraphicFramePr>
            <a:graphicFrameLocks noGrp="1"/>
          </p:cNvGraphicFramePr>
          <p:nvPr>
            <p:ph sz="half" idx="2"/>
            <p:extLst>
              <p:ext uri="{D42A27DB-BD31-4B8C-83A1-F6EECF244321}">
                <p14:modId xmlns:p14="http://schemas.microsoft.com/office/powerpoint/2010/main" val="2244008910"/>
              </p:ext>
            </p:extLst>
          </p:nvPr>
        </p:nvGraphicFramePr>
        <p:xfrm>
          <a:off x="5597282" y="1140978"/>
          <a:ext cx="4925578" cy="3208810"/>
        </p:xfrm>
        <a:graphic>
          <a:graphicData uri="http://schemas.openxmlformats.org/drawingml/2006/table">
            <a:tbl>
              <a:tblPr/>
              <a:tblGrid>
                <a:gridCol w="752518">
                  <a:extLst>
                    <a:ext uri="{9D8B030D-6E8A-4147-A177-3AD203B41FA5}">
                      <a16:colId xmlns:a16="http://schemas.microsoft.com/office/drawing/2014/main" val="3115063019"/>
                    </a:ext>
                  </a:extLst>
                </a:gridCol>
                <a:gridCol w="1043265">
                  <a:extLst>
                    <a:ext uri="{9D8B030D-6E8A-4147-A177-3AD203B41FA5}">
                      <a16:colId xmlns:a16="http://schemas.microsoft.com/office/drawing/2014/main" val="704430966"/>
                    </a:ext>
                  </a:extLst>
                </a:gridCol>
                <a:gridCol w="1043265">
                  <a:extLst>
                    <a:ext uri="{9D8B030D-6E8A-4147-A177-3AD203B41FA5}">
                      <a16:colId xmlns:a16="http://schemas.microsoft.com/office/drawing/2014/main" val="147037010"/>
                    </a:ext>
                  </a:extLst>
                </a:gridCol>
                <a:gridCol w="1043265">
                  <a:extLst>
                    <a:ext uri="{9D8B030D-6E8A-4147-A177-3AD203B41FA5}">
                      <a16:colId xmlns:a16="http://schemas.microsoft.com/office/drawing/2014/main" val="886336948"/>
                    </a:ext>
                  </a:extLst>
                </a:gridCol>
                <a:gridCol w="1043265">
                  <a:extLst>
                    <a:ext uri="{9D8B030D-6E8A-4147-A177-3AD203B41FA5}">
                      <a16:colId xmlns:a16="http://schemas.microsoft.com/office/drawing/2014/main" val="806138747"/>
                    </a:ext>
                  </a:extLst>
                </a:gridCol>
              </a:tblGrid>
              <a:tr h="484986">
                <a:tc gridSpan="5">
                  <a:txBody>
                    <a:bodyPr/>
                    <a:lstStyle/>
                    <a:p>
                      <a:pPr algn="ctr" fontAlgn="b"/>
                      <a:r>
                        <a:rPr lang="tr-TR" sz="2100" b="1" i="0" u="none" strike="noStrike">
                          <a:solidFill>
                            <a:srgbClr val="FFFFFF"/>
                          </a:solidFill>
                          <a:effectLst/>
                          <a:latin typeface="Calibri" panose="020F0502020204030204" pitchFamily="34" charset="0"/>
                        </a:rPr>
                        <a:t>Gender - Female / Male Ratio</a:t>
                      </a:r>
                    </a:p>
                  </a:txBody>
                  <a:tcPr marL="87697" marR="87697" marT="43849" marB="43849" anchor="b">
                    <a:lnL>
                      <a:noFill/>
                    </a:lnL>
                    <a:lnR>
                      <a:noFill/>
                    </a:lnR>
                    <a:lnT>
                      <a:noFill/>
                    </a:lnT>
                    <a:lnB w="6350" cap="flat" cmpd="sng" algn="ctr">
                      <a:solidFill>
                        <a:srgbClr val="8EA9DB"/>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5619641"/>
                  </a:ext>
                </a:extLst>
              </a:tr>
              <a:tr h="340478">
                <a:tc>
                  <a:txBody>
                    <a:bodyPr/>
                    <a:lstStyle/>
                    <a:p>
                      <a:pPr algn="l" fontAlgn="b"/>
                      <a:r>
                        <a:rPr lang="tr-TR" sz="1900" b="1" i="0" u="none" strike="noStrike">
                          <a:solidFill>
                            <a:srgbClr val="FFFFFF"/>
                          </a:solidFill>
                          <a:effectLst/>
                          <a:latin typeface="Calibri" panose="020F0502020204030204" pitchFamily="34" charset="0"/>
                        </a:rPr>
                        <a:t>Ver</a:t>
                      </a:r>
                    </a:p>
                  </a:txBody>
                  <a:tcPr marL="17023" marR="17023" marT="1702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tr-TR" sz="1900" b="1" i="0" u="none" strike="noStrike">
                          <a:solidFill>
                            <a:srgbClr val="FFFFFF"/>
                          </a:solidFill>
                          <a:effectLst/>
                          <a:latin typeface="Calibri" panose="020F0502020204030204" pitchFamily="34" charset="0"/>
                        </a:rPr>
                        <a:t>VAL</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tr-TR" sz="1900" b="1" i="0" u="none" strike="noStrike">
                          <a:solidFill>
                            <a:srgbClr val="FFFFFF"/>
                          </a:solidFill>
                          <a:effectLst/>
                          <a:latin typeface="Calibri" panose="020F0502020204030204" pitchFamily="34" charset="0"/>
                        </a:rPr>
                        <a:t>TRAIN</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tr-TR" sz="1900" b="1" i="0" u="none" strike="noStrike">
                          <a:solidFill>
                            <a:srgbClr val="FFFFFF"/>
                          </a:solidFill>
                          <a:effectLst/>
                          <a:latin typeface="Calibri" panose="020F0502020204030204" pitchFamily="34" charset="0"/>
                        </a:rPr>
                        <a:t>DEV</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tr-TR" sz="1900" b="1" i="0" u="none" strike="noStrike">
                          <a:solidFill>
                            <a:srgbClr val="FFFFFF"/>
                          </a:solidFill>
                          <a:effectLst/>
                          <a:latin typeface="Calibri" panose="020F0502020204030204" pitchFamily="34" charset="0"/>
                        </a:rPr>
                        <a:t>TEST</a:t>
                      </a:r>
                    </a:p>
                  </a:txBody>
                  <a:tcPr marL="17023" marR="17023" marT="1702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223533683"/>
                  </a:ext>
                </a:extLst>
              </a:tr>
              <a:tr h="340478">
                <a:tc>
                  <a:txBody>
                    <a:bodyPr/>
                    <a:lstStyle/>
                    <a:p>
                      <a:pPr algn="l" fontAlgn="b"/>
                      <a:r>
                        <a:rPr lang="tr-TR" sz="1900" b="0" i="0" u="none" strike="noStrike">
                          <a:solidFill>
                            <a:srgbClr val="000000"/>
                          </a:solidFill>
                          <a:effectLst/>
                          <a:latin typeface="Calibri" panose="020F0502020204030204" pitchFamily="34" charset="0"/>
                        </a:rPr>
                        <a:t>1</a:t>
                      </a:r>
                    </a:p>
                  </a:txBody>
                  <a:tcPr marL="17023" marR="17023" marT="1702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9.89%</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0.00%</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40.69%</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9.13%</a:t>
                      </a:r>
                    </a:p>
                  </a:txBody>
                  <a:tcPr marL="17023" marR="17023" marT="1702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763646664"/>
                  </a:ext>
                </a:extLst>
              </a:tr>
              <a:tr h="340478">
                <a:tc>
                  <a:txBody>
                    <a:bodyPr/>
                    <a:lstStyle/>
                    <a:p>
                      <a:pPr algn="l" fontAlgn="b"/>
                      <a:r>
                        <a:rPr lang="tr-TR" sz="1900" b="0" i="0" u="none" strike="noStrike">
                          <a:solidFill>
                            <a:srgbClr val="000000"/>
                          </a:solidFill>
                          <a:effectLst/>
                          <a:latin typeface="Calibri" panose="020F0502020204030204" pitchFamily="34" charset="0"/>
                        </a:rPr>
                        <a:t>2</a:t>
                      </a:r>
                    </a:p>
                  </a:txBody>
                  <a:tcPr marL="17023" marR="17023" marT="1702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16.24%</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22.02%</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5.87%</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8.51%</a:t>
                      </a:r>
                    </a:p>
                  </a:txBody>
                  <a:tcPr marL="17023" marR="17023" marT="1702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655932571"/>
                  </a:ext>
                </a:extLst>
              </a:tr>
              <a:tr h="340478">
                <a:tc>
                  <a:txBody>
                    <a:bodyPr/>
                    <a:lstStyle/>
                    <a:p>
                      <a:pPr algn="l" fontAlgn="b"/>
                      <a:r>
                        <a:rPr lang="tr-TR" sz="1900" b="0" i="0" u="none" strike="noStrike">
                          <a:solidFill>
                            <a:srgbClr val="000000"/>
                          </a:solidFill>
                          <a:effectLst/>
                          <a:latin typeface="Calibri" panose="020F0502020204030204" pitchFamily="34" charset="0"/>
                        </a:rPr>
                        <a:t>3</a:t>
                      </a:r>
                    </a:p>
                  </a:txBody>
                  <a:tcPr marL="17023" marR="17023" marT="1702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16.04%</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16.63%</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12.50%</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8.12%</a:t>
                      </a:r>
                    </a:p>
                  </a:txBody>
                  <a:tcPr marL="17023" marR="17023" marT="1702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246566017"/>
                  </a:ext>
                </a:extLst>
              </a:tr>
              <a:tr h="340478">
                <a:tc>
                  <a:txBody>
                    <a:bodyPr/>
                    <a:lstStyle/>
                    <a:p>
                      <a:pPr algn="l" fontAlgn="b"/>
                      <a:r>
                        <a:rPr lang="tr-TR" sz="1900" b="0" i="0" u="none" strike="noStrike">
                          <a:solidFill>
                            <a:srgbClr val="000000"/>
                          </a:solidFill>
                          <a:effectLst/>
                          <a:latin typeface="Calibri" panose="020F0502020204030204" pitchFamily="34" charset="0"/>
                        </a:rPr>
                        <a:t>4</a:t>
                      </a:r>
                    </a:p>
                  </a:txBody>
                  <a:tcPr marL="17023" marR="17023" marT="1702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17.28%</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16.35%</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7.40%</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5.51%</a:t>
                      </a:r>
                    </a:p>
                  </a:txBody>
                  <a:tcPr marL="17023" marR="17023" marT="1702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948507985"/>
                  </a:ext>
                </a:extLst>
              </a:tr>
              <a:tr h="340478">
                <a:tc>
                  <a:txBody>
                    <a:bodyPr/>
                    <a:lstStyle/>
                    <a:p>
                      <a:pPr algn="l" fontAlgn="b"/>
                      <a:r>
                        <a:rPr lang="tr-TR" sz="1900" b="0" i="0" u="none" strike="noStrike">
                          <a:solidFill>
                            <a:srgbClr val="000000"/>
                          </a:solidFill>
                          <a:effectLst/>
                          <a:latin typeface="Calibri" panose="020F0502020204030204" pitchFamily="34" charset="0"/>
                        </a:rPr>
                        <a:t>5.1</a:t>
                      </a:r>
                    </a:p>
                  </a:txBody>
                  <a:tcPr marL="17023" marR="17023" marT="1702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8.57%</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16.96%</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2.61%</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9.61%</a:t>
                      </a:r>
                    </a:p>
                  </a:txBody>
                  <a:tcPr marL="17023" marR="17023" marT="1702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78580548"/>
                  </a:ext>
                </a:extLst>
              </a:tr>
              <a:tr h="340478">
                <a:tc>
                  <a:txBody>
                    <a:bodyPr/>
                    <a:lstStyle/>
                    <a:p>
                      <a:pPr algn="l" fontAlgn="b"/>
                      <a:r>
                        <a:rPr lang="tr-TR" sz="1900" b="0" i="0" u="none" strike="noStrike">
                          <a:solidFill>
                            <a:srgbClr val="000000"/>
                          </a:solidFill>
                          <a:effectLst/>
                          <a:latin typeface="Calibri" panose="020F0502020204030204" pitchFamily="34" charset="0"/>
                        </a:rPr>
                        <a:t>6.1</a:t>
                      </a:r>
                    </a:p>
                  </a:txBody>
                  <a:tcPr marL="17023" marR="17023" marT="1702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8.57%</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16.81%</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2.82%</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10.33%</a:t>
                      </a:r>
                    </a:p>
                  </a:txBody>
                  <a:tcPr marL="17023" marR="17023" marT="1702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770969903"/>
                  </a:ext>
                </a:extLst>
              </a:tr>
              <a:tr h="340478">
                <a:tc>
                  <a:txBody>
                    <a:bodyPr/>
                    <a:lstStyle/>
                    <a:p>
                      <a:pPr algn="l" fontAlgn="b"/>
                      <a:r>
                        <a:rPr lang="tr-TR" sz="1900" b="0" i="0" u="none" strike="noStrike">
                          <a:solidFill>
                            <a:srgbClr val="000000"/>
                          </a:solidFill>
                          <a:effectLst/>
                          <a:latin typeface="Calibri" panose="020F0502020204030204" pitchFamily="34" charset="0"/>
                        </a:rPr>
                        <a:t>7.0</a:t>
                      </a:r>
                    </a:p>
                  </a:txBody>
                  <a:tcPr marL="17023" marR="17023" marT="1702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8.99%</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FF0000"/>
                          </a:solidFill>
                          <a:effectLst/>
                          <a:latin typeface="Calibri" panose="020F0502020204030204" pitchFamily="34" charset="0"/>
                        </a:rPr>
                        <a:t>0.00%</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6.87%</a:t>
                      </a:r>
                    </a:p>
                  </a:txBody>
                  <a:tcPr marL="17023" marR="17023" marT="170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dirty="0">
                          <a:solidFill>
                            <a:srgbClr val="000000"/>
                          </a:solidFill>
                          <a:effectLst/>
                          <a:latin typeface="Calibri" panose="020F0502020204030204" pitchFamily="34" charset="0"/>
                        </a:rPr>
                        <a:t>10.29%</a:t>
                      </a:r>
                    </a:p>
                  </a:txBody>
                  <a:tcPr marL="17023" marR="17023" marT="1702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530184521"/>
                  </a:ext>
                </a:extLst>
              </a:tr>
            </a:tbl>
          </a:graphicData>
        </a:graphic>
      </p:graphicFrame>
      <p:sp>
        <p:nvSpPr>
          <p:cNvPr id="9" name="Rectangle: Rounded Corners 8">
            <a:extLst>
              <a:ext uri="{FF2B5EF4-FFF2-40B4-BE49-F238E27FC236}">
                <a16:creationId xmlns:a16="http://schemas.microsoft.com/office/drawing/2014/main" id="{945B5894-8214-44D6-BF4C-E7C7DA1091BB}"/>
              </a:ext>
            </a:extLst>
          </p:cNvPr>
          <p:cNvSpPr/>
          <p:nvPr/>
        </p:nvSpPr>
        <p:spPr>
          <a:xfrm>
            <a:off x="2672861" y="4021015"/>
            <a:ext cx="1652954" cy="39911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DCA6995-0734-44F1-BE49-3D0CC99B64D2}"/>
              </a:ext>
            </a:extLst>
          </p:cNvPr>
          <p:cNvSpPr/>
          <p:nvPr/>
        </p:nvSpPr>
        <p:spPr>
          <a:xfrm>
            <a:off x="7455877" y="4023287"/>
            <a:ext cx="1172308" cy="39911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22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371D05-CADB-4DD5-AC55-223C921826EC}"/>
              </a:ext>
            </a:extLst>
          </p:cNvPr>
          <p:cNvSpPr>
            <a:spLocks noGrp="1"/>
          </p:cNvSpPr>
          <p:nvPr>
            <p:ph type="title"/>
          </p:nvPr>
        </p:nvSpPr>
        <p:spPr/>
        <p:txBody>
          <a:bodyPr/>
          <a:lstStyle/>
          <a:p>
            <a:r>
              <a:rPr lang="en-US" dirty="0"/>
              <a:t>Voices in Train &amp; Dev</a:t>
            </a:r>
          </a:p>
        </p:txBody>
      </p:sp>
      <p:graphicFrame>
        <p:nvGraphicFramePr>
          <p:cNvPr id="8" name="Content Placeholder 7">
            <a:extLst>
              <a:ext uri="{FF2B5EF4-FFF2-40B4-BE49-F238E27FC236}">
                <a16:creationId xmlns:a16="http://schemas.microsoft.com/office/drawing/2014/main" id="{0EB984A4-CE92-4261-80C5-1FD91C820272}"/>
              </a:ext>
            </a:extLst>
          </p:cNvPr>
          <p:cNvGraphicFramePr>
            <a:graphicFrameLocks noGrp="1"/>
          </p:cNvGraphicFramePr>
          <p:nvPr>
            <p:ph idx="1"/>
            <p:extLst>
              <p:ext uri="{D42A27DB-BD31-4B8C-83A1-F6EECF244321}">
                <p14:modId xmlns:p14="http://schemas.microsoft.com/office/powerpoint/2010/main" val="1534797616"/>
              </p:ext>
            </p:extLst>
          </p:nvPr>
        </p:nvGraphicFramePr>
        <p:xfrm>
          <a:off x="276051" y="983824"/>
          <a:ext cx="9652000" cy="2857500"/>
        </p:xfrm>
        <a:graphic>
          <a:graphicData uri="http://schemas.openxmlformats.org/drawingml/2006/table">
            <a:tbl>
              <a:tblPr/>
              <a:tblGrid>
                <a:gridCol w="266700">
                  <a:extLst>
                    <a:ext uri="{9D8B030D-6E8A-4147-A177-3AD203B41FA5}">
                      <a16:colId xmlns:a16="http://schemas.microsoft.com/office/drawing/2014/main" val="4018721766"/>
                    </a:ext>
                  </a:extLst>
                </a:gridCol>
                <a:gridCol w="8966200">
                  <a:extLst>
                    <a:ext uri="{9D8B030D-6E8A-4147-A177-3AD203B41FA5}">
                      <a16:colId xmlns:a16="http://schemas.microsoft.com/office/drawing/2014/main" val="2846985640"/>
                    </a:ext>
                  </a:extLst>
                </a:gridCol>
                <a:gridCol w="419100">
                  <a:extLst>
                    <a:ext uri="{9D8B030D-6E8A-4147-A177-3AD203B41FA5}">
                      <a16:colId xmlns:a16="http://schemas.microsoft.com/office/drawing/2014/main" val="1294110138"/>
                    </a:ext>
                  </a:extLst>
                </a:gridCol>
              </a:tblGrid>
              <a:tr h="190500">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tr-TR" sz="1100" b="1" i="0" u="none" strike="noStrike">
                          <a:solidFill>
                            <a:srgbClr val="000000"/>
                          </a:solidFill>
                          <a:effectLst/>
                          <a:latin typeface="Calibri" panose="020F0502020204030204" pitchFamily="34" charset="0"/>
                        </a:rPr>
                        <a:t>Row Labels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tr-TR" sz="1100" b="1" i="0" u="none" strike="noStrike">
                          <a:solidFill>
                            <a:srgbClr val="000000"/>
                          </a:solidFill>
                          <a:effectLst/>
                          <a:latin typeface="Calibri" panose="020F0502020204030204" pitchFamily="34" charset="0"/>
                        </a:rPr>
                        <a:t>Count</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872124604"/>
                  </a:ext>
                </a:extLst>
              </a:tr>
              <a:tr h="190500">
                <a:tc>
                  <a:txBody>
                    <a:bodyPr/>
                    <a:lstStyle/>
                    <a:p>
                      <a:pPr algn="r" fontAlgn="b"/>
                      <a:r>
                        <a:rPr lang="tr-TR"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tr-TR" sz="1100" b="0" i="0" u="none" strike="noStrike">
                          <a:solidFill>
                            <a:srgbClr val="FF0000"/>
                          </a:solidFill>
                          <a:effectLst/>
                          <a:latin typeface="Calibri" panose="020F0502020204030204" pitchFamily="34" charset="0"/>
                        </a:rPr>
                        <a:t>c3c204ffaebfc46c0265773376f9288a372694aa79f97afe224828033c28d6d2a90919aaf769bf14105cb4033650e10275760afe250490782eae15c1d1518799</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tr-TR" sz="1100" b="0" i="0" u="none" strike="noStrike">
                          <a:solidFill>
                            <a:srgbClr val="000000"/>
                          </a:solidFill>
                          <a:effectLst/>
                          <a:latin typeface="Calibri" panose="020F0502020204030204" pitchFamily="34" charset="0"/>
                        </a:rPr>
                        <a:t>2236</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368441725"/>
                  </a:ext>
                </a:extLst>
              </a:tr>
              <a:tr h="190500">
                <a:tc>
                  <a:txBody>
                    <a:bodyPr/>
                    <a:lstStyle/>
                    <a:p>
                      <a:pPr algn="r" fontAlgn="b"/>
                      <a:r>
                        <a:rPr lang="tr-T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6c8743f86a41b2e1dd119942cf21633476a6185e3456098a6d4ad6c7849efb62733eb1c4c65040cae1fcaa26b5db66402cb3895c434b4f8ad4c911cecf5c7db7</a:t>
                      </a:r>
                    </a:p>
                  </a:txBody>
                  <a:tcPr marL="9525" marR="9525" marT="9525" marB="0" anchor="b">
                    <a:lnL>
                      <a:noFill/>
                    </a:lnL>
                    <a:lnR>
                      <a:noFill/>
                    </a:lnR>
                    <a:lnT>
                      <a:noFill/>
                    </a:lnT>
                    <a:lnB>
                      <a:noFill/>
                    </a:lnB>
                  </a:tcPr>
                </a:tc>
                <a:tc>
                  <a:txBody>
                    <a:bodyPr/>
                    <a:lstStyle/>
                    <a:p>
                      <a:pPr algn="r" fontAlgn="b"/>
                      <a:r>
                        <a:rPr lang="tr-TR" sz="1100" b="0" i="0" u="none" strike="noStrike">
                          <a:solidFill>
                            <a:srgbClr val="000000"/>
                          </a:solidFill>
                          <a:effectLst/>
                          <a:latin typeface="Calibri" panose="020F0502020204030204" pitchFamily="34" charset="0"/>
                        </a:rPr>
                        <a:t>579</a:t>
                      </a:r>
                    </a:p>
                  </a:txBody>
                  <a:tcPr marL="9525" marR="9525" marT="9525" marB="0" anchor="b">
                    <a:lnL>
                      <a:noFill/>
                    </a:lnL>
                    <a:lnR>
                      <a:noFill/>
                    </a:lnR>
                    <a:lnT>
                      <a:noFill/>
                    </a:lnT>
                    <a:lnB>
                      <a:noFill/>
                    </a:lnB>
                  </a:tcPr>
                </a:tc>
                <a:extLst>
                  <a:ext uri="{0D108BD9-81ED-4DB2-BD59-A6C34878D82A}">
                    <a16:rowId xmlns:a16="http://schemas.microsoft.com/office/drawing/2014/main" val="2695202805"/>
                  </a:ext>
                </a:extLst>
              </a:tr>
              <a:tr h="190500">
                <a:tc>
                  <a:txBody>
                    <a:bodyPr/>
                    <a:lstStyle/>
                    <a:p>
                      <a:pPr algn="r" fontAlgn="b"/>
                      <a:r>
                        <a:rPr lang="tr-TR" sz="11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9e752d5e672cb444e46093900db35c7ce913577ca5ee37202bd9e623ae47c00fcd8326862e5501836bd533857cef68cd6f904a80ccca3b392615783937dded32</a:t>
                      </a:r>
                    </a:p>
                  </a:txBody>
                  <a:tcPr marL="9525" marR="9525" marT="9525" marB="0" anchor="b">
                    <a:lnL>
                      <a:noFill/>
                    </a:lnL>
                    <a:lnR>
                      <a:noFill/>
                    </a:lnR>
                    <a:lnT>
                      <a:noFill/>
                    </a:lnT>
                    <a:lnB>
                      <a:noFill/>
                    </a:lnB>
                  </a:tcPr>
                </a:tc>
                <a:tc>
                  <a:txBody>
                    <a:bodyPr/>
                    <a:lstStyle/>
                    <a:p>
                      <a:pPr algn="r" fontAlgn="b"/>
                      <a:r>
                        <a:rPr lang="tr-TR" sz="1100" b="0" i="0" u="none" strike="noStrike">
                          <a:solidFill>
                            <a:srgbClr val="000000"/>
                          </a:solidFill>
                          <a:effectLst/>
                          <a:latin typeface="Calibri" panose="020F0502020204030204" pitchFamily="34" charset="0"/>
                        </a:rPr>
                        <a:t>358</a:t>
                      </a:r>
                    </a:p>
                  </a:txBody>
                  <a:tcPr marL="9525" marR="9525" marT="9525" marB="0" anchor="b">
                    <a:lnL>
                      <a:noFill/>
                    </a:lnL>
                    <a:lnR>
                      <a:noFill/>
                    </a:lnR>
                    <a:lnT>
                      <a:noFill/>
                    </a:lnT>
                    <a:lnB>
                      <a:noFill/>
                    </a:lnB>
                  </a:tcPr>
                </a:tc>
                <a:extLst>
                  <a:ext uri="{0D108BD9-81ED-4DB2-BD59-A6C34878D82A}">
                    <a16:rowId xmlns:a16="http://schemas.microsoft.com/office/drawing/2014/main" val="3958676255"/>
                  </a:ext>
                </a:extLst>
              </a:tr>
              <a:tr h="190500">
                <a:tc>
                  <a:txBody>
                    <a:bodyPr/>
                    <a:lstStyle/>
                    <a:p>
                      <a:pPr algn="r" fontAlgn="b"/>
                      <a:r>
                        <a:rPr lang="tr-TR"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4ea7534da9594c537caa422c93f0fc2e0fa0caaf75be3ae768de1369bb06765f246aa51e9161b7f0a9f4e21dffb1ceddfe27be1c81bcfed41343d5c3dc5d69d1</a:t>
                      </a:r>
                    </a:p>
                  </a:txBody>
                  <a:tcPr marL="9525" marR="9525" marT="9525" marB="0" anchor="b">
                    <a:lnL>
                      <a:noFill/>
                    </a:lnL>
                    <a:lnR>
                      <a:noFill/>
                    </a:lnR>
                    <a:lnT>
                      <a:noFill/>
                    </a:lnT>
                    <a:lnB>
                      <a:noFill/>
                    </a:lnB>
                  </a:tcPr>
                </a:tc>
                <a:tc>
                  <a:txBody>
                    <a:bodyPr/>
                    <a:lstStyle/>
                    <a:p>
                      <a:pPr algn="r" fontAlgn="b"/>
                      <a:r>
                        <a:rPr lang="tr-TR" sz="1100" b="0" i="0" u="none" strike="noStrike">
                          <a:solidFill>
                            <a:srgbClr val="000000"/>
                          </a:solidFill>
                          <a:effectLst/>
                          <a:latin typeface="Calibri" panose="020F0502020204030204" pitchFamily="34" charset="0"/>
                        </a:rPr>
                        <a:t>352</a:t>
                      </a:r>
                    </a:p>
                  </a:txBody>
                  <a:tcPr marL="9525" marR="9525" marT="9525" marB="0" anchor="b">
                    <a:lnL>
                      <a:noFill/>
                    </a:lnL>
                    <a:lnR>
                      <a:noFill/>
                    </a:lnR>
                    <a:lnT>
                      <a:noFill/>
                    </a:lnT>
                    <a:lnB>
                      <a:noFill/>
                    </a:lnB>
                  </a:tcPr>
                </a:tc>
                <a:extLst>
                  <a:ext uri="{0D108BD9-81ED-4DB2-BD59-A6C34878D82A}">
                    <a16:rowId xmlns:a16="http://schemas.microsoft.com/office/drawing/2014/main" val="2018013854"/>
                  </a:ext>
                </a:extLst>
              </a:tr>
              <a:tr h="190500">
                <a:tc>
                  <a:txBody>
                    <a:bodyPr/>
                    <a:lstStyle/>
                    <a:p>
                      <a:pPr algn="r" fontAlgn="b"/>
                      <a:r>
                        <a:rPr lang="tr-TR"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dde1f0f45fb4024cd66cebcc97f398a371be0c50f6133e4abebd240702b9fc9a2204bc2b461f9029fce7362f641de4105b847cba49c45e4b46ae49bc2d4a7b45</a:t>
                      </a:r>
                    </a:p>
                  </a:txBody>
                  <a:tcPr marL="9525" marR="9525" marT="9525" marB="0" anchor="b">
                    <a:lnL>
                      <a:noFill/>
                    </a:lnL>
                    <a:lnR>
                      <a:noFill/>
                    </a:lnR>
                    <a:lnT>
                      <a:noFill/>
                    </a:lnT>
                    <a:lnB>
                      <a:noFill/>
                    </a:lnB>
                  </a:tcPr>
                </a:tc>
                <a:tc>
                  <a:txBody>
                    <a:bodyPr/>
                    <a:lstStyle/>
                    <a:p>
                      <a:pPr algn="r" fontAlgn="b"/>
                      <a:r>
                        <a:rPr lang="tr-TR" sz="1100" b="0" i="0" u="none" strike="noStrike">
                          <a:solidFill>
                            <a:srgbClr val="000000"/>
                          </a:solidFill>
                          <a:effectLst/>
                          <a:latin typeface="Calibri" panose="020F0502020204030204" pitchFamily="34" charset="0"/>
                        </a:rPr>
                        <a:t>211</a:t>
                      </a:r>
                    </a:p>
                  </a:txBody>
                  <a:tcPr marL="9525" marR="9525" marT="9525" marB="0" anchor="b">
                    <a:lnL>
                      <a:noFill/>
                    </a:lnL>
                    <a:lnR>
                      <a:noFill/>
                    </a:lnR>
                    <a:lnT>
                      <a:noFill/>
                    </a:lnT>
                    <a:lnB>
                      <a:noFill/>
                    </a:lnB>
                  </a:tcPr>
                </a:tc>
                <a:extLst>
                  <a:ext uri="{0D108BD9-81ED-4DB2-BD59-A6C34878D82A}">
                    <a16:rowId xmlns:a16="http://schemas.microsoft.com/office/drawing/2014/main" val="147007608"/>
                  </a:ext>
                </a:extLst>
              </a:tr>
              <a:tr h="190500">
                <a:tc>
                  <a:txBody>
                    <a:bodyPr/>
                    <a:lstStyle/>
                    <a:p>
                      <a:pPr algn="r" fontAlgn="b"/>
                      <a:r>
                        <a:rPr lang="tr-TR" sz="11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60cee2235d7ec4cdeb89d601b8c373955b303c712ec729ed0affdabda8819908f51cefa990163d2bc4ac04c93e6dac2909cca67829211df4a2a17af2507dd50a</a:t>
                      </a:r>
                    </a:p>
                  </a:txBody>
                  <a:tcPr marL="9525" marR="9525" marT="9525" marB="0" anchor="b">
                    <a:lnL>
                      <a:noFill/>
                    </a:lnL>
                    <a:lnR>
                      <a:noFill/>
                    </a:lnR>
                    <a:lnT>
                      <a:noFill/>
                    </a:lnT>
                    <a:lnB>
                      <a:noFill/>
                    </a:lnB>
                  </a:tcPr>
                </a:tc>
                <a:tc>
                  <a:txBody>
                    <a:bodyPr/>
                    <a:lstStyle/>
                    <a:p>
                      <a:pPr algn="r" fontAlgn="b"/>
                      <a:r>
                        <a:rPr lang="tr-TR" sz="1100" b="0" i="0" u="none" strike="noStrike">
                          <a:solidFill>
                            <a:srgbClr val="000000"/>
                          </a:solidFill>
                          <a:effectLst/>
                          <a:latin typeface="Calibri" panose="020F0502020204030204" pitchFamily="34" charset="0"/>
                        </a:rPr>
                        <a:t>142</a:t>
                      </a:r>
                    </a:p>
                  </a:txBody>
                  <a:tcPr marL="9525" marR="9525" marT="9525" marB="0" anchor="b">
                    <a:lnL>
                      <a:noFill/>
                    </a:lnL>
                    <a:lnR>
                      <a:noFill/>
                    </a:lnR>
                    <a:lnT>
                      <a:noFill/>
                    </a:lnT>
                    <a:lnB>
                      <a:noFill/>
                    </a:lnB>
                  </a:tcPr>
                </a:tc>
                <a:extLst>
                  <a:ext uri="{0D108BD9-81ED-4DB2-BD59-A6C34878D82A}">
                    <a16:rowId xmlns:a16="http://schemas.microsoft.com/office/drawing/2014/main" val="172355736"/>
                  </a:ext>
                </a:extLst>
              </a:tr>
              <a:tr h="190500">
                <a:tc>
                  <a:txBody>
                    <a:bodyPr/>
                    <a:lstStyle/>
                    <a:p>
                      <a:pPr algn="r" fontAlgn="b"/>
                      <a:r>
                        <a:rPr lang="tr-TR"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25fdcdb28f13d4a31842aa3edb4da72e999080192e12df168123ac1012c88a96cc7db925618282f6d6c3e86d77ffcc4cb82b1ae7fa3e6791a0f6bc9277d15b63</a:t>
                      </a:r>
                    </a:p>
                  </a:txBody>
                  <a:tcPr marL="9525" marR="9525" marT="9525" marB="0" anchor="b">
                    <a:lnL>
                      <a:noFill/>
                    </a:lnL>
                    <a:lnR>
                      <a:noFill/>
                    </a:lnR>
                    <a:lnT>
                      <a:noFill/>
                    </a:lnT>
                    <a:lnB>
                      <a:noFill/>
                    </a:lnB>
                  </a:tcPr>
                </a:tc>
                <a:tc>
                  <a:txBody>
                    <a:bodyPr/>
                    <a:lstStyle/>
                    <a:p>
                      <a:pPr algn="r" fontAlgn="b"/>
                      <a:r>
                        <a:rPr lang="tr-TR" sz="1100" b="0" i="0" u="none" strike="noStrike">
                          <a:solidFill>
                            <a:srgbClr val="000000"/>
                          </a:solidFill>
                          <a:effectLst/>
                          <a:latin typeface="Calibri" panose="020F0502020204030204" pitchFamily="34" charset="0"/>
                        </a:rPr>
                        <a:t>51</a:t>
                      </a:r>
                    </a:p>
                  </a:txBody>
                  <a:tcPr marL="9525" marR="9525" marT="9525" marB="0" anchor="b">
                    <a:lnL>
                      <a:noFill/>
                    </a:lnL>
                    <a:lnR>
                      <a:noFill/>
                    </a:lnR>
                    <a:lnT>
                      <a:noFill/>
                    </a:lnT>
                    <a:lnB>
                      <a:noFill/>
                    </a:lnB>
                  </a:tcPr>
                </a:tc>
                <a:extLst>
                  <a:ext uri="{0D108BD9-81ED-4DB2-BD59-A6C34878D82A}">
                    <a16:rowId xmlns:a16="http://schemas.microsoft.com/office/drawing/2014/main" val="299154699"/>
                  </a:ext>
                </a:extLst>
              </a:tr>
              <a:tr h="190500">
                <a:tc>
                  <a:txBody>
                    <a:bodyPr/>
                    <a:lstStyle/>
                    <a:p>
                      <a:pPr algn="r" fontAlgn="b"/>
                      <a:r>
                        <a:rPr lang="tr-TR" sz="11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33f649d48a5122b434291c85f109d9d7dac4d0486439d441a0b2979e54397bbd6e15c7515d44c5754377a83c9a1a88a3715d3382455f9150265ebafc8dba819d</a:t>
                      </a:r>
                    </a:p>
                  </a:txBody>
                  <a:tcPr marL="9525" marR="9525" marT="9525" marB="0" anchor="b">
                    <a:lnL>
                      <a:noFill/>
                    </a:lnL>
                    <a:lnR>
                      <a:noFill/>
                    </a:lnR>
                    <a:lnT>
                      <a:noFill/>
                    </a:lnT>
                    <a:lnB>
                      <a:noFill/>
                    </a:lnB>
                  </a:tcPr>
                </a:tc>
                <a:tc>
                  <a:txBody>
                    <a:bodyPr/>
                    <a:lstStyle/>
                    <a:p>
                      <a:pPr algn="r" fontAlgn="b"/>
                      <a:r>
                        <a:rPr lang="tr-TR" sz="1100" b="0" i="0" u="none" strike="noStrike">
                          <a:solidFill>
                            <a:srgbClr val="000000"/>
                          </a:solidFill>
                          <a:effectLst/>
                          <a:latin typeface="Calibri" panose="020F0502020204030204" pitchFamily="34" charset="0"/>
                        </a:rPr>
                        <a:t>16</a:t>
                      </a:r>
                    </a:p>
                  </a:txBody>
                  <a:tcPr marL="9525" marR="9525" marT="9525" marB="0" anchor="b">
                    <a:lnL>
                      <a:noFill/>
                    </a:lnL>
                    <a:lnR>
                      <a:noFill/>
                    </a:lnR>
                    <a:lnT>
                      <a:noFill/>
                    </a:lnT>
                    <a:lnB>
                      <a:noFill/>
                    </a:lnB>
                  </a:tcPr>
                </a:tc>
                <a:extLst>
                  <a:ext uri="{0D108BD9-81ED-4DB2-BD59-A6C34878D82A}">
                    <a16:rowId xmlns:a16="http://schemas.microsoft.com/office/drawing/2014/main" val="942428431"/>
                  </a:ext>
                </a:extLst>
              </a:tr>
              <a:tr h="190500">
                <a:tc>
                  <a:txBody>
                    <a:bodyPr/>
                    <a:lstStyle/>
                    <a:p>
                      <a:pPr algn="r" fontAlgn="b"/>
                      <a:r>
                        <a:rPr lang="tr-TR" sz="11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6d78740a48bccbfa2f70f6a10bb81e57ceb29ade055e8dbac9b87d5bb1f4512b1df070f0b0d4f93f38328fd181bf229b47eb933690ec03cc12c39947dd740ceb</a:t>
                      </a:r>
                    </a:p>
                  </a:txBody>
                  <a:tcPr marL="9525" marR="9525" marT="9525" marB="0" anchor="b">
                    <a:lnL>
                      <a:noFill/>
                    </a:lnL>
                    <a:lnR>
                      <a:noFill/>
                    </a:lnR>
                    <a:lnT>
                      <a:noFill/>
                    </a:lnT>
                    <a:lnB>
                      <a:noFill/>
                    </a:lnB>
                  </a:tcPr>
                </a:tc>
                <a:tc>
                  <a:txBody>
                    <a:bodyPr/>
                    <a:lstStyle/>
                    <a:p>
                      <a:pPr algn="r" fontAlgn="b"/>
                      <a:r>
                        <a:rPr lang="tr-TR" sz="1100" b="0" i="0" u="none" strike="noStrike">
                          <a:solidFill>
                            <a:srgbClr val="000000"/>
                          </a:solidFill>
                          <a:effectLst/>
                          <a:latin typeface="Calibri" panose="020F0502020204030204" pitchFamily="34" charset="0"/>
                        </a:rPr>
                        <a:t>16</a:t>
                      </a:r>
                    </a:p>
                  </a:txBody>
                  <a:tcPr marL="9525" marR="9525" marT="9525" marB="0" anchor="b">
                    <a:lnL>
                      <a:noFill/>
                    </a:lnL>
                    <a:lnR>
                      <a:noFill/>
                    </a:lnR>
                    <a:lnT>
                      <a:noFill/>
                    </a:lnT>
                    <a:lnB>
                      <a:noFill/>
                    </a:lnB>
                  </a:tcPr>
                </a:tc>
                <a:extLst>
                  <a:ext uri="{0D108BD9-81ED-4DB2-BD59-A6C34878D82A}">
                    <a16:rowId xmlns:a16="http://schemas.microsoft.com/office/drawing/2014/main" val="762090345"/>
                  </a:ext>
                </a:extLst>
              </a:tr>
              <a:tr h="190500">
                <a:tc>
                  <a:txBody>
                    <a:bodyPr/>
                    <a:lstStyle/>
                    <a:p>
                      <a:pPr algn="r" fontAlgn="b"/>
                      <a:r>
                        <a:rPr lang="tr-TR" sz="11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94c71f5af8e0dc3a94075137a518bb5fbf75c4818c2018610c6cefc0fcd62a3f2543727e74b0472683f11edd72d2032700479aaccc112c14f88395e5d3a1febc</a:t>
                      </a:r>
                    </a:p>
                  </a:txBody>
                  <a:tcPr marL="9525" marR="9525" marT="9525" marB="0" anchor="b">
                    <a:lnL>
                      <a:noFill/>
                    </a:lnL>
                    <a:lnR>
                      <a:noFill/>
                    </a:lnR>
                    <a:lnT>
                      <a:noFill/>
                    </a:lnT>
                    <a:lnB>
                      <a:noFill/>
                    </a:lnB>
                  </a:tcPr>
                </a:tc>
                <a:tc>
                  <a:txBody>
                    <a:bodyPr/>
                    <a:lstStyle/>
                    <a:p>
                      <a:pPr algn="r" fontAlgn="b"/>
                      <a:r>
                        <a:rPr lang="tr-TR"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extLst>
                  <a:ext uri="{0D108BD9-81ED-4DB2-BD59-A6C34878D82A}">
                    <a16:rowId xmlns:a16="http://schemas.microsoft.com/office/drawing/2014/main" val="1757928766"/>
                  </a:ext>
                </a:extLst>
              </a:tr>
              <a:tr h="190500">
                <a:tc>
                  <a:txBody>
                    <a:bodyPr/>
                    <a:lstStyle/>
                    <a:p>
                      <a:pPr algn="r" fontAlgn="b"/>
                      <a:r>
                        <a:rPr lang="tr-TR" sz="11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6dcca4df178f49130349c5756eee44028f4eb99937a60117c6629b8613032383c092d77433b00df7df887aed05aa734ef858e48837c95fcde9790725acdf8bcb</a:t>
                      </a:r>
                    </a:p>
                  </a:txBody>
                  <a:tcPr marL="9525" marR="9525" marT="9525" marB="0" anchor="b">
                    <a:lnL>
                      <a:noFill/>
                    </a:lnL>
                    <a:lnR>
                      <a:noFill/>
                    </a:lnR>
                    <a:lnT>
                      <a:noFill/>
                    </a:lnT>
                    <a:lnB>
                      <a:noFill/>
                    </a:lnB>
                  </a:tcPr>
                </a:tc>
                <a:tc>
                  <a:txBody>
                    <a:bodyPr/>
                    <a:lstStyle/>
                    <a:p>
                      <a:pPr algn="r" fontAlgn="b"/>
                      <a:r>
                        <a:rPr lang="tr-TR"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extLst>
                  <a:ext uri="{0D108BD9-81ED-4DB2-BD59-A6C34878D82A}">
                    <a16:rowId xmlns:a16="http://schemas.microsoft.com/office/drawing/2014/main" val="346092144"/>
                  </a:ext>
                </a:extLst>
              </a:tr>
              <a:tr h="190500">
                <a:tc>
                  <a:txBody>
                    <a:bodyPr/>
                    <a:lstStyle/>
                    <a:p>
                      <a:pPr algn="r" fontAlgn="b"/>
                      <a:r>
                        <a:rPr lang="tr-TR" sz="11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0e03e4f6370c3e2952a880f4ffb50c08ce5932573d1bcb0bb83faeccb12cfdf420b7b37dbec04add639ede64c985d19652de332b31ad3ef892ab28678377f411</a:t>
                      </a:r>
                    </a:p>
                  </a:txBody>
                  <a:tcPr marL="9525" marR="9525" marT="9525" marB="0" anchor="b">
                    <a:lnL>
                      <a:noFill/>
                    </a:lnL>
                    <a:lnR>
                      <a:noFill/>
                    </a:lnR>
                    <a:lnT>
                      <a:noFill/>
                    </a:lnT>
                    <a:lnB>
                      <a:noFill/>
                    </a:lnB>
                  </a:tcPr>
                </a:tc>
                <a:tc>
                  <a:txBody>
                    <a:bodyPr/>
                    <a:lstStyle/>
                    <a:p>
                      <a:pPr algn="r" fontAlgn="b"/>
                      <a:r>
                        <a:rPr lang="tr-TR"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extLst>
                  <a:ext uri="{0D108BD9-81ED-4DB2-BD59-A6C34878D82A}">
                    <a16:rowId xmlns:a16="http://schemas.microsoft.com/office/drawing/2014/main" val="4264918403"/>
                  </a:ext>
                </a:extLst>
              </a:tr>
              <a:tr h="190500">
                <a:tc>
                  <a:txBody>
                    <a:bodyPr/>
                    <a:lstStyle/>
                    <a:p>
                      <a:pPr algn="r" fontAlgn="b"/>
                      <a:r>
                        <a:rPr lang="tr-TR" sz="11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97ebc8329a0e86083942f65713a30826222ed10ab3db78f79979a2d9208865f678ddc297fef3225a6db99199aead9248a142530e3fde4915687765efd042a3d8</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264130635"/>
                  </a:ext>
                </a:extLst>
              </a:tr>
              <a:tr h="190500">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tr-TR" sz="1100" b="1" i="0" u="none" strike="noStrike">
                          <a:solidFill>
                            <a:srgbClr val="000000"/>
                          </a:solidFill>
                          <a:effectLst/>
                          <a:latin typeface="Calibri" panose="020F0502020204030204" pitchFamily="34" charset="0"/>
                        </a:rPr>
                        <a:t>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r" fontAlgn="b"/>
                      <a:r>
                        <a:rPr lang="tr-TR" sz="1100" b="1" i="0" u="none" strike="noStrike" dirty="0">
                          <a:solidFill>
                            <a:srgbClr val="000000"/>
                          </a:solidFill>
                          <a:effectLst/>
                          <a:latin typeface="Calibri" panose="020F0502020204030204" pitchFamily="34" charset="0"/>
                        </a:rPr>
                        <a:t>3979</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806633616"/>
                  </a:ext>
                </a:extLst>
              </a:tr>
            </a:tbl>
          </a:graphicData>
        </a:graphic>
      </p:graphicFrame>
      <p:graphicFrame>
        <p:nvGraphicFramePr>
          <p:cNvPr id="9" name="Table 8">
            <a:extLst>
              <a:ext uri="{FF2B5EF4-FFF2-40B4-BE49-F238E27FC236}">
                <a16:creationId xmlns:a16="http://schemas.microsoft.com/office/drawing/2014/main" id="{88098942-A0F7-4738-99D2-9847D1E14895}"/>
              </a:ext>
            </a:extLst>
          </p:cNvPr>
          <p:cNvGraphicFramePr>
            <a:graphicFrameLocks noGrp="1"/>
          </p:cNvGraphicFramePr>
          <p:nvPr>
            <p:extLst>
              <p:ext uri="{D42A27DB-BD31-4B8C-83A1-F6EECF244321}">
                <p14:modId xmlns:p14="http://schemas.microsoft.com/office/powerpoint/2010/main" val="3066478834"/>
              </p:ext>
            </p:extLst>
          </p:nvPr>
        </p:nvGraphicFramePr>
        <p:xfrm>
          <a:off x="276051" y="4008621"/>
          <a:ext cx="9740899" cy="2204610"/>
        </p:xfrm>
        <a:graphic>
          <a:graphicData uri="http://schemas.openxmlformats.org/drawingml/2006/table">
            <a:tbl>
              <a:tblPr/>
              <a:tblGrid>
                <a:gridCol w="266613">
                  <a:extLst>
                    <a:ext uri="{9D8B030D-6E8A-4147-A177-3AD203B41FA5}">
                      <a16:colId xmlns:a16="http://schemas.microsoft.com/office/drawing/2014/main" val="18956842"/>
                    </a:ext>
                  </a:extLst>
                </a:gridCol>
                <a:gridCol w="9055323">
                  <a:extLst>
                    <a:ext uri="{9D8B030D-6E8A-4147-A177-3AD203B41FA5}">
                      <a16:colId xmlns:a16="http://schemas.microsoft.com/office/drawing/2014/main" val="999349436"/>
                    </a:ext>
                  </a:extLst>
                </a:gridCol>
                <a:gridCol w="418963">
                  <a:extLst>
                    <a:ext uri="{9D8B030D-6E8A-4147-A177-3AD203B41FA5}">
                      <a16:colId xmlns:a16="http://schemas.microsoft.com/office/drawing/2014/main" val="1779270765"/>
                    </a:ext>
                  </a:extLst>
                </a:gridCol>
              </a:tblGrid>
              <a:tr h="190500">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tr-TR" sz="1100" b="1" i="0" u="none" strike="noStrike" dirty="0">
                          <a:solidFill>
                            <a:srgbClr val="000000"/>
                          </a:solidFill>
                          <a:effectLst/>
                          <a:latin typeface="Calibri" panose="020F0502020204030204" pitchFamily="34" charset="0"/>
                        </a:rPr>
                        <a:t>Row Labels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tr-TR" sz="1100" b="1" i="0" u="none" strike="noStrike">
                          <a:solidFill>
                            <a:srgbClr val="000000"/>
                          </a:solidFill>
                          <a:effectLst/>
                          <a:latin typeface="Calibri" panose="020F0502020204030204" pitchFamily="34" charset="0"/>
                        </a:rPr>
                        <a:t>Count</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104203785"/>
                  </a:ext>
                </a:extLst>
              </a:tr>
              <a:tr h="190500">
                <a:tc>
                  <a:txBody>
                    <a:bodyPr/>
                    <a:lstStyle/>
                    <a:p>
                      <a:pPr algn="r" fontAlgn="b"/>
                      <a:r>
                        <a:rPr lang="tr-TR"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tr-TR" sz="1100" b="0" i="0" u="none" strike="noStrike" dirty="0">
                          <a:solidFill>
                            <a:srgbClr val="FF0000"/>
                          </a:solidFill>
                          <a:effectLst/>
                          <a:latin typeface="Calibri" panose="020F0502020204030204" pitchFamily="34" charset="0"/>
                        </a:rPr>
                        <a:t>c3c204ffaebfc46c0265773376f9288a372694aa79f97afe224828033c28d6d2a90919aaf769bf14105cb4033650e10275760afe250490782eae15c1d1518799</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tr-TR" sz="1100" b="0" i="0" u="none" strike="noStrike">
                          <a:solidFill>
                            <a:srgbClr val="000000"/>
                          </a:solidFill>
                          <a:effectLst/>
                          <a:latin typeface="Calibri" panose="020F0502020204030204" pitchFamily="34" charset="0"/>
                        </a:rPr>
                        <a:t>2417</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2438841674"/>
                  </a:ext>
                </a:extLst>
              </a:tr>
              <a:tr h="299610">
                <a:tc>
                  <a:txBody>
                    <a:bodyPr/>
                    <a:lstStyle/>
                    <a:p>
                      <a:pPr algn="r" fontAlgn="b"/>
                      <a:r>
                        <a:rPr lang="tr-T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l" fontAlgn="b"/>
                      <a:r>
                        <a:rPr lang="tr-TR" sz="1100" b="0" i="0" u="none" strike="noStrike" dirty="0">
                          <a:solidFill>
                            <a:srgbClr val="000000"/>
                          </a:solidFill>
                          <a:effectLst/>
                          <a:latin typeface="Calibri" panose="020F0502020204030204" pitchFamily="34" charset="0"/>
                        </a:rPr>
                        <a:t>e93011699a08bdc6a27a7b50da5a6ed312322138c10135bf7d2d1aa8316373c10aff0f2cf8ef038990eb18e0b3c989ee37591f7c7deea0041498d22fbc4c9432</a:t>
                      </a:r>
                    </a:p>
                  </a:txBody>
                  <a:tcPr marL="9525" marR="9525" marT="9525" marB="0" anchor="b">
                    <a:lnL>
                      <a:noFill/>
                    </a:lnL>
                    <a:lnR>
                      <a:noFill/>
                    </a:lnR>
                    <a:lnT>
                      <a:noFill/>
                    </a:lnT>
                    <a:lnB>
                      <a:noFill/>
                    </a:lnB>
                  </a:tcPr>
                </a:tc>
                <a:tc>
                  <a:txBody>
                    <a:bodyPr/>
                    <a:lstStyle/>
                    <a:p>
                      <a:pPr algn="r" fontAlgn="b"/>
                      <a:r>
                        <a:rPr lang="tr-TR" sz="1100" b="0" i="0" u="none" strike="noStrike">
                          <a:solidFill>
                            <a:srgbClr val="000000"/>
                          </a:solidFill>
                          <a:effectLst/>
                          <a:latin typeface="Calibri" panose="020F0502020204030204" pitchFamily="34" charset="0"/>
                        </a:rPr>
                        <a:t>427</a:t>
                      </a:r>
                    </a:p>
                  </a:txBody>
                  <a:tcPr marL="9525" marR="9525" marT="9525" marB="0" anchor="b">
                    <a:lnL>
                      <a:noFill/>
                    </a:lnL>
                    <a:lnR>
                      <a:noFill/>
                    </a:lnR>
                    <a:lnT>
                      <a:noFill/>
                    </a:lnT>
                    <a:lnB>
                      <a:noFill/>
                    </a:lnB>
                  </a:tcPr>
                </a:tc>
                <a:extLst>
                  <a:ext uri="{0D108BD9-81ED-4DB2-BD59-A6C34878D82A}">
                    <a16:rowId xmlns:a16="http://schemas.microsoft.com/office/drawing/2014/main" val="1458934198"/>
                  </a:ext>
                </a:extLst>
              </a:tr>
              <a:tr h="190500">
                <a:tc>
                  <a:txBody>
                    <a:bodyPr/>
                    <a:lstStyle/>
                    <a:p>
                      <a:pPr algn="r" fontAlgn="b"/>
                      <a:r>
                        <a:rPr lang="tr-TR" sz="11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f76ed0a17ffdb06fa37e68bad991b7eef235cdb2686fcec0d9a76a668c1ef1de13dadea046bfc0e30a69c8da3aa9e85cf5d0694a2e92d02dfcbf3bcbae6c725c</a:t>
                      </a:r>
                    </a:p>
                  </a:txBody>
                  <a:tcPr marL="9525" marR="9525" marT="9525" marB="0" anchor="b">
                    <a:lnL>
                      <a:noFill/>
                    </a:lnL>
                    <a:lnR>
                      <a:noFill/>
                    </a:lnR>
                    <a:lnT>
                      <a:noFill/>
                    </a:lnT>
                    <a:lnB>
                      <a:noFill/>
                    </a:lnB>
                  </a:tcPr>
                </a:tc>
                <a:tc>
                  <a:txBody>
                    <a:bodyPr/>
                    <a:lstStyle/>
                    <a:p>
                      <a:pPr algn="r" fontAlgn="b"/>
                      <a:r>
                        <a:rPr lang="tr-TR" sz="1100" b="0" i="0" u="none" strike="noStrike">
                          <a:solidFill>
                            <a:srgbClr val="000000"/>
                          </a:solidFill>
                          <a:effectLst/>
                          <a:latin typeface="Calibri" panose="020F0502020204030204" pitchFamily="34" charset="0"/>
                        </a:rPr>
                        <a:t>278</a:t>
                      </a:r>
                    </a:p>
                  </a:txBody>
                  <a:tcPr marL="9525" marR="9525" marT="9525" marB="0" anchor="b">
                    <a:lnL>
                      <a:noFill/>
                    </a:lnL>
                    <a:lnR>
                      <a:noFill/>
                    </a:lnR>
                    <a:lnT>
                      <a:noFill/>
                    </a:lnT>
                    <a:lnB>
                      <a:noFill/>
                    </a:lnB>
                  </a:tcPr>
                </a:tc>
                <a:extLst>
                  <a:ext uri="{0D108BD9-81ED-4DB2-BD59-A6C34878D82A}">
                    <a16:rowId xmlns:a16="http://schemas.microsoft.com/office/drawing/2014/main" val="1881245880"/>
                  </a:ext>
                </a:extLst>
              </a:tr>
              <a:tr h="190500">
                <a:tc>
                  <a:txBody>
                    <a:bodyPr/>
                    <a:lstStyle/>
                    <a:p>
                      <a:pPr algn="r" fontAlgn="b"/>
                      <a:r>
                        <a:rPr lang="tr-TR"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0178454bf2224e584e03086ed55af64e4286e8122f2f3444b44538d96c40a8d0939eda91f94fb665c388ab3aa061b334ffd41e0f31710f3e483622bcef5c28ee</a:t>
                      </a:r>
                    </a:p>
                  </a:txBody>
                  <a:tcPr marL="9525" marR="9525" marT="9525" marB="0" anchor="b">
                    <a:lnL>
                      <a:noFill/>
                    </a:lnL>
                    <a:lnR>
                      <a:noFill/>
                    </a:lnR>
                    <a:lnT>
                      <a:noFill/>
                    </a:lnT>
                    <a:lnB>
                      <a:noFill/>
                    </a:lnB>
                  </a:tcPr>
                </a:tc>
                <a:tc>
                  <a:txBody>
                    <a:bodyPr/>
                    <a:lstStyle/>
                    <a:p>
                      <a:pPr algn="r" fontAlgn="b"/>
                      <a:r>
                        <a:rPr lang="tr-TR" sz="1100" b="0" i="0" u="none" strike="noStrike">
                          <a:solidFill>
                            <a:srgbClr val="000000"/>
                          </a:solidFill>
                          <a:effectLst/>
                          <a:latin typeface="Calibri" panose="020F0502020204030204" pitchFamily="34" charset="0"/>
                        </a:rPr>
                        <a:t>121</a:t>
                      </a:r>
                    </a:p>
                  </a:txBody>
                  <a:tcPr marL="9525" marR="9525" marT="9525" marB="0" anchor="b">
                    <a:lnL>
                      <a:noFill/>
                    </a:lnL>
                    <a:lnR>
                      <a:noFill/>
                    </a:lnR>
                    <a:lnT>
                      <a:noFill/>
                    </a:lnT>
                    <a:lnB>
                      <a:noFill/>
                    </a:lnB>
                  </a:tcPr>
                </a:tc>
                <a:extLst>
                  <a:ext uri="{0D108BD9-81ED-4DB2-BD59-A6C34878D82A}">
                    <a16:rowId xmlns:a16="http://schemas.microsoft.com/office/drawing/2014/main" val="1322750129"/>
                  </a:ext>
                </a:extLst>
              </a:tr>
              <a:tr h="190500">
                <a:tc>
                  <a:txBody>
                    <a:bodyPr/>
                    <a:lstStyle/>
                    <a:p>
                      <a:pPr algn="r" fontAlgn="b"/>
                      <a:r>
                        <a:rPr lang="tr-TR"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0042924c9d0d1c87001e1720a1dbb8ef3954e4e3ca0fab2adba81d37f5d213f1a81ac8f8bbe95078b065cffd7c295453842629dcd9b742341874ffcce2f2484c</a:t>
                      </a:r>
                    </a:p>
                  </a:txBody>
                  <a:tcPr marL="9525" marR="9525" marT="9525" marB="0" anchor="b">
                    <a:lnL>
                      <a:noFill/>
                    </a:lnL>
                    <a:lnR>
                      <a:noFill/>
                    </a:lnR>
                    <a:lnT>
                      <a:noFill/>
                    </a:lnT>
                    <a:lnB>
                      <a:noFill/>
                    </a:lnB>
                  </a:tcPr>
                </a:tc>
                <a:tc>
                  <a:txBody>
                    <a:bodyPr/>
                    <a:lstStyle/>
                    <a:p>
                      <a:pPr algn="r" fontAlgn="b"/>
                      <a:r>
                        <a:rPr lang="tr-TR" sz="1100" b="0" i="0" u="none" strike="noStrike">
                          <a:solidFill>
                            <a:srgbClr val="000000"/>
                          </a:solidFill>
                          <a:effectLst/>
                          <a:latin typeface="Calibri" panose="020F0502020204030204" pitchFamily="34" charset="0"/>
                        </a:rPr>
                        <a:t>116</a:t>
                      </a:r>
                    </a:p>
                  </a:txBody>
                  <a:tcPr marL="9525" marR="9525" marT="9525" marB="0" anchor="b">
                    <a:lnL>
                      <a:noFill/>
                    </a:lnL>
                    <a:lnR>
                      <a:noFill/>
                    </a:lnR>
                    <a:lnT>
                      <a:noFill/>
                    </a:lnT>
                    <a:lnB>
                      <a:noFill/>
                    </a:lnB>
                  </a:tcPr>
                </a:tc>
                <a:extLst>
                  <a:ext uri="{0D108BD9-81ED-4DB2-BD59-A6C34878D82A}">
                    <a16:rowId xmlns:a16="http://schemas.microsoft.com/office/drawing/2014/main" val="4277427264"/>
                  </a:ext>
                </a:extLst>
              </a:tr>
              <a:tr h="190500">
                <a:tc>
                  <a:txBody>
                    <a:bodyPr/>
                    <a:lstStyle/>
                    <a:p>
                      <a:pPr algn="r" fontAlgn="b"/>
                      <a:r>
                        <a:rPr lang="tr-TR" sz="11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b168ff93eb790968fbe744a61f52432e011da19067af41ed27f274ea18f6e7b6a004db53087717c82728691e566520c807a1c42317b65977680226312c2c4087</a:t>
                      </a:r>
                    </a:p>
                  </a:txBody>
                  <a:tcPr marL="9525" marR="9525" marT="9525" marB="0" anchor="b">
                    <a:lnL>
                      <a:noFill/>
                    </a:lnL>
                    <a:lnR>
                      <a:noFill/>
                    </a:lnR>
                    <a:lnT>
                      <a:noFill/>
                    </a:lnT>
                    <a:lnB>
                      <a:noFill/>
                    </a:lnB>
                  </a:tcPr>
                </a:tc>
                <a:tc>
                  <a:txBody>
                    <a:bodyPr/>
                    <a:lstStyle/>
                    <a:p>
                      <a:pPr algn="r" fontAlgn="b"/>
                      <a:r>
                        <a:rPr lang="tr-TR" sz="1100" b="0" i="0" u="none" strike="noStrike">
                          <a:solidFill>
                            <a:srgbClr val="000000"/>
                          </a:solidFill>
                          <a:effectLst/>
                          <a:latin typeface="Calibri" panose="020F0502020204030204" pitchFamily="34" charset="0"/>
                        </a:rPr>
                        <a:t>104</a:t>
                      </a:r>
                    </a:p>
                  </a:txBody>
                  <a:tcPr marL="9525" marR="9525" marT="9525" marB="0" anchor="b">
                    <a:lnL>
                      <a:noFill/>
                    </a:lnL>
                    <a:lnR>
                      <a:noFill/>
                    </a:lnR>
                    <a:lnT>
                      <a:noFill/>
                    </a:lnT>
                    <a:lnB>
                      <a:noFill/>
                    </a:lnB>
                  </a:tcPr>
                </a:tc>
                <a:extLst>
                  <a:ext uri="{0D108BD9-81ED-4DB2-BD59-A6C34878D82A}">
                    <a16:rowId xmlns:a16="http://schemas.microsoft.com/office/drawing/2014/main" val="215724797"/>
                  </a:ext>
                </a:extLst>
              </a:tr>
              <a:tr h="190500">
                <a:tc>
                  <a:txBody>
                    <a:bodyPr/>
                    <a:lstStyle/>
                    <a:p>
                      <a:pPr algn="r" fontAlgn="b"/>
                      <a:r>
                        <a:rPr lang="tr-TR"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bd2fe2a027fec3faee255825d444737536b1b52ec14c4adb01b4c30950b1d7d7ff07706629dafe91f73dc09e641b407890efc8411fbe645f7dbe2fd896c087aa</a:t>
                      </a:r>
                    </a:p>
                  </a:txBody>
                  <a:tcPr marL="9525" marR="9525" marT="9525" marB="0" anchor="b">
                    <a:lnL>
                      <a:noFill/>
                    </a:lnL>
                    <a:lnR>
                      <a:noFill/>
                    </a:lnR>
                    <a:lnT>
                      <a:noFill/>
                    </a:lnT>
                    <a:lnB>
                      <a:noFill/>
                    </a:lnB>
                  </a:tcPr>
                </a:tc>
                <a:tc>
                  <a:txBody>
                    <a:bodyPr/>
                    <a:lstStyle/>
                    <a:p>
                      <a:pPr algn="r" fontAlgn="b"/>
                      <a:r>
                        <a:rPr lang="tr-TR" sz="1100" b="0" i="0" u="none" strike="noStrike">
                          <a:solidFill>
                            <a:srgbClr val="000000"/>
                          </a:solidFill>
                          <a:effectLst/>
                          <a:latin typeface="Calibri" panose="020F0502020204030204" pitchFamily="34" charset="0"/>
                        </a:rPr>
                        <a:t>100</a:t>
                      </a:r>
                    </a:p>
                  </a:txBody>
                  <a:tcPr marL="9525" marR="9525" marT="9525" marB="0" anchor="b">
                    <a:lnL>
                      <a:noFill/>
                    </a:lnL>
                    <a:lnR>
                      <a:noFill/>
                    </a:lnR>
                    <a:lnT>
                      <a:noFill/>
                    </a:lnT>
                    <a:lnB>
                      <a:noFill/>
                    </a:lnB>
                  </a:tcPr>
                </a:tc>
                <a:extLst>
                  <a:ext uri="{0D108BD9-81ED-4DB2-BD59-A6C34878D82A}">
                    <a16:rowId xmlns:a16="http://schemas.microsoft.com/office/drawing/2014/main" val="2404663887"/>
                  </a:ext>
                </a:extLst>
              </a:tr>
              <a:tr h="190500">
                <a:tc>
                  <a:txBody>
                    <a:bodyPr/>
                    <a:lstStyle/>
                    <a:p>
                      <a:pPr algn="r" fontAlgn="b"/>
                      <a:r>
                        <a:rPr lang="tr-TR" sz="11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be57ee50010b2c7f108b81ac1e20c2cfde966a257d91b4df4afce5898c990c96045330627c9543fd988173966b1e1aead01e947211f35c3d75e5ca36cb564e96</a:t>
                      </a:r>
                    </a:p>
                  </a:txBody>
                  <a:tcPr marL="9525" marR="9525" marT="9525" marB="0" anchor="b">
                    <a:lnL>
                      <a:noFill/>
                    </a:lnL>
                    <a:lnR>
                      <a:noFill/>
                    </a:lnR>
                    <a:lnT>
                      <a:noFill/>
                    </a:lnT>
                    <a:lnB>
                      <a:noFill/>
                    </a:lnB>
                  </a:tcPr>
                </a:tc>
                <a:tc>
                  <a:txBody>
                    <a:bodyPr/>
                    <a:lstStyle/>
                    <a:p>
                      <a:pPr algn="r" fontAlgn="b"/>
                      <a:r>
                        <a:rPr lang="tr-TR" sz="1100" b="0" i="0" u="none" strike="noStrike">
                          <a:solidFill>
                            <a:srgbClr val="000000"/>
                          </a:solidFill>
                          <a:effectLst/>
                          <a:latin typeface="Calibri" panose="020F0502020204030204" pitchFamily="34" charset="0"/>
                        </a:rPr>
                        <a:t>69</a:t>
                      </a:r>
                    </a:p>
                  </a:txBody>
                  <a:tcPr marL="9525" marR="9525" marT="9525" marB="0" anchor="b">
                    <a:lnL>
                      <a:noFill/>
                    </a:lnL>
                    <a:lnR>
                      <a:noFill/>
                    </a:lnR>
                    <a:lnT>
                      <a:noFill/>
                    </a:lnT>
                    <a:lnB>
                      <a:noFill/>
                    </a:lnB>
                  </a:tcPr>
                </a:tc>
                <a:extLst>
                  <a:ext uri="{0D108BD9-81ED-4DB2-BD59-A6C34878D82A}">
                    <a16:rowId xmlns:a16="http://schemas.microsoft.com/office/drawing/2014/main" val="1418583313"/>
                  </a:ext>
                </a:extLst>
              </a:tr>
              <a:tr h="190500">
                <a:tc>
                  <a:txBody>
                    <a:bodyPr/>
                    <a:lstStyle/>
                    <a:p>
                      <a:pPr algn="r" fontAlgn="b"/>
                      <a:r>
                        <a:rPr lang="tr-TR" sz="11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3310fc5e0414c88fa9bd95366867748cd7a4d6ea0d3472a98c692a1e0f5a22d4fd1f4f4b935612950a4932fdd5b72f69a033d9e1126b4fd6f3ba17daf53cc6df</a:t>
                      </a:r>
                    </a:p>
                  </a:txBody>
                  <a:tcPr marL="9525" marR="9525" marT="9525" marB="0" anchor="b">
                    <a:lnL>
                      <a:noFill/>
                    </a:lnL>
                    <a:lnR>
                      <a:noFill/>
                    </a:lnR>
                    <a:lnT>
                      <a:noFill/>
                    </a:lnT>
                    <a:lnB>
                      <a:noFill/>
                    </a:lnB>
                  </a:tcPr>
                </a:tc>
                <a:tc>
                  <a:txBody>
                    <a:bodyPr/>
                    <a:lstStyle/>
                    <a:p>
                      <a:pPr algn="r" fontAlgn="b"/>
                      <a:r>
                        <a:rPr lang="tr-TR" sz="1100" b="0" i="0" u="none" strike="noStrike">
                          <a:solidFill>
                            <a:srgbClr val="000000"/>
                          </a:solidFill>
                          <a:effectLst/>
                          <a:latin typeface="Calibri" panose="020F0502020204030204" pitchFamily="34" charset="0"/>
                        </a:rPr>
                        <a:t>60</a:t>
                      </a:r>
                    </a:p>
                  </a:txBody>
                  <a:tcPr marL="9525" marR="9525" marT="9525" marB="0" anchor="b">
                    <a:lnL>
                      <a:noFill/>
                    </a:lnL>
                    <a:lnR>
                      <a:noFill/>
                    </a:lnR>
                    <a:lnT>
                      <a:noFill/>
                    </a:lnT>
                    <a:lnB>
                      <a:noFill/>
                    </a:lnB>
                  </a:tcPr>
                </a:tc>
                <a:extLst>
                  <a:ext uri="{0D108BD9-81ED-4DB2-BD59-A6C34878D82A}">
                    <a16:rowId xmlns:a16="http://schemas.microsoft.com/office/drawing/2014/main" val="4290740494"/>
                  </a:ext>
                </a:extLst>
              </a:tr>
              <a:tr h="190500">
                <a:tc>
                  <a:txBody>
                    <a:bodyPr/>
                    <a:lstStyle/>
                    <a:p>
                      <a:pPr algn="r" fontAlgn="b"/>
                      <a:r>
                        <a:rPr lang="tr-TR" sz="11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91e73150f71f02cc95d37175dbaad1580e9af4b0f19fda5b26c3fcbc1a4130dd63a6bda869349b53319c6747111b97bd9b6c6ce2982e36c7127c75d9c0128d45</a:t>
                      </a:r>
                    </a:p>
                  </a:txBody>
                  <a:tcPr marL="9525" marR="9525" marT="9525" marB="0" anchor="b">
                    <a:lnL>
                      <a:noFill/>
                    </a:lnL>
                    <a:lnR>
                      <a:noFill/>
                    </a:lnR>
                    <a:lnT>
                      <a:noFill/>
                    </a:lnT>
                    <a:lnB>
                      <a:noFill/>
                    </a:lnB>
                  </a:tcPr>
                </a:tc>
                <a:tc>
                  <a:txBody>
                    <a:bodyPr/>
                    <a:lstStyle/>
                    <a:p>
                      <a:pPr algn="r" fontAlgn="b"/>
                      <a:r>
                        <a:rPr lang="tr-TR" sz="1100" b="0" i="0" u="none" strike="noStrike" dirty="0">
                          <a:solidFill>
                            <a:srgbClr val="000000"/>
                          </a:solidFill>
                          <a:effectLst/>
                          <a:latin typeface="Calibri" panose="020F0502020204030204" pitchFamily="34" charset="0"/>
                        </a:rPr>
                        <a:t>58</a:t>
                      </a:r>
                    </a:p>
                  </a:txBody>
                  <a:tcPr marL="9525" marR="9525" marT="9525" marB="0" anchor="b">
                    <a:lnL>
                      <a:noFill/>
                    </a:lnL>
                    <a:lnR>
                      <a:noFill/>
                    </a:lnR>
                    <a:lnT>
                      <a:noFill/>
                    </a:lnT>
                    <a:lnB>
                      <a:noFill/>
                    </a:lnB>
                  </a:tcPr>
                </a:tc>
                <a:extLst>
                  <a:ext uri="{0D108BD9-81ED-4DB2-BD59-A6C34878D82A}">
                    <a16:rowId xmlns:a16="http://schemas.microsoft.com/office/drawing/2014/main" val="319578707"/>
                  </a:ext>
                </a:extLst>
              </a:tr>
            </a:tbl>
          </a:graphicData>
        </a:graphic>
      </p:graphicFrame>
    </p:spTree>
    <p:extLst>
      <p:ext uri="{BB962C8B-B14F-4D97-AF65-F5344CB8AC3E}">
        <p14:creationId xmlns:p14="http://schemas.microsoft.com/office/powerpoint/2010/main" val="1398041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C13B-CCE0-4613-B235-B76641F850CB}"/>
              </a:ext>
            </a:extLst>
          </p:cNvPr>
          <p:cNvSpPr>
            <a:spLocks noGrp="1"/>
          </p:cNvSpPr>
          <p:nvPr>
            <p:ph type="title"/>
          </p:nvPr>
        </p:nvSpPr>
        <p:spPr/>
        <p:txBody>
          <a:bodyPr/>
          <a:lstStyle/>
          <a:p>
            <a:r>
              <a:rPr lang="en-US" dirty="0"/>
              <a:t>Back to </a:t>
            </a:r>
            <a:r>
              <a:rPr lang="tr-TR" dirty="0"/>
              <a:t>Corpora Creator</a:t>
            </a:r>
            <a:endParaRPr lang="en-US" dirty="0"/>
          </a:p>
        </p:txBody>
      </p:sp>
      <p:sp>
        <p:nvSpPr>
          <p:cNvPr id="3" name="Content Placeholder 2">
            <a:extLst>
              <a:ext uri="{FF2B5EF4-FFF2-40B4-BE49-F238E27FC236}">
                <a16:creationId xmlns:a16="http://schemas.microsoft.com/office/drawing/2014/main" id="{C07A858C-DFEF-4E20-83B4-312C0976EF96}"/>
              </a:ext>
            </a:extLst>
          </p:cNvPr>
          <p:cNvSpPr>
            <a:spLocks noGrp="1"/>
          </p:cNvSpPr>
          <p:nvPr>
            <p:ph idx="1"/>
          </p:nvPr>
        </p:nvSpPr>
        <p:spPr/>
        <p:txBody>
          <a:bodyPr/>
          <a:lstStyle/>
          <a:p>
            <a:r>
              <a:rPr lang="en-US" dirty="0"/>
              <a:t>--strict-speaker: One speaker only lives in one file =&gt; ON</a:t>
            </a:r>
          </a:p>
          <a:p>
            <a:r>
              <a:rPr lang="en-US" dirty="0"/>
              <a:t>--strict-sentence: One sentence only lives in one file =&gt; ON</a:t>
            </a:r>
          </a:p>
          <a:p>
            <a:r>
              <a:rPr lang="en-US" dirty="0"/>
              <a:t>--strict-audio: Only a single recording per sentence =&gt; OFF</a:t>
            </a:r>
          </a:p>
          <a:p>
            <a:endParaRPr lang="en-US" dirty="0"/>
          </a:p>
          <a:p>
            <a:pPr marL="0" indent="0">
              <a:buNone/>
            </a:pPr>
            <a:r>
              <a:rPr lang="en-US" dirty="0"/>
              <a:t>We ran v6.1 &amp; v7.0 with </a:t>
            </a:r>
            <a:r>
              <a:rPr lang="en-US" b="1" dirty="0"/>
              <a:t>–s 1</a:t>
            </a:r>
            <a:r>
              <a:rPr lang="en-US" dirty="0"/>
              <a:t> through </a:t>
            </a:r>
            <a:r>
              <a:rPr lang="en-US" b="1" dirty="0"/>
              <a:t>–s 5</a:t>
            </a:r>
          </a:p>
          <a:p>
            <a:pPr marL="0" indent="0">
              <a:buNone/>
            </a:pPr>
            <a:r>
              <a:rPr lang="tr-TR" dirty="0"/>
              <a:t>Coqui 1.1.0</a:t>
            </a:r>
          </a:p>
          <a:p>
            <a:pPr marL="0" indent="0">
              <a:buNone/>
            </a:pPr>
            <a:r>
              <a:rPr lang="en-US" dirty="0"/>
              <a:t>We used batch size of 128 this time (~35% less time)</a:t>
            </a:r>
          </a:p>
          <a:p>
            <a:pPr marL="0" indent="0">
              <a:buNone/>
            </a:pPr>
            <a:endParaRPr lang="en-US" b="1" dirty="0"/>
          </a:p>
        </p:txBody>
      </p:sp>
    </p:spTree>
    <p:extLst>
      <p:ext uri="{BB962C8B-B14F-4D97-AF65-F5344CB8AC3E}">
        <p14:creationId xmlns:p14="http://schemas.microsoft.com/office/powerpoint/2010/main" val="270540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B75CED-AE2F-419C-BFE4-76C2F9ADA4D3}"/>
              </a:ext>
            </a:extLst>
          </p:cNvPr>
          <p:cNvPicPr>
            <a:picLocks noChangeAspect="1"/>
          </p:cNvPicPr>
          <p:nvPr/>
        </p:nvPicPr>
        <p:blipFill>
          <a:blip r:embed="rId3"/>
          <a:stretch>
            <a:fillRect/>
          </a:stretch>
        </p:blipFill>
        <p:spPr>
          <a:xfrm>
            <a:off x="485635" y="0"/>
            <a:ext cx="9321592" cy="6072142"/>
          </a:xfrm>
          <a:prstGeom prst="rect">
            <a:avLst/>
          </a:prstGeom>
        </p:spPr>
      </p:pic>
    </p:spTree>
    <p:extLst>
      <p:ext uri="{BB962C8B-B14F-4D97-AF65-F5344CB8AC3E}">
        <p14:creationId xmlns:p14="http://schemas.microsoft.com/office/powerpoint/2010/main" val="3259812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B1FF6-8261-4C7F-A381-9B1297B08A76}"/>
              </a:ext>
            </a:extLst>
          </p:cNvPr>
          <p:cNvSpPr>
            <a:spLocks noGrp="1"/>
          </p:cNvSpPr>
          <p:nvPr>
            <p:ph type="title"/>
          </p:nvPr>
        </p:nvSpPr>
        <p:spPr/>
        <p:txBody>
          <a:bodyPr/>
          <a:lstStyle/>
          <a:p>
            <a:r>
              <a:rPr lang="en-US" dirty="0"/>
              <a:t>For v7.0…</a:t>
            </a:r>
          </a:p>
        </p:txBody>
      </p:sp>
      <p:graphicFrame>
        <p:nvGraphicFramePr>
          <p:cNvPr id="5" name="Content Placeholder 4">
            <a:extLst>
              <a:ext uri="{FF2B5EF4-FFF2-40B4-BE49-F238E27FC236}">
                <a16:creationId xmlns:a16="http://schemas.microsoft.com/office/drawing/2014/main" id="{F806A8D0-5C60-460A-9059-78FD3161E33F}"/>
              </a:ext>
            </a:extLst>
          </p:cNvPr>
          <p:cNvGraphicFramePr>
            <a:graphicFrameLocks noGrp="1"/>
          </p:cNvGraphicFramePr>
          <p:nvPr>
            <p:ph sz="half" idx="1"/>
            <p:extLst>
              <p:ext uri="{D42A27DB-BD31-4B8C-83A1-F6EECF244321}">
                <p14:modId xmlns:p14="http://schemas.microsoft.com/office/powerpoint/2010/main" val="35707191"/>
              </p:ext>
            </p:extLst>
          </p:nvPr>
        </p:nvGraphicFramePr>
        <p:xfrm>
          <a:off x="291191" y="1334233"/>
          <a:ext cx="4949024" cy="2540348"/>
        </p:xfrm>
        <a:graphic>
          <a:graphicData uri="http://schemas.openxmlformats.org/drawingml/2006/table">
            <a:tbl>
              <a:tblPr/>
              <a:tblGrid>
                <a:gridCol w="756100">
                  <a:extLst>
                    <a:ext uri="{9D8B030D-6E8A-4147-A177-3AD203B41FA5}">
                      <a16:colId xmlns:a16="http://schemas.microsoft.com/office/drawing/2014/main" val="1389310379"/>
                    </a:ext>
                  </a:extLst>
                </a:gridCol>
                <a:gridCol w="1048231">
                  <a:extLst>
                    <a:ext uri="{9D8B030D-6E8A-4147-A177-3AD203B41FA5}">
                      <a16:colId xmlns:a16="http://schemas.microsoft.com/office/drawing/2014/main" val="539944198"/>
                    </a:ext>
                  </a:extLst>
                </a:gridCol>
                <a:gridCol w="1048231">
                  <a:extLst>
                    <a:ext uri="{9D8B030D-6E8A-4147-A177-3AD203B41FA5}">
                      <a16:colId xmlns:a16="http://schemas.microsoft.com/office/drawing/2014/main" val="2178826986"/>
                    </a:ext>
                  </a:extLst>
                </a:gridCol>
                <a:gridCol w="1048231">
                  <a:extLst>
                    <a:ext uri="{9D8B030D-6E8A-4147-A177-3AD203B41FA5}">
                      <a16:colId xmlns:a16="http://schemas.microsoft.com/office/drawing/2014/main" val="425931989"/>
                    </a:ext>
                  </a:extLst>
                </a:gridCol>
                <a:gridCol w="1048231">
                  <a:extLst>
                    <a:ext uri="{9D8B030D-6E8A-4147-A177-3AD203B41FA5}">
                      <a16:colId xmlns:a16="http://schemas.microsoft.com/office/drawing/2014/main" val="3674868661"/>
                    </a:ext>
                  </a:extLst>
                </a:gridCol>
              </a:tblGrid>
              <a:tr h="487760">
                <a:tc gridSpan="5">
                  <a:txBody>
                    <a:bodyPr/>
                    <a:lstStyle/>
                    <a:p>
                      <a:pPr algn="ctr" fontAlgn="b"/>
                      <a:r>
                        <a:rPr lang="tr-TR" sz="2100" b="1" i="0" u="none" strike="noStrike">
                          <a:solidFill>
                            <a:srgbClr val="FFFFFF"/>
                          </a:solidFill>
                          <a:effectLst/>
                          <a:latin typeface="Calibri" panose="020F0502020204030204" pitchFamily="34" charset="0"/>
                        </a:rPr>
                        <a:t>Number of Client IDs</a:t>
                      </a:r>
                    </a:p>
                  </a:txBody>
                  <a:tcPr marL="88242" marR="88242" marT="44121" marB="44121" anchor="b">
                    <a:lnL>
                      <a:noFill/>
                    </a:lnL>
                    <a:lnR>
                      <a:noFill/>
                    </a:lnR>
                    <a:lnT>
                      <a:noFill/>
                    </a:lnT>
                    <a:lnB w="6350" cap="flat" cmpd="sng" algn="ctr">
                      <a:solidFill>
                        <a:srgbClr val="8EA9DB"/>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6460131"/>
                  </a:ext>
                </a:extLst>
              </a:tr>
              <a:tr h="342098">
                <a:tc>
                  <a:txBody>
                    <a:bodyPr/>
                    <a:lstStyle/>
                    <a:p>
                      <a:pPr algn="l" fontAlgn="b"/>
                      <a:r>
                        <a:rPr lang="tr-TR" sz="1900" b="1" i="0" u="none" strike="noStrike">
                          <a:solidFill>
                            <a:srgbClr val="FFFFFF"/>
                          </a:solidFill>
                          <a:effectLst/>
                          <a:latin typeface="Calibri" panose="020F0502020204030204" pitchFamily="34" charset="0"/>
                        </a:rPr>
                        <a:t>-s</a:t>
                      </a:r>
                    </a:p>
                  </a:txBody>
                  <a:tcPr marL="17105" marR="17105" marT="1710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tr-TR" sz="1900" b="1" i="0" u="none" strike="noStrike">
                          <a:solidFill>
                            <a:srgbClr val="FFFFFF"/>
                          </a:solidFill>
                          <a:effectLst/>
                          <a:latin typeface="Calibri" panose="020F0502020204030204" pitchFamily="34" charset="0"/>
                        </a:rPr>
                        <a:t>VAL</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tr-TR" sz="1900" b="1" i="0" u="none" strike="noStrike">
                          <a:solidFill>
                            <a:srgbClr val="FFFFFF"/>
                          </a:solidFill>
                          <a:effectLst/>
                          <a:latin typeface="Calibri" panose="020F0502020204030204" pitchFamily="34" charset="0"/>
                        </a:rPr>
                        <a:t>TRAIN</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tr-TR" sz="1900" b="1" i="0" u="none" strike="noStrike">
                          <a:solidFill>
                            <a:srgbClr val="FFFFFF"/>
                          </a:solidFill>
                          <a:effectLst/>
                          <a:latin typeface="Calibri" panose="020F0502020204030204" pitchFamily="34" charset="0"/>
                        </a:rPr>
                        <a:t>DEV</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tr-TR" sz="1900" b="1" i="0" u="none" strike="noStrike">
                          <a:solidFill>
                            <a:srgbClr val="FFFFFF"/>
                          </a:solidFill>
                          <a:effectLst/>
                          <a:latin typeface="Calibri" panose="020F0502020204030204" pitchFamily="34" charset="0"/>
                        </a:rPr>
                        <a:t>TEST</a:t>
                      </a:r>
                    </a:p>
                  </a:txBody>
                  <a:tcPr marL="17105" marR="17105" marT="1710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972522802"/>
                  </a:ext>
                </a:extLst>
              </a:tr>
              <a:tr h="342098">
                <a:tc>
                  <a:txBody>
                    <a:bodyPr/>
                    <a:lstStyle/>
                    <a:p>
                      <a:pPr algn="l" fontAlgn="b"/>
                      <a:r>
                        <a:rPr lang="tr-TR" sz="1900" b="0" i="0" u="none" strike="noStrike">
                          <a:solidFill>
                            <a:srgbClr val="000000"/>
                          </a:solidFill>
                          <a:effectLst/>
                          <a:latin typeface="Calibri" panose="020F0502020204030204" pitchFamily="34" charset="0"/>
                        </a:rPr>
                        <a:t>1</a:t>
                      </a:r>
                    </a:p>
                  </a:txBody>
                  <a:tcPr marL="17105" marR="17105" marT="1710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851 </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dirty="0">
                          <a:solidFill>
                            <a:srgbClr val="FF0000"/>
                          </a:solidFill>
                          <a:effectLst/>
                          <a:latin typeface="Calibri" panose="020F0502020204030204" pitchFamily="34" charset="0"/>
                        </a:rPr>
                        <a:t>13 </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dirty="0">
                          <a:solidFill>
                            <a:srgbClr val="FF0000"/>
                          </a:solidFill>
                          <a:effectLst/>
                          <a:latin typeface="Calibri" panose="020F0502020204030204" pitchFamily="34" charset="0"/>
                        </a:rPr>
                        <a:t>99 </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640 </a:t>
                      </a:r>
                    </a:p>
                  </a:txBody>
                  <a:tcPr marL="17105" marR="17105" marT="1710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211224010"/>
                  </a:ext>
                </a:extLst>
              </a:tr>
              <a:tr h="342098">
                <a:tc>
                  <a:txBody>
                    <a:bodyPr/>
                    <a:lstStyle/>
                    <a:p>
                      <a:pPr algn="l" fontAlgn="b"/>
                      <a:r>
                        <a:rPr lang="tr-TR" sz="1900" b="0" i="0" u="none" strike="noStrike">
                          <a:solidFill>
                            <a:srgbClr val="000000"/>
                          </a:solidFill>
                          <a:effectLst/>
                          <a:latin typeface="Calibri" panose="020F0502020204030204" pitchFamily="34" charset="0"/>
                        </a:rPr>
                        <a:t>2</a:t>
                      </a:r>
                    </a:p>
                  </a:txBody>
                  <a:tcPr marL="17105" marR="17105" marT="1710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851 </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43 </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119 </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676 </a:t>
                      </a:r>
                    </a:p>
                  </a:txBody>
                  <a:tcPr marL="17105" marR="17105" marT="1710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205534999"/>
                  </a:ext>
                </a:extLst>
              </a:tr>
              <a:tr h="342098">
                <a:tc>
                  <a:txBody>
                    <a:bodyPr/>
                    <a:lstStyle/>
                    <a:p>
                      <a:pPr algn="l" fontAlgn="b"/>
                      <a:r>
                        <a:rPr lang="tr-TR" sz="1900" b="0" i="0" u="none" strike="noStrike">
                          <a:solidFill>
                            <a:srgbClr val="000000"/>
                          </a:solidFill>
                          <a:effectLst/>
                          <a:latin typeface="Calibri" panose="020F0502020204030204" pitchFamily="34" charset="0"/>
                        </a:rPr>
                        <a:t>3</a:t>
                      </a:r>
                    </a:p>
                  </a:txBody>
                  <a:tcPr marL="17105" marR="17105" marT="1710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851 </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37 </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91 </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714 </a:t>
                      </a:r>
                    </a:p>
                  </a:txBody>
                  <a:tcPr marL="17105" marR="17105" marT="1710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026527939"/>
                  </a:ext>
                </a:extLst>
              </a:tr>
              <a:tr h="342098">
                <a:tc>
                  <a:txBody>
                    <a:bodyPr/>
                    <a:lstStyle/>
                    <a:p>
                      <a:pPr algn="l" fontAlgn="b"/>
                      <a:r>
                        <a:rPr lang="tr-TR" sz="1900" b="0" i="0" u="none" strike="noStrike">
                          <a:solidFill>
                            <a:srgbClr val="000000"/>
                          </a:solidFill>
                          <a:effectLst/>
                          <a:latin typeface="Calibri" panose="020F0502020204030204" pitchFamily="34" charset="0"/>
                        </a:rPr>
                        <a:t>4</a:t>
                      </a:r>
                    </a:p>
                  </a:txBody>
                  <a:tcPr marL="17105" marR="17105" marT="1710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851 </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29 </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75 </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1900" b="0" i="0" u="none" strike="noStrike">
                          <a:solidFill>
                            <a:srgbClr val="000000"/>
                          </a:solidFill>
                          <a:effectLst/>
                          <a:latin typeface="Calibri" panose="020F0502020204030204" pitchFamily="34" charset="0"/>
                        </a:rPr>
                        <a:t>740 </a:t>
                      </a:r>
                    </a:p>
                  </a:txBody>
                  <a:tcPr marL="17105" marR="17105" marT="1710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86088867"/>
                  </a:ext>
                </a:extLst>
              </a:tr>
              <a:tr h="342098">
                <a:tc>
                  <a:txBody>
                    <a:bodyPr/>
                    <a:lstStyle/>
                    <a:p>
                      <a:pPr algn="l" fontAlgn="b"/>
                      <a:r>
                        <a:rPr lang="tr-TR" sz="1900" b="0" i="0" u="none" strike="noStrike">
                          <a:solidFill>
                            <a:srgbClr val="000000"/>
                          </a:solidFill>
                          <a:effectLst/>
                          <a:latin typeface="Calibri" panose="020F0502020204030204" pitchFamily="34" charset="0"/>
                        </a:rPr>
                        <a:t>5</a:t>
                      </a:r>
                    </a:p>
                  </a:txBody>
                  <a:tcPr marL="17105" marR="17105" marT="1710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851 </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23 </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a:solidFill>
                            <a:srgbClr val="000000"/>
                          </a:solidFill>
                          <a:effectLst/>
                          <a:latin typeface="Calibri" panose="020F0502020204030204" pitchFamily="34" charset="0"/>
                        </a:rPr>
                        <a:t>68 </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1900" b="0" i="0" u="none" strike="noStrike" dirty="0">
                          <a:solidFill>
                            <a:srgbClr val="000000"/>
                          </a:solidFill>
                          <a:effectLst/>
                          <a:latin typeface="Calibri" panose="020F0502020204030204" pitchFamily="34" charset="0"/>
                        </a:rPr>
                        <a:t>755 </a:t>
                      </a:r>
                    </a:p>
                  </a:txBody>
                  <a:tcPr marL="17105" marR="17105" marT="1710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13350669"/>
                  </a:ext>
                </a:extLst>
              </a:tr>
            </a:tbl>
          </a:graphicData>
        </a:graphic>
      </p:graphicFrame>
      <p:graphicFrame>
        <p:nvGraphicFramePr>
          <p:cNvPr id="6" name="Content Placeholder 5">
            <a:extLst>
              <a:ext uri="{FF2B5EF4-FFF2-40B4-BE49-F238E27FC236}">
                <a16:creationId xmlns:a16="http://schemas.microsoft.com/office/drawing/2014/main" id="{2792D857-E35A-49C3-8AAD-B835832C46EA}"/>
              </a:ext>
            </a:extLst>
          </p:cNvPr>
          <p:cNvGraphicFramePr>
            <a:graphicFrameLocks noGrp="1"/>
          </p:cNvGraphicFramePr>
          <p:nvPr>
            <p:ph sz="half" idx="2"/>
            <p:extLst>
              <p:ext uri="{D42A27DB-BD31-4B8C-83A1-F6EECF244321}">
                <p14:modId xmlns:p14="http://schemas.microsoft.com/office/powerpoint/2010/main" val="3938138890"/>
              </p:ext>
            </p:extLst>
          </p:nvPr>
        </p:nvGraphicFramePr>
        <p:xfrm>
          <a:off x="5573837" y="1334233"/>
          <a:ext cx="4949024" cy="2549577"/>
        </p:xfrm>
        <a:graphic>
          <a:graphicData uri="http://schemas.openxmlformats.org/drawingml/2006/table">
            <a:tbl>
              <a:tblPr/>
              <a:tblGrid>
                <a:gridCol w="756100">
                  <a:extLst>
                    <a:ext uri="{9D8B030D-6E8A-4147-A177-3AD203B41FA5}">
                      <a16:colId xmlns:a16="http://schemas.microsoft.com/office/drawing/2014/main" val="3923916325"/>
                    </a:ext>
                  </a:extLst>
                </a:gridCol>
                <a:gridCol w="1048231">
                  <a:extLst>
                    <a:ext uri="{9D8B030D-6E8A-4147-A177-3AD203B41FA5}">
                      <a16:colId xmlns:a16="http://schemas.microsoft.com/office/drawing/2014/main" val="2618065458"/>
                    </a:ext>
                  </a:extLst>
                </a:gridCol>
                <a:gridCol w="1048231">
                  <a:extLst>
                    <a:ext uri="{9D8B030D-6E8A-4147-A177-3AD203B41FA5}">
                      <a16:colId xmlns:a16="http://schemas.microsoft.com/office/drawing/2014/main" val="2343295358"/>
                    </a:ext>
                  </a:extLst>
                </a:gridCol>
                <a:gridCol w="1048231">
                  <a:extLst>
                    <a:ext uri="{9D8B030D-6E8A-4147-A177-3AD203B41FA5}">
                      <a16:colId xmlns:a16="http://schemas.microsoft.com/office/drawing/2014/main" val="2956903986"/>
                    </a:ext>
                  </a:extLst>
                </a:gridCol>
                <a:gridCol w="1048231">
                  <a:extLst>
                    <a:ext uri="{9D8B030D-6E8A-4147-A177-3AD203B41FA5}">
                      <a16:colId xmlns:a16="http://schemas.microsoft.com/office/drawing/2014/main" val="2001490076"/>
                    </a:ext>
                  </a:extLst>
                </a:gridCol>
              </a:tblGrid>
              <a:tr h="496989">
                <a:tc gridSpan="5">
                  <a:txBody>
                    <a:bodyPr/>
                    <a:lstStyle/>
                    <a:p>
                      <a:pPr algn="ctr" fontAlgn="b"/>
                      <a:r>
                        <a:rPr lang="tr-TR" sz="2200" b="1" i="0" u="none" strike="noStrike">
                          <a:solidFill>
                            <a:srgbClr val="FFFFFF"/>
                          </a:solidFill>
                          <a:effectLst/>
                          <a:latin typeface="Calibri" panose="020F0502020204030204" pitchFamily="34" charset="0"/>
                        </a:rPr>
                        <a:t>Gender - Female / Male Ratio</a:t>
                      </a:r>
                    </a:p>
                  </a:txBody>
                  <a:tcPr marL="86813" marR="86813" marT="43406" marB="43406" anchor="b">
                    <a:lnL>
                      <a:noFill/>
                    </a:lnL>
                    <a:lnR>
                      <a:noFill/>
                    </a:lnR>
                    <a:lnT>
                      <a:noFill/>
                    </a:lnT>
                    <a:lnB w="6350" cap="flat" cmpd="sng" algn="ctr">
                      <a:solidFill>
                        <a:srgbClr val="8EA9DB"/>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8046020"/>
                  </a:ext>
                </a:extLst>
              </a:tr>
              <a:tr h="342098">
                <a:tc>
                  <a:txBody>
                    <a:bodyPr/>
                    <a:lstStyle/>
                    <a:p>
                      <a:pPr algn="l" fontAlgn="b"/>
                      <a:r>
                        <a:rPr lang="tr-TR" sz="2000" b="1" i="0" u="none" strike="noStrike">
                          <a:solidFill>
                            <a:srgbClr val="FFFFFF"/>
                          </a:solidFill>
                          <a:effectLst/>
                          <a:latin typeface="Calibri" panose="020F0502020204030204" pitchFamily="34" charset="0"/>
                        </a:rPr>
                        <a:t>-s</a:t>
                      </a:r>
                    </a:p>
                  </a:txBody>
                  <a:tcPr marL="17105" marR="17105" marT="1710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tr-TR" sz="2000" b="1" i="0" u="none" strike="noStrike">
                          <a:solidFill>
                            <a:srgbClr val="FFFFFF"/>
                          </a:solidFill>
                          <a:effectLst/>
                          <a:latin typeface="Calibri" panose="020F0502020204030204" pitchFamily="34" charset="0"/>
                        </a:rPr>
                        <a:t>VAL</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tr-TR" sz="2000" b="1" i="0" u="none" strike="noStrike">
                          <a:solidFill>
                            <a:srgbClr val="FFFFFF"/>
                          </a:solidFill>
                          <a:effectLst/>
                          <a:latin typeface="Calibri" panose="020F0502020204030204" pitchFamily="34" charset="0"/>
                        </a:rPr>
                        <a:t>TRAIN</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tr-TR" sz="2000" b="1" i="0" u="none" strike="noStrike">
                          <a:solidFill>
                            <a:srgbClr val="FFFFFF"/>
                          </a:solidFill>
                          <a:effectLst/>
                          <a:latin typeface="Calibri" panose="020F0502020204030204" pitchFamily="34" charset="0"/>
                        </a:rPr>
                        <a:t>DEV</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tr-TR" sz="2000" b="1" i="0" u="none" strike="noStrike">
                          <a:solidFill>
                            <a:srgbClr val="FFFFFF"/>
                          </a:solidFill>
                          <a:effectLst/>
                          <a:latin typeface="Calibri" panose="020F0502020204030204" pitchFamily="34" charset="0"/>
                        </a:rPr>
                        <a:t>TEST</a:t>
                      </a:r>
                    </a:p>
                  </a:txBody>
                  <a:tcPr marL="17105" marR="17105" marT="1710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449621135"/>
                  </a:ext>
                </a:extLst>
              </a:tr>
              <a:tr h="342098">
                <a:tc>
                  <a:txBody>
                    <a:bodyPr/>
                    <a:lstStyle/>
                    <a:p>
                      <a:pPr algn="l" fontAlgn="b"/>
                      <a:r>
                        <a:rPr lang="tr-TR" sz="2000" b="0" i="0" u="none" strike="noStrike">
                          <a:solidFill>
                            <a:srgbClr val="000000"/>
                          </a:solidFill>
                          <a:effectLst/>
                          <a:latin typeface="Calibri" panose="020F0502020204030204" pitchFamily="34" charset="0"/>
                        </a:rPr>
                        <a:t>1</a:t>
                      </a:r>
                    </a:p>
                  </a:txBody>
                  <a:tcPr marL="17105" marR="17105" marT="1710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2000" b="0" i="0" u="none" strike="noStrike">
                          <a:solidFill>
                            <a:srgbClr val="000000"/>
                          </a:solidFill>
                          <a:effectLst/>
                          <a:latin typeface="Calibri" panose="020F0502020204030204" pitchFamily="34" charset="0"/>
                        </a:rPr>
                        <a:t>8.99%</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2000" b="0" i="0" u="none" strike="noStrike">
                          <a:solidFill>
                            <a:srgbClr val="FF0000"/>
                          </a:solidFill>
                          <a:effectLst/>
                          <a:latin typeface="Calibri" panose="020F0502020204030204" pitchFamily="34" charset="0"/>
                        </a:rPr>
                        <a:t>0.00%</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2000" b="0" i="0" u="none" strike="noStrike">
                          <a:solidFill>
                            <a:srgbClr val="000000"/>
                          </a:solidFill>
                          <a:effectLst/>
                          <a:latin typeface="Calibri" panose="020F0502020204030204" pitchFamily="34" charset="0"/>
                        </a:rPr>
                        <a:t>6.87%</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2000" b="0" i="0" u="none" strike="noStrike">
                          <a:solidFill>
                            <a:srgbClr val="000000"/>
                          </a:solidFill>
                          <a:effectLst/>
                          <a:latin typeface="Calibri" panose="020F0502020204030204" pitchFamily="34" charset="0"/>
                        </a:rPr>
                        <a:t>10.29%</a:t>
                      </a:r>
                    </a:p>
                  </a:txBody>
                  <a:tcPr marL="17105" marR="17105" marT="1710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753801870"/>
                  </a:ext>
                </a:extLst>
              </a:tr>
              <a:tr h="342098">
                <a:tc>
                  <a:txBody>
                    <a:bodyPr/>
                    <a:lstStyle/>
                    <a:p>
                      <a:pPr algn="l" fontAlgn="b"/>
                      <a:r>
                        <a:rPr lang="tr-TR" sz="2000" b="0" i="0" u="none" strike="noStrike">
                          <a:solidFill>
                            <a:srgbClr val="000000"/>
                          </a:solidFill>
                          <a:effectLst/>
                          <a:latin typeface="Calibri" panose="020F0502020204030204" pitchFamily="34" charset="0"/>
                        </a:rPr>
                        <a:t>2</a:t>
                      </a:r>
                    </a:p>
                  </a:txBody>
                  <a:tcPr marL="17105" marR="17105" marT="1710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2000" b="0" i="0" u="none" strike="noStrike">
                          <a:solidFill>
                            <a:srgbClr val="000000"/>
                          </a:solidFill>
                          <a:effectLst/>
                          <a:latin typeface="Calibri" panose="020F0502020204030204" pitchFamily="34" charset="0"/>
                        </a:rPr>
                        <a:t>8.99%</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2000" b="0" i="0" u="none" strike="noStrike">
                          <a:solidFill>
                            <a:srgbClr val="000000"/>
                          </a:solidFill>
                          <a:effectLst/>
                          <a:latin typeface="Calibri" panose="020F0502020204030204" pitchFamily="34" charset="0"/>
                        </a:rPr>
                        <a:t>10.28%</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2000" b="0" i="0" u="none" strike="noStrike">
                          <a:solidFill>
                            <a:srgbClr val="000000"/>
                          </a:solidFill>
                          <a:effectLst/>
                          <a:latin typeface="Calibri" panose="020F0502020204030204" pitchFamily="34" charset="0"/>
                        </a:rPr>
                        <a:t>11.49%</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2000" b="0" i="0" u="none" strike="noStrike">
                          <a:solidFill>
                            <a:srgbClr val="000000"/>
                          </a:solidFill>
                          <a:effectLst/>
                          <a:latin typeface="Calibri" panose="020F0502020204030204" pitchFamily="34" charset="0"/>
                        </a:rPr>
                        <a:t>8.23%</a:t>
                      </a:r>
                    </a:p>
                  </a:txBody>
                  <a:tcPr marL="17105" marR="17105" marT="1710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47329189"/>
                  </a:ext>
                </a:extLst>
              </a:tr>
              <a:tr h="342098">
                <a:tc>
                  <a:txBody>
                    <a:bodyPr/>
                    <a:lstStyle/>
                    <a:p>
                      <a:pPr algn="l" fontAlgn="b"/>
                      <a:r>
                        <a:rPr lang="tr-TR" sz="2000" b="0" i="0" u="none" strike="noStrike">
                          <a:solidFill>
                            <a:srgbClr val="000000"/>
                          </a:solidFill>
                          <a:effectLst/>
                          <a:latin typeface="Calibri" panose="020F0502020204030204" pitchFamily="34" charset="0"/>
                        </a:rPr>
                        <a:t>3</a:t>
                      </a:r>
                    </a:p>
                  </a:txBody>
                  <a:tcPr marL="17105" marR="17105" marT="1710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2000" b="0" i="0" u="none" strike="noStrike">
                          <a:solidFill>
                            <a:srgbClr val="000000"/>
                          </a:solidFill>
                          <a:effectLst/>
                          <a:latin typeface="Calibri" panose="020F0502020204030204" pitchFamily="34" charset="0"/>
                        </a:rPr>
                        <a:t>8.99%</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2000" b="0" i="0" u="none" strike="noStrike">
                          <a:solidFill>
                            <a:srgbClr val="000000"/>
                          </a:solidFill>
                          <a:effectLst/>
                          <a:latin typeface="Calibri" panose="020F0502020204030204" pitchFamily="34" charset="0"/>
                        </a:rPr>
                        <a:t>9.39%</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2000" b="0" i="0" u="none" strike="noStrike">
                          <a:solidFill>
                            <a:srgbClr val="000000"/>
                          </a:solidFill>
                          <a:effectLst/>
                          <a:latin typeface="Calibri" panose="020F0502020204030204" pitchFamily="34" charset="0"/>
                        </a:rPr>
                        <a:t>17.15%</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2000" b="0" i="0" u="none" strike="noStrike">
                          <a:solidFill>
                            <a:srgbClr val="000000"/>
                          </a:solidFill>
                          <a:effectLst/>
                          <a:latin typeface="Calibri" panose="020F0502020204030204" pitchFamily="34" charset="0"/>
                        </a:rPr>
                        <a:t>7.32%</a:t>
                      </a:r>
                    </a:p>
                  </a:txBody>
                  <a:tcPr marL="17105" marR="17105" marT="1710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939944591"/>
                  </a:ext>
                </a:extLst>
              </a:tr>
              <a:tr h="342098">
                <a:tc>
                  <a:txBody>
                    <a:bodyPr/>
                    <a:lstStyle/>
                    <a:p>
                      <a:pPr algn="l" fontAlgn="b"/>
                      <a:r>
                        <a:rPr lang="tr-TR" sz="2000" b="0" i="0" u="none" strike="noStrike">
                          <a:solidFill>
                            <a:srgbClr val="000000"/>
                          </a:solidFill>
                          <a:effectLst/>
                          <a:latin typeface="Calibri" panose="020F0502020204030204" pitchFamily="34" charset="0"/>
                        </a:rPr>
                        <a:t>4</a:t>
                      </a:r>
                    </a:p>
                  </a:txBody>
                  <a:tcPr marL="17105" marR="17105" marT="1710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2000" b="0" i="0" u="none" strike="noStrike">
                          <a:solidFill>
                            <a:srgbClr val="000000"/>
                          </a:solidFill>
                          <a:effectLst/>
                          <a:latin typeface="Calibri" panose="020F0502020204030204" pitchFamily="34" charset="0"/>
                        </a:rPr>
                        <a:t>8.99%</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2000" b="0" i="0" u="none" strike="noStrike">
                          <a:solidFill>
                            <a:srgbClr val="000000"/>
                          </a:solidFill>
                          <a:effectLst/>
                          <a:latin typeface="Calibri" panose="020F0502020204030204" pitchFamily="34" charset="0"/>
                        </a:rPr>
                        <a:t>3.22%</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2000" b="0" i="0" u="none" strike="noStrike">
                          <a:solidFill>
                            <a:srgbClr val="000000"/>
                          </a:solidFill>
                          <a:effectLst/>
                          <a:latin typeface="Calibri" panose="020F0502020204030204" pitchFamily="34" charset="0"/>
                        </a:rPr>
                        <a:t>27.43%</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tr-TR" sz="2000" b="0" i="0" u="none" strike="noStrike">
                          <a:solidFill>
                            <a:srgbClr val="000000"/>
                          </a:solidFill>
                          <a:effectLst/>
                          <a:latin typeface="Calibri" panose="020F0502020204030204" pitchFamily="34" charset="0"/>
                        </a:rPr>
                        <a:t>8.82%</a:t>
                      </a:r>
                    </a:p>
                  </a:txBody>
                  <a:tcPr marL="17105" marR="17105" marT="1710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585239661"/>
                  </a:ext>
                </a:extLst>
              </a:tr>
              <a:tr h="342098">
                <a:tc>
                  <a:txBody>
                    <a:bodyPr/>
                    <a:lstStyle/>
                    <a:p>
                      <a:pPr algn="l" fontAlgn="b"/>
                      <a:r>
                        <a:rPr lang="tr-TR" sz="2000" b="0" i="0" u="none" strike="noStrike">
                          <a:solidFill>
                            <a:srgbClr val="000000"/>
                          </a:solidFill>
                          <a:effectLst/>
                          <a:latin typeface="Calibri" panose="020F0502020204030204" pitchFamily="34" charset="0"/>
                        </a:rPr>
                        <a:t>5</a:t>
                      </a:r>
                    </a:p>
                  </a:txBody>
                  <a:tcPr marL="17105" marR="17105" marT="1710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2000" b="0" i="0" u="none" strike="noStrike">
                          <a:solidFill>
                            <a:srgbClr val="000000"/>
                          </a:solidFill>
                          <a:effectLst/>
                          <a:latin typeface="Calibri" panose="020F0502020204030204" pitchFamily="34" charset="0"/>
                        </a:rPr>
                        <a:t>8.99%</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2000" b="0" i="0" u="none" strike="noStrike">
                          <a:solidFill>
                            <a:srgbClr val="000000"/>
                          </a:solidFill>
                          <a:effectLst/>
                          <a:latin typeface="Calibri" panose="020F0502020204030204" pitchFamily="34" charset="0"/>
                        </a:rPr>
                        <a:t>2.96%</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2000" b="0" i="0" u="none" strike="noStrike">
                          <a:solidFill>
                            <a:srgbClr val="000000"/>
                          </a:solidFill>
                          <a:effectLst/>
                          <a:latin typeface="Calibri" panose="020F0502020204030204" pitchFamily="34" charset="0"/>
                        </a:rPr>
                        <a:t>20.00%</a:t>
                      </a:r>
                    </a:p>
                  </a:txBody>
                  <a:tcPr marL="17105" marR="17105" marT="1710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tr-TR" sz="2000" b="0" i="0" u="none" strike="noStrike" dirty="0">
                          <a:solidFill>
                            <a:srgbClr val="000000"/>
                          </a:solidFill>
                          <a:effectLst/>
                          <a:latin typeface="Calibri" panose="020F0502020204030204" pitchFamily="34" charset="0"/>
                        </a:rPr>
                        <a:t>12.69%</a:t>
                      </a:r>
                    </a:p>
                  </a:txBody>
                  <a:tcPr marL="17105" marR="17105" marT="1710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747620265"/>
                  </a:ext>
                </a:extLst>
              </a:tr>
            </a:tbl>
          </a:graphicData>
        </a:graphic>
      </p:graphicFrame>
      <p:sp>
        <p:nvSpPr>
          <p:cNvPr id="8" name="Rectangle: Rounded Corners 7">
            <a:extLst>
              <a:ext uri="{FF2B5EF4-FFF2-40B4-BE49-F238E27FC236}">
                <a16:creationId xmlns:a16="http://schemas.microsoft.com/office/drawing/2014/main" id="{FD435495-924A-4258-A91A-91BB0E43553A}"/>
              </a:ext>
            </a:extLst>
          </p:cNvPr>
          <p:cNvSpPr/>
          <p:nvPr/>
        </p:nvSpPr>
        <p:spPr>
          <a:xfrm>
            <a:off x="2637692" y="2561493"/>
            <a:ext cx="691662" cy="150634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D71178D-A2AD-4D0C-932F-7CC58174F274}"/>
              </a:ext>
            </a:extLst>
          </p:cNvPr>
          <p:cNvSpPr/>
          <p:nvPr/>
        </p:nvSpPr>
        <p:spPr>
          <a:xfrm>
            <a:off x="7586716" y="2479431"/>
            <a:ext cx="1967592" cy="150634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38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506935" y="1510391"/>
            <a:ext cx="5355772" cy="2144900"/>
            <a:chOff x="636814" y="1510391"/>
            <a:chExt cx="5355772" cy="2144900"/>
          </a:xfrm>
        </p:grpSpPr>
        <p:sp>
          <p:nvSpPr>
            <p:cNvPr id="10" name="Rounded Rectangle 9"/>
            <p:cNvSpPr/>
            <p:nvPr/>
          </p:nvSpPr>
          <p:spPr>
            <a:xfrm>
              <a:off x="636814" y="1510391"/>
              <a:ext cx="5355772" cy="206556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1824989" y="3008960"/>
              <a:ext cx="2990306" cy="646331"/>
            </a:xfrm>
            <a:prstGeom prst="rect">
              <a:avLst/>
            </a:prstGeom>
            <a:noFill/>
          </p:spPr>
          <p:txBody>
            <a:bodyPr wrap="none" lIns="91440" tIns="45720" rIns="91440" bIns="45720">
              <a:spAutoFit/>
            </a:bodyPr>
            <a:lstStyle/>
            <a:p>
              <a:pPr algn="ctr"/>
              <a:r>
                <a:rPr lang="en-US" sz="3600" b="0" cap="none" spc="0">
                  <a:ln w="0"/>
                  <a:solidFill>
                    <a:schemeClr val="tx1"/>
                  </a:solidFill>
                  <a:effectLst>
                    <a:outerShdw blurRad="38100" dist="19050" dir="2700000" algn="tl" rotWithShape="0">
                      <a:schemeClr val="dk1">
                        <a:alpha val="40000"/>
                      </a:schemeClr>
                    </a:outerShdw>
                  </a:effectLst>
                </a:rPr>
                <a:t>Voice Corpus</a:t>
              </a:r>
            </a:p>
          </p:txBody>
        </p:sp>
      </p:grpSp>
      <p:grpSp>
        <p:nvGrpSpPr>
          <p:cNvPr id="8" name="Group 7"/>
          <p:cNvGrpSpPr/>
          <p:nvPr/>
        </p:nvGrpSpPr>
        <p:grpSpPr>
          <a:xfrm>
            <a:off x="636814" y="1510391"/>
            <a:ext cx="5355772" cy="2144900"/>
            <a:chOff x="636814" y="1510391"/>
            <a:chExt cx="5355772" cy="2144900"/>
          </a:xfrm>
        </p:grpSpPr>
        <p:sp>
          <p:nvSpPr>
            <p:cNvPr id="6" name="Rounded Rectangle 5"/>
            <p:cNvSpPr/>
            <p:nvPr/>
          </p:nvSpPr>
          <p:spPr>
            <a:xfrm>
              <a:off x="636814" y="1510391"/>
              <a:ext cx="5355772" cy="206556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a:off x="1955729" y="3008960"/>
              <a:ext cx="2728824" cy="646331"/>
            </a:xfrm>
            <a:prstGeom prst="rect">
              <a:avLst/>
            </a:prstGeom>
            <a:noFill/>
          </p:spPr>
          <p:txBody>
            <a:bodyPr wrap="none" lIns="91440" tIns="45720" rIns="91440" bIns="45720">
              <a:spAutoFit/>
            </a:bodyPr>
            <a:lstStyle/>
            <a:p>
              <a:pPr algn="ctr"/>
              <a:r>
                <a:rPr lang="en-US" sz="3600" b="0" cap="none" spc="0">
                  <a:ln w="0"/>
                  <a:solidFill>
                    <a:schemeClr val="tx1"/>
                  </a:solidFill>
                  <a:effectLst>
                    <a:outerShdw blurRad="38100" dist="19050" dir="2700000" algn="tl" rotWithShape="0">
                      <a:schemeClr val="dk1">
                        <a:alpha val="40000"/>
                      </a:schemeClr>
                    </a:outerShdw>
                  </a:effectLst>
                </a:rPr>
                <a:t>Text Corpus</a:t>
              </a:r>
            </a:p>
          </p:txBody>
        </p:sp>
      </p:grpSp>
      <p:sp>
        <p:nvSpPr>
          <p:cNvPr id="2" name="Title 1"/>
          <p:cNvSpPr>
            <a:spLocks noGrp="1"/>
          </p:cNvSpPr>
          <p:nvPr>
            <p:ph type="title"/>
          </p:nvPr>
        </p:nvSpPr>
        <p:spPr/>
        <p:txBody>
          <a:bodyPr/>
          <a:lstStyle/>
          <a:p>
            <a:r>
              <a:rPr lang="en-US" dirty="0"/>
              <a:t>CV</a:t>
            </a:r>
            <a:r>
              <a:rPr lang="tr-TR" dirty="0"/>
              <a:t> </a:t>
            </a:r>
            <a:r>
              <a:rPr lang="en-US" dirty="0"/>
              <a:t>processes are like a conveyor belt!</a:t>
            </a:r>
            <a:endParaRPr lang="tr-TR" dirty="0"/>
          </a:p>
        </p:txBody>
      </p:sp>
      <p:graphicFrame>
        <p:nvGraphicFramePr>
          <p:cNvPr id="4" name="Diagram 3"/>
          <p:cNvGraphicFramePr/>
          <p:nvPr>
            <p:extLst/>
          </p:nvPr>
        </p:nvGraphicFramePr>
        <p:xfrm>
          <a:off x="838199" y="1690009"/>
          <a:ext cx="10836729"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p:cNvSpPr txBox="1">
            <a:spLocks/>
          </p:cNvSpPr>
          <p:nvPr/>
        </p:nvSpPr>
        <p:spPr>
          <a:xfrm>
            <a:off x="998763" y="3673757"/>
            <a:ext cx="10515600" cy="6706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If one fails, production rate/quality drops!</a:t>
            </a:r>
            <a:endParaRPr lang="tr-TR" sz="3200" dirty="0"/>
          </a:p>
        </p:txBody>
      </p:sp>
      <p:sp>
        <p:nvSpPr>
          <p:cNvPr id="13" name="Title 1">
            <a:extLst>
              <a:ext uri="{FF2B5EF4-FFF2-40B4-BE49-F238E27FC236}">
                <a16:creationId xmlns:a16="http://schemas.microsoft.com/office/drawing/2014/main" id="{77D9731B-E7C3-4C99-BD2E-9AF1601A56FE}"/>
              </a:ext>
            </a:extLst>
          </p:cNvPr>
          <p:cNvSpPr txBox="1">
            <a:spLocks/>
          </p:cNvSpPr>
          <p:nvPr/>
        </p:nvSpPr>
        <p:spPr>
          <a:xfrm>
            <a:off x="998763" y="4286636"/>
            <a:ext cx="10515600" cy="6096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dirty="0"/>
              <a:t>You need: Monitoring, Dedication, Time &amp; a </a:t>
            </a:r>
            <a:r>
              <a:rPr lang="tr-TR" sz="3200" b="1" dirty="0">
                <a:solidFill>
                  <a:srgbClr val="FF0000"/>
                </a:solidFill>
              </a:rPr>
              <a:t>Crowd</a:t>
            </a:r>
          </a:p>
        </p:txBody>
      </p:sp>
      <p:sp>
        <p:nvSpPr>
          <p:cNvPr id="14" name="Title 1">
            <a:extLst>
              <a:ext uri="{FF2B5EF4-FFF2-40B4-BE49-F238E27FC236}">
                <a16:creationId xmlns:a16="http://schemas.microsoft.com/office/drawing/2014/main" id="{2E4522A5-A1E2-4FBD-92B9-0D020999FBBE}"/>
              </a:ext>
            </a:extLst>
          </p:cNvPr>
          <p:cNvSpPr txBox="1">
            <a:spLocks/>
          </p:cNvSpPr>
          <p:nvPr/>
        </p:nvSpPr>
        <p:spPr>
          <a:xfrm>
            <a:off x="1276349" y="5061679"/>
            <a:ext cx="10238013" cy="6096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dirty="0"/>
              <a:t>It is a marathon !</a:t>
            </a:r>
          </a:p>
        </p:txBody>
      </p:sp>
      <p:pic>
        <p:nvPicPr>
          <p:cNvPr id="15" name="Picture 14">
            <a:extLst>
              <a:ext uri="{FF2B5EF4-FFF2-40B4-BE49-F238E27FC236}">
                <a16:creationId xmlns:a16="http://schemas.microsoft.com/office/drawing/2014/main" id="{5ED11A03-98D2-4A49-AD5A-929CC746E3EF}"/>
              </a:ext>
            </a:extLst>
          </p:cNvPr>
          <p:cNvPicPr>
            <a:picLocks noChangeAspect="1"/>
          </p:cNvPicPr>
          <p:nvPr/>
        </p:nvPicPr>
        <p:blipFill>
          <a:blip r:embed="rId8"/>
          <a:stretch>
            <a:fillRect/>
          </a:stretch>
        </p:blipFill>
        <p:spPr>
          <a:xfrm>
            <a:off x="6798738" y="4742847"/>
            <a:ext cx="4876190" cy="1209524"/>
          </a:xfrm>
          <a:prstGeom prst="rect">
            <a:avLst/>
          </a:prstGeom>
        </p:spPr>
      </p:pic>
    </p:spTree>
    <p:extLst>
      <p:ext uri="{BB962C8B-B14F-4D97-AF65-F5344CB8AC3E}">
        <p14:creationId xmlns:p14="http://schemas.microsoft.com/office/powerpoint/2010/main" val="312710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2" grpId="0"/>
      <p:bldP spid="13"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C314-AD25-4331-9BBC-B62A2EF72222}"/>
              </a:ext>
            </a:extLst>
          </p:cNvPr>
          <p:cNvSpPr>
            <a:spLocks noGrp="1"/>
          </p:cNvSpPr>
          <p:nvPr>
            <p:ph type="title"/>
          </p:nvPr>
        </p:nvSpPr>
        <p:spPr/>
        <p:txBody>
          <a:bodyPr/>
          <a:lstStyle/>
          <a:p>
            <a:r>
              <a:rPr lang="tr-TR" dirty="0"/>
              <a:t>Results </a:t>
            </a:r>
            <a:r>
              <a:rPr lang="tr-TR" sz="2800" dirty="0"/>
              <a:t>(Multiple Recordings/Sentence)</a:t>
            </a:r>
            <a:endParaRPr lang="en-US" dirty="0"/>
          </a:p>
        </p:txBody>
      </p:sp>
      <p:pic>
        <p:nvPicPr>
          <p:cNvPr id="4" name="Content Placeholder 3">
            <a:extLst>
              <a:ext uri="{FF2B5EF4-FFF2-40B4-BE49-F238E27FC236}">
                <a16:creationId xmlns:a16="http://schemas.microsoft.com/office/drawing/2014/main" id="{42E1A435-A360-45C5-8C09-8B3AF183BF34}"/>
              </a:ext>
            </a:extLst>
          </p:cNvPr>
          <p:cNvPicPr>
            <a:picLocks noGrp="1" noChangeAspect="1"/>
          </p:cNvPicPr>
          <p:nvPr>
            <p:ph idx="1"/>
          </p:nvPr>
        </p:nvPicPr>
        <p:blipFill>
          <a:blip r:embed="rId3"/>
          <a:stretch>
            <a:fillRect/>
          </a:stretch>
        </p:blipFill>
        <p:spPr>
          <a:xfrm>
            <a:off x="348340" y="1035782"/>
            <a:ext cx="7470952" cy="5073398"/>
          </a:xfrm>
          <a:prstGeom prst="rect">
            <a:avLst/>
          </a:prstGeom>
        </p:spPr>
      </p:pic>
    </p:spTree>
    <p:extLst>
      <p:ext uri="{BB962C8B-B14F-4D97-AF65-F5344CB8AC3E}">
        <p14:creationId xmlns:p14="http://schemas.microsoft.com/office/powerpoint/2010/main" val="3862884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691B-0CC4-4AAF-87EA-A325178E535A}"/>
              </a:ext>
            </a:extLst>
          </p:cNvPr>
          <p:cNvSpPr>
            <a:spLocks noGrp="1"/>
          </p:cNvSpPr>
          <p:nvPr>
            <p:ph type="title"/>
          </p:nvPr>
        </p:nvSpPr>
        <p:spPr/>
        <p:txBody>
          <a:bodyPr/>
          <a:lstStyle/>
          <a:p>
            <a:r>
              <a:rPr lang="en-US" dirty="0"/>
              <a:t>Remaining questions</a:t>
            </a:r>
          </a:p>
        </p:txBody>
      </p:sp>
      <p:sp>
        <p:nvSpPr>
          <p:cNvPr id="3" name="Content Placeholder 2">
            <a:extLst>
              <a:ext uri="{FF2B5EF4-FFF2-40B4-BE49-F238E27FC236}">
                <a16:creationId xmlns:a16="http://schemas.microsoft.com/office/drawing/2014/main" id="{5C550F30-F9BC-4088-869B-4734C2035F29}"/>
              </a:ext>
            </a:extLst>
          </p:cNvPr>
          <p:cNvSpPr>
            <a:spLocks noGrp="1"/>
          </p:cNvSpPr>
          <p:nvPr>
            <p:ph idx="1"/>
          </p:nvPr>
        </p:nvSpPr>
        <p:spPr/>
        <p:txBody>
          <a:bodyPr/>
          <a:lstStyle/>
          <a:p>
            <a:r>
              <a:rPr lang="en-US" dirty="0"/>
              <a:t>Will it be biased to Balkan News?</a:t>
            </a:r>
          </a:p>
          <a:p>
            <a:pPr marL="0" indent="0">
              <a:buNone/>
            </a:pPr>
            <a:endParaRPr lang="en-US" dirty="0"/>
          </a:p>
          <a:p>
            <a:r>
              <a:rPr lang="en-US" dirty="0"/>
              <a:t>We know the following is best for 100.000 recordings:</a:t>
            </a:r>
          </a:p>
          <a:p>
            <a:pPr lvl="1"/>
            <a:r>
              <a:rPr lang="en-US" dirty="0"/>
              <a:t>1000 people 100 recordings/person</a:t>
            </a:r>
          </a:p>
          <a:p>
            <a:r>
              <a:rPr lang="en-US" dirty="0"/>
              <a:t>But if you only have 100 volunteers? Which is better?</a:t>
            </a:r>
          </a:p>
          <a:p>
            <a:pPr lvl="1"/>
            <a:r>
              <a:rPr lang="en-US" dirty="0"/>
              <a:t>100 people 100 recordings/person?</a:t>
            </a:r>
          </a:p>
          <a:p>
            <a:pPr lvl="1"/>
            <a:r>
              <a:rPr lang="en-US" dirty="0"/>
              <a:t>100 people 1000 recordings/person</a:t>
            </a:r>
            <a:r>
              <a:rPr lang="tr-TR" dirty="0"/>
              <a:t>?</a:t>
            </a:r>
          </a:p>
          <a:p>
            <a:pPr lvl="1"/>
            <a:endParaRPr lang="tr-TR" dirty="0"/>
          </a:p>
          <a:p>
            <a:r>
              <a:rPr lang="tr-TR" dirty="0"/>
              <a:t>How many recordings per sentence is best?</a:t>
            </a:r>
          </a:p>
          <a:p>
            <a:pPr lvl="1"/>
            <a:r>
              <a:rPr lang="tr-TR" dirty="0"/>
              <a:t>Limited text corpus</a:t>
            </a:r>
          </a:p>
          <a:p>
            <a:pPr lvl="1"/>
            <a:r>
              <a:rPr lang="tr-TR" dirty="0"/>
              <a:t>Different voices speaking with different accents</a:t>
            </a:r>
            <a:endParaRPr lang="en-US" dirty="0"/>
          </a:p>
        </p:txBody>
      </p:sp>
    </p:spTree>
    <p:extLst>
      <p:ext uri="{BB962C8B-B14F-4D97-AF65-F5344CB8AC3E}">
        <p14:creationId xmlns:p14="http://schemas.microsoft.com/office/powerpoint/2010/main" val="6685336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1893AC-FF8E-4A5A-BEA2-CDBCA75D10D6}"/>
              </a:ext>
            </a:extLst>
          </p:cNvPr>
          <p:cNvSpPr>
            <a:spLocks noGrp="1"/>
          </p:cNvSpPr>
          <p:nvPr>
            <p:ph type="title"/>
          </p:nvPr>
        </p:nvSpPr>
        <p:spPr/>
        <p:txBody>
          <a:bodyPr/>
          <a:lstStyle/>
          <a:p>
            <a:r>
              <a:rPr lang="tr-TR" dirty="0"/>
              <a:t>Final words</a:t>
            </a:r>
            <a:endParaRPr lang="en-US" dirty="0"/>
          </a:p>
        </p:txBody>
      </p:sp>
      <p:sp>
        <p:nvSpPr>
          <p:cNvPr id="5" name="Text Placeholder 4">
            <a:extLst>
              <a:ext uri="{FF2B5EF4-FFF2-40B4-BE49-F238E27FC236}">
                <a16:creationId xmlns:a16="http://schemas.microsoft.com/office/drawing/2014/main" id="{E1134F15-3483-435A-B2AB-53387B9F0E5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613507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92EF6-C868-4208-8419-5E5894134C12}"/>
              </a:ext>
            </a:extLst>
          </p:cNvPr>
          <p:cNvSpPr>
            <a:spLocks noGrp="1"/>
          </p:cNvSpPr>
          <p:nvPr>
            <p:ph type="title"/>
          </p:nvPr>
        </p:nvSpPr>
        <p:spPr/>
        <p:txBody>
          <a:bodyPr/>
          <a:lstStyle/>
          <a:p>
            <a:r>
              <a:rPr lang="tr-TR" dirty="0"/>
              <a:t>Future Work</a:t>
            </a:r>
            <a:endParaRPr lang="en-US" dirty="0"/>
          </a:p>
        </p:txBody>
      </p:sp>
      <p:sp>
        <p:nvSpPr>
          <p:cNvPr id="9" name="Content Placeholder 8">
            <a:extLst>
              <a:ext uri="{FF2B5EF4-FFF2-40B4-BE49-F238E27FC236}">
                <a16:creationId xmlns:a16="http://schemas.microsoft.com/office/drawing/2014/main" id="{6BBBBE90-EDEF-402B-A44C-20980BACFAF0}"/>
              </a:ext>
            </a:extLst>
          </p:cNvPr>
          <p:cNvSpPr>
            <a:spLocks noGrp="1"/>
          </p:cNvSpPr>
          <p:nvPr>
            <p:ph idx="1"/>
          </p:nvPr>
        </p:nvSpPr>
        <p:spPr/>
        <p:txBody>
          <a:bodyPr/>
          <a:lstStyle/>
          <a:p>
            <a:r>
              <a:rPr lang="tr-TR" sz="2000" dirty="0"/>
              <a:t>Train next dataset</a:t>
            </a:r>
          </a:p>
          <a:p>
            <a:pPr marL="0" indent="0">
              <a:buNone/>
            </a:pPr>
            <a:endParaRPr lang="tr-TR" sz="2000" dirty="0"/>
          </a:p>
          <a:p>
            <a:r>
              <a:rPr lang="tr-TR" sz="2000" dirty="0"/>
              <a:t>More volunteers</a:t>
            </a:r>
          </a:p>
          <a:p>
            <a:r>
              <a:rPr lang="tr-TR" sz="2000" dirty="0"/>
              <a:t>More text-corpus</a:t>
            </a:r>
          </a:p>
          <a:p>
            <a:r>
              <a:rPr lang="tr-TR" sz="2000" dirty="0"/>
              <a:t>More voice-corpus</a:t>
            </a:r>
          </a:p>
          <a:p>
            <a:pPr marL="0" indent="0">
              <a:buNone/>
            </a:pPr>
            <a:endParaRPr lang="tr-TR" sz="2000" dirty="0"/>
          </a:p>
          <a:p>
            <a:r>
              <a:rPr lang="tr-TR" sz="2000" dirty="0"/>
              <a:t>Expand language model</a:t>
            </a:r>
          </a:p>
          <a:p>
            <a:r>
              <a:rPr lang="tr-TR" sz="2000" dirty="0"/>
              <a:t>Measure real-world model performance</a:t>
            </a:r>
          </a:p>
          <a:p>
            <a:r>
              <a:rPr lang="tr-TR" sz="2000" dirty="0"/>
              <a:t>Limited vocabulary models/applications</a:t>
            </a:r>
          </a:p>
          <a:p>
            <a:r>
              <a:rPr lang="tr-TR" sz="2000" dirty="0"/>
              <a:t>Measure bias</a:t>
            </a:r>
          </a:p>
          <a:p>
            <a:r>
              <a:rPr lang="tr-TR" sz="2000" dirty="0"/>
              <a:t>Measure effect of many recordings/person</a:t>
            </a:r>
          </a:p>
          <a:p>
            <a:r>
              <a:rPr lang="tr-TR" sz="2000" dirty="0"/>
              <a:t>Other libraries/models: Transformers, Wav2Vec, etc</a:t>
            </a:r>
            <a:endParaRPr lang="en-US" sz="2000" dirty="0"/>
          </a:p>
        </p:txBody>
      </p:sp>
    </p:spTree>
    <p:extLst>
      <p:ext uri="{BB962C8B-B14F-4D97-AF65-F5344CB8AC3E}">
        <p14:creationId xmlns:p14="http://schemas.microsoft.com/office/powerpoint/2010/main" val="3405972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FE2E-5AF0-4FF6-8F96-6767C04042C6}"/>
              </a:ext>
            </a:extLst>
          </p:cNvPr>
          <p:cNvSpPr>
            <a:spLocks noGrp="1"/>
          </p:cNvSpPr>
          <p:nvPr>
            <p:ph type="title"/>
          </p:nvPr>
        </p:nvSpPr>
        <p:spPr/>
        <p:txBody>
          <a:bodyPr/>
          <a:lstStyle/>
          <a:p>
            <a:r>
              <a:rPr lang="tr-TR" dirty="0"/>
              <a:t>Acknowledgements</a:t>
            </a:r>
          </a:p>
        </p:txBody>
      </p:sp>
      <p:sp>
        <p:nvSpPr>
          <p:cNvPr id="6" name="Content Placeholder 5">
            <a:extLst>
              <a:ext uri="{FF2B5EF4-FFF2-40B4-BE49-F238E27FC236}">
                <a16:creationId xmlns:a16="http://schemas.microsoft.com/office/drawing/2014/main" id="{C8703EDA-4A03-499D-A5F9-A52F0AA72C6A}"/>
              </a:ext>
            </a:extLst>
          </p:cNvPr>
          <p:cNvSpPr>
            <a:spLocks noGrp="1"/>
          </p:cNvSpPr>
          <p:nvPr>
            <p:ph sz="half" idx="1"/>
          </p:nvPr>
        </p:nvSpPr>
        <p:spPr/>
        <p:txBody>
          <a:bodyPr/>
          <a:lstStyle/>
          <a:p>
            <a:pPr marL="0" indent="0">
              <a:buNone/>
            </a:pPr>
            <a:r>
              <a:rPr lang="tr-TR" sz="2400" dirty="0"/>
              <a:t>Common Voice is a great project!</a:t>
            </a:r>
          </a:p>
          <a:p>
            <a:pPr marL="0" indent="0">
              <a:buNone/>
            </a:pPr>
            <a:r>
              <a:rPr lang="tr-TR" sz="2400" dirty="0"/>
              <a:t>Thank you Common Voice!</a:t>
            </a:r>
          </a:p>
          <a:p>
            <a:pPr marL="0" indent="0">
              <a:buNone/>
            </a:pPr>
            <a:r>
              <a:rPr lang="tr-TR" sz="2400" dirty="0"/>
              <a:t>Thank you community!</a:t>
            </a:r>
          </a:p>
          <a:p>
            <a:pPr marL="0" indent="0">
              <a:buNone/>
            </a:pPr>
            <a:endParaRPr lang="tr-TR" sz="2400" dirty="0"/>
          </a:p>
        </p:txBody>
      </p:sp>
      <p:sp>
        <p:nvSpPr>
          <p:cNvPr id="3" name="Content Placeholder 2">
            <a:extLst>
              <a:ext uri="{FF2B5EF4-FFF2-40B4-BE49-F238E27FC236}">
                <a16:creationId xmlns:a16="http://schemas.microsoft.com/office/drawing/2014/main" id="{40D2A591-1CF4-47B1-8BB7-159C1F0AC2EF}"/>
              </a:ext>
            </a:extLst>
          </p:cNvPr>
          <p:cNvSpPr>
            <a:spLocks noGrp="1"/>
          </p:cNvSpPr>
          <p:nvPr>
            <p:ph sz="half" idx="2"/>
          </p:nvPr>
        </p:nvSpPr>
        <p:spPr/>
        <p:txBody>
          <a:bodyPr/>
          <a:lstStyle/>
          <a:p>
            <a:r>
              <a:rPr lang="tr-TR" sz="2400" dirty="0"/>
              <a:t>Special thanks to</a:t>
            </a:r>
          </a:p>
          <a:p>
            <a:pPr lvl="1"/>
            <a:r>
              <a:rPr lang="tr-TR" sz="2000" dirty="0"/>
              <a:t>Francis Morton Tyers</a:t>
            </a:r>
          </a:p>
          <a:p>
            <a:pPr lvl="1"/>
            <a:r>
              <a:rPr lang="tr-TR" sz="2000" dirty="0"/>
              <a:t>Hillary Juma</a:t>
            </a:r>
          </a:p>
          <a:p>
            <a:pPr lvl="1"/>
            <a:r>
              <a:rPr lang="tr-TR" sz="2000" dirty="0"/>
              <a:t>Michael Kohler</a:t>
            </a:r>
          </a:p>
          <a:p>
            <a:pPr lvl="1"/>
            <a:endParaRPr lang="tr-TR" sz="2000" dirty="0"/>
          </a:p>
          <a:p>
            <a:r>
              <a:rPr lang="tr-TR" sz="2400" dirty="0"/>
              <a:t>CV Turkish Core</a:t>
            </a:r>
          </a:p>
          <a:p>
            <a:pPr lvl="1"/>
            <a:r>
              <a:rPr lang="tr-TR" sz="2000" dirty="0"/>
              <a:t>Tuğçe</a:t>
            </a:r>
          </a:p>
          <a:p>
            <a:pPr lvl="1"/>
            <a:r>
              <a:rPr lang="tr-TR" sz="2000" dirty="0"/>
              <a:t>Dilek</a:t>
            </a:r>
          </a:p>
          <a:p>
            <a:pPr lvl="1"/>
            <a:r>
              <a:rPr lang="tr-TR" sz="2000" dirty="0"/>
              <a:t>Mansur</a:t>
            </a:r>
          </a:p>
          <a:p>
            <a:pPr lvl="1"/>
            <a:endParaRPr lang="tr-TR" sz="2000" dirty="0"/>
          </a:p>
          <a:p>
            <a:r>
              <a:rPr lang="tr-TR" sz="2400" dirty="0"/>
              <a:t>All CV Turkish Volunteers!</a:t>
            </a:r>
          </a:p>
        </p:txBody>
      </p:sp>
    </p:spTree>
    <p:extLst>
      <p:ext uri="{BB962C8B-B14F-4D97-AF65-F5344CB8AC3E}">
        <p14:creationId xmlns:p14="http://schemas.microsoft.com/office/powerpoint/2010/main" val="7547120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F71358-9066-4D7C-92EF-2F158D4ABC2F}"/>
              </a:ext>
            </a:extLst>
          </p:cNvPr>
          <p:cNvSpPr>
            <a:spLocks noGrp="1"/>
          </p:cNvSpPr>
          <p:nvPr>
            <p:ph type="title"/>
          </p:nvPr>
        </p:nvSpPr>
        <p:spPr/>
        <p:txBody>
          <a:bodyPr/>
          <a:lstStyle/>
          <a:p>
            <a:r>
              <a:rPr lang="tr-TR" dirty="0"/>
              <a:t>Thank you</a:t>
            </a:r>
            <a:endParaRPr lang="en-US" dirty="0"/>
          </a:p>
        </p:txBody>
      </p:sp>
      <p:sp>
        <p:nvSpPr>
          <p:cNvPr id="8" name="Text Placeholder 7">
            <a:extLst>
              <a:ext uri="{FF2B5EF4-FFF2-40B4-BE49-F238E27FC236}">
                <a16:creationId xmlns:a16="http://schemas.microsoft.com/office/drawing/2014/main" id="{619C4D39-1CC9-424D-9CB6-C483E925F2C0}"/>
              </a:ext>
            </a:extLst>
          </p:cNvPr>
          <p:cNvSpPr>
            <a:spLocks noGrp="1"/>
          </p:cNvSpPr>
          <p:nvPr>
            <p:ph type="body" idx="1"/>
          </p:nvPr>
        </p:nvSpPr>
        <p:spPr/>
        <p:txBody>
          <a:bodyPr/>
          <a:lstStyle/>
          <a:p>
            <a:r>
              <a:rPr lang="tr-TR" dirty="0">
                <a:solidFill>
                  <a:schemeClr val="tx1">
                    <a:lumMod val="50000"/>
                    <a:lumOff val="50000"/>
                  </a:schemeClr>
                </a:solidFill>
              </a:rPr>
              <a:t>Questions &amp; Answers</a:t>
            </a:r>
          </a:p>
          <a:p>
            <a:r>
              <a:rPr lang="tr-TR" dirty="0">
                <a:solidFill>
                  <a:schemeClr val="tx1">
                    <a:lumMod val="50000"/>
                    <a:lumOff val="50000"/>
                  </a:schemeClr>
                </a:solidFill>
              </a:rPr>
              <a:t>But before, Common Voice January 2022 Dataset Results</a:t>
            </a:r>
            <a:endParaRPr lang="en-US" dirty="0">
              <a:solidFill>
                <a:schemeClr val="tx1">
                  <a:lumMod val="50000"/>
                  <a:lumOff val="50000"/>
                </a:schemeClr>
              </a:solidFill>
            </a:endParaRPr>
          </a:p>
          <a:p>
            <a:endParaRPr lang="en-US" dirty="0"/>
          </a:p>
        </p:txBody>
      </p:sp>
    </p:spTree>
    <p:extLst>
      <p:ext uri="{BB962C8B-B14F-4D97-AF65-F5344CB8AC3E}">
        <p14:creationId xmlns:p14="http://schemas.microsoft.com/office/powerpoint/2010/main" val="1911181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079EA-8379-431F-A2B5-D9E081B32503}"/>
              </a:ext>
            </a:extLst>
          </p:cNvPr>
          <p:cNvSpPr>
            <a:spLocks noGrp="1"/>
          </p:cNvSpPr>
          <p:nvPr>
            <p:ph type="title"/>
          </p:nvPr>
        </p:nvSpPr>
        <p:spPr/>
        <p:txBody>
          <a:bodyPr/>
          <a:lstStyle/>
          <a:p>
            <a:r>
              <a:rPr lang="tr-TR" dirty="0"/>
              <a:t>Important to know!</a:t>
            </a:r>
            <a:endParaRPr lang="en-US" dirty="0"/>
          </a:p>
        </p:txBody>
      </p:sp>
      <p:sp>
        <p:nvSpPr>
          <p:cNvPr id="3" name="Content Placeholder 2">
            <a:extLst>
              <a:ext uri="{FF2B5EF4-FFF2-40B4-BE49-F238E27FC236}">
                <a16:creationId xmlns:a16="http://schemas.microsoft.com/office/drawing/2014/main" id="{928718A1-4A8D-40A5-82E5-E313EC57414F}"/>
              </a:ext>
            </a:extLst>
          </p:cNvPr>
          <p:cNvSpPr>
            <a:spLocks noGrp="1"/>
          </p:cNvSpPr>
          <p:nvPr>
            <p:ph idx="1"/>
          </p:nvPr>
        </p:nvSpPr>
        <p:spPr/>
        <p:txBody>
          <a:bodyPr/>
          <a:lstStyle/>
          <a:p>
            <a:r>
              <a:rPr lang="tr-TR" sz="2400" dirty="0"/>
              <a:t>Alphabet!</a:t>
            </a:r>
          </a:p>
          <a:p>
            <a:r>
              <a:rPr lang="tr-TR" sz="2400" dirty="0"/>
              <a:t>Conversational text / speech</a:t>
            </a:r>
          </a:p>
          <a:p>
            <a:r>
              <a:rPr lang="tr-TR" sz="2400" dirty="0"/>
              <a:t>CV is general purpose, not specific to application/method/model</a:t>
            </a:r>
          </a:p>
          <a:p>
            <a:r>
              <a:rPr lang="tr-TR" sz="2400" dirty="0"/>
              <a:t>It is not a «clean» dataset =&gt; Already somewhat «augmented»</a:t>
            </a:r>
          </a:p>
          <a:p>
            <a:pPr marL="0" indent="0">
              <a:buNone/>
            </a:pPr>
            <a:endParaRPr lang="tr-TR" sz="2400" dirty="0"/>
          </a:p>
          <a:p>
            <a:r>
              <a:rPr lang="tr-TR" sz="2400" dirty="0"/>
              <a:t>Text Corpus: Max 14 words (default), keep it ~100 chars max</a:t>
            </a:r>
          </a:p>
          <a:p>
            <a:r>
              <a:rPr lang="tr-TR" sz="2400" dirty="0"/>
              <a:t>Voice Corpus: Min 1.5 sec, max 14 sec recording</a:t>
            </a:r>
          </a:p>
          <a:p>
            <a:pPr marL="0" indent="0">
              <a:buNone/>
            </a:pPr>
            <a:endParaRPr lang="tr-TR" sz="2400" dirty="0"/>
          </a:p>
        </p:txBody>
      </p:sp>
    </p:spTree>
    <p:extLst>
      <p:ext uri="{BB962C8B-B14F-4D97-AF65-F5344CB8AC3E}">
        <p14:creationId xmlns:p14="http://schemas.microsoft.com/office/powerpoint/2010/main" val="402296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4C40D-4F18-48F7-A7DE-5C2B87C61231}"/>
              </a:ext>
            </a:extLst>
          </p:cNvPr>
          <p:cNvSpPr>
            <a:spLocks noGrp="1"/>
          </p:cNvSpPr>
          <p:nvPr>
            <p:ph type="title"/>
          </p:nvPr>
        </p:nvSpPr>
        <p:spPr/>
        <p:txBody>
          <a:bodyPr/>
          <a:lstStyle/>
          <a:p>
            <a:r>
              <a:rPr lang="tr-TR" dirty="0"/>
              <a:t>Bias</a:t>
            </a:r>
            <a:endParaRPr lang="en-US" dirty="0"/>
          </a:p>
        </p:txBody>
      </p:sp>
      <p:sp>
        <p:nvSpPr>
          <p:cNvPr id="3" name="Content Placeholder 2">
            <a:extLst>
              <a:ext uri="{FF2B5EF4-FFF2-40B4-BE49-F238E27FC236}">
                <a16:creationId xmlns:a16="http://schemas.microsoft.com/office/drawing/2014/main" id="{96BC459C-2EA9-4822-8C86-45C50A4C1C6C}"/>
              </a:ext>
            </a:extLst>
          </p:cNvPr>
          <p:cNvSpPr>
            <a:spLocks noGrp="1"/>
          </p:cNvSpPr>
          <p:nvPr>
            <p:ph idx="1"/>
          </p:nvPr>
        </p:nvSpPr>
        <p:spPr>
          <a:xfrm>
            <a:off x="348340" y="1132885"/>
            <a:ext cx="10515600" cy="5044078"/>
          </a:xfrm>
        </p:spPr>
        <p:txBody>
          <a:bodyPr/>
          <a:lstStyle/>
          <a:p>
            <a:r>
              <a:rPr lang="tr-TR" sz="2400" dirty="0"/>
              <a:t>Deep Learning is a black-box</a:t>
            </a:r>
          </a:p>
          <a:p>
            <a:pPr lvl="1"/>
            <a:r>
              <a:rPr lang="tr-TR" sz="2000" dirty="0"/>
              <a:t>It is mostly data driven</a:t>
            </a:r>
          </a:p>
          <a:p>
            <a:pPr lvl="1"/>
            <a:r>
              <a:rPr lang="tr-TR" sz="2000" dirty="0"/>
              <a:t>Resulting AI is least interpretable</a:t>
            </a:r>
          </a:p>
          <a:p>
            <a:pPr marL="457200" lvl="1" indent="0">
              <a:buNone/>
            </a:pPr>
            <a:endParaRPr lang="tr-TR" sz="2000" dirty="0"/>
          </a:p>
          <a:p>
            <a:r>
              <a:rPr lang="tr-TR" sz="2400" dirty="0"/>
              <a:t>Bias =&gt; Near equal distribution / diversity!</a:t>
            </a:r>
          </a:p>
          <a:p>
            <a:pPr lvl="1"/>
            <a:r>
              <a:rPr lang="tr-TR" sz="2000" dirty="0"/>
              <a:t>Equal Gender &amp; Age</a:t>
            </a:r>
          </a:p>
          <a:p>
            <a:pPr lvl="1"/>
            <a:r>
              <a:rPr lang="tr-TR" sz="2000" dirty="0"/>
              <a:t>Different Accents</a:t>
            </a:r>
          </a:p>
          <a:p>
            <a:pPr lvl="1"/>
            <a:r>
              <a:rPr lang="tr-TR" sz="2000" dirty="0"/>
              <a:t>Large # Speakers</a:t>
            </a:r>
          </a:p>
          <a:p>
            <a:pPr lvl="1"/>
            <a:r>
              <a:rPr lang="tr-TR" sz="2000" dirty="0"/>
              <a:t>Large # Sentences =&gt; Vocabulary</a:t>
            </a:r>
          </a:p>
          <a:p>
            <a:pPr lvl="1"/>
            <a:endParaRPr lang="tr-TR" sz="2000" dirty="0"/>
          </a:p>
          <a:p>
            <a:r>
              <a:rPr lang="tr-TR" sz="2400" dirty="0"/>
              <a:t>«Contamination» or «unbalance» cannot be reversed easily</a:t>
            </a:r>
          </a:p>
          <a:p>
            <a:pPr lvl="1"/>
            <a:r>
              <a:rPr lang="tr-TR" sz="2000" dirty="0"/>
              <a:t>Postprocess</a:t>
            </a:r>
          </a:p>
          <a:p>
            <a:pPr lvl="1"/>
            <a:r>
              <a:rPr lang="tr-TR" sz="2000" dirty="0"/>
              <a:t>Re-balance</a:t>
            </a:r>
          </a:p>
          <a:p>
            <a:endParaRPr lang="en-US" dirty="0"/>
          </a:p>
        </p:txBody>
      </p:sp>
    </p:spTree>
    <p:extLst>
      <p:ext uri="{BB962C8B-B14F-4D97-AF65-F5344CB8AC3E}">
        <p14:creationId xmlns:p14="http://schemas.microsoft.com/office/powerpoint/2010/main" val="147624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CF3787-E9D2-4867-9A9C-CD101ABF8E90}"/>
              </a:ext>
            </a:extLst>
          </p:cNvPr>
          <p:cNvPicPr>
            <a:picLocks noChangeAspect="1"/>
          </p:cNvPicPr>
          <p:nvPr/>
        </p:nvPicPr>
        <p:blipFill>
          <a:blip r:embed="rId3"/>
          <a:stretch>
            <a:fillRect/>
          </a:stretch>
        </p:blipFill>
        <p:spPr>
          <a:xfrm>
            <a:off x="3033635" y="293915"/>
            <a:ext cx="9147514" cy="5225139"/>
          </a:xfrm>
          <a:prstGeom prst="rect">
            <a:avLst/>
          </a:prstGeom>
        </p:spPr>
      </p:pic>
      <p:sp>
        <p:nvSpPr>
          <p:cNvPr id="2" name="Title 1">
            <a:extLst>
              <a:ext uri="{FF2B5EF4-FFF2-40B4-BE49-F238E27FC236}">
                <a16:creationId xmlns:a16="http://schemas.microsoft.com/office/drawing/2014/main" id="{BB2AF8DE-87E0-43C3-A495-EF48D3BD5472}"/>
              </a:ext>
            </a:extLst>
          </p:cNvPr>
          <p:cNvSpPr>
            <a:spLocks noGrp="1"/>
          </p:cNvSpPr>
          <p:nvPr>
            <p:ph type="title"/>
          </p:nvPr>
        </p:nvSpPr>
        <p:spPr/>
        <p:txBody>
          <a:bodyPr/>
          <a:lstStyle/>
          <a:p>
            <a:r>
              <a:rPr lang="tr-TR" dirty="0"/>
              <a:t>How much is needed?</a:t>
            </a:r>
            <a:endParaRPr lang="en-US" dirty="0"/>
          </a:p>
        </p:txBody>
      </p:sp>
      <p:sp>
        <p:nvSpPr>
          <p:cNvPr id="4" name="Text Placeholder 3">
            <a:extLst>
              <a:ext uri="{FF2B5EF4-FFF2-40B4-BE49-F238E27FC236}">
                <a16:creationId xmlns:a16="http://schemas.microsoft.com/office/drawing/2014/main" id="{59C805DE-307D-48A4-8F12-B8FE0426788A}"/>
              </a:ext>
            </a:extLst>
          </p:cNvPr>
          <p:cNvSpPr>
            <a:spLocks noGrp="1"/>
          </p:cNvSpPr>
          <p:nvPr>
            <p:ph type="body" sz="half" idx="2"/>
          </p:nvPr>
        </p:nvSpPr>
        <p:spPr/>
        <p:txBody>
          <a:bodyPr/>
          <a:lstStyle/>
          <a:p>
            <a:r>
              <a:rPr lang="tr-TR" dirty="0"/>
              <a:t>This is for full training.</a:t>
            </a:r>
          </a:p>
          <a:p>
            <a:r>
              <a:rPr lang="tr-TR" dirty="0"/>
              <a:t>Depends on application</a:t>
            </a:r>
          </a:p>
          <a:p>
            <a:endParaRPr lang="tr-TR" dirty="0"/>
          </a:p>
          <a:p>
            <a:r>
              <a:rPr lang="tr-TR" dirty="0"/>
              <a:t>Fortunately we have </a:t>
            </a:r>
            <a:r>
              <a:rPr lang="tr-TR" b="1" dirty="0"/>
              <a:t>transfer learning</a:t>
            </a:r>
            <a:r>
              <a:rPr lang="tr-TR" dirty="0"/>
              <a:t>!</a:t>
            </a:r>
          </a:p>
          <a:p>
            <a:r>
              <a:rPr lang="tr-TR" dirty="0"/>
              <a:t>100 h ?</a:t>
            </a:r>
          </a:p>
          <a:p>
            <a:r>
              <a:rPr lang="tr-TR" dirty="0"/>
              <a:t>300 h ?</a:t>
            </a:r>
          </a:p>
          <a:p>
            <a:r>
              <a:rPr lang="tr-TR" b="1" dirty="0"/>
              <a:t>1000 h ?</a:t>
            </a:r>
          </a:p>
          <a:p>
            <a:r>
              <a:rPr lang="tr-TR" dirty="0"/>
              <a:t>2000 h ?</a:t>
            </a:r>
          </a:p>
          <a:p>
            <a:endParaRPr lang="tr-TR" dirty="0"/>
          </a:p>
          <a:p>
            <a:r>
              <a:rPr lang="tr-TR" dirty="0"/>
              <a:t>CER</a:t>
            </a:r>
          </a:p>
          <a:p>
            <a:r>
              <a:rPr lang="tr-TR" dirty="0"/>
              <a:t>WER</a:t>
            </a:r>
          </a:p>
          <a:p>
            <a:r>
              <a:rPr lang="tr-TR" dirty="0"/>
              <a:t>Real world performance</a:t>
            </a:r>
          </a:p>
          <a:p>
            <a:endParaRPr lang="tr-TR" dirty="0"/>
          </a:p>
        </p:txBody>
      </p:sp>
    </p:spTree>
    <p:extLst>
      <p:ext uri="{BB962C8B-B14F-4D97-AF65-F5344CB8AC3E}">
        <p14:creationId xmlns:p14="http://schemas.microsoft.com/office/powerpoint/2010/main" val="104095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E2E5FE-C5E6-494E-B167-3B57D489240D}"/>
              </a:ext>
            </a:extLst>
          </p:cNvPr>
          <p:cNvSpPr>
            <a:spLocks noGrp="1"/>
          </p:cNvSpPr>
          <p:nvPr>
            <p:ph type="title"/>
          </p:nvPr>
        </p:nvSpPr>
        <p:spPr/>
        <p:txBody>
          <a:bodyPr/>
          <a:lstStyle/>
          <a:p>
            <a:r>
              <a:rPr lang="tr-TR" dirty="0"/>
              <a:t>Starting a language</a:t>
            </a:r>
          </a:p>
        </p:txBody>
      </p:sp>
      <p:sp>
        <p:nvSpPr>
          <p:cNvPr id="5" name="Text Placeholder 4">
            <a:extLst>
              <a:ext uri="{FF2B5EF4-FFF2-40B4-BE49-F238E27FC236}">
                <a16:creationId xmlns:a16="http://schemas.microsoft.com/office/drawing/2014/main" id="{E11ED125-06E5-4D9F-AA22-3365FFE1AE34}"/>
              </a:ext>
            </a:extLst>
          </p:cNvPr>
          <p:cNvSpPr>
            <a:spLocks noGrp="1"/>
          </p:cNvSpPr>
          <p:nvPr>
            <p:ph type="body" idx="1"/>
          </p:nvPr>
        </p:nvSpPr>
        <p:spPr/>
        <p:txBody>
          <a:bodyPr/>
          <a:lstStyle/>
          <a:p>
            <a:pPr marL="342900" indent="-342900">
              <a:buFont typeface="Arial" panose="020B0604020202020204" pitchFamily="34" charset="0"/>
              <a:buChar char="•"/>
            </a:pPr>
            <a:r>
              <a:rPr lang="tr-TR" dirty="0"/>
              <a:t>Requirements</a:t>
            </a:r>
          </a:p>
          <a:p>
            <a:pPr marL="342900" indent="-342900">
              <a:buFont typeface="Arial" panose="020B0604020202020204" pitchFamily="34" charset="0"/>
              <a:buChar char="•"/>
            </a:pPr>
            <a:r>
              <a:rPr lang="tr-TR" dirty="0"/>
              <a:t>Resources on CV</a:t>
            </a:r>
          </a:p>
        </p:txBody>
      </p:sp>
    </p:spTree>
    <p:extLst>
      <p:ext uri="{BB962C8B-B14F-4D97-AF65-F5344CB8AC3E}">
        <p14:creationId xmlns:p14="http://schemas.microsoft.com/office/powerpoint/2010/main" val="3647381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8105</TotalTime>
  <Words>7267</Words>
  <Application>Microsoft Office PowerPoint</Application>
  <PresentationFormat>Widescreen</PresentationFormat>
  <Paragraphs>1465</Paragraphs>
  <Slides>55</Slides>
  <Notes>55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Open Sans</vt:lpstr>
      <vt:lpstr>Open Sans SemiBold</vt:lpstr>
      <vt:lpstr>Office Theme</vt:lpstr>
      <vt:lpstr>How to Start a Language on Mozilla Common Voice?</vt:lpstr>
      <vt:lpstr>Goal</vt:lpstr>
      <vt:lpstr>Take care of your dataset!</vt:lpstr>
      <vt:lpstr>Introduction</vt:lpstr>
      <vt:lpstr>CV processes are like a conveyor belt!</vt:lpstr>
      <vt:lpstr>Important to know!</vt:lpstr>
      <vt:lpstr>Bias</vt:lpstr>
      <vt:lpstr>How much is needed?</vt:lpstr>
      <vt:lpstr>Starting a language</vt:lpstr>
      <vt:lpstr>Requirements to start a language</vt:lpstr>
      <vt:lpstr>Criteria page localization</vt:lpstr>
      <vt:lpstr>Prepare more examples for the public</vt:lpstr>
      <vt:lpstr>Resources</vt:lpstr>
      <vt:lpstr>Good to know!</vt:lpstr>
      <vt:lpstr>Dataset Analysis, Campaign &amp; Monitoring</vt:lpstr>
      <vt:lpstr>Dataset analysis</vt:lpstr>
      <vt:lpstr>TR v7.0 validated - Diversity</vt:lpstr>
      <vt:lpstr>TR v1 – v7.0</vt:lpstr>
      <vt:lpstr>TR v7.0 validated - CorpusCreator</vt:lpstr>
      <vt:lpstr>Set goals for the campaign</vt:lpstr>
      <vt:lpstr>Design a Social Media Campaign</vt:lpstr>
      <vt:lpstr>Prepare slogans, designs &amp; messages</vt:lpstr>
      <vt:lpstr>Prepare text-corpus!</vt:lpstr>
      <vt:lpstr>PowerPoint Presentation</vt:lpstr>
      <vt:lpstr>As of 31/12/2021</vt:lpstr>
      <vt:lpstr>As of 31/12/2021</vt:lpstr>
      <vt:lpstr>PowerPoint Presentation</vt:lpstr>
      <vt:lpstr>Diversity?</vt:lpstr>
      <vt:lpstr>Lessons learned</vt:lpstr>
      <vt:lpstr>Training a Voice AI</vt:lpstr>
      <vt:lpstr>Base: Tyers &amp; Meyer 2021</vt:lpstr>
      <vt:lpstr>PowerPoint Presentation</vt:lpstr>
      <vt:lpstr>Decisions</vt:lpstr>
      <vt:lpstr>Coqui STT on Colab</vt:lpstr>
      <vt:lpstr>Workflow</vt:lpstr>
      <vt:lpstr>PowerPoint Presentation</vt:lpstr>
      <vt:lpstr>Acoustic Model - Baseline</vt:lpstr>
      <vt:lpstr>AM Fine Tuning &amp; Augmentation</vt:lpstr>
      <vt:lpstr>Saving intermediate results</vt:lpstr>
      <vt:lpstr>Test</vt:lpstr>
      <vt:lpstr>PowerPoint Presentation</vt:lpstr>
      <vt:lpstr>Adding a Language Model</vt:lpstr>
      <vt:lpstr>Language Model Optimizer</vt:lpstr>
      <vt:lpstr>Character &amp; Word Error Rates</vt:lpstr>
      <vt:lpstr>Back to Analysis</vt:lpstr>
      <vt:lpstr>Voices in Train &amp; Dev</vt:lpstr>
      <vt:lpstr>Back to Corpora Creator</vt:lpstr>
      <vt:lpstr>PowerPoint Presentation</vt:lpstr>
      <vt:lpstr>For v7.0…</vt:lpstr>
      <vt:lpstr>Results (Multiple Recordings/Sentence)</vt:lpstr>
      <vt:lpstr>Remaining questions</vt:lpstr>
      <vt:lpstr>Final words</vt:lpstr>
      <vt:lpstr>Future Work</vt:lpstr>
      <vt:lpstr>Acknowledgements</vt:lpstr>
      <vt:lpstr>Thank you</vt:lpstr>
    </vt:vector>
  </TitlesOfParts>
  <Company>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BÖ</dc:creator>
  <cp:lastModifiedBy>BÖ</cp:lastModifiedBy>
  <cp:revision>387</cp:revision>
  <dcterms:created xsi:type="dcterms:W3CDTF">2021-10-16T13:55:04Z</dcterms:created>
  <dcterms:modified xsi:type="dcterms:W3CDTF">2022-01-29T13:30:50Z</dcterms:modified>
</cp:coreProperties>
</file>