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2" r:id="rId3"/>
    <p:sldId id="294" r:id="rId4"/>
    <p:sldId id="293" r:id="rId5"/>
    <p:sldId id="305" r:id="rId6"/>
    <p:sldId id="320" r:id="rId7"/>
    <p:sldId id="318" r:id="rId8"/>
    <p:sldId id="319" r:id="rId9"/>
    <p:sldId id="314" r:id="rId10"/>
    <p:sldId id="281" r:id="rId11"/>
    <p:sldId id="315" r:id="rId12"/>
    <p:sldId id="316" r:id="rId13"/>
    <p:sldId id="31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1" autoAdjust="0"/>
    <p:restoredTop sz="72595" autoAdjust="0"/>
  </p:normalViewPr>
  <p:slideViewPr>
    <p:cSldViewPr snapToGrid="0">
      <p:cViewPr varScale="1">
        <p:scale>
          <a:sx n="83" d="100"/>
          <a:sy n="83" d="100"/>
        </p:scale>
        <p:origin x="285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56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M:\_VOICE\TRAIN\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Sentences &amp; Clips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LAST3!$B$4</c:f>
              <c:strCache>
                <c:ptCount val="1"/>
                <c:pt idx="0">
                  <c:v>v6.1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LAST3!$C$3:$H$3</c15:sqref>
                  </c15:fullRef>
                </c:ext>
              </c:extLst>
              <c:f>(LAST3!$C$3,LAST3!$E$3,LAST3!$G$3)</c:f>
              <c:strCache>
                <c:ptCount val="3"/>
                <c:pt idx="0">
                  <c:v>Sentences</c:v>
                </c:pt>
                <c:pt idx="1">
                  <c:v>Net Clips</c:v>
                </c:pt>
                <c:pt idx="2">
                  <c:v>T+D+T Clips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LAST3!$C$4:$H$4</c15:sqref>
                  </c15:fullRef>
                </c:ext>
              </c:extLst>
              <c:f>(LAST3!$C$4,LAST3!$E$4,LAST3!$G$4)</c:f>
              <c:numCache>
                <c:formatCode>#,##0_ ;[Red]\-#,##0\ </c:formatCode>
                <c:ptCount val="3"/>
                <c:pt idx="0">
                  <c:v>5124</c:v>
                </c:pt>
                <c:pt idx="1">
                  <c:v>17017</c:v>
                </c:pt>
                <c:pt idx="2">
                  <c:v>4633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B-419D-A761-F50CE81119FD}"/>
            </c:ext>
          </c:extLst>
        </c:ser>
        <c:ser>
          <c:idx val="1"/>
          <c:order val="1"/>
          <c:tx>
            <c:strRef>
              <c:f>LAST3!$B$5</c:f>
              <c:strCache>
                <c:ptCount val="1"/>
                <c:pt idx="0">
                  <c:v>v7.0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LAST3!$C$3:$H$3</c15:sqref>
                  </c15:fullRef>
                </c:ext>
              </c:extLst>
              <c:f>(LAST3!$C$3,LAST3!$E$3,LAST3!$G$3)</c:f>
              <c:strCache>
                <c:ptCount val="3"/>
                <c:pt idx="0">
                  <c:v>Sentences</c:v>
                </c:pt>
                <c:pt idx="1">
                  <c:v>Net Clips</c:v>
                </c:pt>
                <c:pt idx="2">
                  <c:v>T+D+T Clips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LAST3!$C$5:$H$5</c15:sqref>
                  </c15:fullRef>
                </c:ext>
              </c:extLst>
              <c:f>(LAST3!$C$5,LAST3!$E$5,LAST3!$G$5)</c:f>
              <c:numCache>
                <c:formatCode>#,##0_ ;[Red]\-#,##0\ </c:formatCode>
                <c:ptCount val="3"/>
                <c:pt idx="0">
                  <c:v>10390</c:v>
                </c:pt>
                <c:pt idx="1">
                  <c:v>26957</c:v>
                </c:pt>
                <c:pt idx="2">
                  <c:v>9433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6B-419D-A761-F50CE81119FD}"/>
            </c:ext>
          </c:extLst>
        </c:ser>
        <c:ser>
          <c:idx val="2"/>
          <c:order val="2"/>
          <c:tx>
            <c:strRef>
              <c:f>LAST3!$B$6</c:f>
              <c:strCache>
                <c:ptCount val="1"/>
                <c:pt idx="0">
                  <c:v>v8.0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LAST3!$C$3:$H$3</c15:sqref>
                  </c15:fullRef>
                </c:ext>
              </c:extLst>
              <c:f>(LAST3!$C$3,LAST3!$E$3,LAST3!$G$3)</c:f>
              <c:strCache>
                <c:ptCount val="3"/>
                <c:pt idx="0">
                  <c:v>Sentences</c:v>
                </c:pt>
                <c:pt idx="1">
                  <c:v>Net Clips</c:v>
                </c:pt>
                <c:pt idx="2">
                  <c:v>T+D+T Clips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LAST3!$C$6:$H$6</c15:sqref>
                  </c15:fullRef>
                </c:ext>
              </c:extLst>
              <c:f>(LAST3!$C$6,LAST3!$E$6,LAST3!$G$6)</c:f>
              <c:numCache>
                <c:formatCode>#,##0_ ;[Red]\-#,##0\ </c:formatCode>
                <c:ptCount val="3"/>
                <c:pt idx="0">
                  <c:v>33375</c:v>
                </c:pt>
                <c:pt idx="1">
                  <c:v>57738</c:v>
                </c:pt>
                <c:pt idx="2">
                  <c:v>30417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6B-419D-A761-F50CE8111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4701376"/>
        <c:axId val="1632921792"/>
      </c:barChart>
      <c:catAx>
        <c:axId val="151470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632921792"/>
        <c:crosses val="autoZero"/>
        <c:auto val="1"/>
        <c:lblAlgn val="ctr"/>
        <c:lblOffset val="100"/>
        <c:noMultiLvlLbl val="0"/>
      </c:catAx>
      <c:valAx>
        <c:axId val="163292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51470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7720D-CEE6-4852-8054-EA3E16F5D997}" type="datetimeFigureOut">
              <a:rPr lang="tr-TR" smtClean="0"/>
              <a:t>31.01.2022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53832-9036-4A7B-AD0C-4325F499FA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90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Here are the updates with the v8.0 dataset showing what we accomplished.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731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Here you can see their relation with all experiment data points we calculated.</a:t>
            </a:r>
          </a:p>
          <a:p>
            <a:endParaRPr lang="tr-TR" dirty="0"/>
          </a:p>
          <a:p>
            <a:r>
              <a:rPr lang="tr-TR" dirty="0"/>
              <a:t>As a result we can say:</a:t>
            </a:r>
          </a:p>
          <a:p>
            <a:pPr marL="171450" indent="-171450">
              <a:buFontTx/>
              <a:buChar char="-"/>
            </a:pPr>
            <a:r>
              <a:rPr lang="tr-TR" dirty="0"/>
              <a:t>More data</a:t>
            </a:r>
          </a:p>
          <a:p>
            <a:pPr marL="171450" indent="-171450">
              <a:buFontTx/>
              <a:buChar char="-"/>
            </a:pPr>
            <a:r>
              <a:rPr lang="tr-TR" dirty="0"/>
              <a:t>More diverse data</a:t>
            </a:r>
          </a:p>
          <a:p>
            <a:pPr marL="0" indent="0">
              <a:buFontTx/>
              <a:buNone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96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The problem with CorporaCreator continues.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The train set has 13 distinct voices – again!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But this time gender distribution in the train set is nearly even.</a:t>
            </a:r>
          </a:p>
          <a:p>
            <a:r>
              <a:rPr lang="tr-TR" dirty="0"/>
              <a:t>Just by analyzing the datasets and directing the campaign we could get rid of the gender bias.</a:t>
            </a:r>
          </a:p>
          <a:p>
            <a:r>
              <a:rPr lang="tr-TR" dirty="0"/>
              <a:t>Real solution would be the betterment of the CorporaCreator of course…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00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Secondly, we could get a more balanced dataset, we could lighten the biasing effect of young males.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Female voices increased from 6.11% to 21.58%, this is more than 3.5 times increase.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Recordings from people above age 40 increased from 7.21% to 27.34%, this is about 3.8 times increase.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On the other hand, despite out efforts, people without demographic info kept increasing.</a:t>
            </a:r>
          </a:p>
          <a:p>
            <a:r>
              <a:rPr lang="tr-TR" dirty="0"/>
              <a:t>We think this is mainly caused by two things:</a:t>
            </a:r>
          </a:p>
          <a:p>
            <a:pPr marL="228600" indent="-228600">
              <a:buAutoNum type="arabicParenR"/>
            </a:pPr>
            <a:r>
              <a:rPr lang="tr-TR" dirty="0"/>
              <a:t>A bug was introduced where demographic info got reset.</a:t>
            </a:r>
          </a:p>
          <a:p>
            <a:pPr marL="228600" indent="-228600">
              <a:buAutoNum type="arabicParenR"/>
            </a:pPr>
            <a:r>
              <a:rPr lang="tr-TR" dirty="0"/>
              <a:t>We had server outages at the start of the campaign where people had to re-login many times, some might be kept out.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We calculated about half these can be corrected automatically, mostly women, so female voice percentage is higher than this…</a:t>
            </a:r>
          </a:p>
          <a:p>
            <a:pPr marL="0" indent="0">
              <a:buNone/>
            </a:pPr>
            <a:r>
              <a:rPr lang="tr-TR" dirty="0"/>
              <a:t>People without demographic info are in reality about 15%.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40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If we compare the last three datasets…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As you can see with the new added text-corpus which is more than 6 times, we’ve got much diverse sentences.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That would make the default splits more usable. We could reach 52.8% in v8.0.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And by taking 2 recordings per sentence it will become 77.5% of the dataset, with minimized effect of Balkan News.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Recordings per person data is not easy to change in short time peiods.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We have 308 new voices and we can see that nearly 20% of newcomers recorded less than 20 sentences.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We had some success in our target area, namely 100-300 sentences.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But major data increase came from dedicated people recording many sentences.</a:t>
            </a:r>
          </a:p>
          <a:p>
            <a:r>
              <a:rPr lang="tr-TR" dirty="0"/>
              <a:t>This was our second target.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150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Here you see the increase in three groups in the last year.</a:t>
            </a:r>
          </a:p>
          <a:p>
            <a:r>
              <a:rPr lang="tr-TR" dirty="0"/>
              <a:t>First group is size of the text-corpus – increased 6.5 times in the last year.</a:t>
            </a:r>
          </a:p>
          <a:p>
            <a:r>
              <a:rPr lang="tr-TR" dirty="0"/>
              <a:t>Second one is number of clips validated and cleaned, suitable for training. Increased 3.4 times, duration increase is 3.2 times.</a:t>
            </a:r>
          </a:p>
          <a:p>
            <a:r>
              <a:rPr lang="tr-TR" dirty="0"/>
              <a:t>Third group is sum of Train, Dev, Test set sizes.  This also increased 6.5 times.</a:t>
            </a:r>
          </a:p>
          <a:p>
            <a:r>
              <a:rPr lang="tr-TR" dirty="0"/>
              <a:t>As you can see we could keep the conveyor belt running without any bottleneck.</a:t>
            </a:r>
          </a:p>
          <a:p>
            <a:r>
              <a:rPr lang="tr-TR" dirty="0"/>
              <a:t>----</a:t>
            </a:r>
          </a:p>
          <a:p>
            <a:r>
              <a:rPr lang="tr-TR" dirty="0"/>
              <a:t>The major jump is in the train set in the default splits, shown as the line and with the right vertical axis.</a:t>
            </a:r>
          </a:p>
          <a:p>
            <a:r>
              <a:rPr lang="tr-TR" dirty="0"/>
              <a:t>Although the number of voices is as low as 13, total duration of the train set increased from about 3 hours to more than 15 hours.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799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As you can see we could correct the performance, just by balancing the dataset.</a:t>
            </a:r>
          </a:p>
          <a:p>
            <a:r>
              <a:rPr lang="tr-TR" dirty="0"/>
              <a:t>In version 8 dataset, with default splits we have better Word Error Rate.</a:t>
            </a:r>
          </a:p>
          <a:p>
            <a:r>
              <a:rPr lang="tr-TR" dirty="0"/>
              <a:t>Acoustic only model reached around 80.9</a:t>
            </a:r>
          </a:p>
          <a:p>
            <a:r>
              <a:rPr lang="tr-TR" dirty="0"/>
              <a:t>With Language Model it became 38.7</a:t>
            </a:r>
          </a:p>
          <a:p>
            <a:r>
              <a:rPr lang="tr-TR" dirty="0"/>
              <a:t>But as the CorporaCreator again gave 13 voices into the train set, it is not better than v5.1.</a:t>
            </a:r>
          </a:p>
          <a:p>
            <a:r>
              <a:rPr lang="tr-TR" dirty="0"/>
              <a:t>We’ve just gained what we’ve lost…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775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These are our final results with alternative splits in Word Error Rate.</a:t>
            </a:r>
          </a:p>
          <a:p>
            <a:endParaRPr lang="tr-TR" dirty="0"/>
          </a:p>
          <a:p>
            <a:r>
              <a:rPr lang="tr-TR" dirty="0"/>
              <a:t>With v8 and with 5 recordings per sentence we could get the Word Error Rate down 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65.43% with acoustic model only</a:t>
            </a:r>
          </a:p>
          <a:p>
            <a:r>
              <a:rPr lang="tr-TR" dirty="0"/>
              <a:t>28.11% with added language model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384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This graph shows how Character Error Rate changes with the size of the train set in all experiments.</a:t>
            </a:r>
          </a:p>
          <a:p>
            <a:r>
              <a:rPr lang="tr-TR" dirty="0"/>
              <a:t>As expected, the more training data, the less error rate.</a:t>
            </a:r>
          </a:p>
          <a:p>
            <a:r>
              <a:rPr lang="tr-TR" dirty="0"/>
              <a:t>But this is not enough.</a:t>
            </a:r>
          </a:p>
          <a:p>
            <a:r>
              <a:rPr lang="tr-TR" dirty="0"/>
              <a:t>Data points on the right are from v8, and initially they are not better than previous data sets.</a:t>
            </a:r>
          </a:p>
          <a:p>
            <a:r>
              <a:rPr lang="tr-TR" dirty="0"/>
              <a:t>This seems to be caused by dataset quality, fewer individuals in the data set.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995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If we put Character and Word Error Graphs side by side, we can see they are very much related.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3832-9036-4A7B-AD0C-4325F499FA4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33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2562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403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0656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132885"/>
            <a:ext cx="10515600" cy="481476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004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8252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546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0" y="365126"/>
            <a:ext cx="10515600" cy="670656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0" y="1132885"/>
            <a:ext cx="10515600" cy="50440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14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041554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5041"/>
            <a:ext cx="10515600" cy="3034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06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92" y="365126"/>
            <a:ext cx="10515600" cy="775852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192" y="1213805"/>
            <a:ext cx="5181600" cy="47257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5192" y="1213805"/>
            <a:ext cx="5181600" cy="47257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032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70" y="365126"/>
            <a:ext cx="10515600" cy="719207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770" y="1140977"/>
            <a:ext cx="5157787" cy="4612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770" y="1602223"/>
            <a:ext cx="5157787" cy="43535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4182" y="1140977"/>
            <a:ext cx="5183188" cy="4612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4182" y="1602223"/>
            <a:ext cx="5183188" cy="43535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864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508" y="365126"/>
            <a:ext cx="10515600" cy="735392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683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48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52" y="269422"/>
            <a:ext cx="3932237" cy="94705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9610" y="269422"/>
            <a:ext cx="6172200" cy="56620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452" y="1216479"/>
            <a:ext cx="3932237" cy="47149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029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47" y="293916"/>
            <a:ext cx="3932237" cy="104502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6764" y="293916"/>
            <a:ext cx="6172200" cy="5645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947" y="1338945"/>
            <a:ext cx="3932237" cy="4600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07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42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0BD1352-D100-4867-81D2-283C96490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6199"/>
            <a:ext cx="9144000" cy="1838325"/>
          </a:xfrm>
        </p:spPr>
        <p:txBody>
          <a:bodyPr/>
          <a:lstStyle/>
          <a:p>
            <a:r>
              <a:rPr lang="en-US" sz="1800" dirty="0" err="1"/>
              <a:t>Bülent</a:t>
            </a:r>
            <a:r>
              <a:rPr lang="en-US" sz="1800" dirty="0"/>
              <a:t> </a:t>
            </a:r>
            <a:r>
              <a:rPr lang="en-US" sz="1800" dirty="0" err="1"/>
              <a:t>Özden</a:t>
            </a:r>
            <a:endParaRPr lang="en-US" sz="1800" dirty="0"/>
          </a:p>
          <a:p>
            <a:r>
              <a:rPr lang="en-US" sz="1800" dirty="0"/>
              <a:t>Computer Engineer (MSc)</a:t>
            </a:r>
            <a:r>
              <a:rPr lang="tr-TR" sz="1800" dirty="0"/>
              <a:t>, Harikalar Kutusu</a:t>
            </a:r>
          </a:p>
          <a:p>
            <a:r>
              <a:rPr lang="tr-TR" sz="1800" dirty="0"/>
              <a:t>Mozilla Common Voice Turkish Language Representative (2021-2022)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FOSDEM</a:t>
            </a:r>
            <a:r>
              <a:rPr lang="tr-TR" sz="1800" dirty="0"/>
              <a:t>’</a:t>
            </a:r>
            <a:r>
              <a:rPr lang="en-US" sz="1800" dirty="0"/>
              <a:t>22, 5</a:t>
            </a:r>
            <a:r>
              <a:rPr lang="en-US" sz="1800" baseline="30000" dirty="0"/>
              <a:t>th</a:t>
            </a:r>
            <a:r>
              <a:rPr lang="en-US" sz="1800" dirty="0"/>
              <a:t> February 2022</a:t>
            </a:r>
            <a:endParaRPr lang="tr-TR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19C7EF-5C3E-43DD-A336-840ABE24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182"/>
            <a:ext cx="10515600" cy="2395960"/>
          </a:xfrm>
        </p:spPr>
        <p:txBody>
          <a:bodyPr/>
          <a:lstStyle/>
          <a:p>
            <a:r>
              <a:rPr lang="en-US" sz="6000" dirty="0"/>
              <a:t>UPDATE FOR V8.0 DATASET</a:t>
            </a:r>
            <a:br>
              <a:rPr lang="en-US" sz="6000" dirty="0"/>
            </a:br>
            <a:br>
              <a:rPr lang="en-US" sz="3600" dirty="0"/>
            </a:br>
            <a:r>
              <a:rPr lang="en-US" dirty="0"/>
              <a:t>How to Start a Language</a:t>
            </a:r>
            <a:br>
              <a:rPr lang="en-US" dirty="0"/>
            </a:br>
            <a:r>
              <a:rPr lang="en-US" dirty="0"/>
              <a:t>on Mozilla Common Voice?</a:t>
            </a:r>
            <a:endParaRPr lang="tr-TR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846DFDFD-FAD5-4ED5-A36D-B1F5D7CBACF4}"/>
              </a:ext>
            </a:extLst>
          </p:cNvPr>
          <p:cNvSpPr txBox="1">
            <a:spLocks/>
          </p:cNvSpPr>
          <p:nvPr/>
        </p:nvSpPr>
        <p:spPr>
          <a:xfrm>
            <a:off x="838200" y="3169166"/>
            <a:ext cx="10515600" cy="4933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A case study for under-resourced Turkish Language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3616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801381B-F04F-429F-8D70-D705E9412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912506" cy="6052333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1D6FDB-E44B-4CF5-A055-A87636191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12506" y="1"/>
            <a:ext cx="3279494" cy="6052332"/>
          </a:xfrm>
        </p:spPr>
        <p:txBody>
          <a:bodyPr/>
          <a:lstStyle/>
          <a:p>
            <a:pPr marL="0" indent="0">
              <a:buNone/>
            </a:pPr>
            <a:r>
              <a:rPr lang="tr-TR" sz="3200" u="sng" dirty="0"/>
              <a:t>Best Values</a:t>
            </a:r>
          </a:p>
          <a:p>
            <a:pPr marL="0" indent="0">
              <a:buNone/>
            </a:pPr>
            <a:r>
              <a:rPr lang="tr-TR" sz="2400" dirty="0"/>
              <a:t>For –s 5</a:t>
            </a:r>
          </a:p>
          <a:p>
            <a:pPr marL="0" indent="0">
              <a:buNone/>
            </a:pPr>
            <a:r>
              <a:rPr lang="tr-TR" sz="2400" dirty="0"/>
              <a:t>Train: 36:17:40</a:t>
            </a:r>
          </a:p>
          <a:p>
            <a:pPr marL="0" indent="0">
              <a:buNone/>
            </a:pPr>
            <a:r>
              <a:rPr lang="tr-TR" sz="2400" b="1" dirty="0"/>
              <a:t>AM Only</a:t>
            </a:r>
          </a:p>
          <a:p>
            <a:r>
              <a:rPr lang="tr-TR" sz="2400" dirty="0"/>
              <a:t>CER: 18.69%</a:t>
            </a:r>
          </a:p>
          <a:p>
            <a:r>
              <a:rPr lang="tr-TR" sz="2400" dirty="0"/>
              <a:t>WER: 65.43%</a:t>
            </a:r>
          </a:p>
          <a:p>
            <a:pPr marL="0" indent="0">
              <a:buNone/>
            </a:pPr>
            <a:r>
              <a:rPr lang="tr-TR" sz="2400" b="1" dirty="0"/>
              <a:t>AM+LM</a:t>
            </a:r>
          </a:p>
          <a:p>
            <a:r>
              <a:rPr lang="tr-TR" sz="2400" dirty="0"/>
              <a:t>CER: 11.71%</a:t>
            </a:r>
          </a:p>
          <a:p>
            <a:r>
              <a:rPr lang="tr-TR" sz="2400" dirty="0"/>
              <a:t>WER: 28.11%</a:t>
            </a:r>
          </a:p>
          <a:p>
            <a:pPr marL="0" indent="0">
              <a:buNone/>
            </a:pPr>
            <a:r>
              <a:rPr lang="tr-TR" sz="2400" b="1" dirty="0"/>
              <a:t>Better results!</a:t>
            </a:r>
          </a:p>
          <a:p>
            <a:pPr marL="0" indent="0">
              <a:buNone/>
            </a:pPr>
            <a:r>
              <a:rPr lang="tr-TR" sz="2400" b="1" dirty="0"/>
              <a:t>-15% for AM only</a:t>
            </a:r>
          </a:p>
          <a:p>
            <a:pPr marL="0" indent="0">
              <a:buNone/>
            </a:pPr>
            <a:r>
              <a:rPr lang="tr-TR" sz="2400" b="1" dirty="0"/>
              <a:t>-10% for AM+AM</a:t>
            </a:r>
          </a:p>
        </p:txBody>
      </p:sp>
    </p:spTree>
    <p:extLst>
      <p:ext uri="{BB962C8B-B14F-4D97-AF65-F5344CB8AC3E}">
        <p14:creationId xmlns:p14="http://schemas.microsoft.com/office/powerpoint/2010/main" val="3862884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BDB227-E340-49E2-BBC9-4B7079CA1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096" y="0"/>
            <a:ext cx="7951808" cy="597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04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0DD6F8-8E74-4126-B982-6DC9CFD98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384" y="1050787"/>
            <a:ext cx="5997615" cy="45029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9258FB-7D47-4449-A379-FB04507CA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50787"/>
            <a:ext cx="5997616" cy="450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DDCBFD-4BF7-48F3-89ED-D96640963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010" y="0"/>
            <a:ext cx="8055980" cy="604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5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CC13B-CCE0-4613-B235-B76641F85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CorporaCreator default splits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AC634F-3E00-4DD6-A2D3-6A0F7A0707F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91192" y="1140978"/>
            <a:ext cx="5022707" cy="3516644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45B5894-8214-44D6-BF4C-E7C7DA1091BB}"/>
              </a:ext>
            </a:extLst>
          </p:cNvPr>
          <p:cNvSpPr/>
          <p:nvPr/>
        </p:nvSpPr>
        <p:spPr>
          <a:xfrm>
            <a:off x="2638137" y="3950677"/>
            <a:ext cx="1652954" cy="70694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8848691-CCCD-4BE0-8112-ED64D1EAE4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548992" y="1140978"/>
            <a:ext cx="5022708" cy="3516644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DCA6995-0734-44F1-BE49-3D0CC99B64D2}"/>
              </a:ext>
            </a:extLst>
          </p:cNvPr>
          <p:cNvSpPr/>
          <p:nvPr/>
        </p:nvSpPr>
        <p:spPr>
          <a:xfrm>
            <a:off x="7398005" y="4266429"/>
            <a:ext cx="1172308" cy="39911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Dataset diversity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Gender &amp; Age</a:t>
            </a:r>
            <a:r>
              <a:rPr lang="en-US" dirty="0"/>
              <a:t> – v7.0</a:t>
            </a:r>
            <a:endParaRPr lang="tr-TR" dirty="0"/>
          </a:p>
        </p:txBody>
      </p:sp>
      <p:pic>
        <p:nvPicPr>
          <p:cNvPr id="16" name="Content Placeholder 12">
            <a:extLst>
              <a:ext uri="{FF2B5EF4-FFF2-40B4-BE49-F238E27FC236}">
                <a16:creationId xmlns:a16="http://schemas.microsoft.com/office/drawing/2014/main" id="{820E2528-1789-47DA-8DCD-F3CFC0E2B9F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4662" y="1658866"/>
            <a:ext cx="4484574" cy="2675009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72B8B92-2950-407D-B262-7888A79EF2EE}"/>
              </a:ext>
            </a:extLst>
          </p:cNvPr>
          <p:cNvSpPr txBox="1">
            <a:spLocks/>
          </p:cNvSpPr>
          <p:nvPr/>
        </p:nvSpPr>
        <p:spPr>
          <a:xfrm>
            <a:off x="6096000" y="1140977"/>
            <a:ext cx="5157787" cy="461246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Gender &amp; Age</a:t>
            </a:r>
            <a:r>
              <a:rPr lang="en-US" dirty="0"/>
              <a:t> – v8.0</a:t>
            </a:r>
            <a:endParaRPr lang="tr-T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D36B99-5849-4E18-A0B5-F41D10018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58865"/>
            <a:ext cx="4808682" cy="330667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FA627A5-3F18-407F-8CCC-CE6396EB4969}"/>
              </a:ext>
            </a:extLst>
          </p:cNvPr>
          <p:cNvSpPr/>
          <p:nvPr/>
        </p:nvSpPr>
        <p:spPr>
          <a:xfrm>
            <a:off x="2314937" y="3901899"/>
            <a:ext cx="648182" cy="64818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9483400-DC4F-442C-B4DB-88256CA3178F}"/>
              </a:ext>
            </a:extLst>
          </p:cNvPr>
          <p:cNvSpPr/>
          <p:nvPr/>
        </p:nvSpPr>
        <p:spPr>
          <a:xfrm>
            <a:off x="8094353" y="4492205"/>
            <a:ext cx="706929" cy="706929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BEAF3C1-3366-429A-94A5-C323A657ECEE}"/>
              </a:ext>
            </a:extLst>
          </p:cNvPr>
          <p:cNvSpPr/>
          <p:nvPr/>
        </p:nvSpPr>
        <p:spPr>
          <a:xfrm>
            <a:off x="4213185" y="2997843"/>
            <a:ext cx="746051" cy="787079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295AEFD-979D-4999-A3BB-3167732B42C6}"/>
              </a:ext>
            </a:extLst>
          </p:cNvPr>
          <p:cNvSpPr/>
          <p:nvPr/>
        </p:nvSpPr>
        <p:spPr>
          <a:xfrm>
            <a:off x="10158631" y="3070185"/>
            <a:ext cx="746051" cy="1298415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B580A77-FD12-4AEB-A809-36E2060A6617}"/>
              </a:ext>
            </a:extLst>
          </p:cNvPr>
          <p:cNvSpPr/>
          <p:nvPr/>
        </p:nvSpPr>
        <p:spPr>
          <a:xfrm>
            <a:off x="3423280" y="3782106"/>
            <a:ext cx="746051" cy="74605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7123C1A-1802-42CF-ACD2-337484C518E5}"/>
              </a:ext>
            </a:extLst>
          </p:cNvPr>
          <p:cNvSpPr/>
          <p:nvPr/>
        </p:nvSpPr>
        <p:spPr>
          <a:xfrm>
            <a:off x="9400339" y="4472643"/>
            <a:ext cx="746051" cy="74605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3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698F7A51-117B-458D-BAEC-55139835FBE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14272" y="805308"/>
            <a:ext cx="4908575" cy="568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Validated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171" y="1036802"/>
            <a:ext cx="4126060" cy="461246"/>
          </a:xfrm>
        </p:spPr>
        <p:txBody>
          <a:bodyPr/>
          <a:lstStyle/>
          <a:p>
            <a:r>
              <a:rPr lang="tr-TR" dirty="0"/>
              <a:t>Recordings per sentence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240" y="379028"/>
            <a:ext cx="4559757" cy="461246"/>
          </a:xfrm>
        </p:spPr>
        <p:txBody>
          <a:bodyPr/>
          <a:lstStyle/>
          <a:p>
            <a:r>
              <a:rPr lang="tr-TR" dirty="0"/>
              <a:t>Recordings per person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45C1EA-A73D-4C26-8619-593BEFAB2045}"/>
              </a:ext>
            </a:extLst>
          </p:cNvPr>
          <p:cNvSpPr/>
          <p:nvPr/>
        </p:nvSpPr>
        <p:spPr>
          <a:xfrm>
            <a:off x="8458295" y="1031723"/>
            <a:ext cx="1557151" cy="719207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F452F7E-9520-4DF9-90E2-5DE5E80D6E86}"/>
              </a:ext>
            </a:extLst>
          </p:cNvPr>
          <p:cNvSpPr/>
          <p:nvPr/>
        </p:nvSpPr>
        <p:spPr>
          <a:xfrm>
            <a:off x="8458294" y="4618299"/>
            <a:ext cx="1557152" cy="1434393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27D2170-836D-4197-9422-32109F871518}"/>
              </a:ext>
            </a:extLst>
          </p:cNvPr>
          <p:cNvSpPr/>
          <p:nvPr/>
        </p:nvSpPr>
        <p:spPr>
          <a:xfrm>
            <a:off x="8458294" y="2430530"/>
            <a:ext cx="1557152" cy="719207"/>
          </a:xfrm>
          <a:prstGeom prst="round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0024CA3-C763-41C3-A823-EB7C8AF59F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41769" y="1447884"/>
            <a:ext cx="3294516" cy="4500267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A0E27A-F32B-43B3-8CDB-ED593A03D2DD}"/>
              </a:ext>
            </a:extLst>
          </p:cNvPr>
          <p:cNvSpPr/>
          <p:nvPr/>
        </p:nvSpPr>
        <p:spPr>
          <a:xfrm>
            <a:off x="296799" y="1665746"/>
            <a:ext cx="3384455" cy="1112177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02F0930-3A4B-4EF9-B9C2-6AB7573E6CC1}"/>
              </a:ext>
            </a:extLst>
          </p:cNvPr>
          <p:cNvSpPr/>
          <p:nvPr/>
        </p:nvSpPr>
        <p:spPr>
          <a:xfrm>
            <a:off x="296799" y="5259641"/>
            <a:ext cx="3384455" cy="700085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E5212E1-0EFC-4BFF-BB16-073DCF1792EA}"/>
              </a:ext>
            </a:extLst>
          </p:cNvPr>
          <p:cNvSpPr/>
          <p:nvPr/>
        </p:nvSpPr>
        <p:spPr>
          <a:xfrm>
            <a:off x="2901614" y="1654172"/>
            <a:ext cx="866617" cy="567111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8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7" grpId="0" animBg="1"/>
      <p:bldP spid="18" grpId="0" animBg="1"/>
      <p:bldP spid="19" grpId="0" animBg="1"/>
      <p:bldP spid="14" grpId="0" animBg="1"/>
      <p:bldP spid="16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74CC6B5-684E-4C53-8195-2F88E33D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Increase in data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E84DAC8-34C1-4AC8-BBB5-3E68B3753A0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7396153"/>
              </p:ext>
            </p:extLst>
          </p:nvPr>
        </p:nvGraphicFramePr>
        <p:xfrm>
          <a:off x="45382" y="937549"/>
          <a:ext cx="5485285" cy="5001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83BC12-6AD8-4711-8CB5-112100FB3D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625191" y="1140977"/>
            <a:ext cx="6259083" cy="4704237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59D8C266-7E7E-4B7B-A6ED-C2EAB574F389}"/>
              </a:ext>
            </a:extLst>
          </p:cNvPr>
          <p:cNvSpPr/>
          <p:nvPr/>
        </p:nvSpPr>
        <p:spPr>
          <a:xfrm rot="18874532">
            <a:off x="856526" y="2650254"/>
            <a:ext cx="983848" cy="7758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6.5x</a:t>
            </a:r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56D530D-CF5E-402E-8BE6-287BEB6623D2}"/>
              </a:ext>
            </a:extLst>
          </p:cNvPr>
          <p:cNvSpPr/>
          <p:nvPr/>
        </p:nvSpPr>
        <p:spPr>
          <a:xfrm rot="18874532">
            <a:off x="2296101" y="2027578"/>
            <a:ext cx="983848" cy="7758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3.4x</a:t>
            </a:r>
            <a:endParaRPr lang="en-US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225DA2A-7C0C-43DC-A2CB-8365AE04DA95}"/>
              </a:ext>
            </a:extLst>
          </p:cNvPr>
          <p:cNvSpPr/>
          <p:nvPr/>
        </p:nvSpPr>
        <p:spPr>
          <a:xfrm rot="18874532">
            <a:off x="4046216" y="2814656"/>
            <a:ext cx="983848" cy="7758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6.5x</a:t>
            </a:r>
            <a:endParaRPr lang="en-US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4E6145C-C9B6-4591-80B0-D09354718D8C}"/>
              </a:ext>
            </a:extLst>
          </p:cNvPr>
          <p:cNvSpPr/>
          <p:nvPr/>
        </p:nvSpPr>
        <p:spPr>
          <a:xfrm rot="17017511">
            <a:off x="9531501" y="2191979"/>
            <a:ext cx="983848" cy="7758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9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E1A7FF-54E7-4931-A437-890A8DD29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165" y="0"/>
            <a:ext cx="4494835" cy="6881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880E39-1A3D-4E92-BBA0-13069B127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19" y="289367"/>
            <a:ext cx="7373073" cy="548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5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4B5A38-9FE5-461A-84F9-CA9BF4A44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49" y="1553901"/>
            <a:ext cx="11879101" cy="375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1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B317D3-0AB3-4B6D-A408-4EF911F92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69" y="1553901"/>
            <a:ext cx="11822262" cy="375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3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2FC3D8-72C2-4F0A-A0B3-6E2B7BBD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Character &amp; Word Error Rates</a:t>
            </a:r>
            <a:endParaRPr lang="en-US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3B195CD-AA54-4582-95E1-7DB20776AC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718" y="1055488"/>
            <a:ext cx="5971717" cy="4477211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91E13A3-B4D7-4ECB-809E-5EC6AC31C2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32303" y="1055488"/>
            <a:ext cx="5971717" cy="448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6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10205</TotalTime>
  <Words>872</Words>
  <Application>Microsoft Office PowerPoint</Application>
  <PresentationFormat>Widescreen</PresentationFormat>
  <Paragraphs>110</Paragraphs>
  <Slides>13</Slides>
  <Notes>10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Open Sans SemiBold</vt:lpstr>
      <vt:lpstr>Office Theme</vt:lpstr>
      <vt:lpstr>UPDATE FOR V8.0 DATASET  How to Start a Language on Mozilla Common Voice?</vt:lpstr>
      <vt:lpstr>CorporaCreator default splits</vt:lpstr>
      <vt:lpstr>Dataset diversity</vt:lpstr>
      <vt:lpstr>Validated</vt:lpstr>
      <vt:lpstr>Increase in data</vt:lpstr>
      <vt:lpstr>PowerPoint Presentation</vt:lpstr>
      <vt:lpstr>PowerPoint Presentation</vt:lpstr>
      <vt:lpstr>PowerPoint Presentation</vt:lpstr>
      <vt:lpstr>Character &amp; Word Error Rates</vt:lpstr>
      <vt:lpstr>PowerPoint Presentation</vt:lpstr>
      <vt:lpstr>PowerPoint Presentation</vt:lpstr>
      <vt:lpstr>PowerPoint Presentation</vt:lpstr>
      <vt:lpstr>PowerPoint Presentation</vt:lpstr>
    </vt:vector>
  </TitlesOfParts>
  <Company>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BÖ</dc:creator>
  <cp:lastModifiedBy>BÖ</cp:lastModifiedBy>
  <cp:revision>419</cp:revision>
  <dcterms:created xsi:type="dcterms:W3CDTF">2021-10-16T13:55:04Z</dcterms:created>
  <dcterms:modified xsi:type="dcterms:W3CDTF">2022-01-31T15:34:45Z</dcterms:modified>
</cp:coreProperties>
</file>