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7" r:id="rId3"/>
    <p:sldId id="263" r:id="rId4"/>
    <p:sldId id="260" r:id="rId5"/>
    <p:sldId id="268" r:id="rId6"/>
    <p:sldId id="261" r:id="rId7"/>
    <p:sldId id="259" r:id="rId8"/>
    <p:sldId id="264" r:id="rId9"/>
    <p:sldId id="269" r:id="rId10"/>
    <p:sldId id="270" r:id="rId11"/>
    <p:sldId id="271" r:id="rId12"/>
    <p:sldId id="262" r:id="rId13"/>
    <p:sldId id="266"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48649" autoAdjust="0"/>
  </p:normalViewPr>
  <p:slideViewPr>
    <p:cSldViewPr snapToGrid="0">
      <p:cViewPr varScale="1">
        <p:scale>
          <a:sx n="42" d="100"/>
          <a:sy n="42" d="100"/>
        </p:scale>
        <p:origin x="2208" y="5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7ACC5-DE27-4767-B2A2-8DD042A74C4F}"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469793-65AA-475E-B5D8-322927F4DAF3}" type="slidenum">
              <a:rPr lang="en-US" smtClean="0"/>
              <a:t>‹#›</a:t>
            </a:fld>
            <a:endParaRPr lang="en-US"/>
          </a:p>
        </p:txBody>
      </p:sp>
    </p:spTree>
    <p:extLst>
      <p:ext uri="{BB962C8B-B14F-4D97-AF65-F5344CB8AC3E}">
        <p14:creationId xmlns:p14="http://schemas.microsoft.com/office/powerpoint/2010/main" val="308711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I’m Peter Selby from Cornell University in New York.</a:t>
            </a:r>
            <a:r>
              <a:rPr lang="en-US" baseline="0" dirty="0" smtClean="0"/>
              <a:t> I am the BrAPI Project coordinator, and I’m here to tell you about the BrAPI Project, </a:t>
            </a:r>
            <a:r>
              <a:rPr lang="en-US" dirty="0" smtClean="0"/>
              <a:t>a standard API specification for plant breeding data. </a:t>
            </a:r>
            <a:endParaRPr lang="en-US" dirty="0"/>
          </a:p>
        </p:txBody>
      </p:sp>
      <p:sp>
        <p:nvSpPr>
          <p:cNvPr id="4" name="Slide Number Placeholder 3"/>
          <p:cNvSpPr>
            <a:spLocks noGrp="1"/>
          </p:cNvSpPr>
          <p:nvPr>
            <p:ph type="sldNum" sz="quarter" idx="10"/>
          </p:nvPr>
        </p:nvSpPr>
        <p:spPr/>
        <p:txBody>
          <a:bodyPr/>
          <a:lstStyle/>
          <a:p>
            <a:fld id="{9F469793-65AA-475E-B5D8-322927F4DAF3}" type="slidenum">
              <a:rPr lang="en-US" smtClean="0"/>
              <a:t>1</a:t>
            </a:fld>
            <a:endParaRPr lang="en-US"/>
          </a:p>
        </p:txBody>
      </p:sp>
    </p:spTree>
    <p:extLst>
      <p:ext uri="{BB962C8B-B14F-4D97-AF65-F5344CB8AC3E}">
        <p14:creationId xmlns:p14="http://schemas.microsoft.com/office/powerpoint/2010/main" val="3113161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many cases</a:t>
            </a:r>
            <a:r>
              <a:rPr lang="en-US" baseline="0" dirty="0" smtClean="0"/>
              <a:t>, the most complex part of any BrAPI implementation is mapping proprietary application data to and from the BrAPI standard models. This diagram may look different for different programing languages, libraries, or frameworks, but the general recommendations are the same.</a:t>
            </a:r>
          </a:p>
          <a:p>
            <a:r>
              <a:rPr lang="en-US" baseline="0" dirty="0" smtClean="0"/>
              <a:t>When implementing BrAPI in a client application, it is a good idea to add a request building layer and a response handling layer to the client code stack. The request builder is responsible for translating user actions into standard BrAPI service requests. The response handler is responsible for converting standard BrAPI data models into data structures the UI can interpret. </a:t>
            </a:r>
          </a:p>
          <a:p>
            <a:r>
              <a:rPr lang="en-US" baseline="0" dirty="0" smtClean="0"/>
              <a:t>When implementing BrAPI in a</a:t>
            </a:r>
            <a:r>
              <a:rPr lang="en-US" baseline="0" dirty="0" smtClean="0"/>
              <a:t> server application, it is a good idea to add an object mapping layer to the server code stack. This layer is responsible for translating between the BrAPI standard models and the internal database models. </a:t>
            </a:r>
          </a:p>
          <a:p>
            <a:r>
              <a:rPr lang="en-US" baseline="0" dirty="0" smtClean="0"/>
              <a:t>By adding these layers, applications can communicate using the standard models without contaminating existing, internal code. </a:t>
            </a:r>
            <a:endParaRPr lang="en-US" dirty="0"/>
          </a:p>
        </p:txBody>
      </p:sp>
      <p:sp>
        <p:nvSpPr>
          <p:cNvPr id="4" name="Slide Number Placeholder 3"/>
          <p:cNvSpPr>
            <a:spLocks noGrp="1"/>
          </p:cNvSpPr>
          <p:nvPr>
            <p:ph type="sldNum" sz="quarter" idx="10"/>
          </p:nvPr>
        </p:nvSpPr>
        <p:spPr/>
        <p:txBody>
          <a:bodyPr/>
          <a:lstStyle/>
          <a:p>
            <a:fld id="{9F469793-65AA-475E-B5D8-322927F4DAF3}" type="slidenum">
              <a:rPr lang="en-US" smtClean="0"/>
              <a:t>10</a:t>
            </a:fld>
            <a:endParaRPr lang="en-US"/>
          </a:p>
        </p:txBody>
      </p:sp>
    </p:spTree>
    <p:extLst>
      <p:ext uri="{BB962C8B-B14F-4D97-AF65-F5344CB8AC3E}">
        <p14:creationId xmlns:p14="http://schemas.microsoft.com/office/powerpoint/2010/main" val="3822530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help groups</a:t>
            </a:r>
            <a:r>
              <a:rPr lang="en-US" baseline="0" dirty="0" smtClean="0"/>
              <a:t> develop their own implementations of the BrAPI standard, several helpful tools and libraries have been built. All of these tools and libraries are built and maintained by the BrAPI Community of open source developers. </a:t>
            </a:r>
          </a:p>
          <a:p>
            <a:r>
              <a:rPr lang="en-US" baseline="0" dirty="0" smtClean="0"/>
              <a:t>The BrAPPs Library and the Public Server List present </a:t>
            </a:r>
            <a:r>
              <a:rPr lang="en-US" baseline="0" smtClean="0"/>
              <a:t>client and </a:t>
            </a:r>
            <a:r>
              <a:rPr lang="en-US" baseline="0" dirty="0" smtClean="0"/>
              <a:t>server applications that are pre-built and already BrAPI compatible. BRAVA and the BrAPI test server are testing frameworks designed to test brapi compliance in clients and servers. </a:t>
            </a:r>
          </a:p>
          <a:p>
            <a:r>
              <a:rPr lang="en-US" baseline="0" dirty="0" smtClean="0"/>
              <a:t>Code libraries are maintained for JavaScript, R, Drupal, Java, and Python. These libraries are not full implementations, but they for a solid foundation to build from, making it easier to become BrAPI compliant. </a:t>
            </a:r>
          </a:p>
          <a:p>
            <a:r>
              <a:rPr lang="en-US" baseline="0" dirty="0" smtClean="0"/>
              <a:t>Finally, SwaggerHub has a built in tool for generating code directly from the OpenAPI 3 documentation. This generated code is not perfect and often requires debugging, but they do provide over 25 different languages and frameworks to support a much wider pool of developers.</a:t>
            </a:r>
            <a:endParaRPr lang="en-US" dirty="0"/>
          </a:p>
        </p:txBody>
      </p:sp>
      <p:sp>
        <p:nvSpPr>
          <p:cNvPr id="4" name="Slide Number Placeholder 3"/>
          <p:cNvSpPr>
            <a:spLocks noGrp="1"/>
          </p:cNvSpPr>
          <p:nvPr>
            <p:ph type="sldNum" sz="quarter" idx="10"/>
          </p:nvPr>
        </p:nvSpPr>
        <p:spPr/>
        <p:txBody>
          <a:bodyPr/>
          <a:lstStyle/>
          <a:p>
            <a:fld id="{9F469793-65AA-475E-B5D8-322927F4DAF3}" type="slidenum">
              <a:rPr lang="en-US" smtClean="0"/>
              <a:t>11</a:t>
            </a:fld>
            <a:endParaRPr lang="en-US"/>
          </a:p>
        </p:txBody>
      </p:sp>
    </p:spTree>
    <p:extLst>
      <p:ext uri="{BB962C8B-B14F-4D97-AF65-F5344CB8AC3E}">
        <p14:creationId xmlns:p14="http://schemas.microsoft.com/office/powerpoint/2010/main" val="4037422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evenly</a:t>
            </a:r>
            <a:r>
              <a:rPr lang="en-US" baseline="0" dirty="0" smtClean="0"/>
              <a:t> while speaking)</a:t>
            </a:r>
            <a:endParaRPr lang="en-US" dirty="0" smtClean="0"/>
          </a:p>
          <a:p>
            <a:r>
              <a:rPr lang="en-US" dirty="0" smtClean="0"/>
              <a:t>The BrAPI Community is the</a:t>
            </a:r>
            <a:r>
              <a:rPr lang="en-US" baseline="0" dirty="0" smtClean="0"/>
              <a:t> true heart and sole of the BrAPI project. We gather regularly for international hackathons to develop tools, and enhance the BrAPI standard. Each hackathon brings a healthy mix of old friends and new faces as new groups are joining the community each year. </a:t>
            </a:r>
          </a:p>
          <a:p>
            <a:r>
              <a:rPr lang="en-US" baseline="0" dirty="0" smtClean="0"/>
              <a:t>The BrAPI Project started as a very small group in 2015. Since then, the community has grown to over 150 software developers, computational biologists, and breeding scientists from all over the world. </a:t>
            </a:r>
            <a:endParaRPr lang="en-US" dirty="0"/>
          </a:p>
        </p:txBody>
      </p:sp>
      <p:sp>
        <p:nvSpPr>
          <p:cNvPr id="4" name="Slide Number Placeholder 3"/>
          <p:cNvSpPr>
            <a:spLocks noGrp="1"/>
          </p:cNvSpPr>
          <p:nvPr>
            <p:ph type="sldNum" sz="quarter" idx="10"/>
          </p:nvPr>
        </p:nvSpPr>
        <p:spPr/>
        <p:txBody>
          <a:bodyPr/>
          <a:lstStyle/>
          <a:p>
            <a:fld id="{9F469793-65AA-475E-B5D8-322927F4DAF3}" type="slidenum">
              <a:rPr lang="en-US" smtClean="0"/>
              <a:t>12</a:t>
            </a:fld>
            <a:endParaRPr lang="en-US"/>
          </a:p>
        </p:txBody>
      </p:sp>
    </p:spTree>
    <p:extLst>
      <p:ext uri="{BB962C8B-B14F-4D97-AF65-F5344CB8AC3E}">
        <p14:creationId xmlns:p14="http://schemas.microsoft.com/office/powerpoint/2010/main" val="4044783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BrAPI has 36 registered Partners and Collaborators around the world, with more formally joining the community each year. Each of</a:t>
            </a:r>
            <a:r>
              <a:rPr lang="en-US" baseline="0" dirty="0" smtClean="0"/>
              <a:t> these groups has contributed their knowledge, time, and resources to making the BrAPI project successful. There are so many different BrAPI related projects </a:t>
            </a:r>
            <a:endParaRPr lang="en-US" dirty="0" smtClean="0"/>
          </a:p>
          <a:p>
            <a:endParaRPr lang="en-US" dirty="0"/>
          </a:p>
        </p:txBody>
      </p:sp>
      <p:sp>
        <p:nvSpPr>
          <p:cNvPr id="4" name="Slide Number Placeholder 3"/>
          <p:cNvSpPr>
            <a:spLocks noGrp="1"/>
          </p:cNvSpPr>
          <p:nvPr>
            <p:ph type="sldNum" sz="quarter" idx="10"/>
          </p:nvPr>
        </p:nvSpPr>
        <p:spPr/>
        <p:txBody>
          <a:bodyPr/>
          <a:lstStyle/>
          <a:p>
            <a:fld id="{9F469793-65AA-475E-B5D8-322927F4DAF3}" type="slidenum">
              <a:rPr lang="en-US" smtClean="0"/>
              <a:t>13</a:t>
            </a:fld>
            <a:endParaRPr lang="en-US"/>
          </a:p>
        </p:txBody>
      </p:sp>
    </p:spTree>
    <p:extLst>
      <p:ext uri="{BB962C8B-B14F-4D97-AF65-F5344CB8AC3E}">
        <p14:creationId xmlns:p14="http://schemas.microsoft.com/office/powerpoint/2010/main" val="2991233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Breeding is an area of agricultural research focused on developing better crops and live stock.</a:t>
            </a:r>
            <a:r>
              <a:rPr lang="en-US" baseline="0" dirty="0" smtClean="0"/>
              <a:t> Objectives can vary from higher yields, to better flavor, to resistance from drought or disease. But the overall goal is to improve the food we grow and to support the global population. </a:t>
            </a:r>
          </a:p>
          <a:p>
            <a:r>
              <a:rPr lang="en-US" baseline="0" dirty="0" smtClean="0"/>
              <a:t>Public breeding research is in the middle of a digital renaissance. New open source applications for data collection, storage, and analysis are being built and used every day. But due to a lack of data standards, breeding programs are accumulating large silo’s of data with no efficient way to share that data with the rest of the global community. </a:t>
            </a:r>
          </a:p>
        </p:txBody>
      </p:sp>
      <p:sp>
        <p:nvSpPr>
          <p:cNvPr id="4" name="Slide Number Placeholder 3"/>
          <p:cNvSpPr>
            <a:spLocks noGrp="1"/>
          </p:cNvSpPr>
          <p:nvPr>
            <p:ph type="sldNum" sz="quarter" idx="10"/>
          </p:nvPr>
        </p:nvSpPr>
        <p:spPr/>
        <p:txBody>
          <a:bodyPr/>
          <a:lstStyle/>
          <a:p>
            <a:fld id="{9F469793-65AA-475E-B5D8-322927F4DAF3}" type="slidenum">
              <a:rPr lang="en-US" smtClean="0"/>
              <a:t>2</a:t>
            </a:fld>
            <a:endParaRPr lang="en-US"/>
          </a:p>
        </p:txBody>
      </p:sp>
    </p:spTree>
    <p:extLst>
      <p:ext uri="{BB962C8B-B14F-4D97-AF65-F5344CB8AC3E}">
        <p14:creationId xmlns:p14="http://schemas.microsoft.com/office/powerpoint/2010/main" val="972883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public breeding keeps pushing its way into the modern era,</a:t>
            </a:r>
            <a:r>
              <a:rPr lang="en-US" baseline="0" dirty="0" smtClean="0"/>
              <a:t> we are facing more issues with software and data management.</a:t>
            </a:r>
          </a:p>
          <a:p>
            <a:r>
              <a:rPr lang="en-US" baseline="0" dirty="0" smtClean="0"/>
              <a:t>We need more … (reiterate slide text)</a:t>
            </a:r>
            <a:endParaRPr lang="en-US" dirty="0"/>
          </a:p>
        </p:txBody>
      </p:sp>
      <p:sp>
        <p:nvSpPr>
          <p:cNvPr id="4" name="Slide Number Placeholder 3"/>
          <p:cNvSpPr>
            <a:spLocks noGrp="1"/>
          </p:cNvSpPr>
          <p:nvPr>
            <p:ph type="sldNum" sz="quarter" idx="10"/>
          </p:nvPr>
        </p:nvSpPr>
        <p:spPr/>
        <p:txBody>
          <a:bodyPr/>
          <a:lstStyle/>
          <a:p>
            <a:fld id="{9F469793-65AA-475E-B5D8-322927F4DAF3}" type="slidenum">
              <a:rPr lang="en-US" smtClean="0"/>
              <a:t>3</a:t>
            </a:fld>
            <a:endParaRPr lang="en-US"/>
          </a:p>
        </p:txBody>
      </p:sp>
    </p:spTree>
    <p:extLst>
      <p:ext uri="{BB962C8B-B14F-4D97-AF65-F5344CB8AC3E}">
        <p14:creationId xmlns:p14="http://schemas.microsoft.com/office/powerpoint/2010/main" val="2902719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the system integrations we see in todays breeding software domain rely on manual</a:t>
            </a:r>
            <a:r>
              <a:rPr lang="en-US" baseline="0" dirty="0" smtClean="0"/>
              <a:t> data transfer</a:t>
            </a:r>
            <a:endParaRPr lang="en-US" dirty="0" smtClean="0"/>
          </a:p>
          <a:p>
            <a:r>
              <a:rPr lang="en-US" dirty="0" smtClean="0"/>
              <a:t>Manually</a:t>
            </a:r>
            <a:r>
              <a:rPr lang="en-US" baseline="0" dirty="0" smtClean="0"/>
              <a:t> transferring data from one system or tool to another can take a lot of effort and is prone to human error</a:t>
            </a:r>
          </a:p>
          <a:p>
            <a:r>
              <a:rPr lang="en-US" baseline="0" dirty="0" smtClean="0"/>
              <a:t>(explain diagram)</a:t>
            </a:r>
          </a:p>
          <a:p>
            <a:r>
              <a:rPr lang="en-US" baseline="0" dirty="0" smtClean="0"/>
              <a:t>In this example of a manual data transfer, we can see a user is required to manually export data from the first Application, usually into an excel or CSV file. The user is then responsible for transporting that data file from one system to another. This usually involves an external piece of technology such as email, a shared file system, or even a thumb-drive to physically move the data. Finally, the user is required to import this data into the second application.</a:t>
            </a:r>
          </a:p>
          <a:p>
            <a:r>
              <a:rPr lang="en-US" baseline="0" dirty="0" smtClean="0"/>
              <a:t>This process can be slow and error prone. There might be manual edits and format changes as each export file and import template may be slightly different. </a:t>
            </a:r>
            <a:endParaRPr lang="en-US" dirty="0"/>
          </a:p>
        </p:txBody>
      </p:sp>
      <p:sp>
        <p:nvSpPr>
          <p:cNvPr id="4" name="Slide Number Placeholder 3"/>
          <p:cNvSpPr>
            <a:spLocks noGrp="1"/>
          </p:cNvSpPr>
          <p:nvPr>
            <p:ph type="sldNum" sz="quarter" idx="10"/>
          </p:nvPr>
        </p:nvSpPr>
        <p:spPr/>
        <p:txBody>
          <a:bodyPr/>
          <a:lstStyle/>
          <a:p>
            <a:fld id="{9F469793-65AA-475E-B5D8-322927F4DAF3}" type="slidenum">
              <a:rPr lang="en-US" smtClean="0"/>
              <a:t>4</a:t>
            </a:fld>
            <a:endParaRPr lang="en-US"/>
          </a:p>
        </p:txBody>
      </p:sp>
    </p:spTree>
    <p:extLst>
      <p:ext uri="{BB962C8B-B14F-4D97-AF65-F5344CB8AC3E}">
        <p14:creationId xmlns:p14="http://schemas.microsoft.com/office/powerpoint/2010/main" val="2145918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The BrAPI Project was designed and built to improve</a:t>
            </a:r>
            <a:r>
              <a:rPr lang="en-US" sz="1200" baseline="0" dirty="0" smtClean="0"/>
              <a:t> the quality of data exchange and enhance software integration within the breeding community.</a:t>
            </a:r>
            <a:endParaRPr lang="en-US" sz="1200" dirty="0" smtClean="0"/>
          </a:p>
          <a:p>
            <a:pPr marL="0" indent="0">
              <a:buNone/>
            </a:pPr>
            <a:r>
              <a:rPr lang="en-US" sz="1200" dirty="0" smtClean="0"/>
              <a:t>BrAPI </a:t>
            </a:r>
            <a:r>
              <a:rPr lang="en-US" sz="1200" dirty="0" smtClean="0">
                <a:solidFill>
                  <a:schemeClr val="tx1"/>
                </a:solidFill>
              </a:rPr>
              <a:t>is a </a:t>
            </a:r>
            <a:r>
              <a:rPr lang="en-US" sz="1200" dirty="0" smtClean="0">
                <a:solidFill>
                  <a:schemeClr val="tx1">
                    <a:lumMod val="50000"/>
                    <a:lumOff val="50000"/>
                  </a:schemeClr>
                </a:solidFill>
              </a:rPr>
              <a:t>Standardized,</a:t>
            </a:r>
            <a:r>
              <a:rPr lang="en-US" sz="1200" dirty="0" smtClean="0">
                <a:solidFill>
                  <a:schemeClr val="tx1"/>
                </a:solidFill>
              </a:rPr>
              <a:t> </a:t>
            </a:r>
            <a:r>
              <a:rPr lang="en-US" sz="1200" dirty="0" smtClean="0">
                <a:solidFill>
                  <a:schemeClr val="accent5">
                    <a:lumMod val="75000"/>
                  </a:schemeClr>
                </a:solidFill>
              </a:rPr>
              <a:t>RESTful,</a:t>
            </a:r>
            <a:r>
              <a:rPr lang="en-US" sz="1200" dirty="0" smtClean="0"/>
              <a:t> </a:t>
            </a:r>
            <a:r>
              <a:rPr lang="en-US" sz="1200" dirty="0" smtClean="0">
                <a:solidFill>
                  <a:srgbClr val="FF0000"/>
                </a:solidFill>
              </a:rPr>
              <a:t>Web Service</a:t>
            </a:r>
            <a:r>
              <a:rPr lang="en-US" sz="1200" dirty="0" smtClean="0">
                <a:solidFill>
                  <a:schemeClr val="tx1"/>
                </a:solidFill>
              </a:rPr>
              <a:t>, </a:t>
            </a:r>
            <a:r>
              <a:rPr lang="en-US" sz="1200" dirty="0" smtClean="0">
                <a:solidFill>
                  <a:srgbClr val="FFC000"/>
                </a:solidFill>
              </a:rPr>
              <a:t>API</a:t>
            </a:r>
            <a:r>
              <a:rPr lang="en-US" sz="1200" dirty="0" smtClean="0">
                <a:solidFill>
                  <a:schemeClr val="tx1"/>
                </a:solidFill>
              </a:rPr>
              <a:t>, </a:t>
            </a:r>
            <a:r>
              <a:rPr lang="en-US" sz="1200" dirty="0" smtClean="0">
                <a:solidFill>
                  <a:srgbClr val="891921"/>
                </a:solidFill>
              </a:rPr>
              <a:t>Specification f</a:t>
            </a:r>
            <a:r>
              <a:rPr lang="en-US" sz="1200" dirty="0" smtClean="0">
                <a:solidFill>
                  <a:schemeClr val="tx1"/>
                </a:solidFill>
              </a:rPr>
              <a:t>or communicating plant breeding data.</a:t>
            </a:r>
          </a:p>
          <a:p>
            <a:pPr marL="0" indent="0">
              <a:buNone/>
            </a:pPr>
            <a:r>
              <a:rPr lang="en-US" sz="1200" dirty="0" smtClean="0">
                <a:solidFill>
                  <a:schemeClr val="tx1"/>
                </a:solidFill>
              </a:rPr>
              <a:t>This standardized specification solves the need for a semantic standard</a:t>
            </a:r>
            <a:r>
              <a:rPr lang="en-US" sz="1200" baseline="0" dirty="0" smtClean="0">
                <a:solidFill>
                  <a:schemeClr val="tx1"/>
                </a:solidFill>
              </a:rPr>
              <a:t> and a syntactic standard. The semantic piece is contained in a set of JSON Schema documents which define a set of standard data models. The syntactic piece is defined by a set of OpenAPI 3 documents that show how the standard data models can be manipulated using RESTful web services. </a:t>
            </a:r>
          </a:p>
          <a:p>
            <a:pPr marL="0" indent="0">
              <a:buNone/>
            </a:pPr>
            <a:r>
              <a:rPr lang="en-US" sz="1200" baseline="0" dirty="0" smtClean="0">
                <a:solidFill>
                  <a:schemeClr val="tx1"/>
                </a:solidFill>
              </a:rPr>
              <a:t>This means different groups of developers can easily follow a common communication protocol and exchange common data models as part of the same standard. The flexibility of RESTful HTTP means the BrAPI standard is programing language agnostic and can cover a wide range of possible use cases. </a:t>
            </a:r>
            <a:endParaRPr lang="en-US" sz="1200" dirty="0" smtClean="0">
              <a:solidFill>
                <a:srgbClr val="891921"/>
              </a:solidFill>
            </a:endParaRPr>
          </a:p>
          <a:p>
            <a:endParaRPr lang="en-US" dirty="0"/>
          </a:p>
        </p:txBody>
      </p:sp>
      <p:sp>
        <p:nvSpPr>
          <p:cNvPr id="4" name="Slide Number Placeholder 3"/>
          <p:cNvSpPr>
            <a:spLocks noGrp="1"/>
          </p:cNvSpPr>
          <p:nvPr>
            <p:ph type="sldNum" sz="quarter" idx="10"/>
          </p:nvPr>
        </p:nvSpPr>
        <p:spPr/>
        <p:txBody>
          <a:bodyPr/>
          <a:lstStyle/>
          <a:p>
            <a:fld id="{9F469793-65AA-475E-B5D8-322927F4DAF3}" type="slidenum">
              <a:rPr lang="en-US" smtClean="0"/>
              <a:t>5</a:t>
            </a:fld>
            <a:endParaRPr lang="en-US"/>
          </a:p>
        </p:txBody>
      </p:sp>
    </p:spTree>
    <p:extLst>
      <p:ext uri="{BB962C8B-B14F-4D97-AF65-F5344CB8AC3E}">
        <p14:creationId xmlns:p14="http://schemas.microsoft.com/office/powerpoint/2010/main" val="4291645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BrAPI, we can automate the transfer of data </a:t>
            </a:r>
            <a:r>
              <a:rPr lang="en-US" baseline="0" dirty="0" smtClean="0"/>
              <a:t>quickly and safely</a:t>
            </a:r>
            <a:r>
              <a:rPr lang="en-US" dirty="0" smtClean="0"/>
              <a:t> between applications.</a:t>
            </a:r>
            <a:r>
              <a:rPr lang="en-US" baseline="0" dirty="0" smtClean="0"/>
              <a:t> </a:t>
            </a:r>
          </a:p>
          <a:p>
            <a:r>
              <a:rPr lang="en-US" baseline="0" dirty="0" smtClean="0"/>
              <a:t>BrAPI provides a common language that all breeding applications can speak when transferring information. This means we can easily share data between many types of applications and organizations around the world. </a:t>
            </a:r>
          </a:p>
          <a:p>
            <a:r>
              <a:rPr lang="en-US" baseline="0" dirty="0" smtClean="0"/>
              <a:t>Having a common language also means we can share existing tools and computational resources within the community. Open source tools that are developed to use the BrAPI standard can be easily integrated with other BrAPI compliant applications. This allows for much more code reuse and encourages collaborative software projects. </a:t>
            </a:r>
          </a:p>
          <a:p>
            <a:endParaRPr lang="en-US" dirty="0"/>
          </a:p>
        </p:txBody>
      </p:sp>
      <p:sp>
        <p:nvSpPr>
          <p:cNvPr id="4" name="Slide Number Placeholder 3"/>
          <p:cNvSpPr>
            <a:spLocks noGrp="1"/>
          </p:cNvSpPr>
          <p:nvPr>
            <p:ph type="sldNum" sz="quarter" idx="10"/>
          </p:nvPr>
        </p:nvSpPr>
        <p:spPr/>
        <p:txBody>
          <a:bodyPr/>
          <a:lstStyle/>
          <a:p>
            <a:fld id="{9F469793-65AA-475E-B5D8-322927F4DAF3}" type="slidenum">
              <a:rPr lang="en-US" smtClean="0"/>
              <a:t>6</a:t>
            </a:fld>
            <a:endParaRPr lang="en-US"/>
          </a:p>
        </p:txBody>
      </p:sp>
    </p:spTree>
    <p:extLst>
      <p:ext uri="{BB962C8B-B14F-4D97-AF65-F5344CB8AC3E}">
        <p14:creationId xmlns:p14="http://schemas.microsoft.com/office/powerpoint/2010/main" val="1677606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BrAPI version</a:t>
            </a:r>
            <a:r>
              <a:rPr lang="en-US" baseline="0" dirty="0" smtClean="0"/>
              <a:t> 2 was released in March of 2020. Here is a high level map of all the different data structures BrAPI can handle, organized into 4 general modules. </a:t>
            </a:r>
          </a:p>
          <a:p>
            <a:r>
              <a:rPr lang="en-US" baseline="0" dirty="0" smtClean="0"/>
              <a:t>BrAPI-Core deals with trial organization and management </a:t>
            </a:r>
          </a:p>
          <a:p>
            <a:r>
              <a:rPr lang="en-US" baseline="0" dirty="0" smtClean="0"/>
              <a:t>BrAPI-Germplasm deals with germplasm and accession management</a:t>
            </a:r>
          </a:p>
          <a:p>
            <a:r>
              <a:rPr lang="en-US" baseline="0" dirty="0" smtClean="0"/>
              <a:t>BrAPI-Phenotyping deals with trait and observation data</a:t>
            </a:r>
          </a:p>
          <a:p>
            <a:r>
              <a:rPr lang="en-US" baseline="0" dirty="0" smtClean="0"/>
              <a:t>BrAPI-Genotyping deals with samples, markers, and sequence data</a:t>
            </a:r>
          </a:p>
          <a:p>
            <a:r>
              <a:rPr lang="en-US" baseline="0" dirty="0" smtClean="0"/>
              <a:t>More details on the full specification are available at brapi.org</a:t>
            </a:r>
            <a:endParaRPr lang="en-US" dirty="0"/>
          </a:p>
        </p:txBody>
      </p:sp>
      <p:sp>
        <p:nvSpPr>
          <p:cNvPr id="4" name="Slide Number Placeholder 3"/>
          <p:cNvSpPr>
            <a:spLocks noGrp="1"/>
          </p:cNvSpPr>
          <p:nvPr>
            <p:ph type="sldNum" sz="quarter" idx="10"/>
          </p:nvPr>
        </p:nvSpPr>
        <p:spPr/>
        <p:txBody>
          <a:bodyPr/>
          <a:lstStyle/>
          <a:p>
            <a:fld id="{9F469793-65AA-475E-B5D8-322927F4DAF3}" type="slidenum">
              <a:rPr lang="en-US" smtClean="0"/>
              <a:t>7</a:t>
            </a:fld>
            <a:endParaRPr lang="en-US"/>
          </a:p>
        </p:txBody>
      </p:sp>
    </p:spTree>
    <p:extLst>
      <p:ext uri="{BB962C8B-B14F-4D97-AF65-F5344CB8AC3E}">
        <p14:creationId xmlns:p14="http://schemas.microsoft.com/office/powerpoint/2010/main" val="4128858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BrAPI is being used to</a:t>
            </a:r>
            <a:r>
              <a:rPr lang="en-US" baseline="0" dirty="0" smtClean="0"/>
              <a:t> solve many different use cases by many different groups around the world. </a:t>
            </a:r>
            <a:r>
              <a:rPr lang="en-US" dirty="0" smtClean="0"/>
              <a:t>Here</a:t>
            </a:r>
            <a:r>
              <a:rPr lang="en-US" baseline="0" dirty="0" smtClean="0"/>
              <a:t> are a few examples being actively developed within the BrAPI community (click) </a:t>
            </a:r>
          </a:p>
          <a:p>
            <a:r>
              <a:rPr lang="en-US" baseline="0" dirty="0" smtClean="0"/>
              <a:t>With mobile data collection apps, like KSU Field Book, we can download plot layouts and traits directly from a BrAPI compatible database into a field device. Then, when data collection in the field is finished, we can upload observation data back to the database. (click)</a:t>
            </a:r>
          </a:p>
          <a:p>
            <a:r>
              <a:rPr lang="en-US" baseline="0" dirty="0" smtClean="0"/>
              <a:t>When genotyping, we can automate sample data management between the breeding database and the genotyping lab. When the lab is finished processing the samples, genotype data can be automatically pulled into a genotype database. (click)</a:t>
            </a:r>
          </a:p>
          <a:p>
            <a:r>
              <a:rPr lang="en-US" baseline="0" dirty="0" smtClean="0"/>
              <a:t>When preforming down stream analysis, data from multiple different sources can be pulled together using BrAPI. Because the analysis engine is using BrAPI standard data structures as input, it can re-used by any breeding program with a BrAPI compatible database. (click)</a:t>
            </a:r>
          </a:p>
          <a:p>
            <a:r>
              <a:rPr lang="en-US" baseline="0" dirty="0" smtClean="0"/>
              <a:t>BRAPPs, or BrAPI Applications, are small tools and visualizations which can be easily shared and customized. On brapi.org, there is a growing library of BRAPPs available for anyone in the BrAPI community to add to their breeding system.</a:t>
            </a:r>
          </a:p>
          <a:p>
            <a:r>
              <a:rPr lang="en-US" baseline="0" dirty="0" smtClean="0"/>
              <a:t>Each of these use cases allows breeders to focus more on breeding and less on data management, without losing the power of modern technologies.</a:t>
            </a:r>
            <a:endParaRPr lang="en-US" dirty="0"/>
          </a:p>
        </p:txBody>
      </p:sp>
      <p:sp>
        <p:nvSpPr>
          <p:cNvPr id="4" name="Slide Number Placeholder 3"/>
          <p:cNvSpPr>
            <a:spLocks noGrp="1"/>
          </p:cNvSpPr>
          <p:nvPr>
            <p:ph type="sldNum" sz="quarter" idx="10"/>
          </p:nvPr>
        </p:nvSpPr>
        <p:spPr/>
        <p:txBody>
          <a:bodyPr/>
          <a:lstStyle/>
          <a:p>
            <a:fld id="{9F469793-65AA-475E-B5D8-322927F4DAF3}" type="slidenum">
              <a:rPr lang="en-US" smtClean="0"/>
              <a:t>8</a:t>
            </a:fld>
            <a:endParaRPr lang="en-US"/>
          </a:p>
        </p:txBody>
      </p:sp>
    </p:spTree>
    <p:extLst>
      <p:ext uri="{BB962C8B-B14F-4D97-AF65-F5344CB8AC3E}">
        <p14:creationId xmlns:p14="http://schemas.microsoft.com/office/powerpoint/2010/main" val="2434416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its</a:t>
            </a:r>
            <a:r>
              <a:rPr lang="en-US" baseline="0" dirty="0" smtClean="0"/>
              <a:t> core, the BrAPI project is just documentation. If someone wants to make their application BrAPI compliant, it is their responsibility to implement the specification. The specification documents are copied and hosted by 3 different services, GitHub, Apiary, and SwaggerHub. This give developers the option to choose their favorite style of documentation, or choose the style that best fits their needs. Links to all the documentation pages are available on brapi.org</a:t>
            </a:r>
            <a:endParaRPr lang="en-US" dirty="0"/>
          </a:p>
        </p:txBody>
      </p:sp>
      <p:sp>
        <p:nvSpPr>
          <p:cNvPr id="4" name="Slide Number Placeholder 3"/>
          <p:cNvSpPr>
            <a:spLocks noGrp="1"/>
          </p:cNvSpPr>
          <p:nvPr>
            <p:ph type="sldNum" sz="quarter" idx="10"/>
          </p:nvPr>
        </p:nvSpPr>
        <p:spPr/>
        <p:txBody>
          <a:bodyPr/>
          <a:lstStyle/>
          <a:p>
            <a:fld id="{9F469793-65AA-475E-B5D8-322927F4DAF3}" type="slidenum">
              <a:rPr lang="en-US" smtClean="0"/>
              <a:t>9</a:t>
            </a:fld>
            <a:endParaRPr lang="en-US"/>
          </a:p>
        </p:txBody>
      </p:sp>
    </p:spTree>
    <p:extLst>
      <p:ext uri="{BB962C8B-B14F-4D97-AF65-F5344CB8AC3E}">
        <p14:creationId xmlns:p14="http://schemas.microsoft.com/office/powerpoint/2010/main" val="3317393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A2CD9B-2866-40B9-B522-5B6D6B340C34}"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2E8CED0-330D-42BD-9D11-C3F5741EE7DD}" type="slidenum">
              <a:rPr lang="en-US" smtClean="0"/>
              <a:t>‹#›</a:t>
            </a:fld>
            <a:endParaRPr lang="en-US"/>
          </a:p>
        </p:txBody>
      </p:sp>
    </p:spTree>
    <p:extLst>
      <p:ext uri="{BB962C8B-B14F-4D97-AF65-F5344CB8AC3E}">
        <p14:creationId xmlns:p14="http://schemas.microsoft.com/office/powerpoint/2010/main" val="1277419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A2CD9B-2866-40B9-B522-5B6D6B340C34}"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2E8CED0-330D-42BD-9D11-C3F5741EE7DD}"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494745" y="5626778"/>
            <a:ext cx="1751490" cy="382480"/>
          </a:xfrm>
          <a:prstGeom prst="rect">
            <a:avLst/>
          </a:prstGeom>
        </p:spPr>
      </p:pic>
    </p:spTree>
    <p:extLst>
      <p:ext uri="{BB962C8B-B14F-4D97-AF65-F5344CB8AC3E}">
        <p14:creationId xmlns:p14="http://schemas.microsoft.com/office/powerpoint/2010/main" val="1524384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A2CD9B-2866-40B9-B522-5B6D6B340C34}"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2E8CED0-330D-42BD-9D11-C3F5741EE7DD}"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534239" y="5654490"/>
            <a:ext cx="1751490" cy="382480"/>
          </a:xfrm>
          <a:prstGeom prst="rect">
            <a:avLst/>
          </a:prstGeom>
        </p:spPr>
      </p:pic>
    </p:spTree>
    <p:extLst>
      <p:ext uri="{BB962C8B-B14F-4D97-AF65-F5344CB8AC3E}">
        <p14:creationId xmlns:p14="http://schemas.microsoft.com/office/powerpoint/2010/main" val="1148408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A2CD9B-2866-40B9-B522-5B6D6B340C34}"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2E8CED0-330D-42BD-9D11-C3F5741EE7DD}"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7475" y="6356350"/>
            <a:ext cx="1751490" cy="382480"/>
          </a:xfrm>
          <a:prstGeom prst="rect">
            <a:avLst/>
          </a:prstGeom>
        </p:spPr>
      </p:pic>
    </p:spTree>
    <p:extLst>
      <p:ext uri="{BB962C8B-B14F-4D97-AF65-F5344CB8AC3E}">
        <p14:creationId xmlns:p14="http://schemas.microsoft.com/office/powerpoint/2010/main" val="1442130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2A2CD9B-2866-40B9-B522-5B6D6B340C34}"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2E8CED0-330D-42BD-9D11-C3F5741EE7DD}"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7475" y="6356350"/>
            <a:ext cx="1751490" cy="382480"/>
          </a:xfrm>
          <a:prstGeom prst="rect">
            <a:avLst/>
          </a:prstGeom>
        </p:spPr>
      </p:pic>
    </p:spTree>
    <p:extLst>
      <p:ext uri="{BB962C8B-B14F-4D97-AF65-F5344CB8AC3E}">
        <p14:creationId xmlns:p14="http://schemas.microsoft.com/office/powerpoint/2010/main" val="58790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A2CD9B-2866-40B9-B522-5B6D6B340C34}"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2E8CED0-330D-42BD-9D11-C3F5741EE7D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7475" y="6356350"/>
            <a:ext cx="1751490" cy="382480"/>
          </a:xfrm>
          <a:prstGeom prst="rect">
            <a:avLst/>
          </a:prstGeom>
        </p:spPr>
      </p:pic>
    </p:spTree>
    <p:extLst>
      <p:ext uri="{BB962C8B-B14F-4D97-AF65-F5344CB8AC3E}">
        <p14:creationId xmlns:p14="http://schemas.microsoft.com/office/powerpoint/2010/main" val="3754251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A2CD9B-2866-40B9-B522-5B6D6B340C34}"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2E8CED0-330D-42BD-9D11-C3F5741EE7DD}"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7475" y="6356350"/>
            <a:ext cx="1751490" cy="382480"/>
          </a:xfrm>
          <a:prstGeom prst="rect">
            <a:avLst/>
          </a:prstGeom>
        </p:spPr>
      </p:pic>
    </p:spTree>
    <p:extLst>
      <p:ext uri="{BB962C8B-B14F-4D97-AF65-F5344CB8AC3E}">
        <p14:creationId xmlns:p14="http://schemas.microsoft.com/office/powerpoint/2010/main" val="2915057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A2CD9B-2866-40B9-B522-5B6D6B340C34}"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2E8CED0-330D-42BD-9D11-C3F5741EE7DD}"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7475" y="6356350"/>
            <a:ext cx="1751490" cy="382480"/>
          </a:xfrm>
          <a:prstGeom prst="rect">
            <a:avLst/>
          </a:prstGeom>
        </p:spPr>
      </p:pic>
    </p:spTree>
    <p:extLst>
      <p:ext uri="{BB962C8B-B14F-4D97-AF65-F5344CB8AC3E}">
        <p14:creationId xmlns:p14="http://schemas.microsoft.com/office/powerpoint/2010/main" val="859728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A2CD9B-2866-40B9-B522-5B6D6B340C34}"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2E8CED0-330D-42BD-9D11-C3F5741EE7DD}"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7475" y="6356350"/>
            <a:ext cx="1751490" cy="382480"/>
          </a:xfrm>
          <a:prstGeom prst="rect">
            <a:avLst/>
          </a:prstGeom>
        </p:spPr>
      </p:pic>
    </p:spTree>
    <p:extLst>
      <p:ext uri="{BB962C8B-B14F-4D97-AF65-F5344CB8AC3E}">
        <p14:creationId xmlns:p14="http://schemas.microsoft.com/office/powerpoint/2010/main" val="3525834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2A2CD9B-2866-40B9-B522-5B6D6B340C34}"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2E8CED0-330D-42BD-9D11-C3F5741EE7D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7475" y="6356350"/>
            <a:ext cx="1751490" cy="382480"/>
          </a:xfrm>
          <a:prstGeom prst="rect">
            <a:avLst/>
          </a:prstGeom>
        </p:spPr>
      </p:pic>
    </p:spTree>
    <p:extLst>
      <p:ext uri="{BB962C8B-B14F-4D97-AF65-F5344CB8AC3E}">
        <p14:creationId xmlns:p14="http://schemas.microsoft.com/office/powerpoint/2010/main" val="2355995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2A2CD9B-2866-40B9-B522-5B6D6B340C34}"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2E8CED0-330D-42BD-9D11-C3F5741EE7D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7475" y="6356350"/>
            <a:ext cx="1751490" cy="382480"/>
          </a:xfrm>
          <a:prstGeom prst="rect">
            <a:avLst/>
          </a:prstGeom>
        </p:spPr>
      </p:pic>
    </p:spTree>
    <p:extLst>
      <p:ext uri="{BB962C8B-B14F-4D97-AF65-F5344CB8AC3E}">
        <p14:creationId xmlns:p14="http://schemas.microsoft.com/office/powerpoint/2010/main" val="309772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000"/>
            <a:lum/>
          </a:blip>
          <a:srcRect/>
          <a:stretch>
            <a:fillRect l="55000" t="-8000" r="-4000" b="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610205" y="63286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2CD9B-2866-40B9-B522-5B6D6B340C34}" type="datetimeFigureOut">
              <a:rPr lang="en-US" smtClean="0"/>
              <a:pPr/>
              <a:t>1/19/2022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56687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lumMod val="75000"/>
          </a:schemeClr>
        </a:buClr>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5286" y="1138692"/>
            <a:ext cx="10312400" cy="2387600"/>
          </a:xfrm>
        </p:spPr>
        <p:txBody>
          <a:bodyPr>
            <a:normAutofit fontScale="90000"/>
          </a:bodyPr>
          <a:lstStyle/>
          <a:p>
            <a:r>
              <a:rPr lang="en-US" dirty="0"/>
              <a:t>BrAPI: a standard API specification for plant breeding </a:t>
            </a:r>
            <a:r>
              <a:rPr lang="en-US" dirty="0" smtClean="0"/>
              <a:t>data</a:t>
            </a:r>
            <a:br>
              <a:rPr lang="en-US" dirty="0" smtClean="0"/>
            </a:br>
            <a:r>
              <a:rPr lang="en-US" sz="4800" b="0" dirty="0" smtClean="0"/>
              <a:t>FOSDEM 2022</a:t>
            </a:r>
            <a:endParaRPr lang="en-US" sz="4800" b="0" dirty="0"/>
          </a:p>
        </p:txBody>
      </p:sp>
      <p:sp>
        <p:nvSpPr>
          <p:cNvPr id="3" name="Subtitle 2"/>
          <p:cNvSpPr>
            <a:spLocks noGrp="1"/>
          </p:cNvSpPr>
          <p:nvPr>
            <p:ph type="subTitle" idx="1"/>
          </p:nvPr>
        </p:nvSpPr>
        <p:spPr>
          <a:xfrm>
            <a:off x="1509486" y="3935867"/>
            <a:ext cx="9144000" cy="1655762"/>
          </a:xfrm>
        </p:spPr>
        <p:txBody>
          <a:bodyPr/>
          <a:lstStyle/>
          <a:p>
            <a:r>
              <a:rPr lang="en-US" dirty="0"/>
              <a:t>Peter Selby</a:t>
            </a:r>
          </a:p>
          <a:p>
            <a:r>
              <a:rPr lang="en-US" sz="1800" dirty="0"/>
              <a:t>Cornell </a:t>
            </a:r>
            <a:r>
              <a:rPr lang="en-US" sz="1800" dirty="0" smtClean="0"/>
              <a:t>University</a:t>
            </a:r>
            <a:endParaRPr lang="en-US" sz="1800" dirty="0"/>
          </a:p>
        </p:txBody>
      </p:sp>
    </p:spTree>
    <p:extLst>
      <p:ext uri="{BB962C8B-B14F-4D97-AF65-F5344CB8AC3E}">
        <p14:creationId xmlns:p14="http://schemas.microsoft.com/office/powerpoint/2010/main" val="2659317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use BrAPI</a:t>
            </a:r>
            <a:endParaRPr lang="en-US" dirty="0"/>
          </a:p>
        </p:txBody>
      </p:sp>
      <p:sp>
        <p:nvSpPr>
          <p:cNvPr id="3" name="Rectangle 2"/>
          <p:cNvSpPr/>
          <p:nvPr/>
        </p:nvSpPr>
        <p:spPr>
          <a:xfrm>
            <a:off x="838201" y="2570298"/>
            <a:ext cx="662609" cy="3204335"/>
          </a:xfrm>
          <a:prstGeom prst="rect">
            <a:avLst/>
          </a:prstGeom>
          <a:solidFill>
            <a:schemeClr val="accent1">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UI</a:t>
            </a:r>
            <a:endParaRPr lang="en-US" dirty="0">
              <a:solidFill>
                <a:schemeClr val="tx1"/>
              </a:solidFill>
            </a:endParaRPr>
          </a:p>
        </p:txBody>
      </p:sp>
      <p:sp>
        <p:nvSpPr>
          <p:cNvPr id="4" name="Rectangle 3"/>
          <p:cNvSpPr/>
          <p:nvPr/>
        </p:nvSpPr>
        <p:spPr>
          <a:xfrm>
            <a:off x="1500811" y="2570298"/>
            <a:ext cx="1169504" cy="3204335"/>
          </a:xfrm>
          <a:prstGeom prst="rect">
            <a:avLst/>
          </a:prstGeom>
          <a:solidFill>
            <a:schemeClr val="accent2">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Controller</a:t>
            </a:r>
            <a:endParaRPr lang="en-US" dirty="0">
              <a:solidFill>
                <a:schemeClr val="tx1"/>
              </a:solidFill>
            </a:endParaRPr>
          </a:p>
        </p:txBody>
      </p:sp>
      <p:sp>
        <p:nvSpPr>
          <p:cNvPr id="6" name="Rectangle 5"/>
          <p:cNvSpPr/>
          <p:nvPr/>
        </p:nvSpPr>
        <p:spPr>
          <a:xfrm>
            <a:off x="2670316" y="2570297"/>
            <a:ext cx="1142998" cy="1667172"/>
          </a:xfrm>
          <a:prstGeom prst="rect">
            <a:avLst/>
          </a:prstGeom>
          <a:solidFill>
            <a:schemeClr val="accent3">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Request Builder</a:t>
            </a:r>
          </a:p>
        </p:txBody>
      </p:sp>
      <p:sp>
        <p:nvSpPr>
          <p:cNvPr id="13" name="Rectangle 12"/>
          <p:cNvSpPr/>
          <p:nvPr/>
        </p:nvSpPr>
        <p:spPr>
          <a:xfrm>
            <a:off x="2670315" y="4237469"/>
            <a:ext cx="1142999" cy="1537162"/>
          </a:xfrm>
          <a:prstGeom prst="rect">
            <a:avLst/>
          </a:prstGeom>
          <a:solidFill>
            <a:schemeClr val="accent4">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Response Handler</a:t>
            </a:r>
            <a:endParaRPr lang="en-US" b="1" dirty="0">
              <a:solidFill>
                <a:schemeClr val="tx1"/>
              </a:solidFill>
            </a:endParaRPr>
          </a:p>
        </p:txBody>
      </p:sp>
      <p:sp>
        <p:nvSpPr>
          <p:cNvPr id="14" name="Rectangle 13"/>
          <p:cNvSpPr/>
          <p:nvPr/>
        </p:nvSpPr>
        <p:spPr>
          <a:xfrm>
            <a:off x="3813314" y="2570297"/>
            <a:ext cx="924339" cy="3204336"/>
          </a:xfrm>
          <a:prstGeom prst="rect">
            <a:avLst/>
          </a:prstGeom>
          <a:solidFill>
            <a:schemeClr val="accent5">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HTTP Service</a:t>
            </a:r>
            <a:endParaRPr lang="en-US" dirty="0">
              <a:solidFill>
                <a:schemeClr val="tx1"/>
              </a:solidFill>
            </a:endParaRPr>
          </a:p>
        </p:txBody>
      </p:sp>
      <p:sp>
        <p:nvSpPr>
          <p:cNvPr id="15" name="Rectangle 14"/>
          <p:cNvSpPr/>
          <p:nvPr/>
        </p:nvSpPr>
        <p:spPr>
          <a:xfrm>
            <a:off x="7245625" y="2570300"/>
            <a:ext cx="692426" cy="3204335"/>
          </a:xfrm>
          <a:prstGeom prst="rect">
            <a:avLst/>
          </a:prstGeom>
          <a:solidFill>
            <a:schemeClr val="accent5">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API Layer</a:t>
            </a:r>
            <a:endParaRPr lang="en-US" dirty="0">
              <a:solidFill>
                <a:schemeClr val="tx1"/>
              </a:solidFill>
            </a:endParaRPr>
          </a:p>
        </p:txBody>
      </p:sp>
      <p:sp>
        <p:nvSpPr>
          <p:cNvPr id="16" name="Rectangle 15"/>
          <p:cNvSpPr/>
          <p:nvPr/>
        </p:nvSpPr>
        <p:spPr>
          <a:xfrm>
            <a:off x="7938052" y="2570300"/>
            <a:ext cx="1169504" cy="3204335"/>
          </a:xfrm>
          <a:prstGeom prst="rect">
            <a:avLst/>
          </a:prstGeom>
          <a:solidFill>
            <a:schemeClr val="accent3">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Object Mapping Layer</a:t>
            </a:r>
            <a:endParaRPr lang="en-US" b="1" dirty="0">
              <a:solidFill>
                <a:schemeClr val="tx1"/>
              </a:solidFill>
            </a:endParaRPr>
          </a:p>
        </p:txBody>
      </p:sp>
      <p:sp>
        <p:nvSpPr>
          <p:cNvPr id="17" name="Rectangle 16"/>
          <p:cNvSpPr/>
          <p:nvPr/>
        </p:nvSpPr>
        <p:spPr>
          <a:xfrm>
            <a:off x="9107557" y="2570299"/>
            <a:ext cx="1142998" cy="3204335"/>
          </a:xfrm>
          <a:prstGeom prst="rect">
            <a:avLst/>
          </a:prstGeom>
          <a:solidFill>
            <a:schemeClr val="accent2">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Database Access Layer</a:t>
            </a:r>
          </a:p>
        </p:txBody>
      </p:sp>
      <p:sp>
        <p:nvSpPr>
          <p:cNvPr id="19" name="Rectangle 18"/>
          <p:cNvSpPr/>
          <p:nvPr/>
        </p:nvSpPr>
        <p:spPr>
          <a:xfrm>
            <a:off x="10250555" y="2570299"/>
            <a:ext cx="1103245" cy="3204336"/>
          </a:xfrm>
          <a:prstGeom prst="rect">
            <a:avLst/>
          </a:prstGeom>
          <a:solidFill>
            <a:schemeClr val="accent1">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Database</a:t>
            </a:r>
            <a:endParaRPr lang="en-US" dirty="0">
              <a:solidFill>
                <a:schemeClr val="tx1"/>
              </a:solidFill>
            </a:endParaRPr>
          </a:p>
        </p:txBody>
      </p:sp>
      <p:sp>
        <p:nvSpPr>
          <p:cNvPr id="20" name="Rectangle 19"/>
          <p:cNvSpPr/>
          <p:nvPr/>
        </p:nvSpPr>
        <p:spPr>
          <a:xfrm>
            <a:off x="838200" y="2103155"/>
            <a:ext cx="3899453" cy="46714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Client Application</a:t>
            </a:r>
            <a:endParaRPr lang="en-US" dirty="0">
              <a:solidFill>
                <a:schemeClr val="tx1"/>
              </a:solidFill>
            </a:endParaRPr>
          </a:p>
        </p:txBody>
      </p:sp>
      <p:sp>
        <p:nvSpPr>
          <p:cNvPr id="21" name="Rectangle 20"/>
          <p:cNvSpPr/>
          <p:nvPr/>
        </p:nvSpPr>
        <p:spPr>
          <a:xfrm>
            <a:off x="7245625" y="2103157"/>
            <a:ext cx="4108175" cy="46714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Server Application</a:t>
            </a:r>
            <a:endParaRPr lang="en-US" dirty="0">
              <a:solidFill>
                <a:schemeClr val="tx1"/>
              </a:solidFill>
            </a:endParaRPr>
          </a:p>
        </p:txBody>
      </p:sp>
      <p:sp>
        <p:nvSpPr>
          <p:cNvPr id="25" name="Left-Right Arrow 24"/>
          <p:cNvSpPr/>
          <p:nvPr/>
        </p:nvSpPr>
        <p:spPr>
          <a:xfrm>
            <a:off x="4727719" y="3600965"/>
            <a:ext cx="2507970" cy="1143000"/>
          </a:xfrm>
          <a:prstGeom prst="lef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9043" y="3984462"/>
            <a:ext cx="1732310" cy="376005"/>
          </a:xfrm>
          <a:prstGeom prst="rect">
            <a:avLst/>
          </a:prstGeom>
        </p:spPr>
      </p:pic>
    </p:spTree>
    <p:extLst>
      <p:ext uri="{BB962C8B-B14F-4D97-AF65-F5344CB8AC3E}">
        <p14:creationId xmlns:p14="http://schemas.microsoft.com/office/powerpoint/2010/main" val="3472501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and Libraries</a:t>
            </a:r>
            <a:endParaRPr lang="en-US" dirty="0"/>
          </a:p>
        </p:txBody>
      </p:sp>
      <p:sp>
        <p:nvSpPr>
          <p:cNvPr id="3" name="Content Placeholder 2"/>
          <p:cNvSpPr>
            <a:spLocks noGrp="1"/>
          </p:cNvSpPr>
          <p:nvPr>
            <p:ph sz="half" idx="1"/>
          </p:nvPr>
        </p:nvSpPr>
        <p:spPr/>
        <p:txBody>
          <a:bodyPr>
            <a:normAutofit fontScale="92500"/>
          </a:bodyPr>
          <a:lstStyle/>
          <a:p>
            <a:pPr marL="0" indent="0">
              <a:buNone/>
            </a:pPr>
            <a:r>
              <a:rPr lang="en-US" dirty="0" smtClean="0"/>
              <a:t>Tools</a:t>
            </a:r>
          </a:p>
          <a:p>
            <a:r>
              <a:rPr lang="en-US" dirty="0" smtClean="0"/>
              <a:t>The BrAPPs Library </a:t>
            </a:r>
          </a:p>
          <a:p>
            <a:r>
              <a:rPr lang="en-US" dirty="0" smtClean="0"/>
              <a:t>Public Server List</a:t>
            </a:r>
          </a:p>
          <a:p>
            <a:r>
              <a:rPr lang="en-US" dirty="0" smtClean="0"/>
              <a:t>BRAVA (BrAPI Validator)</a:t>
            </a:r>
          </a:p>
          <a:p>
            <a:r>
              <a:rPr lang="en-US" dirty="0" smtClean="0"/>
              <a:t>BrAPI Test Server</a:t>
            </a:r>
            <a:endParaRPr lang="en-US" dirty="0"/>
          </a:p>
        </p:txBody>
      </p:sp>
      <p:sp>
        <p:nvSpPr>
          <p:cNvPr id="4" name="Content Placeholder 3"/>
          <p:cNvSpPr>
            <a:spLocks noGrp="1"/>
          </p:cNvSpPr>
          <p:nvPr>
            <p:ph sz="half" idx="2"/>
          </p:nvPr>
        </p:nvSpPr>
        <p:spPr/>
        <p:txBody>
          <a:bodyPr>
            <a:normAutofit fontScale="92500"/>
          </a:bodyPr>
          <a:lstStyle/>
          <a:p>
            <a:pPr marL="0" indent="0">
              <a:buNone/>
            </a:pPr>
            <a:r>
              <a:rPr lang="en-US" dirty="0" smtClean="0"/>
              <a:t>Libraries</a:t>
            </a:r>
          </a:p>
          <a:p>
            <a:r>
              <a:rPr lang="en-US" dirty="0" smtClean="0"/>
              <a:t>JavaScript</a:t>
            </a:r>
          </a:p>
          <a:p>
            <a:r>
              <a:rPr lang="en-US" dirty="0" smtClean="0"/>
              <a:t>R</a:t>
            </a:r>
          </a:p>
          <a:p>
            <a:r>
              <a:rPr lang="en-US" dirty="0" smtClean="0"/>
              <a:t>Drupal (PHP)</a:t>
            </a:r>
          </a:p>
          <a:p>
            <a:r>
              <a:rPr lang="en-US" dirty="0" smtClean="0"/>
              <a:t>Java</a:t>
            </a:r>
          </a:p>
          <a:p>
            <a:r>
              <a:rPr lang="en-US" dirty="0" smtClean="0"/>
              <a:t>Python</a:t>
            </a:r>
          </a:p>
          <a:p>
            <a:pPr marL="0" indent="0">
              <a:buNone/>
            </a:pPr>
            <a:endParaRPr lang="en-US" dirty="0"/>
          </a:p>
          <a:p>
            <a:pPr marL="0" indent="0">
              <a:buNone/>
            </a:pPr>
            <a:r>
              <a:rPr lang="en-US" dirty="0" smtClean="0"/>
              <a:t>Additional Libraries available through the SwaggerHub </a:t>
            </a:r>
            <a:r>
              <a:rPr lang="en-US" dirty="0" err="1" smtClean="0"/>
              <a:t>CodeGen</a:t>
            </a:r>
            <a:r>
              <a:rPr lang="en-US" dirty="0" smtClean="0"/>
              <a:t> tool</a:t>
            </a:r>
            <a:endParaRPr lang="en-US" dirty="0"/>
          </a:p>
        </p:txBody>
      </p:sp>
    </p:spTree>
    <p:extLst>
      <p:ext uri="{BB962C8B-B14F-4D97-AF65-F5344CB8AC3E}">
        <p14:creationId xmlns:p14="http://schemas.microsoft.com/office/powerpoint/2010/main" val="3700845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rot="20774880">
            <a:off x="358956" y="385855"/>
            <a:ext cx="7791088" cy="5823571"/>
            <a:chOff x="1630846" y="675886"/>
            <a:chExt cx="7791088" cy="5823571"/>
          </a:xfrm>
        </p:grpSpPr>
        <p:sp>
          <p:nvSpPr>
            <p:cNvPr id="18" name="Rectangle 17"/>
            <p:cNvSpPr/>
            <p:nvPr/>
          </p:nvSpPr>
          <p:spPr>
            <a:xfrm>
              <a:off x="1630846" y="5651501"/>
              <a:ext cx="7791088" cy="8479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630846" y="675886"/>
              <a:ext cx="7791088" cy="5823571"/>
              <a:chOff x="90169" y="217716"/>
              <a:chExt cx="7791088" cy="5823571"/>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9920" t="13465" r="12622" b="9077"/>
              <a:stretch/>
            </p:blipFill>
            <p:spPr>
              <a:xfrm>
                <a:off x="90169" y="217716"/>
                <a:ext cx="7791088" cy="5177239"/>
              </a:xfrm>
              <a:prstGeom prst="rect">
                <a:avLst/>
              </a:prstGeom>
            </p:spPr>
          </p:pic>
          <p:sp>
            <p:nvSpPr>
              <p:cNvPr id="3" name="TextBox 2"/>
              <p:cNvSpPr txBox="1"/>
              <p:nvPr/>
            </p:nvSpPr>
            <p:spPr>
              <a:xfrm>
                <a:off x="3086749" y="5394956"/>
                <a:ext cx="1797928" cy="646331"/>
              </a:xfrm>
              <a:prstGeom prst="rect">
                <a:avLst/>
              </a:prstGeom>
              <a:noFill/>
            </p:spPr>
            <p:txBody>
              <a:bodyPr wrap="none" rtlCol="0">
                <a:spAutoFit/>
              </a:bodyPr>
              <a:lstStyle/>
              <a:p>
                <a:pPr algn="ctr"/>
                <a:r>
                  <a:rPr lang="en-US" dirty="0" smtClean="0"/>
                  <a:t>Versailles, France</a:t>
                </a:r>
              </a:p>
              <a:p>
                <a:pPr algn="ctr"/>
                <a:r>
                  <a:rPr lang="en-US" dirty="0" smtClean="0"/>
                  <a:t>2018</a:t>
                </a:r>
                <a:endParaRPr lang="en-US" dirty="0"/>
              </a:p>
            </p:txBody>
          </p:sp>
        </p:grpSp>
      </p:grpSp>
      <p:grpSp>
        <p:nvGrpSpPr>
          <p:cNvPr id="21" name="Group 20"/>
          <p:cNvGrpSpPr/>
          <p:nvPr/>
        </p:nvGrpSpPr>
        <p:grpSpPr>
          <a:xfrm rot="714655">
            <a:off x="4381467" y="328561"/>
            <a:ext cx="7791089" cy="5880380"/>
            <a:chOff x="-11498588" y="701246"/>
            <a:chExt cx="7791089" cy="5880380"/>
          </a:xfrm>
        </p:grpSpPr>
        <p:sp>
          <p:nvSpPr>
            <p:cNvPr id="19" name="Rectangle 18"/>
            <p:cNvSpPr/>
            <p:nvPr/>
          </p:nvSpPr>
          <p:spPr>
            <a:xfrm>
              <a:off x="-11498588" y="5733670"/>
              <a:ext cx="7791088" cy="8479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1498587" y="701246"/>
              <a:ext cx="7791088" cy="5839121"/>
              <a:chOff x="8296456" y="217716"/>
              <a:chExt cx="7791088" cy="5839121"/>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6456" y="217716"/>
                <a:ext cx="7791088" cy="5192790"/>
              </a:xfrm>
              <a:prstGeom prst="rect">
                <a:avLst/>
              </a:prstGeom>
            </p:spPr>
          </p:pic>
          <p:sp>
            <p:nvSpPr>
              <p:cNvPr id="6" name="TextBox 5"/>
              <p:cNvSpPr txBox="1"/>
              <p:nvPr/>
            </p:nvSpPr>
            <p:spPr>
              <a:xfrm>
                <a:off x="11340292" y="5410506"/>
                <a:ext cx="1703415" cy="646331"/>
              </a:xfrm>
              <a:prstGeom prst="rect">
                <a:avLst/>
              </a:prstGeom>
              <a:noFill/>
            </p:spPr>
            <p:txBody>
              <a:bodyPr wrap="none" rtlCol="0">
                <a:spAutoFit/>
              </a:bodyPr>
              <a:lstStyle/>
              <a:p>
                <a:pPr algn="ctr"/>
                <a:r>
                  <a:rPr lang="en-US" dirty="0" err="1" smtClean="0"/>
                  <a:t>Texcoco</a:t>
                </a:r>
                <a:r>
                  <a:rPr lang="en-US" dirty="0" smtClean="0"/>
                  <a:t>, Mexico</a:t>
                </a:r>
              </a:p>
              <a:p>
                <a:pPr algn="ctr"/>
                <a:r>
                  <a:rPr lang="en-US" dirty="0" smtClean="0"/>
                  <a:t>2018</a:t>
                </a:r>
                <a:endParaRPr lang="en-US" dirty="0"/>
              </a:p>
            </p:txBody>
          </p:sp>
        </p:grpSp>
      </p:grpSp>
      <p:grpSp>
        <p:nvGrpSpPr>
          <p:cNvPr id="25" name="Group 24"/>
          <p:cNvGrpSpPr/>
          <p:nvPr/>
        </p:nvGrpSpPr>
        <p:grpSpPr>
          <a:xfrm rot="21163408">
            <a:off x="1504083" y="504145"/>
            <a:ext cx="7791088" cy="5839121"/>
            <a:chOff x="14639651" y="-1649185"/>
            <a:chExt cx="7791088" cy="5839121"/>
          </a:xfrm>
        </p:grpSpPr>
        <p:sp>
          <p:nvSpPr>
            <p:cNvPr id="24" name="Rectangle 23"/>
            <p:cNvSpPr/>
            <p:nvPr/>
          </p:nvSpPr>
          <p:spPr>
            <a:xfrm>
              <a:off x="14639651" y="3341980"/>
              <a:ext cx="7791088" cy="8479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4639651" y="-1649185"/>
              <a:ext cx="7791088" cy="5839121"/>
              <a:chOff x="16502743" y="217716"/>
              <a:chExt cx="7791088" cy="5839121"/>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02743" y="217716"/>
                <a:ext cx="7791088" cy="5195184"/>
              </a:xfrm>
              <a:prstGeom prst="rect">
                <a:avLst/>
              </a:prstGeom>
            </p:spPr>
          </p:pic>
          <p:sp>
            <p:nvSpPr>
              <p:cNvPr id="9" name="TextBox 8"/>
              <p:cNvSpPr txBox="1"/>
              <p:nvPr/>
            </p:nvSpPr>
            <p:spPr>
              <a:xfrm>
                <a:off x="19087800" y="5410506"/>
                <a:ext cx="2620974" cy="646331"/>
              </a:xfrm>
              <a:prstGeom prst="rect">
                <a:avLst/>
              </a:prstGeom>
              <a:noFill/>
            </p:spPr>
            <p:txBody>
              <a:bodyPr wrap="none" rtlCol="0">
                <a:spAutoFit/>
              </a:bodyPr>
              <a:lstStyle/>
              <a:p>
                <a:pPr algn="ctr"/>
                <a:r>
                  <a:rPr lang="en-US" dirty="0" smtClean="0"/>
                  <a:t>Wageningen, Netherlands</a:t>
                </a:r>
                <a:br>
                  <a:rPr lang="en-US" dirty="0" smtClean="0"/>
                </a:br>
                <a:r>
                  <a:rPr lang="en-US" dirty="0" smtClean="0"/>
                  <a:t>2019</a:t>
                </a:r>
                <a:endParaRPr lang="en-US" dirty="0"/>
              </a:p>
            </p:txBody>
          </p:sp>
        </p:grpSp>
      </p:grpSp>
      <p:grpSp>
        <p:nvGrpSpPr>
          <p:cNvPr id="27" name="Group 26"/>
          <p:cNvGrpSpPr/>
          <p:nvPr/>
        </p:nvGrpSpPr>
        <p:grpSpPr>
          <a:xfrm rot="597726">
            <a:off x="3468840" y="-153693"/>
            <a:ext cx="7791088" cy="5826574"/>
            <a:chOff x="24709030" y="230262"/>
            <a:chExt cx="7791088" cy="5826574"/>
          </a:xfrm>
        </p:grpSpPr>
        <p:sp>
          <p:nvSpPr>
            <p:cNvPr id="26" name="Rectangle 25"/>
            <p:cNvSpPr/>
            <p:nvPr/>
          </p:nvSpPr>
          <p:spPr>
            <a:xfrm>
              <a:off x="24709030" y="5208880"/>
              <a:ext cx="7791088" cy="8479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4709030" y="230262"/>
              <a:ext cx="7791088" cy="5826574"/>
              <a:chOff x="24709030" y="230262"/>
              <a:chExt cx="7791088" cy="5826574"/>
            </a:xfrm>
          </p:grpSpPr>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10585" t="10585" r="8747" b="8747"/>
              <a:stretch/>
            </p:blipFill>
            <p:spPr>
              <a:xfrm>
                <a:off x="24709030" y="230262"/>
                <a:ext cx="7791088" cy="5180244"/>
              </a:xfrm>
              <a:prstGeom prst="rect">
                <a:avLst/>
              </a:prstGeom>
            </p:spPr>
          </p:pic>
          <p:sp>
            <p:nvSpPr>
              <p:cNvPr id="12" name="TextBox 11"/>
              <p:cNvSpPr txBox="1"/>
              <p:nvPr/>
            </p:nvSpPr>
            <p:spPr>
              <a:xfrm>
                <a:off x="27683648" y="5410505"/>
                <a:ext cx="1841851" cy="646331"/>
              </a:xfrm>
              <a:prstGeom prst="rect">
                <a:avLst/>
              </a:prstGeom>
              <a:noFill/>
            </p:spPr>
            <p:txBody>
              <a:bodyPr wrap="none" rtlCol="0">
                <a:spAutoFit/>
              </a:bodyPr>
              <a:lstStyle/>
              <a:p>
                <a:pPr algn="ctr"/>
                <a:r>
                  <a:rPr lang="en-US" dirty="0" smtClean="0"/>
                  <a:t>Dundee, Scotland</a:t>
                </a:r>
              </a:p>
              <a:p>
                <a:pPr algn="ctr"/>
                <a:r>
                  <a:rPr lang="en-US" dirty="0" smtClean="0"/>
                  <a:t>2019</a:t>
                </a:r>
                <a:endParaRPr lang="en-US" dirty="0"/>
              </a:p>
            </p:txBody>
          </p:sp>
        </p:grpSp>
      </p:grpSp>
      <p:grpSp>
        <p:nvGrpSpPr>
          <p:cNvPr id="23" name="Group 22"/>
          <p:cNvGrpSpPr/>
          <p:nvPr/>
        </p:nvGrpSpPr>
        <p:grpSpPr>
          <a:xfrm rot="21194793">
            <a:off x="342275" y="673280"/>
            <a:ext cx="7670800" cy="5811024"/>
            <a:chOff x="419100" y="7431161"/>
            <a:chExt cx="7670800" cy="5811024"/>
          </a:xfrm>
        </p:grpSpPr>
        <p:sp>
          <p:nvSpPr>
            <p:cNvPr id="22" name="Rectangle 21"/>
            <p:cNvSpPr/>
            <p:nvPr/>
          </p:nvSpPr>
          <p:spPr>
            <a:xfrm>
              <a:off x="419100" y="12394229"/>
              <a:ext cx="7670800" cy="8479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419100" y="7431161"/>
              <a:ext cx="7670800" cy="5811024"/>
              <a:chOff x="419100" y="7431161"/>
              <a:chExt cx="7670800" cy="5811024"/>
            </a:xfrm>
          </p:grpSpPr>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3370" r="2534"/>
              <a:stretch/>
            </p:blipFill>
            <p:spPr>
              <a:xfrm>
                <a:off x="419100" y="7431161"/>
                <a:ext cx="7670800" cy="5164693"/>
              </a:xfrm>
              <a:prstGeom prst="rect">
                <a:avLst/>
              </a:prstGeom>
            </p:spPr>
          </p:pic>
          <p:sp>
            <p:nvSpPr>
              <p:cNvPr id="16" name="TextBox 15"/>
              <p:cNvSpPr txBox="1"/>
              <p:nvPr/>
            </p:nvSpPr>
            <p:spPr>
              <a:xfrm>
                <a:off x="3328681" y="12595854"/>
                <a:ext cx="1783437" cy="646331"/>
              </a:xfrm>
              <a:prstGeom prst="rect">
                <a:avLst/>
              </a:prstGeom>
              <a:noFill/>
            </p:spPr>
            <p:txBody>
              <a:bodyPr wrap="none" rtlCol="0">
                <a:spAutoFit/>
              </a:bodyPr>
              <a:lstStyle/>
              <a:p>
                <a:pPr algn="ctr"/>
                <a:r>
                  <a:rPr lang="en-US" dirty="0" smtClean="0"/>
                  <a:t>Hyderabad, India</a:t>
                </a:r>
                <a:br>
                  <a:rPr lang="en-US" dirty="0" smtClean="0"/>
                </a:br>
                <a:r>
                  <a:rPr lang="en-US" dirty="0" smtClean="0"/>
                  <a:t>2020</a:t>
                </a:r>
                <a:endParaRPr lang="en-US" dirty="0"/>
              </a:p>
            </p:txBody>
          </p:sp>
        </p:grpSp>
      </p:grpSp>
    </p:spTree>
    <p:extLst>
      <p:ext uri="{BB962C8B-B14F-4D97-AF65-F5344CB8AC3E}">
        <p14:creationId xmlns:p14="http://schemas.microsoft.com/office/powerpoint/2010/main" val="300148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0"/>
                                  </p:stCondLst>
                                  <p:childTnLst>
                                    <p:set>
                                      <p:cBhvr>
                                        <p:cTn id="9" dur="1" fill="hold">
                                          <p:stCondLst>
                                            <p:cond delay="0"/>
                                          </p:stCondLst>
                                        </p:cTn>
                                        <p:tgtEl>
                                          <p:spTgt spid="21"/>
                                        </p:tgtEl>
                                        <p:attrNameLst>
                                          <p:attrName>style.visibility</p:attrName>
                                        </p:attrNameLst>
                                      </p:cBhvr>
                                      <p:to>
                                        <p:strVal val="visible"/>
                                      </p:to>
                                    </p:set>
                                  </p:childTnLst>
                                </p:cTn>
                              </p:par>
                            </p:childTnLst>
                          </p:cTn>
                        </p:par>
                        <p:par>
                          <p:cTn id="10" fill="hold">
                            <p:stCondLst>
                              <p:cond delay="5000"/>
                            </p:stCondLst>
                            <p:childTnLst>
                              <p:par>
                                <p:cTn id="11" presetID="1" presetClass="entr" presetSubtype="0" fill="hold" nodeType="afterEffect">
                                  <p:stCondLst>
                                    <p:cond delay="5000"/>
                                  </p:stCondLst>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10000"/>
                            </p:stCondLst>
                            <p:childTnLst>
                              <p:par>
                                <p:cTn id="14" presetID="1" presetClass="entr" presetSubtype="0" fill="hold" nodeType="afterEffect">
                                  <p:stCondLst>
                                    <p:cond delay="5000"/>
                                  </p:stCondLst>
                                  <p:childTnLst>
                                    <p:set>
                                      <p:cBhvr>
                                        <p:cTn id="15" dur="1" fill="hold">
                                          <p:stCondLst>
                                            <p:cond delay="0"/>
                                          </p:stCondLst>
                                        </p:cTn>
                                        <p:tgtEl>
                                          <p:spTgt spid="27"/>
                                        </p:tgtEl>
                                        <p:attrNameLst>
                                          <p:attrName>style.visibility</p:attrName>
                                        </p:attrNameLst>
                                      </p:cBhvr>
                                      <p:to>
                                        <p:strVal val="visible"/>
                                      </p:to>
                                    </p:set>
                                  </p:childTnLst>
                                </p:cTn>
                              </p:par>
                            </p:childTnLst>
                          </p:cTn>
                        </p:par>
                        <p:par>
                          <p:cTn id="16" fill="hold">
                            <p:stCondLst>
                              <p:cond delay="15000"/>
                            </p:stCondLst>
                            <p:childTnLst>
                              <p:par>
                                <p:cTn id="17" presetID="1" presetClass="entr" presetSubtype="0" fill="hold" nodeType="afterEffect">
                                  <p:stCondLst>
                                    <p:cond delay="500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33" y="0"/>
            <a:ext cx="12060363" cy="6858813"/>
          </a:xfrm>
          <a:prstGeom prst="rect">
            <a:avLst/>
          </a:prstGeom>
        </p:spPr>
      </p:pic>
    </p:spTree>
    <p:extLst>
      <p:ext uri="{BB962C8B-B14F-4D97-AF65-F5344CB8AC3E}">
        <p14:creationId xmlns:p14="http://schemas.microsoft.com/office/powerpoint/2010/main" val="164553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85900" y="1485900"/>
            <a:ext cx="9144000" cy="1905000"/>
          </a:xfrm>
        </p:spPr>
        <p:txBody>
          <a:bodyPr/>
          <a:lstStyle/>
          <a:p>
            <a:r>
              <a:rPr lang="en-US" dirty="0" smtClean="0"/>
              <a:t>For more information, please visit brapi.org</a:t>
            </a:r>
          </a:p>
          <a:p>
            <a:r>
              <a:rPr lang="en-US" dirty="0" smtClean="0"/>
              <a:t>Peter.Selby@cornell.edu</a:t>
            </a:r>
          </a:p>
          <a:p>
            <a:endParaRPr lang="en-US" dirty="0"/>
          </a:p>
          <a:p>
            <a:r>
              <a:rPr lang="en-US" dirty="0" smtClean="0"/>
              <a:t>Special Thanks to</a:t>
            </a:r>
            <a:endParaRPr lang="en-US" dirty="0"/>
          </a:p>
        </p:txBody>
      </p:sp>
      <p:pic>
        <p:nvPicPr>
          <p:cNvPr id="4" name="Picture 3">
            <a:extLst>
              <a:ext uri="{FF2B5EF4-FFF2-40B4-BE49-F238E27FC236}">
                <a16:creationId xmlns:a16="http://schemas.microsoft.com/office/drawing/2014/main" id="{0EB6EA79-94A4-FA45-9BC9-2274B91D77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800" y="3854622"/>
            <a:ext cx="4460446" cy="1784178"/>
          </a:xfrm>
          <a:prstGeom prst="rect">
            <a:avLst/>
          </a:prstGeom>
        </p:spPr>
      </p:pic>
      <p:pic>
        <p:nvPicPr>
          <p:cNvPr id="6" name="Picture 5"/>
          <p:cNvPicPr>
            <a:picLocks noChangeAspect="1"/>
          </p:cNvPicPr>
          <p:nvPr/>
        </p:nvPicPr>
        <p:blipFill>
          <a:blip r:embed="rId3"/>
          <a:stretch>
            <a:fillRect/>
          </a:stretch>
        </p:blipFill>
        <p:spPr>
          <a:xfrm>
            <a:off x="6198540" y="4166410"/>
            <a:ext cx="5403185" cy="1160602"/>
          </a:xfrm>
          <a:prstGeom prst="rect">
            <a:avLst/>
          </a:prstGeom>
        </p:spPr>
      </p:pic>
      <p:sp>
        <p:nvSpPr>
          <p:cNvPr id="7" name="TextBox 6"/>
          <p:cNvSpPr txBox="1"/>
          <p:nvPr/>
        </p:nvSpPr>
        <p:spPr>
          <a:xfrm>
            <a:off x="9787111" y="6619101"/>
            <a:ext cx="2404889" cy="276999"/>
          </a:xfrm>
          <a:prstGeom prst="rect">
            <a:avLst/>
          </a:prstGeom>
          <a:noFill/>
        </p:spPr>
        <p:txBody>
          <a:bodyPr wrap="none" rtlCol="0">
            <a:spAutoFit/>
          </a:bodyPr>
          <a:lstStyle/>
          <a:p>
            <a:r>
              <a:rPr lang="en-US" sz="1200" dirty="0"/>
              <a:t>Music: https://www.bensound.com</a:t>
            </a:r>
          </a:p>
        </p:txBody>
      </p:sp>
    </p:spTree>
    <p:extLst>
      <p:ext uri="{BB962C8B-B14F-4D97-AF65-F5344CB8AC3E}">
        <p14:creationId xmlns:p14="http://schemas.microsoft.com/office/powerpoint/2010/main" val="30160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3444" b="9820"/>
          <a:stretch/>
        </p:blipFill>
        <p:spPr>
          <a:xfrm>
            <a:off x="7812157" y="268360"/>
            <a:ext cx="4042090" cy="4042090"/>
          </a:xfrm>
          <a:prstGeom prst="roundRect">
            <a:avLst>
              <a:gd name="adj" fmla="val 11175"/>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6719" r="16719"/>
          <a:stretch/>
        </p:blipFill>
        <p:spPr>
          <a:xfrm>
            <a:off x="447130" y="269378"/>
            <a:ext cx="4041072" cy="4041072"/>
          </a:xfrm>
          <a:prstGeom prst="roundRect">
            <a:avLst>
              <a:gd name="adj" fmla="val 13616"/>
            </a:avLst>
          </a:prstGeom>
        </p:spPr>
      </p:pic>
      <p:sp>
        <p:nvSpPr>
          <p:cNvPr id="9" name="Right Arrow 8"/>
          <p:cNvSpPr/>
          <p:nvPr/>
        </p:nvSpPr>
        <p:spPr>
          <a:xfrm>
            <a:off x="4604645" y="1228897"/>
            <a:ext cx="3091069" cy="2121015"/>
          </a:xfrm>
          <a:prstGeom prst="right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1502" y="3528392"/>
            <a:ext cx="5077354" cy="2855578"/>
          </a:xfrm>
          <a:prstGeom prst="roundRect">
            <a:avLst/>
          </a:prstGeom>
        </p:spPr>
      </p:pic>
    </p:spTree>
    <p:extLst>
      <p:ext uri="{BB962C8B-B14F-4D97-AF65-F5344CB8AC3E}">
        <p14:creationId xmlns:p14="http://schemas.microsoft.com/office/powerpoint/2010/main" val="1148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27088" y="792163"/>
            <a:ext cx="5157787" cy="823912"/>
          </a:xfrm>
        </p:spPr>
        <p:txBody>
          <a:bodyPr anchor="t">
            <a:normAutofit/>
          </a:bodyPr>
          <a:lstStyle/>
          <a:p>
            <a:r>
              <a:rPr lang="en-US" sz="3600" dirty="0" smtClean="0"/>
              <a:t>More…</a:t>
            </a:r>
            <a:endParaRPr lang="en-US" sz="3600" dirty="0"/>
          </a:p>
        </p:txBody>
      </p:sp>
      <p:sp>
        <p:nvSpPr>
          <p:cNvPr id="6" name="Content Placeholder 5"/>
          <p:cNvSpPr>
            <a:spLocks noGrp="1"/>
          </p:cNvSpPr>
          <p:nvPr>
            <p:ph sz="half" idx="2"/>
          </p:nvPr>
        </p:nvSpPr>
        <p:spPr>
          <a:xfrm>
            <a:off x="827088" y="1765300"/>
            <a:ext cx="5157787" cy="4805363"/>
          </a:xfrm>
        </p:spPr>
        <p:txBody>
          <a:bodyPr/>
          <a:lstStyle/>
          <a:p>
            <a:r>
              <a:rPr lang="en-US" b="1" dirty="0" smtClean="0"/>
              <a:t>More</a:t>
            </a:r>
            <a:r>
              <a:rPr lang="en-US" dirty="0" smtClean="0"/>
              <a:t> automation of complex breeding processes</a:t>
            </a:r>
          </a:p>
          <a:p>
            <a:endParaRPr lang="en-US" dirty="0" smtClean="0"/>
          </a:p>
          <a:p>
            <a:r>
              <a:rPr lang="en-US" b="1" dirty="0" smtClean="0"/>
              <a:t>More</a:t>
            </a:r>
            <a:r>
              <a:rPr lang="en-US" dirty="0" smtClean="0"/>
              <a:t> data sharing and interoperability (FAIR data)</a:t>
            </a:r>
          </a:p>
          <a:p>
            <a:endParaRPr lang="en-US" dirty="0" smtClean="0"/>
          </a:p>
          <a:p>
            <a:r>
              <a:rPr lang="en-US" b="1" dirty="0" smtClean="0"/>
              <a:t>More</a:t>
            </a:r>
            <a:r>
              <a:rPr lang="en-US" dirty="0" smtClean="0"/>
              <a:t> shared software and computational resources</a:t>
            </a:r>
          </a:p>
        </p:txBody>
      </p:sp>
      <p:sp>
        <p:nvSpPr>
          <p:cNvPr id="7" name="Text Placeholder 6"/>
          <p:cNvSpPr>
            <a:spLocks noGrp="1"/>
          </p:cNvSpPr>
          <p:nvPr>
            <p:ph type="body" sz="quarter" idx="3"/>
          </p:nvPr>
        </p:nvSpPr>
        <p:spPr>
          <a:xfrm>
            <a:off x="6159500" y="792163"/>
            <a:ext cx="5183188" cy="823912"/>
          </a:xfrm>
        </p:spPr>
        <p:txBody>
          <a:bodyPr anchor="t">
            <a:normAutofit/>
          </a:bodyPr>
          <a:lstStyle/>
          <a:p>
            <a:r>
              <a:rPr lang="en-US" sz="3600" dirty="0" smtClean="0"/>
              <a:t>Less…</a:t>
            </a:r>
            <a:endParaRPr lang="en-US" sz="3600" dirty="0"/>
          </a:p>
        </p:txBody>
      </p:sp>
      <p:sp>
        <p:nvSpPr>
          <p:cNvPr id="8" name="Content Placeholder 7"/>
          <p:cNvSpPr>
            <a:spLocks noGrp="1"/>
          </p:cNvSpPr>
          <p:nvPr>
            <p:ph sz="quarter" idx="4"/>
          </p:nvPr>
        </p:nvSpPr>
        <p:spPr>
          <a:xfrm>
            <a:off x="6159500" y="1765300"/>
            <a:ext cx="5183188" cy="4805363"/>
          </a:xfrm>
        </p:spPr>
        <p:txBody>
          <a:bodyPr/>
          <a:lstStyle/>
          <a:p>
            <a:r>
              <a:rPr lang="en-US" b="1" dirty="0" smtClean="0"/>
              <a:t>Less</a:t>
            </a:r>
            <a:r>
              <a:rPr lang="en-US" dirty="0" smtClean="0"/>
              <a:t> manual data management and busy work for breeders</a:t>
            </a:r>
          </a:p>
          <a:p>
            <a:endParaRPr lang="en-US" dirty="0" smtClean="0"/>
          </a:p>
          <a:p>
            <a:r>
              <a:rPr lang="en-US" b="1" dirty="0" smtClean="0"/>
              <a:t>Less</a:t>
            </a:r>
            <a:r>
              <a:rPr lang="en-US" dirty="0" smtClean="0"/>
              <a:t> data silos and restricted data access</a:t>
            </a:r>
          </a:p>
          <a:p>
            <a:endParaRPr lang="en-US" dirty="0" smtClean="0"/>
          </a:p>
          <a:p>
            <a:r>
              <a:rPr lang="en-US" b="1" dirty="0" smtClean="0"/>
              <a:t>Less</a:t>
            </a:r>
            <a:r>
              <a:rPr lang="en-US" dirty="0" smtClean="0"/>
              <a:t> duplicated software development efforts</a:t>
            </a:r>
            <a:endParaRPr lang="en-US" dirty="0"/>
          </a:p>
        </p:txBody>
      </p:sp>
    </p:spTree>
    <p:extLst>
      <p:ext uri="{BB962C8B-B14F-4D97-AF65-F5344CB8AC3E}">
        <p14:creationId xmlns:p14="http://schemas.microsoft.com/office/powerpoint/2010/main" val="2004639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819237"/>
          </a:xfrm>
        </p:spPr>
        <p:txBody>
          <a:bodyPr/>
          <a:lstStyle/>
          <a:p>
            <a:r>
              <a:rPr lang="en-US" dirty="0" smtClean="0"/>
              <a:t>Manual Data Transfer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3409" y="1489484"/>
            <a:ext cx="10465182" cy="4710112"/>
          </a:xfrm>
        </p:spPr>
      </p:pic>
    </p:spTree>
    <p:extLst>
      <p:ext uri="{BB962C8B-B14F-4D97-AF65-F5344CB8AC3E}">
        <p14:creationId xmlns:p14="http://schemas.microsoft.com/office/powerpoint/2010/main" val="702579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BrAPI?</a:t>
            </a:r>
            <a:endParaRPr lang="en-US" dirty="0"/>
          </a:p>
        </p:txBody>
      </p:sp>
      <p:sp>
        <p:nvSpPr>
          <p:cNvPr id="3" name="Content Placeholder 2"/>
          <p:cNvSpPr>
            <a:spLocks noGrp="1"/>
          </p:cNvSpPr>
          <p:nvPr>
            <p:ph idx="1"/>
          </p:nvPr>
        </p:nvSpPr>
        <p:spPr>
          <a:xfrm>
            <a:off x="838201" y="1825627"/>
            <a:ext cx="10702413" cy="4351339"/>
          </a:xfrm>
        </p:spPr>
        <p:txBody>
          <a:bodyPr/>
          <a:lstStyle/>
          <a:p>
            <a:pPr marL="0" indent="0">
              <a:buNone/>
            </a:pPr>
            <a:r>
              <a:rPr lang="en-US" sz="3200" dirty="0"/>
              <a:t>BrAPI </a:t>
            </a:r>
            <a:r>
              <a:rPr lang="en-US" sz="3200" dirty="0">
                <a:solidFill>
                  <a:schemeClr val="tx1"/>
                </a:solidFill>
              </a:rPr>
              <a:t>is a …</a:t>
            </a:r>
          </a:p>
          <a:p>
            <a:pPr marL="0" indent="0">
              <a:buNone/>
            </a:pPr>
            <a:r>
              <a:rPr lang="en-US" sz="3200" dirty="0">
                <a:solidFill>
                  <a:schemeClr val="tx1">
                    <a:lumMod val="50000"/>
                    <a:lumOff val="50000"/>
                  </a:schemeClr>
                </a:solidFill>
              </a:rPr>
              <a:t>Standardized</a:t>
            </a:r>
            <a:r>
              <a:rPr lang="en-US" sz="3200" dirty="0">
                <a:solidFill>
                  <a:schemeClr val="tx1"/>
                </a:solidFill>
              </a:rPr>
              <a:t> </a:t>
            </a:r>
          </a:p>
          <a:p>
            <a:pPr marL="0" indent="0">
              <a:buNone/>
            </a:pPr>
            <a:r>
              <a:rPr lang="en-US" sz="3200" dirty="0">
                <a:solidFill>
                  <a:schemeClr val="accent5">
                    <a:lumMod val="75000"/>
                  </a:schemeClr>
                </a:solidFill>
              </a:rPr>
              <a:t>RESTful</a:t>
            </a:r>
            <a:r>
              <a:rPr lang="en-US" sz="3200" dirty="0"/>
              <a:t> </a:t>
            </a:r>
          </a:p>
          <a:p>
            <a:pPr marL="0" indent="0">
              <a:buNone/>
            </a:pPr>
            <a:r>
              <a:rPr lang="en-US" sz="3200" dirty="0">
                <a:solidFill>
                  <a:srgbClr val="FF0000"/>
                </a:solidFill>
              </a:rPr>
              <a:t>Web Service</a:t>
            </a:r>
            <a:r>
              <a:rPr lang="en-US" sz="3200" dirty="0"/>
              <a:t> </a:t>
            </a:r>
          </a:p>
          <a:p>
            <a:pPr marL="0" indent="0">
              <a:buNone/>
            </a:pPr>
            <a:r>
              <a:rPr lang="en-US" sz="3200" dirty="0">
                <a:solidFill>
                  <a:srgbClr val="FFC000"/>
                </a:solidFill>
              </a:rPr>
              <a:t>API</a:t>
            </a:r>
            <a:r>
              <a:rPr lang="en-US" sz="3200" dirty="0"/>
              <a:t> </a:t>
            </a:r>
          </a:p>
          <a:p>
            <a:pPr marL="0" indent="0">
              <a:buNone/>
            </a:pPr>
            <a:r>
              <a:rPr lang="en-US" sz="3200" dirty="0">
                <a:solidFill>
                  <a:srgbClr val="891921"/>
                </a:solidFill>
              </a:rPr>
              <a:t>Specification </a:t>
            </a:r>
          </a:p>
          <a:p>
            <a:pPr marL="0" indent="0">
              <a:buNone/>
            </a:pPr>
            <a:r>
              <a:rPr lang="en-US" sz="3200" dirty="0">
                <a:solidFill>
                  <a:schemeClr val="tx1"/>
                </a:solidFill>
              </a:rPr>
              <a:t>…for communicating plant breeding data</a:t>
            </a:r>
            <a:endParaRPr lang="en-US" sz="3200" dirty="0">
              <a:solidFill>
                <a:srgbClr val="891921"/>
              </a:solidFill>
            </a:endParaRPr>
          </a:p>
          <a:p>
            <a:pPr marL="0" indent="0">
              <a:buNone/>
            </a:pPr>
            <a:endParaRPr lang="en-US" dirty="0"/>
          </a:p>
        </p:txBody>
      </p:sp>
    </p:spTree>
    <p:extLst>
      <p:ext uri="{BB962C8B-B14F-4D97-AF65-F5344CB8AC3E}">
        <p14:creationId xmlns:p14="http://schemas.microsoft.com/office/powerpoint/2010/main" val="2123814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3029" y="1470540"/>
            <a:ext cx="7260771" cy="4710112"/>
          </a:xfrm>
          <a:prstGeom prst="rect">
            <a:avLst/>
          </a:prstGeom>
        </p:spPr>
      </p:pic>
      <p:sp>
        <p:nvSpPr>
          <p:cNvPr id="2" name="Title 1"/>
          <p:cNvSpPr>
            <a:spLocks noGrp="1"/>
          </p:cNvSpPr>
          <p:nvPr>
            <p:ph type="title"/>
          </p:nvPr>
        </p:nvSpPr>
        <p:spPr>
          <a:xfrm>
            <a:off x="838200" y="326940"/>
            <a:ext cx="10515600" cy="819237"/>
          </a:xfrm>
        </p:spPr>
        <p:txBody>
          <a:bodyPr/>
          <a:lstStyle/>
          <a:p>
            <a:r>
              <a:rPr lang="en-US" dirty="0" smtClean="0"/>
              <a:t>Automated Data Transfer</a:t>
            </a:r>
            <a:endParaRPr lang="en-US"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778" y="1476784"/>
            <a:ext cx="2736622" cy="470699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9778" y="1473662"/>
            <a:ext cx="2736622" cy="4706990"/>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9778" y="2421299"/>
            <a:ext cx="2736622" cy="3768719"/>
          </a:xfrm>
          <a:prstGeom prst="rect">
            <a:avLst/>
          </a:prstGeom>
        </p:spPr>
      </p:pic>
    </p:spTree>
    <p:extLst>
      <p:ext uri="{BB962C8B-B14F-4D97-AF65-F5344CB8AC3E}">
        <p14:creationId xmlns:p14="http://schemas.microsoft.com/office/powerpoint/2010/main" val="402446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2000"/>
                                        <p:tgtEl>
                                          <p:spTgt spid="13"/>
                                        </p:tgtEl>
                                        <p:attrNameLst>
                                          <p:attrName>ppt_x</p:attrName>
                                        </p:attrNameLst>
                                      </p:cBhvr>
                                      <p:tavLst>
                                        <p:tav tm="0">
                                          <p:val>
                                            <p:strVal val="ppt_x"/>
                                          </p:val>
                                        </p:tav>
                                        <p:tav tm="100000">
                                          <p:val>
                                            <p:strVal val="ppt_x"/>
                                          </p:val>
                                        </p:tav>
                                      </p:tavLst>
                                    </p:anim>
                                    <p:anim calcmode="lin" valueType="num">
                                      <p:cBhvr additive="base">
                                        <p:cTn id="7" dur="2000"/>
                                        <p:tgtEl>
                                          <p:spTgt spid="13"/>
                                        </p:tgtEl>
                                        <p:attrNameLst>
                                          <p:attrName>ppt_y</p:attrName>
                                        </p:attrNameLst>
                                      </p:cBhvr>
                                      <p:tavLst>
                                        <p:tav tm="0">
                                          <p:val>
                                            <p:strVal val="ppt_y"/>
                                          </p:val>
                                        </p:tav>
                                        <p:tav tm="100000">
                                          <p:val>
                                            <p:strVal val="1+ppt_h/2"/>
                                          </p:val>
                                        </p:tav>
                                      </p:tavLst>
                                    </p:anim>
                                    <p:set>
                                      <p:cBhvr>
                                        <p:cTn id="8" dur="1" fill="hold">
                                          <p:stCondLst>
                                            <p:cond delay="1999"/>
                                          </p:stCondLst>
                                        </p:cTn>
                                        <p:tgtEl>
                                          <p:spTgt spid="13"/>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2000" fill="hold"/>
                                        <p:tgtEl>
                                          <p:spTgt spid="14"/>
                                        </p:tgtEl>
                                        <p:attrNameLst>
                                          <p:attrName>ppt_x</p:attrName>
                                        </p:attrNameLst>
                                      </p:cBhvr>
                                      <p:tavLst>
                                        <p:tav tm="0">
                                          <p:val>
                                            <p:strVal val="#ppt_x"/>
                                          </p:val>
                                        </p:tav>
                                        <p:tav tm="100000">
                                          <p:val>
                                            <p:strVal val="#ppt_x"/>
                                          </p:val>
                                        </p:tav>
                                      </p:tavLst>
                                    </p:anim>
                                    <p:anim calcmode="lin" valueType="num">
                                      <p:cBhvr additive="base">
                                        <p:cTn id="12"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2000"/>
                                        <p:tgtEl>
                                          <p:spTgt spid="14"/>
                                        </p:tgtEl>
                                        <p:attrNameLst>
                                          <p:attrName>ppt_x</p:attrName>
                                        </p:attrNameLst>
                                      </p:cBhvr>
                                      <p:tavLst>
                                        <p:tav tm="0">
                                          <p:val>
                                            <p:strVal val="ppt_x"/>
                                          </p:val>
                                        </p:tav>
                                        <p:tav tm="100000">
                                          <p:val>
                                            <p:strVal val="ppt_x"/>
                                          </p:val>
                                        </p:tav>
                                      </p:tavLst>
                                    </p:anim>
                                    <p:anim calcmode="lin" valueType="num">
                                      <p:cBhvr additive="base">
                                        <p:cTn id="17" dur="2000"/>
                                        <p:tgtEl>
                                          <p:spTgt spid="14"/>
                                        </p:tgtEl>
                                        <p:attrNameLst>
                                          <p:attrName>ppt_y</p:attrName>
                                        </p:attrNameLst>
                                      </p:cBhvr>
                                      <p:tavLst>
                                        <p:tav tm="0">
                                          <p:val>
                                            <p:strVal val="ppt_y"/>
                                          </p:val>
                                        </p:tav>
                                        <p:tav tm="100000">
                                          <p:val>
                                            <p:strVal val="1+ppt_h/2"/>
                                          </p:val>
                                        </p:tav>
                                      </p:tavLst>
                                    </p:anim>
                                    <p:set>
                                      <p:cBhvr>
                                        <p:cTn id="18" dur="1" fill="hold">
                                          <p:stCondLst>
                                            <p:cond delay="1999"/>
                                          </p:stCondLst>
                                        </p:cTn>
                                        <p:tgtEl>
                                          <p:spTgt spid="14"/>
                                        </p:tgtEl>
                                        <p:attrNameLst>
                                          <p:attrName>style.visibility</p:attrName>
                                        </p:attrNameLst>
                                      </p:cBhvr>
                                      <p:to>
                                        <p:strVal val="hidden"/>
                                      </p:to>
                                    </p:set>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2000" fill="hold"/>
                                        <p:tgtEl>
                                          <p:spTgt spid="15"/>
                                        </p:tgtEl>
                                        <p:attrNameLst>
                                          <p:attrName>ppt_x</p:attrName>
                                        </p:attrNameLst>
                                      </p:cBhvr>
                                      <p:tavLst>
                                        <p:tav tm="0">
                                          <p:val>
                                            <p:strVal val="#ppt_x"/>
                                          </p:val>
                                        </p:tav>
                                        <p:tav tm="100000">
                                          <p:val>
                                            <p:strVal val="#ppt_x"/>
                                          </p:val>
                                        </p:tav>
                                      </p:tavLst>
                                    </p:anim>
                                    <p:anim calcmode="lin" valueType="num">
                                      <p:cBhvr additive="base">
                                        <p:cTn id="22"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31178" y="269552"/>
            <a:ext cx="10366345" cy="6082387"/>
          </a:xfrm>
        </p:spPr>
      </p:pic>
    </p:spTree>
    <p:extLst>
      <p:ext uri="{BB962C8B-B14F-4D97-AF65-F5344CB8AC3E}">
        <p14:creationId xmlns:p14="http://schemas.microsoft.com/office/powerpoint/2010/main" val="3391461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5" y="1103312"/>
            <a:ext cx="5486400" cy="1247775"/>
          </a:xfrm>
          <a:prstGeom prst="rect">
            <a:avLst/>
          </a:prstGeom>
        </p:spPr>
      </p:pic>
      <p:grpSp>
        <p:nvGrpSpPr>
          <p:cNvPr id="14" name="Group 13"/>
          <p:cNvGrpSpPr/>
          <p:nvPr/>
        </p:nvGrpSpPr>
        <p:grpSpPr>
          <a:xfrm>
            <a:off x="6256345" y="3625600"/>
            <a:ext cx="5419710" cy="2980708"/>
            <a:chOff x="6498052" y="158500"/>
            <a:chExt cx="5419710" cy="2980708"/>
          </a:xfrm>
        </p:grpSpPr>
        <p:sp>
          <p:nvSpPr>
            <p:cNvPr id="13" name="Rectangle 12"/>
            <p:cNvSpPr/>
            <p:nvPr/>
          </p:nvSpPr>
          <p:spPr>
            <a:xfrm>
              <a:off x="7315200" y="455612"/>
              <a:ext cx="3886200" cy="2552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BRAPPs</a:t>
              </a:r>
              <a:endParaRPr lang="en-US" b="1" dirty="0">
                <a:solidFill>
                  <a:schemeClr val="tx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197" y="283607"/>
              <a:ext cx="2034451" cy="1271532"/>
            </a:xfrm>
            <a:prstGeom prst="rect">
              <a:avLst/>
            </a:prstGeom>
            <a:ln>
              <a:solidFill>
                <a:schemeClr val="tx1"/>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9491" y="158500"/>
              <a:ext cx="2034451" cy="1142551"/>
            </a:xfrm>
            <a:prstGeom prst="rect">
              <a:avLst/>
            </a:prstGeom>
            <a:ln>
              <a:solidFill>
                <a:schemeClr val="tx1"/>
              </a:solidFill>
            </a:ln>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9692" y="412588"/>
              <a:ext cx="2029121" cy="1142551"/>
            </a:xfrm>
            <a:prstGeom prst="rect">
              <a:avLst/>
            </a:prstGeom>
            <a:ln>
              <a:solidFill>
                <a:schemeClr val="tx1"/>
              </a:solidFill>
            </a:ln>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98052" y="1160686"/>
              <a:ext cx="2022110" cy="1142551"/>
            </a:xfrm>
            <a:prstGeom prst="rect">
              <a:avLst/>
            </a:prstGeom>
            <a:ln>
              <a:solidFill>
                <a:schemeClr val="tx1"/>
              </a:solidFill>
            </a:ln>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3899" y="1996657"/>
              <a:ext cx="2020739" cy="1142551"/>
            </a:xfrm>
            <a:prstGeom prst="rect">
              <a:avLst/>
            </a:prstGeom>
            <a:ln>
              <a:solidFill>
                <a:schemeClr val="tx1"/>
              </a:solidFill>
            </a:ln>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58487" y="1989482"/>
              <a:ext cx="2022342" cy="1142551"/>
            </a:xfrm>
            <a:prstGeom prst="rect">
              <a:avLst/>
            </a:prstGeom>
            <a:ln>
              <a:solidFill>
                <a:schemeClr val="tx1"/>
              </a:solidFill>
            </a:ln>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95420" y="1155868"/>
              <a:ext cx="2022342" cy="1142551"/>
            </a:xfrm>
            <a:prstGeom prst="rect">
              <a:avLst/>
            </a:prstGeom>
            <a:ln>
              <a:solidFill>
                <a:schemeClr val="tx1"/>
              </a:solidFill>
            </a:ln>
          </p:spPr>
        </p:pic>
      </p:grpSp>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9168" y="3208505"/>
            <a:ext cx="4972050" cy="3057525"/>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42000" y="467491"/>
            <a:ext cx="6248400" cy="2867025"/>
          </a:xfrm>
          <a:prstGeom prst="rect">
            <a:avLst/>
          </a:prstGeom>
        </p:spPr>
      </p:pic>
    </p:spTree>
    <p:extLst>
      <p:ext uri="{BB962C8B-B14F-4D97-AF65-F5344CB8AC3E}">
        <p14:creationId xmlns:p14="http://schemas.microsoft.com/office/powerpoint/2010/main" val="126761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use BrAPI</a:t>
            </a:r>
            <a:endParaRPr lang="en-US" dirty="0"/>
          </a:p>
        </p:txBody>
      </p:sp>
      <p:pic>
        <p:nvPicPr>
          <p:cNvPr id="7" name="Content Placeholder 6"/>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16536" b="18846"/>
          <a:stretch/>
        </p:blipFill>
        <p:spPr>
          <a:xfrm>
            <a:off x="838200" y="3260036"/>
            <a:ext cx="3451937" cy="1171056"/>
          </a:xfrm>
        </p:spPr>
      </p:pic>
      <p:sp>
        <p:nvSpPr>
          <p:cNvPr id="12" name="Content Placeholder 11"/>
          <p:cNvSpPr>
            <a:spLocks noGrp="1"/>
          </p:cNvSpPr>
          <p:nvPr>
            <p:ph sz="half" idx="2"/>
          </p:nvPr>
        </p:nvSpPr>
        <p:spPr/>
        <p:txBody>
          <a:bodyPr>
            <a:normAutofit lnSpcReduction="10000"/>
          </a:bodyPr>
          <a:lstStyle/>
          <a:p>
            <a:pPr marL="0" indent="0">
              <a:buNone/>
            </a:pPr>
            <a:r>
              <a:rPr lang="en-US" dirty="0" smtClean="0"/>
              <a:t>Review the documentation </a:t>
            </a:r>
          </a:p>
          <a:p>
            <a:r>
              <a:rPr lang="en-US" dirty="0" smtClean="0"/>
              <a:t>GitHub maintains the source of truth in computer readable YAML files</a:t>
            </a:r>
          </a:p>
          <a:p>
            <a:r>
              <a:rPr lang="en-US" dirty="0" smtClean="0"/>
              <a:t>Apiary is text based documentation, easier to read but not as much deep technical information</a:t>
            </a:r>
          </a:p>
          <a:p>
            <a:r>
              <a:rPr lang="en-US" dirty="0" smtClean="0"/>
              <a:t>SwaggerHub has a human readable display with complete technical information</a:t>
            </a:r>
            <a:endParaRPr lang="en-US"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31370" b="33500"/>
          <a:stretch/>
        </p:blipFill>
        <p:spPr>
          <a:xfrm>
            <a:off x="838200" y="4796043"/>
            <a:ext cx="3810000" cy="1003852"/>
          </a:xfrm>
          <a:prstGeom prst="rect">
            <a:avLst/>
          </a:prstGeom>
        </p:spPr>
      </p:pic>
      <p:grpSp>
        <p:nvGrpSpPr>
          <p:cNvPr id="11" name="Group 10"/>
          <p:cNvGrpSpPr/>
          <p:nvPr/>
        </p:nvGrpSpPr>
        <p:grpSpPr>
          <a:xfrm>
            <a:off x="872788" y="1690688"/>
            <a:ext cx="4211067" cy="1202634"/>
            <a:chOff x="838200" y="2636665"/>
            <a:chExt cx="4211067" cy="1202634"/>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6013" y="2636665"/>
              <a:ext cx="2933254" cy="120263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200" y="2636665"/>
              <a:ext cx="1446778" cy="1202634"/>
            </a:xfrm>
            <a:prstGeom prst="rect">
              <a:avLst/>
            </a:prstGeom>
          </p:spPr>
        </p:pic>
      </p:grpSp>
    </p:spTree>
    <p:extLst>
      <p:ext uri="{BB962C8B-B14F-4D97-AF65-F5344CB8AC3E}">
        <p14:creationId xmlns:p14="http://schemas.microsoft.com/office/powerpoint/2010/main" val="2797525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PI-Template" id="{2653B443-899C-4273-BE3B-4CECDE525138}" vid="{C7B8C648-D3D8-48A2-A9DC-ACFF367EE7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BrAPI-Template</Template>
  <TotalTime>7597</TotalTime>
  <Words>1734</Words>
  <Application>Microsoft Office PowerPoint</Application>
  <PresentationFormat>Widescreen</PresentationFormat>
  <Paragraphs>125</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BrAPI: a standard API specification for plant breeding data FOSDEM 2022</vt:lpstr>
      <vt:lpstr>PowerPoint Presentation</vt:lpstr>
      <vt:lpstr>PowerPoint Presentation</vt:lpstr>
      <vt:lpstr>Manual Data Transfer</vt:lpstr>
      <vt:lpstr>What is BrAPI?</vt:lpstr>
      <vt:lpstr>Automated Data Transfer</vt:lpstr>
      <vt:lpstr>PowerPoint Presentation</vt:lpstr>
      <vt:lpstr>PowerPoint Presentation</vt:lpstr>
      <vt:lpstr>How to use BrAPI</vt:lpstr>
      <vt:lpstr>How to use BrAPI</vt:lpstr>
      <vt:lpstr>Tools and Libraries</vt:lpstr>
      <vt:lpstr>PowerPoint Presentation</vt:lpstr>
      <vt:lpstr>PowerPoint Presentation</vt:lpstr>
      <vt:lpstr>PowerPoint Presentation</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Selby</dc:creator>
  <cp:lastModifiedBy>Peter Selby</cp:lastModifiedBy>
  <cp:revision>83</cp:revision>
  <dcterms:created xsi:type="dcterms:W3CDTF">2020-11-03T01:05:35Z</dcterms:created>
  <dcterms:modified xsi:type="dcterms:W3CDTF">2022-01-21T03:01:59Z</dcterms:modified>
</cp:coreProperties>
</file>