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79" r:id="rId9"/>
    <p:sldId id="275" r:id="rId10"/>
    <p:sldId id="264" r:id="rId11"/>
    <p:sldId id="265" r:id="rId12"/>
    <p:sldId id="266" r:id="rId13"/>
    <p:sldId id="271" r:id="rId14"/>
    <p:sldId id="272" r:id="rId15"/>
    <p:sldId id="267" r:id="rId16"/>
    <p:sldId id="273" r:id="rId17"/>
    <p:sldId id="278" r:id="rId18"/>
    <p:sldId id="274" r:id="rId19"/>
    <p:sldId id="280" r:id="rId20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EE2D17-4DD7-AAB4-E94B-8ACBC9B3D9B3}" v="3" dt="2023-02-04T19:23:36.692"/>
    <p1510:client id="{4AE0A11F-05E0-7D77-8A26-4D8E64119539}" v="692" dt="2023-02-04T17:02:18.035"/>
    <p1510:client id="{4DD6D043-DC96-AEFE-1A81-35C40E320700}" v="1326" dt="2023-02-02T15:10:18.105"/>
    <p1510:client id="{6213F89C-D63F-0069-F343-3ABB1294C666}" v="59" dt="2023-02-02T17:38:28.174"/>
    <p1510:client id="{649A78A6-17CE-3C37-1C9D-62692712DC56}" v="36" dt="2023-02-03T20:48:52.558"/>
    <p1510:client id="{8C31CE46-3A49-3D45-9D83-62593C528B4A}" v="24" dt="2023-02-04T20:18:47.967"/>
    <p1510:client id="{9580FA81-B1A5-8ABE-93AE-8CB939C09373}" v="132" dt="2023-02-04T20:55:37.179"/>
    <p1510:client id="{E4C2BA43-C7AF-E283-E863-95967531BA9F}" v="77" dt="2023-02-04T22:28:55.686"/>
    <p1510:client id="{F5457116-B9A7-4E0E-8C14-C5A41E7D1B70}" v="31" dt="2022-11-14T12:58:40.2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93" d="100"/>
          <a:sy n="93" d="100"/>
        </p:scale>
        <p:origin x="62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microsoft-windows-png" TargetMode="External"/><Relationship Id="rId3" Type="http://schemas.openxmlformats.org/officeDocument/2006/relationships/hyperlink" Target="https://www.waikato.ac.nz/news-opinion/media/2020/cyber-security-project-led-by-the-university-of-waikato-receives-2m-from-mbie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fur.com/wiki/Twitter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.morello-project.org/morello/kernel/linux/-/wikis/Morello-pure-capability-kernel-user-Linux-ABI-specificatio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.morello-project.org/morello/docs/-/blob/morello/mainline/user-guide.rs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m.com/architecture/cpu/morello" TargetMode="External"/><Relationship Id="rId2" Type="http://schemas.openxmlformats.org/officeDocument/2006/relationships/hyperlink" Target="https://www.cl.cam.ac.uk/research/security/ctsrd/cheri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sbd.tech/get-involved/morello-board-request/" TargetMode="External"/><Relationship Id="rId4" Type="http://schemas.openxmlformats.org/officeDocument/2006/relationships/hyperlink" Target="https://git.morello-project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5C49762D-6446-2684-2EFA-1497CDDAAD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004" b="84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5806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solidFill>
                  <a:srgbClr val="FFFFFF"/>
                </a:solidFill>
              </a:rPr>
              <a:t>Hardening Linux Kernel Subsystems by </a:t>
            </a:r>
            <a:br>
              <a:rPr lang="en-US" sz="4400" b="1" dirty="0">
                <a:solidFill>
                  <a:srgbClr val="FFFFFF"/>
                </a:solidFill>
              </a:rPr>
            </a:br>
            <a:r>
              <a:rPr lang="en-US" sz="4400" b="1" dirty="0">
                <a:solidFill>
                  <a:srgbClr val="FFFFFF"/>
                </a:solidFill>
              </a:rPr>
              <a:t>Architectural Capabilities</a:t>
            </a:r>
            <a:endParaRPr lang="en-US" sz="4400" dirty="0">
              <a:solidFill>
                <a:srgbClr val="FFFFFF"/>
              </a:solidFill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78A1A4-13E0-E09D-8FE7-00E7F14BD610}"/>
              </a:ext>
            </a:extLst>
          </p:cNvPr>
          <p:cNvSpPr txBox="1"/>
          <p:nvPr/>
        </p:nvSpPr>
        <p:spPr>
          <a:xfrm>
            <a:off x="434788" y="5254625"/>
            <a:ext cx="10515600" cy="108482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</a:rPr>
              <a:t>Zahra Tarkhani  </a:t>
            </a:r>
            <a:endParaRPr lang="en-US" sz="200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</a:rPr>
              <a:t>@ztfasr</a:t>
            </a:r>
            <a:endParaRPr lang="en-US" sz="2000" b="1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</a:rPr>
              <a:t>ztarkhani@microsoft.com</a:t>
            </a:r>
            <a:endParaRPr lang="en-US" sz="2000" b="1" dirty="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5C957B-6608-1D92-319E-7BE16220952D}"/>
              </a:ext>
            </a:extLst>
          </p:cNvPr>
          <p:cNvSpPr txBox="1"/>
          <p:nvPr/>
        </p:nvSpPr>
        <p:spPr>
          <a:xfrm>
            <a:off x="9990756" y="665794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C791398B-0398-1C64-178C-430B034DA6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6470" y="5577688"/>
            <a:ext cx="429185" cy="369875"/>
          </a:xfrm>
          <a:prstGeom prst="rect">
            <a:avLst/>
          </a:prstGeom>
        </p:spPr>
      </p:pic>
      <p:pic>
        <p:nvPicPr>
          <p:cNvPr id="6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EE817163-CF03-0810-5346-85A03E567F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7313" y="5880785"/>
            <a:ext cx="487921" cy="48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744C-88C3-5CA1-77EA-70DEB844F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Morello-Linux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2ABFE-8245-4DC2-DB2E-8CE342812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cs typeface="Calibri"/>
              </a:rPr>
              <a:t>Morello-Linux ABI</a:t>
            </a:r>
          </a:p>
          <a:p>
            <a:pPr lvl="1"/>
            <a:r>
              <a:rPr lang="en-GB">
                <a:ea typeface="+mn-lt"/>
                <a:cs typeface="+mn-lt"/>
              </a:rPr>
              <a:t>A pure-capability ABI (</a:t>
            </a:r>
            <a:r>
              <a:rPr lang="en-US">
                <a:ea typeface="+mn-lt"/>
                <a:cs typeface="+mn-lt"/>
              </a:rPr>
              <a:t>CONFIG_CHERI_PURECAP_UABI</a:t>
            </a:r>
            <a:r>
              <a:rPr lang="en-GB">
                <a:ea typeface="+mn-lt"/>
                <a:cs typeface="+mn-lt"/>
              </a:rPr>
              <a:t>)</a:t>
            </a:r>
          </a:p>
          <a:p>
            <a:pPr lvl="1"/>
            <a:r>
              <a:rPr lang="en-GB">
                <a:ea typeface="+mn-lt"/>
                <a:cs typeface="+mn-lt"/>
              </a:rPr>
              <a:t>Many kernel features are added</a:t>
            </a:r>
            <a:endParaRPr lang="en-GB" dirty="0">
              <a:ea typeface="+mn-lt"/>
              <a:cs typeface="+mn-lt"/>
            </a:endParaRPr>
          </a:p>
          <a:p>
            <a:pPr lvl="1"/>
            <a:r>
              <a:rPr lang="en-GB">
                <a:ea typeface="+mn-lt"/>
                <a:cs typeface="+mn-lt"/>
              </a:rPr>
              <a:t>All pointers passed to or provided by the kernel via syscalls are capabilities</a:t>
            </a:r>
            <a:endParaRPr lang="en-GB" dirty="0">
              <a:ea typeface="+mn-lt"/>
              <a:cs typeface="+mn-lt"/>
            </a:endParaRPr>
          </a:p>
          <a:p>
            <a:pPr lvl="2"/>
            <a:r>
              <a:rPr lang="en-GB" u="sng">
                <a:ea typeface="+mn-lt"/>
                <a:cs typeface="+mn-lt"/>
              </a:rPr>
              <a:t>e.g., mmap </a:t>
            </a:r>
            <a:r>
              <a:rPr lang="en-GB">
                <a:ea typeface="+mn-lt"/>
                <a:cs typeface="+mn-lt"/>
              </a:rPr>
              <a:t>returns capability. </a:t>
            </a:r>
            <a:endParaRPr lang="en-GB" dirty="0">
              <a:ea typeface="+mn-lt"/>
              <a:cs typeface="+mn-lt"/>
            </a:endParaRPr>
          </a:p>
          <a:p>
            <a:pPr lvl="2"/>
            <a:r>
              <a:rPr lang="en-GB">
                <a:ea typeface="+mn-lt"/>
                <a:cs typeface="+mn-lt"/>
              </a:rPr>
              <a:t>Pointers in structs and unions pointed to by syscall arguments, recursively</a:t>
            </a:r>
          </a:p>
          <a:p>
            <a:pPr lvl="3"/>
            <a:r>
              <a:rPr lang="en-GB">
                <a:ea typeface="+mn-lt"/>
                <a:cs typeface="+mn-lt"/>
              </a:rPr>
              <a:t> (e.g., </a:t>
            </a:r>
            <a:r>
              <a:rPr lang="en-GB">
                <a:latin typeface="Consolas"/>
                <a:ea typeface="+mn-lt"/>
                <a:cs typeface="+mn-lt"/>
              </a:rPr>
              <a:t>iov-&gt;iov_base</a:t>
            </a:r>
            <a:r>
              <a:rPr lang="en-GB">
                <a:ea typeface="+mn-lt"/>
                <a:cs typeface="+mn-lt"/>
              </a:rPr>
              <a:t> for </a:t>
            </a:r>
            <a:r>
              <a:rPr lang="en-GB">
                <a:latin typeface="Consolas"/>
                <a:ea typeface="+mn-lt"/>
                <a:cs typeface="+mn-lt"/>
              </a:rPr>
              <a:t>readv()</a:t>
            </a:r>
            <a:r>
              <a:rPr lang="en-GB" dirty="0">
                <a:ea typeface="+mn-lt"/>
                <a:cs typeface="+mn-lt"/>
              </a:rPr>
              <a:t>).</a:t>
            </a:r>
            <a:endParaRPr lang="en-GB"/>
          </a:p>
          <a:p>
            <a:pPr lvl="2"/>
            <a:r>
              <a:rPr lang="en-GB">
                <a:ea typeface="+mn-lt"/>
                <a:cs typeface="+mn-lt"/>
              </a:rPr>
              <a:t>More proper syscall hardening is needed.</a:t>
            </a:r>
            <a:endParaRPr lang="en-GB" dirty="0">
              <a:ea typeface="+mn-lt"/>
              <a:cs typeface="+mn-lt"/>
            </a:endParaRPr>
          </a:p>
          <a:p>
            <a:pPr lvl="1"/>
            <a:r>
              <a:rPr lang="en-GB">
                <a:ea typeface="+mn-lt"/>
                <a:cs typeface="+mn-lt"/>
              </a:rPr>
              <a:t>Address space management changes to handle capabilities </a:t>
            </a:r>
          </a:p>
          <a:p>
            <a:pPr lvl="1"/>
            <a:r>
              <a:rPr lang="en-GB" dirty="0">
                <a:ea typeface="+mn-lt"/>
                <a:cs typeface="+mn-lt"/>
                <a:hlinkClick r:id="rId2"/>
              </a:rPr>
              <a:t>https://git.morello-project.org/morello/kernel/linux/-/wikis/Morello-pure-capability-kernel-user-Linux-ABI-specification</a:t>
            </a:r>
            <a:endParaRPr lang="en-GB"/>
          </a:p>
          <a:p>
            <a:pPr marL="457200" lvl="1" indent="0">
              <a:buNone/>
            </a:pPr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5170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744C-88C3-5CA1-77EA-70DEB844F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Morello-Linux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2ABFE-8245-4DC2-DB2E-8CE342812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cs typeface="Calibri"/>
              </a:rPr>
              <a:t>Relatively</a:t>
            </a:r>
            <a:r>
              <a:rPr lang="en-GB" dirty="0">
                <a:cs typeface="Calibri"/>
              </a:rPr>
              <a:t> easy dev environment (FVP and dev board)</a:t>
            </a:r>
          </a:p>
          <a:p>
            <a:pPr lvl="1"/>
            <a:r>
              <a:rPr lang="en-GB" dirty="0">
                <a:ea typeface="+mn-lt"/>
                <a:cs typeface="+mn-lt"/>
              </a:rPr>
              <a:t>e.g., </a:t>
            </a:r>
            <a:r>
              <a:rPr lang="en-GB" dirty="0" err="1">
                <a:ea typeface="+mn-lt"/>
                <a:cs typeface="+mn-lt"/>
              </a:rPr>
              <a:t>debian</a:t>
            </a:r>
            <a:r>
              <a:rPr lang="en-GB" dirty="0">
                <a:ea typeface="+mn-lt"/>
                <a:cs typeface="+mn-lt"/>
              </a:rPr>
              <a:t> and </a:t>
            </a:r>
            <a:r>
              <a:rPr lang="en-GB" dirty="0" err="1">
                <a:ea typeface="+mn-lt"/>
                <a:cs typeface="+mn-lt"/>
              </a:rPr>
              <a:t>busybox</a:t>
            </a:r>
          </a:p>
          <a:p>
            <a:pPr lvl="1"/>
            <a:r>
              <a:rPr lang="en-GB" dirty="0">
                <a:ea typeface="+mn-lt"/>
                <a:cs typeface="+mn-lt"/>
              </a:rPr>
              <a:t>After few steps &amp; repo </a:t>
            </a:r>
            <a:r>
              <a:rPr lang="en-GB" dirty="0" err="1">
                <a:ea typeface="+mn-lt"/>
                <a:cs typeface="+mn-lt"/>
              </a:rPr>
              <a:t>init</a:t>
            </a:r>
            <a:r>
              <a:rPr lang="en-GB" dirty="0">
                <a:ea typeface="+mn-lt"/>
                <a:cs typeface="+mn-lt"/>
              </a:rPr>
              <a:t> &amp; sync </a:t>
            </a:r>
          </a:p>
          <a:p>
            <a:pPr marL="914400" lvl="2" indent="0">
              <a:buNone/>
            </a:pPr>
            <a:r>
              <a:rPr lang="en-GB" sz="1800" dirty="0">
                <a:latin typeface="Consolas"/>
                <a:ea typeface="+mn-lt"/>
                <a:cs typeface="+mn-lt"/>
              </a:rPr>
              <a:t>./build-scripts/build-all.sh -p &lt;</a:t>
            </a:r>
            <a:r>
              <a:rPr lang="en-GB" sz="1800" dirty="0" err="1">
                <a:latin typeface="Consolas"/>
                <a:ea typeface="+mn-lt"/>
                <a:cs typeface="+mn-lt"/>
              </a:rPr>
              <a:t>fvp</a:t>
            </a:r>
            <a:r>
              <a:rPr lang="en-GB" sz="1800" dirty="0">
                <a:latin typeface="Consolas"/>
                <a:ea typeface="+mn-lt"/>
                <a:cs typeface="+mn-lt"/>
              </a:rPr>
              <a:t>/soc&gt; -f </a:t>
            </a:r>
            <a:r>
              <a:rPr lang="en-GB" sz="1800" dirty="0" err="1">
                <a:latin typeface="Consolas"/>
                <a:ea typeface="+mn-lt"/>
                <a:cs typeface="+mn-lt"/>
              </a:rPr>
              <a:t>debian</a:t>
            </a:r>
            <a:r>
              <a:rPr lang="en-GB" sz="1800" dirty="0">
                <a:latin typeface="Consolas"/>
                <a:ea typeface="+mn-lt"/>
                <a:cs typeface="+mn-lt"/>
              </a:rPr>
              <a:t> </a:t>
            </a:r>
            <a:endParaRPr lang="en-GB" sz="1800" dirty="0">
              <a:ea typeface="+mn-lt"/>
              <a:cs typeface="+mn-lt"/>
            </a:endParaRPr>
          </a:p>
          <a:p>
            <a:pPr marL="914400" lvl="2" indent="0">
              <a:buNone/>
            </a:pPr>
            <a:endParaRPr lang="en-GB" sz="1800" dirty="0">
              <a:latin typeface="Consolas"/>
              <a:ea typeface="+mn-lt"/>
              <a:cs typeface="+mn-lt"/>
            </a:endParaRPr>
          </a:p>
          <a:p>
            <a:pPr lvl="1"/>
            <a:r>
              <a:rPr lang="en-GB" dirty="0">
                <a:ea typeface="+mn-lt"/>
                <a:cs typeface="+mn-lt"/>
                <a:hlinkClick r:id="rId2"/>
              </a:rPr>
              <a:t>https://git.morello-project.org/morello/docs/-/blob/morello/mainline/user-guide.rst</a:t>
            </a:r>
            <a:endParaRPr lang="en-GB">
              <a:ea typeface="+mn-lt"/>
              <a:cs typeface="+mn-lt"/>
            </a:endParaRPr>
          </a:p>
          <a:p>
            <a:pPr marL="457200" lvl="1" indent="0">
              <a:buNone/>
            </a:pPr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8392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744C-88C3-5CA1-77EA-70DEB844F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Morello-Linux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2ABFE-8245-4DC2-DB2E-8CE342812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341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cs typeface="Calibri"/>
              </a:rPr>
              <a:t>Minimal changes when enabling kernel security features</a:t>
            </a:r>
            <a:endParaRPr lang="en-GB" dirty="0">
              <a:cs typeface="Calibri"/>
            </a:endParaRPr>
          </a:p>
          <a:p>
            <a:pPr lvl="1"/>
            <a:r>
              <a:rPr lang="en-GB">
                <a:latin typeface="Consolas"/>
                <a:ea typeface="+mn-lt"/>
                <a:cs typeface="+mn-lt"/>
              </a:rPr>
              <a:t>CONFIG_BPF_JIT=y,CONFIG_TRUSTED_KEYS=y, CONFIG_TEE=y, CONFIG_OPTEE=y, CONFIG_IMA=y CONFIG_SECURITYFS=y, CONFIG_ENCRYPTED_KEYS=y,CONFIG_TCG_TPM=y …etc</a:t>
            </a:r>
            <a:endParaRPr lang="en-GB" dirty="0">
              <a:latin typeface="Calibri" panose="020F0502020204030204"/>
              <a:ea typeface="+mn-lt"/>
              <a:cs typeface="+mn-lt"/>
            </a:endParaRPr>
          </a:p>
          <a:p>
            <a:pPr lvl="1"/>
            <a:r>
              <a:rPr lang="en-GB">
                <a:latin typeface="Consolas"/>
                <a:ea typeface="+mn-lt"/>
                <a:cs typeface="+mn-lt"/>
              </a:rPr>
              <a:t>An example of minor issues when enabling kernel TEE support:</a:t>
            </a:r>
            <a:endParaRPr lang="en-GB">
              <a:latin typeface="Calibri" panose="020F0502020204030204"/>
              <a:ea typeface="+mn-lt"/>
              <a:cs typeface="+mn-lt"/>
            </a:endParaRPr>
          </a:p>
          <a:p>
            <a:pPr marL="914400" lvl="2" indent="0">
              <a:buNone/>
            </a:pPr>
            <a:r>
              <a:rPr lang="en-GB" dirty="0">
                <a:latin typeface="Consolas"/>
                <a:ea typeface="+mn-lt"/>
                <a:cs typeface="+mn-lt"/>
              </a:rPr>
              <a:t>
</a:t>
            </a:r>
            <a:endParaRPr lang="en-GB">
              <a:ea typeface="+mn-lt"/>
              <a:cs typeface="+mn-lt"/>
            </a:endParaRPr>
          </a:p>
          <a:p>
            <a:pPr marL="457200" lvl="1" indent="0">
              <a:buNone/>
            </a:pPr>
            <a:endParaRPr lang="en-GB" dirty="0">
              <a:ea typeface="+mn-lt"/>
              <a:cs typeface="+mn-lt"/>
            </a:endParaRPr>
          </a:p>
        </p:txBody>
      </p:sp>
      <p:pic>
        <p:nvPicPr>
          <p:cNvPr id="5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715F470-5108-EB5C-9C61-F886F1728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475" y="3856884"/>
            <a:ext cx="8553448" cy="276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97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744C-88C3-5CA1-77EA-70DEB844F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63"/>
            <a:ext cx="10515600" cy="1325563"/>
          </a:xfrm>
        </p:spPr>
        <p:txBody>
          <a:bodyPr/>
          <a:lstStyle/>
          <a:p>
            <a:r>
              <a:rPr lang="en-GB">
                <a:cs typeface="Calibri Light"/>
              </a:rPr>
              <a:t>Morello-Linux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2ABFE-8245-4DC2-DB2E-8CE342812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6390"/>
            <a:ext cx="1106468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>
                <a:latin typeface="Calibri" panose="020F0502020204030204"/>
                <a:ea typeface="+mn-lt"/>
                <a:cs typeface="+mn-lt"/>
              </a:rPr>
              <a:t>cheri</a:t>
            </a:r>
            <a:r>
              <a:rPr lang="en-GB" dirty="0">
                <a:latin typeface="Calibri" panose="020F0502020204030204"/>
                <a:ea typeface="+mn-lt"/>
                <a:cs typeface="+mn-lt"/>
              </a:rPr>
              <a:t>-aware </a:t>
            </a:r>
            <a:r>
              <a:rPr lang="en-GB" dirty="0" err="1">
                <a:latin typeface="Calibri" panose="020F0502020204030204"/>
                <a:ea typeface="+mn-lt"/>
                <a:cs typeface="+mn-lt"/>
              </a:rPr>
              <a:t>uaccess</a:t>
            </a:r>
            <a:r>
              <a:rPr lang="en-GB" dirty="0">
                <a:latin typeface="Calibri" panose="020F0502020204030204"/>
                <a:ea typeface="+mn-lt"/>
                <a:cs typeface="+mn-lt"/>
              </a:rPr>
              <a:t>:</a:t>
            </a:r>
          </a:p>
          <a:p>
            <a:pPr lvl="1"/>
            <a:r>
              <a:rPr lang="en-GB" sz="2000" dirty="0">
                <a:ea typeface="+mn-lt"/>
                <a:cs typeface="+mn-lt"/>
              </a:rPr>
              <a:t>About 47 places to change (e.g., sched/core, </a:t>
            </a:r>
            <a:r>
              <a:rPr lang="en-GB" sz="2000" dirty="0" err="1">
                <a:ea typeface="+mn-lt"/>
                <a:cs typeface="+mn-lt"/>
              </a:rPr>
              <a:t>syscall.c</a:t>
            </a:r>
            <a:r>
              <a:rPr lang="en-GB" sz="2000" dirty="0">
                <a:ea typeface="+mn-lt"/>
                <a:cs typeface="+mn-lt"/>
              </a:rPr>
              <a:t>, </a:t>
            </a:r>
            <a:r>
              <a:rPr lang="en-GB" sz="2000" dirty="0" err="1">
                <a:ea typeface="+mn-lt"/>
                <a:cs typeface="+mn-lt"/>
              </a:rPr>
              <a:t>selinux</a:t>
            </a:r>
            <a:r>
              <a:rPr lang="en-GB" sz="2000" dirty="0">
                <a:ea typeface="+mn-lt"/>
                <a:cs typeface="+mn-lt"/>
              </a:rPr>
              <a:t>/</a:t>
            </a:r>
            <a:r>
              <a:rPr lang="en-GB" sz="2000" dirty="0" err="1">
                <a:ea typeface="+mn-lt"/>
                <a:cs typeface="+mn-lt"/>
              </a:rPr>
              <a:t>hooks.c</a:t>
            </a:r>
            <a:r>
              <a:rPr lang="en-GB" sz="2000" dirty="0">
                <a:ea typeface="+mn-lt"/>
                <a:cs typeface="+mn-lt"/>
              </a:rPr>
              <a:t>, </a:t>
            </a:r>
            <a:r>
              <a:rPr lang="en-GB" sz="2000" dirty="0" err="1">
                <a:ea typeface="+mn-lt"/>
                <a:cs typeface="+mn-lt"/>
              </a:rPr>
              <a:t>ipc</a:t>
            </a:r>
            <a:r>
              <a:rPr lang="en-GB" sz="2000" dirty="0">
                <a:ea typeface="+mn-lt"/>
                <a:cs typeface="+mn-lt"/>
              </a:rPr>
              <a:t>/</a:t>
            </a:r>
            <a:r>
              <a:rPr lang="en-GB" sz="2000" dirty="0" err="1">
                <a:ea typeface="+mn-lt"/>
                <a:cs typeface="+mn-lt"/>
              </a:rPr>
              <a:t>msg.c</a:t>
            </a:r>
            <a:r>
              <a:rPr lang="en-GB" sz="2000" dirty="0">
                <a:ea typeface="+mn-lt"/>
                <a:cs typeface="+mn-lt"/>
              </a:rPr>
              <a:t>, fs, etc)</a:t>
            </a:r>
          </a:p>
          <a:p>
            <a:pPr lvl="1"/>
            <a:endParaRPr lang="en-GB" dirty="0">
              <a:ea typeface="+mn-lt"/>
              <a:cs typeface="+mn-lt"/>
            </a:endParaRPr>
          </a:p>
          <a:p>
            <a:pPr lvl="1"/>
            <a:endParaRPr lang="en-GB" dirty="0">
              <a:latin typeface="Calibri" panose="020F0502020204030204"/>
              <a:ea typeface="+mn-lt"/>
              <a:cs typeface="+mn-lt"/>
            </a:endParaRPr>
          </a:p>
          <a:p>
            <a:pPr lvl="1"/>
            <a:endParaRPr lang="en-GB" dirty="0">
              <a:latin typeface="Calibri" panose="020F0502020204030204"/>
              <a:ea typeface="+mn-lt"/>
              <a:cs typeface="+mn-lt"/>
            </a:endParaRPr>
          </a:p>
          <a:p>
            <a:endParaRPr lang="en-GB" dirty="0">
              <a:latin typeface="Calibri" panose="020F0502020204030204"/>
              <a:ea typeface="+mn-lt"/>
              <a:cs typeface="+mn-lt"/>
            </a:endParaRPr>
          </a:p>
          <a:p>
            <a:endParaRPr lang="en-GB" dirty="0">
              <a:latin typeface="Calibri" panose="020F0502020204030204"/>
              <a:ea typeface="+mn-lt"/>
              <a:cs typeface="+mn-lt"/>
            </a:endParaRPr>
          </a:p>
          <a:p>
            <a:pPr marL="914400" lvl="2" indent="0">
              <a:buNone/>
            </a:pPr>
            <a:r>
              <a:rPr lang="en-GB" dirty="0">
                <a:latin typeface="Consolas"/>
                <a:ea typeface="+mn-lt"/>
                <a:cs typeface="+mn-lt"/>
              </a:rPr>
              <a:t>
</a:t>
            </a:r>
            <a:endParaRPr lang="en-GB">
              <a:ea typeface="+mn-lt"/>
              <a:cs typeface="+mn-lt"/>
            </a:endParaRPr>
          </a:p>
          <a:p>
            <a:pPr marL="457200" lvl="1" indent="0">
              <a:buNone/>
            </a:pPr>
            <a:endParaRPr lang="en-GB" dirty="0">
              <a:ea typeface="+mn-lt"/>
              <a:cs typeface="+mn-lt"/>
            </a:endParaRPr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74D6643E-3F9E-CE72-09A5-020E73131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09" y="1896012"/>
            <a:ext cx="9354670" cy="42594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D38E3E-FD2A-E810-33AA-5E1900E26F65}"/>
              </a:ext>
            </a:extLst>
          </p:cNvPr>
          <p:cNvSpPr txBox="1"/>
          <p:nvPr/>
        </p:nvSpPr>
        <p:spPr>
          <a:xfrm>
            <a:off x="550209" y="6220385"/>
            <a:ext cx="9080126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6A9955"/>
                </a:solidFill>
                <a:latin typeface="Droid Sans Mono"/>
              </a:rPr>
              <a:t>ret = </a:t>
            </a:r>
            <a:r>
              <a:rPr lang="en-US" b="1" dirty="0" err="1">
                <a:solidFill>
                  <a:srgbClr val="6A9955"/>
                </a:solidFill>
                <a:latin typeface="Droid Sans Mono"/>
              </a:rPr>
              <a:t>put_user</a:t>
            </a:r>
            <a:r>
              <a:rPr lang="en-US" b="1" dirty="0">
                <a:solidFill>
                  <a:srgbClr val="6A9955"/>
                </a:solidFill>
                <a:latin typeface="Droid Sans Mono"/>
              </a:rPr>
              <a:t>(</a:t>
            </a:r>
            <a:r>
              <a:rPr lang="en-US" b="1" dirty="0" err="1">
                <a:solidFill>
                  <a:srgbClr val="6A9955"/>
                </a:solidFill>
                <a:latin typeface="Droid Sans Mono"/>
              </a:rPr>
              <a:t>send_len</a:t>
            </a:r>
            <a:r>
              <a:rPr lang="en-US" b="1" dirty="0">
                <a:solidFill>
                  <a:srgbClr val="6A9955"/>
                </a:solidFill>
                <a:latin typeface="Droid Sans Mono"/>
              </a:rPr>
              <a:t>, (__</a:t>
            </a:r>
            <a:r>
              <a:rPr lang="en-US" b="1" dirty="0" err="1">
                <a:solidFill>
                  <a:srgbClr val="6A9955"/>
                </a:solidFill>
                <a:latin typeface="Droid Sans Mono"/>
              </a:rPr>
              <a:t>cheri_tocap</a:t>
            </a:r>
            <a:r>
              <a:rPr lang="en-US" b="1" dirty="0">
                <a:solidFill>
                  <a:srgbClr val="6A9955"/>
                </a:solidFill>
                <a:latin typeface="Droid Sans Mono"/>
              </a:rPr>
              <a:t> int * __capability) (int __user *) p);</a:t>
            </a:r>
          </a:p>
        </p:txBody>
      </p:sp>
    </p:spTree>
    <p:extLst>
      <p:ext uri="{BB962C8B-B14F-4D97-AF65-F5344CB8AC3E}">
        <p14:creationId xmlns:p14="http://schemas.microsoft.com/office/powerpoint/2010/main" val="3901162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744C-88C3-5CA1-77EA-70DEB844F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63"/>
            <a:ext cx="10515600" cy="1325563"/>
          </a:xfrm>
        </p:spPr>
        <p:txBody>
          <a:bodyPr/>
          <a:lstStyle/>
          <a:p>
            <a:r>
              <a:rPr lang="en-GB">
                <a:cs typeface="Calibri Light"/>
              </a:rPr>
              <a:t>Morello-Linux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2ABFE-8245-4DC2-DB2E-8CE342812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1382832"/>
            <a:ext cx="5556517" cy="536370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 err="1">
                <a:latin typeface="Calibri" panose="020F0502020204030204"/>
                <a:ea typeface="+mn-lt"/>
                <a:cs typeface="+mn-lt"/>
              </a:rPr>
              <a:t>cheri</a:t>
            </a:r>
            <a:r>
              <a:rPr lang="en-GB" dirty="0">
                <a:latin typeface="Calibri" panose="020F0502020204030204"/>
                <a:ea typeface="+mn-lt"/>
                <a:cs typeface="+mn-lt"/>
              </a:rPr>
              <a:t>-aware </a:t>
            </a:r>
            <a:r>
              <a:rPr lang="en-GB" err="1">
                <a:latin typeface="Calibri" panose="020F0502020204030204"/>
                <a:ea typeface="+mn-lt"/>
                <a:cs typeface="+mn-lt"/>
              </a:rPr>
              <a:t>uaccess</a:t>
            </a:r>
            <a:r>
              <a:rPr lang="en-GB" dirty="0">
                <a:latin typeface="Calibri" panose="020F0502020204030204"/>
                <a:ea typeface="+mn-lt"/>
                <a:cs typeface="+mn-lt"/>
              </a:rPr>
              <a:t>:</a:t>
            </a:r>
            <a:endParaRPr lang="en-GB">
              <a:latin typeface="Calibri" panose="020F0502020204030204"/>
              <a:ea typeface="+mn-lt"/>
              <a:cs typeface="+mn-lt"/>
            </a:endParaRPr>
          </a:p>
          <a:p>
            <a:pPr lvl="1"/>
            <a:r>
              <a:rPr lang="en-GB" sz="2000" dirty="0">
                <a:ea typeface="+mn-lt"/>
                <a:cs typeface="+mn-lt"/>
              </a:rPr>
              <a:t>About 47 places to change </a:t>
            </a:r>
          </a:p>
          <a:p>
            <a:pPr lvl="1"/>
            <a:r>
              <a:rPr lang="en-GB" sz="2000" dirty="0">
                <a:ea typeface="+mn-lt"/>
                <a:cs typeface="+mn-lt"/>
              </a:rPr>
              <a:t>e.g., sched/core, </a:t>
            </a:r>
            <a:r>
              <a:rPr lang="en-GB" sz="2000" err="1">
                <a:ea typeface="+mn-lt"/>
                <a:cs typeface="+mn-lt"/>
              </a:rPr>
              <a:t>syscall.c</a:t>
            </a:r>
            <a:r>
              <a:rPr lang="en-GB" sz="2000" dirty="0">
                <a:ea typeface="+mn-lt"/>
                <a:cs typeface="+mn-lt"/>
              </a:rPr>
              <a:t>, </a:t>
            </a:r>
            <a:r>
              <a:rPr lang="en-GB" sz="2000" err="1">
                <a:ea typeface="+mn-lt"/>
                <a:cs typeface="+mn-lt"/>
              </a:rPr>
              <a:t>selinux</a:t>
            </a:r>
            <a:r>
              <a:rPr lang="en-GB" sz="2000" dirty="0">
                <a:ea typeface="+mn-lt"/>
                <a:cs typeface="+mn-lt"/>
              </a:rPr>
              <a:t>/</a:t>
            </a:r>
            <a:r>
              <a:rPr lang="en-GB" sz="2000" err="1">
                <a:ea typeface="+mn-lt"/>
                <a:cs typeface="+mn-lt"/>
              </a:rPr>
              <a:t>hooks.c</a:t>
            </a:r>
            <a:r>
              <a:rPr lang="en-GB" sz="2000" dirty="0">
                <a:ea typeface="+mn-lt"/>
                <a:cs typeface="+mn-lt"/>
              </a:rPr>
              <a:t>, </a:t>
            </a:r>
            <a:r>
              <a:rPr lang="en-GB" sz="2000" err="1">
                <a:ea typeface="+mn-lt"/>
                <a:cs typeface="+mn-lt"/>
              </a:rPr>
              <a:t>ipc</a:t>
            </a:r>
            <a:r>
              <a:rPr lang="en-GB" sz="2000" dirty="0">
                <a:ea typeface="+mn-lt"/>
                <a:cs typeface="+mn-lt"/>
              </a:rPr>
              <a:t>/</a:t>
            </a:r>
            <a:r>
              <a:rPr lang="en-GB" sz="2000" err="1">
                <a:ea typeface="+mn-lt"/>
                <a:cs typeface="+mn-lt"/>
              </a:rPr>
              <a:t>msg.c</a:t>
            </a:r>
            <a:r>
              <a:rPr lang="en-GB" sz="2000" dirty="0">
                <a:ea typeface="+mn-lt"/>
                <a:cs typeface="+mn-lt"/>
              </a:rPr>
              <a:t>, fs, etc</a:t>
            </a:r>
            <a:endParaRPr lang="en-GB" dirty="0"/>
          </a:p>
          <a:p>
            <a:pPr lvl="1"/>
            <a:endParaRPr lang="en-GB" sz="2000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There are helper </a:t>
            </a:r>
            <a:r>
              <a:rPr lang="en-GB" err="1">
                <a:ea typeface="+mn-lt"/>
                <a:cs typeface="+mn-lt"/>
              </a:rPr>
              <a:t>funcs</a:t>
            </a:r>
            <a:r>
              <a:rPr lang="en-GB" dirty="0">
                <a:ea typeface="+mn-lt"/>
                <a:cs typeface="+mn-lt"/>
              </a:rPr>
              <a:t> to speed up the process:</a:t>
            </a:r>
          </a:p>
          <a:p>
            <a:pPr lvl="1"/>
            <a:r>
              <a:rPr lang="en-GB" sz="2000" dirty="0">
                <a:ea typeface="+mn-lt"/>
                <a:cs typeface="+mn-lt"/>
              </a:rPr>
              <a:t>__</a:t>
            </a:r>
            <a:r>
              <a:rPr lang="en-GB" sz="2000" dirty="0" err="1">
                <a:ea typeface="+mn-lt"/>
                <a:cs typeface="+mn-lt"/>
              </a:rPr>
              <a:t>cheri_tocap</a:t>
            </a:r>
            <a:r>
              <a:rPr lang="en-GB" sz="2000" dirty="0">
                <a:ea typeface="+mn-lt"/>
                <a:cs typeface="+mn-lt"/>
              </a:rPr>
              <a:t> and __</a:t>
            </a:r>
            <a:r>
              <a:rPr lang="en-GB" sz="2000" dirty="0" err="1">
                <a:ea typeface="+mn-lt"/>
                <a:cs typeface="+mn-lt"/>
              </a:rPr>
              <a:t>cheri_fromcap</a:t>
            </a:r>
            <a:endParaRPr lang="en-GB" sz="2000" dirty="0" err="1">
              <a:latin typeface="Calibri" panose="020F0502020204030204"/>
              <a:ea typeface="+mn-lt"/>
              <a:cs typeface="+mn-lt"/>
            </a:endParaRPr>
          </a:p>
          <a:p>
            <a:pPr lvl="1"/>
            <a:r>
              <a:rPr lang="en-GB" sz="2000" dirty="0">
                <a:latin typeface="Calibri" panose="020F0502020204030204"/>
                <a:ea typeface="+mn-lt"/>
                <a:cs typeface="+mn-lt"/>
              </a:rPr>
              <a:t>So many more helpers</a:t>
            </a:r>
          </a:p>
          <a:p>
            <a:pPr lvl="1"/>
            <a:endParaRPr lang="en-GB" sz="2000" dirty="0">
              <a:latin typeface="Calibri" panose="020F0502020204030204"/>
              <a:ea typeface="+mn-lt"/>
              <a:cs typeface="+mn-lt"/>
            </a:endParaRPr>
          </a:p>
          <a:p>
            <a:endParaRPr lang="en-GB" dirty="0">
              <a:latin typeface="Calibri" panose="020F0502020204030204"/>
              <a:ea typeface="+mn-lt"/>
              <a:cs typeface="+mn-lt"/>
            </a:endParaRPr>
          </a:p>
          <a:p>
            <a:pPr lvl="1"/>
            <a:endParaRPr lang="en-GB" dirty="0">
              <a:latin typeface="Calibri" panose="020F0502020204030204"/>
              <a:ea typeface="+mn-lt"/>
              <a:cs typeface="+mn-lt"/>
            </a:endParaRPr>
          </a:p>
          <a:p>
            <a:pPr lvl="1"/>
            <a:endParaRPr lang="en-GB" dirty="0">
              <a:latin typeface="Calibri" panose="020F0502020204030204"/>
              <a:ea typeface="+mn-lt"/>
              <a:cs typeface="+mn-lt"/>
            </a:endParaRPr>
          </a:p>
          <a:p>
            <a:pPr lvl="1"/>
            <a:endParaRPr lang="en-GB" dirty="0">
              <a:latin typeface="Calibri" panose="020F0502020204030204"/>
              <a:ea typeface="+mn-lt"/>
              <a:cs typeface="+mn-lt"/>
            </a:endParaRPr>
          </a:p>
          <a:p>
            <a:endParaRPr lang="en-GB" dirty="0">
              <a:latin typeface="Calibri" panose="020F0502020204030204"/>
              <a:ea typeface="+mn-lt"/>
              <a:cs typeface="+mn-lt"/>
            </a:endParaRPr>
          </a:p>
          <a:p>
            <a:endParaRPr lang="en-GB" dirty="0">
              <a:latin typeface="Calibri" panose="020F0502020204030204"/>
              <a:ea typeface="+mn-lt"/>
              <a:cs typeface="+mn-lt"/>
            </a:endParaRPr>
          </a:p>
          <a:p>
            <a:pPr marL="914400" lvl="2" indent="0">
              <a:buNone/>
            </a:pPr>
            <a:r>
              <a:rPr lang="en-GB" dirty="0">
                <a:latin typeface="Consolas"/>
                <a:ea typeface="+mn-lt"/>
                <a:cs typeface="+mn-lt"/>
              </a:rPr>
              <a:t>
</a:t>
            </a:r>
            <a:endParaRPr lang="en-GB">
              <a:ea typeface="+mn-lt"/>
              <a:cs typeface="+mn-lt"/>
            </a:endParaRPr>
          </a:p>
          <a:p>
            <a:pPr marL="457200" lvl="1" indent="0">
              <a:buNone/>
            </a:pPr>
            <a:endParaRPr lang="en-GB" dirty="0">
              <a:ea typeface="+mn-lt"/>
              <a:cs typeface="+mn-lt"/>
            </a:endParaRP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D81167B1-C696-DB44-1151-286A66FC3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312" y="469880"/>
            <a:ext cx="5925669" cy="606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38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744C-88C3-5CA1-77EA-70DEB844F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Improving CHERI-aware privilege separation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2ABFE-8245-4DC2-DB2E-8CE342812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341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dirty="0">
              <a:latin typeface="Calibri" panose="020F0502020204030204"/>
              <a:ea typeface="+mn-lt"/>
              <a:cs typeface="+mn-lt"/>
            </a:endParaRPr>
          </a:p>
          <a:p>
            <a:pPr marL="914400" lvl="2" indent="0">
              <a:buNone/>
            </a:pPr>
            <a:r>
              <a:rPr lang="en-GB" dirty="0">
                <a:latin typeface="Consolas"/>
                <a:ea typeface="+mn-lt"/>
                <a:cs typeface="+mn-lt"/>
              </a:rPr>
              <a:t>
</a:t>
            </a:r>
            <a:endParaRPr lang="en-GB">
              <a:ea typeface="+mn-lt"/>
              <a:cs typeface="+mn-lt"/>
            </a:endParaRPr>
          </a:p>
          <a:p>
            <a:pPr marL="457200" lvl="1" indent="0">
              <a:buNone/>
            </a:pPr>
            <a:endParaRPr lang="en-GB" dirty="0">
              <a:ea typeface="+mn-lt"/>
              <a:cs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D837CF-D8DB-DD45-D0F8-7A2DE0754CC9}"/>
              </a:ext>
            </a:extLst>
          </p:cNvPr>
          <p:cNvSpPr txBox="1">
            <a:spLocks/>
          </p:cNvSpPr>
          <p:nvPr/>
        </p:nvSpPr>
        <p:spPr>
          <a:xfrm>
            <a:off x="990600" y="15858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cs typeface="Calibri"/>
              </a:rPr>
              <a:t>Currently mainstream supports one kernel root capability</a:t>
            </a:r>
            <a:endParaRPr lang="en-GB" dirty="0">
              <a:latin typeface="Calibri" panose="020F0502020204030204"/>
              <a:ea typeface="+mn-lt"/>
              <a:cs typeface="+mn-lt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GB" dirty="0">
                <a:latin typeface="Consolas"/>
                <a:ea typeface="+mn-lt"/>
                <a:cs typeface="+mn-lt"/>
              </a:rPr>
              <a:t>
</a:t>
            </a:r>
            <a:endParaRPr lang="en-GB">
              <a:ea typeface="+mn-lt"/>
              <a:cs typeface="+mn-lt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>
              <a:ea typeface="+mn-lt"/>
              <a:cs typeface="+mn-lt"/>
            </a:endParaRPr>
          </a:p>
        </p:txBody>
      </p:sp>
      <p:pic>
        <p:nvPicPr>
          <p:cNvPr id="5" name="Picture 6" descr="Text&#10;&#10;Description automatically generated">
            <a:extLst>
              <a:ext uri="{FF2B5EF4-FFF2-40B4-BE49-F238E27FC236}">
                <a16:creationId xmlns:a16="http://schemas.microsoft.com/office/drawing/2014/main" id="{A1EAC61C-DF70-8741-AD7B-FD626AAB8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843" y="2765667"/>
            <a:ext cx="9242610" cy="356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15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744C-88C3-5CA1-77EA-70DEB844F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Improving CHERI-aware privilege separation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2ABFE-8245-4DC2-DB2E-8CE342812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341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dirty="0">
              <a:latin typeface="Calibri" panose="020F0502020204030204"/>
              <a:ea typeface="+mn-lt"/>
              <a:cs typeface="+mn-lt"/>
            </a:endParaRPr>
          </a:p>
          <a:p>
            <a:pPr marL="914400" lvl="2" indent="0">
              <a:buNone/>
            </a:pPr>
            <a:r>
              <a:rPr lang="en-GB" dirty="0">
                <a:latin typeface="Consolas"/>
                <a:ea typeface="+mn-lt"/>
                <a:cs typeface="+mn-lt"/>
              </a:rPr>
              <a:t>
</a:t>
            </a:r>
            <a:endParaRPr lang="en-GB">
              <a:ea typeface="+mn-lt"/>
              <a:cs typeface="+mn-lt"/>
            </a:endParaRPr>
          </a:p>
          <a:p>
            <a:pPr marL="457200" lvl="1" indent="0">
              <a:buNone/>
            </a:pPr>
            <a:endParaRPr lang="en-GB" dirty="0">
              <a:ea typeface="+mn-lt"/>
              <a:cs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D837CF-D8DB-DD45-D0F8-7A2DE0754CC9}"/>
              </a:ext>
            </a:extLst>
          </p:cNvPr>
          <p:cNvSpPr txBox="1">
            <a:spLocks/>
          </p:cNvSpPr>
          <p:nvPr/>
        </p:nvSpPr>
        <p:spPr>
          <a:xfrm>
            <a:off x="990600" y="1585819"/>
            <a:ext cx="11021786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bri" panose="020F0502020204030204"/>
                <a:ea typeface="+mn-lt"/>
                <a:cs typeface="+mn-lt"/>
              </a:rPr>
              <a:t>Combining SW-defined permissions with HW-defined permissions</a:t>
            </a:r>
          </a:p>
          <a:p>
            <a:pPr lvl="1"/>
            <a:r>
              <a:rPr lang="en-GB" dirty="0">
                <a:latin typeface="Consolas"/>
                <a:ea typeface="+mn-lt"/>
                <a:cs typeface="+mn-lt"/>
              </a:rPr>
              <a:t>CHERI_PERM_SYSCALL </a:t>
            </a:r>
            <a:endParaRPr lang="en-GB">
              <a:latin typeface="Calibri" panose="020F0502020204030204"/>
              <a:ea typeface="+mn-lt"/>
              <a:cs typeface="+mn-lt"/>
            </a:endParaRPr>
          </a:p>
          <a:p>
            <a:pPr lvl="2"/>
            <a:r>
              <a:rPr lang="en-GB" dirty="0">
                <a:latin typeface="Consolas"/>
                <a:ea typeface="+mn-lt"/>
                <a:cs typeface="+mn-lt"/>
              </a:rPr>
              <a:t>authorising system calls from $</a:t>
            </a:r>
            <a:r>
              <a:rPr lang="en-GB" err="1">
                <a:latin typeface="Consolas"/>
                <a:ea typeface="+mn-lt"/>
                <a:cs typeface="+mn-lt"/>
              </a:rPr>
              <a:t>pcc</a:t>
            </a:r>
            <a:endParaRPr lang="en-GB">
              <a:latin typeface="Consolas"/>
              <a:ea typeface="+mn-lt"/>
              <a:cs typeface="+mn-lt"/>
            </a:endParaRPr>
          </a:p>
          <a:p>
            <a:pPr lvl="2"/>
            <a:r>
              <a:rPr lang="en-GB">
                <a:latin typeface="Consolas"/>
                <a:ea typeface="+mn-lt"/>
                <a:cs typeface="+mn-lt"/>
              </a:rPr>
              <a:t>syscall sandboxing </a:t>
            </a:r>
          </a:p>
          <a:p>
            <a:pPr lvl="1"/>
            <a:r>
              <a:rPr lang="en-GB" dirty="0">
                <a:latin typeface="Consolas"/>
                <a:ea typeface="+mn-lt"/>
                <a:cs typeface="+mn-lt"/>
              </a:rPr>
              <a:t>CHERI_PERM_SW_VMEM </a:t>
            </a:r>
          </a:p>
          <a:p>
            <a:pPr lvl="2"/>
            <a:r>
              <a:rPr lang="en-GB" dirty="0">
                <a:latin typeface="Consolas"/>
                <a:ea typeface="+mn-lt"/>
                <a:cs typeface="+mn-lt"/>
              </a:rPr>
              <a:t>restrict the ability to change the page mapping underlying a capability
</a:t>
            </a:r>
          </a:p>
          <a:p>
            <a:pPr lvl="1"/>
            <a:r>
              <a:rPr lang="en-GB">
                <a:latin typeface="Consolas"/>
                <a:ea typeface="+mn-lt"/>
                <a:cs typeface="+mn-lt"/>
              </a:rPr>
              <a:t>Better combinations for Linux sandboxing mechanisms?</a:t>
            </a:r>
          </a:p>
          <a:p>
            <a:pPr marL="457200" lvl="1" indent="0">
              <a:buNone/>
            </a:pPr>
            <a:r>
              <a:rPr lang="en-GB" dirty="0">
                <a:ea typeface="+mn-lt"/>
                <a:cs typeface="+mn-lt"/>
              </a:rPr>
              <a:t>Improving CHERI-aware privilege separation</a:t>
            </a:r>
            <a:endParaRPr lang="en-GB" dirty="0">
              <a:latin typeface="Consolas"/>
              <a:ea typeface="+mn-lt"/>
              <a:cs typeface="+mn-lt"/>
            </a:endParaRPr>
          </a:p>
          <a:p>
            <a:pPr marL="457200" lvl="1" indent="0">
              <a:buNone/>
            </a:pPr>
            <a:endParaRPr lang="en-GB" dirty="0">
              <a:latin typeface="Consolas"/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GB" dirty="0">
                <a:latin typeface="Calibri"/>
                <a:ea typeface="+mn-lt"/>
                <a:cs typeface="+mn-lt"/>
              </a:rPr>
              <a:t>Principled approaches and compartmentalization abstractions</a:t>
            </a:r>
            <a:endParaRPr lang="en-US">
              <a:ea typeface="+mn-lt"/>
              <a:cs typeface="+mn-lt"/>
            </a:endParaRPr>
          </a:p>
          <a:p>
            <a:pPr lvl="1">
              <a:buFont typeface="Arial"/>
              <a:buChar char="•"/>
            </a:pPr>
            <a:r>
              <a:rPr lang="en-GB" dirty="0">
                <a:latin typeface="Calibri"/>
                <a:ea typeface="+mn-lt"/>
                <a:cs typeface="+mn-lt"/>
              </a:rPr>
              <a:t>e.g., subprocesses, co-procs, intra-kernel trust domains</a:t>
            </a: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GB" dirty="0">
                <a:latin typeface="Consolas"/>
                <a:ea typeface="+mn-lt"/>
                <a:cs typeface="+mn-lt"/>
              </a:rPr>
              <a:t>
</a:t>
            </a:r>
            <a:endParaRPr lang="en-GB">
              <a:ea typeface="+mn-lt"/>
              <a:cs typeface="+mn-lt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6414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7517C-9DC8-AEE7-D5FF-344B6D5DC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Opportunities and security considerations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28391-CA97-73D1-CC9F-99D4ADC9A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6874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Calibri"/>
                <a:cs typeface="Calibri"/>
              </a:rPr>
              <a:t>Clear and HW-protected security boundaries within the kernel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GB" dirty="0">
                <a:ea typeface="Calibri"/>
                <a:cs typeface="Calibri"/>
              </a:rPr>
              <a:t>LSMs, </a:t>
            </a:r>
            <a:r>
              <a:rPr lang="en-GB" dirty="0" err="1">
                <a:ea typeface="Calibri"/>
                <a:cs typeface="Calibri"/>
              </a:rPr>
              <a:t>eBPF</a:t>
            </a:r>
            <a:r>
              <a:rPr lang="en-GB" dirty="0">
                <a:ea typeface="Calibri"/>
                <a:cs typeface="Calibri"/>
              </a:rPr>
              <a:t>, seccomp, namespaces, etc</a:t>
            </a:r>
          </a:p>
          <a:p>
            <a:endParaRPr lang="en-GB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1940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7517C-9DC8-AEE7-D5FF-344B6D5DC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Opportunities and security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28391-CA97-73D1-CC9F-99D4ADC9A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6874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Calibri"/>
                <a:cs typeface="Calibri"/>
              </a:rPr>
              <a:t>More secure C/C++ systems stack and extensible compartmentalization</a:t>
            </a:r>
          </a:p>
          <a:p>
            <a:pPr lvl="1"/>
            <a:r>
              <a:rPr lang="en-GB" dirty="0">
                <a:ea typeface="Calibri"/>
                <a:cs typeface="Calibri"/>
              </a:rPr>
              <a:t>OS, hypervisor, secure kernels/TEE, etc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887C268-BA65-0B99-E955-96AF4C692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304" y="2793019"/>
            <a:ext cx="5389470" cy="380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11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7517C-9DC8-AEE7-D5FF-344B6D5DC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Opportunities and security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28391-CA97-73D1-CC9F-99D4ADC9A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6874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Calibri"/>
                <a:cs typeface="Calibri"/>
              </a:rPr>
              <a:t>More secure C/C++ systems stack and extensible compartmentalization</a:t>
            </a:r>
            <a:endParaRPr lang="en-GB" dirty="0">
              <a:ea typeface="+mn-lt"/>
              <a:cs typeface="+mn-lt"/>
            </a:endParaRPr>
          </a:p>
          <a:p>
            <a:pPr lvl="1"/>
            <a:r>
              <a:rPr lang="en-GB" dirty="0">
                <a:ea typeface="Calibri"/>
                <a:cs typeface="Calibri"/>
              </a:rPr>
              <a:t>OS, hypervisor, secure kernels/TEE, etc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GB" dirty="0">
                <a:ea typeface="Calibri"/>
                <a:cs typeface="Calibri"/>
              </a:rPr>
              <a:t>Integration with Linux security subsystems</a:t>
            </a:r>
            <a:endParaRPr lang="en-US" dirty="0">
              <a:ea typeface="+mn-lt"/>
              <a:cs typeface="+mn-lt"/>
            </a:endParaRPr>
          </a:p>
          <a:p>
            <a:pPr lvl="2"/>
            <a:r>
              <a:rPr lang="en-GB" dirty="0">
                <a:ea typeface="Calibri"/>
                <a:cs typeface="Calibri"/>
              </a:rPr>
              <a:t>For both hardening the features and HW-assisted guarantees for users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GB" dirty="0">
                <a:ea typeface="Calibri"/>
                <a:cs typeface="Calibri"/>
              </a:rPr>
              <a:t>Integration with other HW-security features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GB" dirty="0">
                <a:ea typeface="Calibri"/>
                <a:cs typeface="Calibri"/>
              </a:rPr>
              <a:t>Compartmentalization tools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GB" dirty="0">
                <a:ea typeface="Calibri"/>
                <a:cs typeface="Calibri"/>
              </a:rPr>
              <a:t>More secure debuggers and traces?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GB" dirty="0">
                <a:ea typeface="Calibri"/>
                <a:cs typeface="Calibri"/>
              </a:rPr>
              <a:t>...</a:t>
            </a:r>
            <a:endParaRPr lang="en-GB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414AC4A-86EC-A1D9-7A4A-92E9F145B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" y="5644594"/>
            <a:ext cx="12228979" cy="121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2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AA41A-67FE-61D8-6067-C6BCFBA65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a typeface="Calibri Light"/>
                <a:cs typeface="Calibri Light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58CC-8E30-9A89-145C-444043C2B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Calibri"/>
                <a:cs typeface="Calibri"/>
              </a:rPr>
              <a:t>Introduction</a:t>
            </a:r>
          </a:p>
          <a:p>
            <a:r>
              <a:rPr lang="en-GB" dirty="0">
                <a:ea typeface="Calibri"/>
                <a:cs typeface="Calibri"/>
              </a:rPr>
              <a:t>Background</a:t>
            </a:r>
          </a:p>
          <a:p>
            <a:r>
              <a:rPr lang="en-GB" dirty="0">
                <a:ea typeface="Calibri"/>
                <a:cs typeface="Calibri"/>
              </a:rPr>
              <a:t>Morello Linux state</a:t>
            </a:r>
          </a:p>
          <a:p>
            <a:r>
              <a:rPr lang="en-GB" dirty="0">
                <a:ea typeface="Calibri"/>
                <a:cs typeface="Calibri"/>
              </a:rPr>
              <a:t>Capability-based hardening</a:t>
            </a:r>
          </a:p>
          <a:p>
            <a:r>
              <a:rPr lang="en-GB" dirty="0">
                <a:ea typeface="Calibri"/>
                <a:cs typeface="Calibri"/>
              </a:rPr>
              <a:t>Opportunities &amp; security considerations</a:t>
            </a:r>
            <a:endParaRPr lang="en-GB" dirty="0"/>
          </a:p>
          <a:p>
            <a:r>
              <a:rPr lang="en-GB" dirty="0">
                <a:ea typeface="Calibri"/>
                <a:cs typeface="Calibri"/>
              </a:rPr>
              <a:t>Summary</a:t>
            </a:r>
          </a:p>
          <a:p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9457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E76EF-F44B-4DD4-45AA-B6CC33E7A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Calibri Light"/>
                <a:cs typeface="Calibri Light"/>
              </a:rPr>
              <a:t>Linux Security Subsystems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265FE-69E5-C3F0-F54F-5DFBF1E65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+mn-lt"/>
                <a:cs typeface="Calibri"/>
              </a:rPr>
              <a:t>Proper OS hardening is hard and complex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GB" dirty="0">
                <a:ea typeface="Calibri"/>
                <a:cs typeface="Calibri"/>
              </a:rPr>
              <a:t>Various SW-based CFI and fuzzing techniques</a:t>
            </a:r>
          </a:p>
          <a:p>
            <a:pPr lvl="1"/>
            <a:r>
              <a:rPr lang="en-GB" dirty="0">
                <a:ea typeface="Calibri"/>
                <a:cs typeface="Calibri"/>
              </a:rPr>
              <a:t>Still seeing many vulnerabilities</a:t>
            </a:r>
          </a:p>
          <a:p>
            <a:r>
              <a:rPr lang="en-GB" dirty="0">
                <a:ea typeface="Calibri"/>
                <a:cs typeface="Calibri"/>
              </a:rPr>
              <a:t>Various security features</a:t>
            </a:r>
            <a:endParaRPr lang="en-GB" dirty="0"/>
          </a:p>
          <a:p>
            <a:pPr lvl="1"/>
            <a:r>
              <a:rPr lang="en-GB" dirty="0">
                <a:ea typeface="Calibri"/>
                <a:cs typeface="Calibri"/>
              </a:rPr>
              <a:t>DAC, MAC, LSMs, </a:t>
            </a:r>
            <a:r>
              <a:rPr lang="en-GB" dirty="0" err="1">
                <a:ea typeface="Calibri"/>
                <a:cs typeface="Calibri"/>
              </a:rPr>
              <a:t>eBPF</a:t>
            </a:r>
            <a:r>
              <a:rPr lang="en-GB" dirty="0">
                <a:ea typeface="Calibri"/>
                <a:cs typeface="Calibri"/>
              </a:rPr>
              <a:t>, seccomp, etc</a:t>
            </a:r>
          </a:p>
          <a:p>
            <a:pPr lvl="1"/>
            <a:r>
              <a:rPr lang="en-GB" dirty="0">
                <a:ea typeface="Calibri"/>
                <a:cs typeface="Calibri"/>
              </a:rPr>
              <a:t>Corse-grained privilege separation</a:t>
            </a:r>
          </a:p>
          <a:p>
            <a:r>
              <a:rPr lang="en-GB" dirty="0">
                <a:ea typeface="Calibri"/>
                <a:cs typeface="Calibri"/>
              </a:rPr>
              <a:t>Recent HW-security features</a:t>
            </a:r>
          </a:p>
          <a:p>
            <a:pPr lvl="1"/>
            <a:r>
              <a:rPr lang="en-GB" dirty="0">
                <a:ea typeface="Calibri"/>
                <a:cs typeface="Calibri"/>
              </a:rPr>
              <a:t>TEE/enclave, PAC, MTE, MPU, SMMU, TZASC/TZPC, RDC, XPPU, SPM</a:t>
            </a:r>
          </a:p>
          <a:p>
            <a:pPr lvl="1"/>
            <a:r>
              <a:rPr lang="en-GB" dirty="0">
                <a:ea typeface="Calibri"/>
                <a:cs typeface="Calibri"/>
              </a:rPr>
              <a:t>Different</a:t>
            </a:r>
            <a:r>
              <a:rPr lang="en-GB" dirty="0">
                <a:ea typeface="+mn-lt"/>
                <a:cs typeface="+mn-lt"/>
              </a:rPr>
              <a:t> designs and protection capabilities</a:t>
            </a:r>
            <a:endParaRPr lang="en-GB">
              <a:ea typeface="Calibri"/>
              <a:cs typeface="Calibri"/>
            </a:endParaRPr>
          </a:p>
          <a:p>
            <a:pPr lvl="1"/>
            <a:r>
              <a:rPr lang="en-GB" dirty="0">
                <a:ea typeface="+mn-lt"/>
                <a:cs typeface="+mn-lt"/>
              </a:rPr>
              <a:t>Several features on the same SoC</a:t>
            </a:r>
          </a:p>
          <a:p>
            <a:pPr lvl="1"/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884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6B0E1-4E7D-A7DF-5F72-AFA6AD3B4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CHERI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F4C4A-8957-837E-70C4-0D14EA48B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Calibri"/>
                <a:cs typeface="Calibri"/>
              </a:rPr>
              <a:t>Capability-based security concepts are old</a:t>
            </a:r>
          </a:p>
          <a:p>
            <a:r>
              <a:rPr lang="en-GB" dirty="0">
                <a:ea typeface="Calibri"/>
                <a:cs typeface="Calibri"/>
              </a:rPr>
              <a:t>Very long history in the University of Cambridge</a:t>
            </a:r>
            <a:endParaRPr lang="en-GB" dirty="0"/>
          </a:p>
          <a:p>
            <a:pPr lvl="1"/>
            <a:r>
              <a:rPr lang="en-GB" dirty="0">
                <a:ea typeface="+mn-lt"/>
                <a:cs typeface="+mn-lt"/>
              </a:rPr>
              <a:t>A hardware/software/semantics co-design project</a:t>
            </a:r>
          </a:p>
          <a:p>
            <a:pPr lvl="1"/>
            <a:r>
              <a:rPr lang="en-GB" dirty="0">
                <a:ea typeface="+mn-lt"/>
                <a:cs typeface="+mn-lt"/>
              </a:rPr>
              <a:t>Fine-grained memory protection leading to increased memory safety.</a:t>
            </a:r>
          </a:p>
          <a:p>
            <a:pPr lvl="1"/>
            <a:r>
              <a:rPr lang="en-GB" dirty="0">
                <a:ea typeface="+mn-lt"/>
                <a:cs typeface="+mn-lt"/>
              </a:rPr>
              <a:t>Scalable compartmentalization.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Extends ISAs with new capability-aware instructions. </a:t>
            </a:r>
          </a:p>
          <a:p>
            <a:pPr lvl="1"/>
            <a:r>
              <a:rPr lang="en-GB" dirty="0">
                <a:ea typeface="+mn-lt"/>
                <a:cs typeface="+mn-lt"/>
              </a:rPr>
              <a:t>MIPS, RISC-V, ARMV8.A</a:t>
            </a:r>
          </a:p>
          <a:p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617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6B0E1-4E7D-A7DF-5F72-AFA6AD3B4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63"/>
            <a:ext cx="10515600" cy="1325563"/>
          </a:xfrm>
        </p:spPr>
        <p:txBody>
          <a:bodyPr/>
          <a:lstStyle/>
          <a:p>
            <a:r>
              <a:rPr lang="en-GB">
                <a:cs typeface="Calibri Light"/>
              </a:rPr>
              <a:t>Morello-CHERI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F4C4A-8957-837E-70C4-0D14EA48B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 dirty="0">
              <a:ea typeface="+mn-lt"/>
              <a:cs typeface="+mn-lt"/>
            </a:endParaRPr>
          </a:p>
          <a:p>
            <a:pPr lvl="1"/>
            <a:endParaRPr lang="en-GB" dirty="0">
              <a:ea typeface="+mn-lt"/>
              <a:cs typeface="+mn-lt"/>
            </a:endParaRPr>
          </a:p>
        </p:txBody>
      </p:sp>
      <p:pic>
        <p:nvPicPr>
          <p:cNvPr id="5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89169CEC-B584-9DE6-6C9A-827BFD1E0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29" y="4827319"/>
            <a:ext cx="11181230" cy="19802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33CA9A-4CA1-6852-06A3-177D7E22E787}"/>
              </a:ext>
            </a:extLst>
          </p:cNvPr>
          <p:cNvSpPr txBox="1"/>
          <p:nvPr/>
        </p:nvSpPr>
        <p:spPr>
          <a:xfrm>
            <a:off x="275345" y="1387289"/>
            <a:ext cx="11080375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Extends the Armv8.2-A (aarch64 only)</a:t>
            </a:r>
            <a:endParaRPr lang="en-US" sz="28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It implements 129-bit CHERI capabilities, simplified as capabilities in this supplement, with compressed bounds</a:t>
            </a:r>
            <a:endParaRPr lang="en-US" sz="2800" dirty="0">
              <a:ea typeface="Calibri" panose="020F0502020204030204"/>
              <a:cs typeface="Calibri" panose="020F0502020204030204"/>
            </a:endParaRPr>
          </a:p>
          <a:p>
            <a:pPr marL="7429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Validity Tag: Providing integrity protection.</a:t>
            </a:r>
          </a:p>
          <a:p>
            <a:pPr marL="7429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Permissions: Limiting operations that can be performed.</a:t>
            </a:r>
          </a:p>
          <a:p>
            <a:pPr marL="7429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Bounds: Limiting how the value can be used, for example, for memory access.</a:t>
            </a:r>
          </a:p>
          <a:p>
            <a:pPr marL="7429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An object type: Supporting higher-level software encapsulation (e.g., Unsealing operations).</a:t>
            </a:r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Controlled non-monotonicity (via exceptions, executive/restrictive, unsealing ops)</a:t>
            </a:r>
            <a:endParaRPr lang="en-US" sz="24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7524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6B0E1-4E7D-A7DF-5F72-AFA6AD3B4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63"/>
            <a:ext cx="10515600" cy="1325563"/>
          </a:xfrm>
        </p:spPr>
        <p:txBody>
          <a:bodyPr/>
          <a:lstStyle/>
          <a:p>
            <a:r>
              <a:rPr lang="en-GB">
                <a:cs typeface="Calibri Light"/>
              </a:rPr>
              <a:t>Morello-CHERI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F4C4A-8957-837E-70C4-0D14EA48B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 dirty="0">
              <a:ea typeface="+mn-lt"/>
              <a:cs typeface="+mn-lt"/>
            </a:endParaRPr>
          </a:p>
          <a:p>
            <a:pPr lvl="1"/>
            <a:endParaRPr lang="en-GB" dirty="0">
              <a:ea typeface="+mn-lt"/>
              <a:cs typeface="+mn-lt"/>
            </a:endParaRPr>
          </a:p>
        </p:txBody>
      </p:sp>
      <p:pic>
        <p:nvPicPr>
          <p:cNvPr id="5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89169CEC-B584-9DE6-6C9A-827BFD1E0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339568"/>
            <a:ext cx="11181230" cy="1332570"/>
          </a:xfrm>
          <a:prstGeom prst="rect">
            <a:avLst/>
          </a:prstGeom>
        </p:spPr>
      </p:pic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288172EC-FE1A-6482-F17C-346131893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03" y="2313958"/>
            <a:ext cx="5774391" cy="44768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B4346B-4052-A409-9CE7-83682ECD4787}"/>
              </a:ext>
            </a:extLst>
          </p:cNvPr>
          <p:cNvSpPr txBox="1"/>
          <p:nvPr/>
        </p:nvSpPr>
        <p:spPr>
          <a:xfrm>
            <a:off x="4735606" y="5245473"/>
            <a:ext cx="7281581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Arial"/>
              </a:rPr>
              <a:t>The behaviour of SVC, HVC, and SMC are not affected by System permission.</a:t>
            </a:r>
            <a:r>
              <a:rPr lang="en-US" dirty="0">
                <a:cs typeface="Arial"/>
              </a:rPr>
              <a:t>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1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6B0E1-4E7D-A7DF-5F72-AFA6AD3B4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63"/>
            <a:ext cx="10515600" cy="1325563"/>
          </a:xfrm>
        </p:spPr>
        <p:txBody>
          <a:bodyPr/>
          <a:lstStyle/>
          <a:p>
            <a:r>
              <a:rPr lang="en-GB">
                <a:cs typeface="Calibri Light"/>
              </a:rPr>
              <a:t>Morello-CHERI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F4C4A-8957-837E-70C4-0D14EA48B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 dirty="0">
              <a:ea typeface="+mn-lt"/>
              <a:cs typeface="+mn-lt"/>
            </a:endParaRPr>
          </a:p>
          <a:p>
            <a:pPr lvl="1"/>
            <a:endParaRPr lang="en-GB" dirty="0">
              <a:ea typeface="+mn-lt"/>
              <a:cs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B34147D-7BEA-3DEB-2751-D0B260315FE1}"/>
              </a:ext>
            </a:extLst>
          </p:cNvPr>
          <p:cNvSpPr txBox="1">
            <a:spLocks/>
          </p:cNvSpPr>
          <p:nvPr/>
        </p:nvSpPr>
        <p:spPr>
          <a:xfrm>
            <a:off x="592791" y="1625040"/>
            <a:ext cx="11613775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0000"/>
                </a:solidFill>
                <a:ea typeface="+mn-lt"/>
                <a:cs typeface="+mn-lt"/>
              </a:rPr>
              <a:t>Capability-extended registers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e.g., Program Counter Capability (PCC)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CVTD: Convert pointer to capability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SCBNDS (register): Set Bounds (register).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...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PE</a:t>
            </a: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 (executive and restrictive modes)</a:t>
            </a:r>
          </a:p>
          <a:p>
            <a:pPr lvl="1"/>
            <a:endParaRPr lang="en-US" sz="2000" dirty="0">
              <a:solidFill>
                <a:srgbClr val="000000"/>
              </a:solidFill>
              <a:ea typeface="+mn-lt"/>
              <a:cs typeface="+mn-lt"/>
            </a:endParaRPr>
          </a:p>
          <a:p>
            <a:pPr lvl="1"/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pPr lvl="1"/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pPr lvl="1"/>
            <a:endParaRPr lang="en-GB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pic>
        <p:nvPicPr>
          <p:cNvPr id="11" name="Picture 11" descr="Table&#10;&#10;Description automatically generated">
            <a:extLst>
              <a:ext uri="{FF2B5EF4-FFF2-40B4-BE49-F238E27FC236}">
                <a16:creationId xmlns:a16="http://schemas.microsoft.com/office/drawing/2014/main" id="{020EE424-5227-3389-A0EF-18E37CAF3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372" y="876016"/>
            <a:ext cx="5824816" cy="5599025"/>
          </a:xfrm>
          <a:prstGeom prst="rect">
            <a:avLst/>
          </a:prstGeom>
        </p:spPr>
      </p:pic>
      <p:pic>
        <p:nvPicPr>
          <p:cNvPr id="12" name="Picture 12" descr="Text&#10;&#10;Description automatically generated">
            <a:extLst>
              <a:ext uri="{FF2B5EF4-FFF2-40B4-BE49-F238E27FC236}">
                <a16:creationId xmlns:a16="http://schemas.microsoft.com/office/drawing/2014/main" id="{4AF71DF1-00D6-17CA-E6FF-330D07CFE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71" y="4160201"/>
            <a:ext cx="5180480" cy="24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9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6B0E1-4E7D-A7DF-5F72-AFA6AD3B4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63"/>
            <a:ext cx="10515600" cy="1325563"/>
          </a:xfrm>
        </p:spPr>
        <p:txBody>
          <a:bodyPr/>
          <a:lstStyle/>
          <a:p>
            <a:r>
              <a:rPr lang="en-GB">
                <a:cs typeface="Calibri Light"/>
              </a:rPr>
              <a:t>Morello-CHERI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F4C4A-8957-837E-70C4-0D14EA48B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 dirty="0">
              <a:ea typeface="+mn-lt"/>
              <a:cs typeface="+mn-lt"/>
            </a:endParaRPr>
          </a:p>
          <a:p>
            <a:pPr lvl="1"/>
            <a:endParaRPr lang="en-GB" dirty="0">
              <a:ea typeface="+mn-lt"/>
              <a:cs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B34147D-7BEA-3DEB-2751-D0B260315FE1}"/>
              </a:ext>
            </a:extLst>
          </p:cNvPr>
          <p:cNvSpPr txBox="1">
            <a:spLocks/>
          </p:cNvSpPr>
          <p:nvPr/>
        </p:nvSpPr>
        <p:spPr>
          <a:xfrm>
            <a:off x="576462" y="1254926"/>
            <a:ext cx="11613775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0000"/>
                </a:solidFill>
                <a:ea typeface="+mn-lt"/>
                <a:cs typeface="+mn-lt"/>
              </a:rPr>
              <a:t>Capability-extended exceptions</a:t>
            </a:r>
            <a:endParaRPr lang="en-US" dirty="0"/>
          </a:p>
          <a:p>
            <a:pPr lvl="1"/>
            <a:endParaRPr lang="en-US" sz="2000" dirty="0">
              <a:solidFill>
                <a:srgbClr val="000000"/>
              </a:solidFill>
              <a:ea typeface="+mn-lt"/>
              <a:cs typeface="+mn-lt"/>
            </a:endParaRPr>
          </a:p>
          <a:p>
            <a:pPr lvl="1"/>
            <a:endParaRPr lang="en-US" sz="2000" dirty="0">
              <a:solidFill>
                <a:srgbClr val="000000"/>
              </a:solidFill>
              <a:ea typeface="+mn-lt"/>
              <a:cs typeface="+mn-lt"/>
            </a:endParaRPr>
          </a:p>
          <a:p>
            <a:pPr lvl="1"/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pPr lvl="1"/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pPr lvl="1"/>
            <a:endParaRPr lang="en-GB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2D1D3169-2662-AE45-4CC9-07E71BA98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1" y="1732733"/>
            <a:ext cx="9829799" cy="501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96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71E93-2557-F8B7-E353-37572E311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Calibri Light"/>
                <a:cs typeface="Calibri Light"/>
              </a:rPr>
              <a:t>Resources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BAB41-3EC7-729F-BAF5-985FE7316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453"/>
            <a:ext cx="10515600" cy="38342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Calibri"/>
                <a:cs typeface="Calibri"/>
              </a:rPr>
              <a:t>Many resources are available: 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GB" u="sng" dirty="0">
                <a:solidFill>
                  <a:srgbClr val="0070C0"/>
                </a:solidFill>
                <a:ea typeface="Calibri"/>
                <a:cs typeface="Calibri"/>
                <a:hlinkClick r:id="rId2"/>
              </a:rPr>
              <a:t>https://www.cl.cam.ac.uk/research/security/ctsrd/cheri/</a:t>
            </a:r>
          </a:p>
          <a:p>
            <a:pPr lvl="1"/>
            <a:r>
              <a:rPr lang="en-GB" dirty="0">
                <a:ea typeface="+mn-lt"/>
                <a:cs typeface="+mn-lt"/>
                <a:hlinkClick r:id="rId3"/>
              </a:rPr>
              <a:t>https://www.arm.com/architecture/cpu/morello</a:t>
            </a:r>
          </a:p>
          <a:p>
            <a:pPr lvl="1"/>
            <a:r>
              <a:rPr lang="en-GB" dirty="0">
                <a:ea typeface="+mn-lt"/>
                <a:cs typeface="+mn-lt"/>
                <a:hlinkClick r:id="rId4"/>
              </a:rPr>
              <a:t>https://git.morello-project.org/</a:t>
            </a:r>
          </a:p>
          <a:p>
            <a:pPr lvl="1"/>
            <a:r>
              <a:rPr lang="en-GB" dirty="0">
                <a:solidFill>
                  <a:srgbClr val="000000"/>
                </a:solidFill>
                <a:ea typeface="Calibri"/>
                <a:cs typeface="Calibri"/>
              </a:rPr>
              <a:t>Board request: </a:t>
            </a:r>
            <a:r>
              <a:rPr lang="en-GB" dirty="0">
                <a:ea typeface="+mn-lt"/>
                <a:cs typeface="+mn-lt"/>
                <a:hlinkClick r:id="rId5"/>
              </a:rPr>
              <a:t>https://www.dsbd.tech/get-involved/morello-board-request/</a:t>
            </a:r>
          </a:p>
          <a:p>
            <a:pPr lvl="1"/>
            <a:r>
              <a:rPr lang="en-GB" dirty="0">
                <a:ea typeface="+mn-lt"/>
                <a:cs typeface="+mn-lt"/>
              </a:rPr>
              <a:t>Arm® Architecture Reference Manual Supplement Morello for A-profile Architecture</a:t>
            </a:r>
            <a:endParaRPr lang="en-GB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9747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929</Words>
  <Application>Microsoft Office PowerPoint</Application>
  <PresentationFormat>Widescreen</PresentationFormat>
  <Paragraphs>148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Consolas</vt:lpstr>
      <vt:lpstr>Droid Sans Mono</vt:lpstr>
      <vt:lpstr>office theme</vt:lpstr>
      <vt:lpstr>Hardening Linux Kernel Subsystems by  Architectural Capabilities</vt:lpstr>
      <vt:lpstr>Outline</vt:lpstr>
      <vt:lpstr>Linux Security Subsystems</vt:lpstr>
      <vt:lpstr>CHERI </vt:lpstr>
      <vt:lpstr>Morello-CHERI</vt:lpstr>
      <vt:lpstr>Morello-CHERI</vt:lpstr>
      <vt:lpstr>Morello-CHERI</vt:lpstr>
      <vt:lpstr>Morello-CHERI</vt:lpstr>
      <vt:lpstr>Resources</vt:lpstr>
      <vt:lpstr>Morello-Linux</vt:lpstr>
      <vt:lpstr>Morello-Linux</vt:lpstr>
      <vt:lpstr>Morello-Linux</vt:lpstr>
      <vt:lpstr>Morello-Linux</vt:lpstr>
      <vt:lpstr>Morello-Linux</vt:lpstr>
      <vt:lpstr>Improving CHERI-aware privilege separation</vt:lpstr>
      <vt:lpstr>Improving CHERI-aware privilege separation</vt:lpstr>
      <vt:lpstr>Opportunities and security considerations</vt:lpstr>
      <vt:lpstr>Opportunities and security considerations</vt:lpstr>
      <vt:lpstr>Opportunities and security considerations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Zahra Tarkhani</cp:lastModifiedBy>
  <cp:revision>839</cp:revision>
  <dcterms:created xsi:type="dcterms:W3CDTF">2022-11-14T12:57:45Z</dcterms:created>
  <dcterms:modified xsi:type="dcterms:W3CDTF">2023-02-08T21:19:22Z</dcterms:modified>
</cp:coreProperties>
</file>