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4"/>
  </p:notesMasterIdLst>
  <p:sldIdLst>
    <p:sldId id="256" r:id="rId5"/>
    <p:sldId id="416" r:id="rId6"/>
    <p:sldId id="257" r:id="rId7"/>
    <p:sldId id="271" r:id="rId8"/>
    <p:sldId id="258" r:id="rId9"/>
    <p:sldId id="415" r:id="rId10"/>
    <p:sldId id="260" r:id="rId11"/>
    <p:sldId id="280" r:id="rId12"/>
    <p:sldId id="259" r:id="rId13"/>
    <p:sldId id="287" r:id="rId14"/>
    <p:sldId id="432" r:id="rId15"/>
    <p:sldId id="437" r:id="rId16"/>
    <p:sldId id="268" r:id="rId17"/>
    <p:sldId id="272" r:id="rId18"/>
    <p:sldId id="289" r:id="rId19"/>
    <p:sldId id="440" r:id="rId20"/>
    <p:sldId id="413" r:id="rId21"/>
    <p:sldId id="431" r:id="rId22"/>
    <p:sldId id="430" r:id="rId23"/>
    <p:sldId id="439" r:id="rId24"/>
    <p:sldId id="275" r:id="rId25"/>
    <p:sldId id="433" r:id="rId26"/>
    <p:sldId id="434" r:id="rId27"/>
    <p:sldId id="435" r:id="rId28"/>
    <p:sldId id="438" r:id="rId29"/>
    <p:sldId id="429" r:id="rId30"/>
    <p:sldId id="278" r:id="rId31"/>
    <p:sldId id="282" r:id="rId32"/>
    <p:sldId id="283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F646567-D40A-C08E-7645-D7074E28D2D5}" name="Yogesh Deshpande" initials="YD" userId="S::yogesh.deshpande@arm.com::904a951f-eb53-4f43-9d9d-97c2b5411c0a" providerId="AD"/>
  <p188:author id="{E872A57C-1BCB-DD38-5965-0A9E78FE038D}" name="Ionut Mihalcea" initials="IM" userId="S::ionut.mihalcea@arm.com::1218afc4-d1cb-446a-bf84-cb2a577b15b4" providerId="AD"/>
  <p188:author id="{FB146683-7D66-C358-18DE-AD546A2EC9B2}" name="Hannes Tschofenig" initials="HT" userId="S::hannes.tschofenig@arm.com::d8329cab-244e-4e67-af52-ee29b1466436" providerId="AD"/>
  <p188:author id="{69E7AAC2-9BB4-11A2-AB5E-44D8E7A8DAFA}" name="Ionut Mihalcea" initials="IM" userId="Ionut Mihalcea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081" autoAdjust="0"/>
  </p:normalViewPr>
  <p:slideViewPr>
    <p:cSldViewPr snapToGrid="0">
      <p:cViewPr varScale="1">
        <p:scale>
          <a:sx n="88" d="100"/>
          <a:sy n="88" d="100"/>
        </p:scale>
        <p:origin x="14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8/10/relationships/authors" Target="author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5AE1B-51D8-4632-A52B-B099CDD96058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96E36-8F73-4BA2-A8DA-C4215DBE0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822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96E36-8F73-4BA2-A8DA-C4215DBE046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7729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96E36-8F73-4BA2-A8DA-C4215DBE046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446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96E36-8F73-4BA2-A8DA-C4215DBE046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2492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96E36-8F73-4BA2-A8DA-C4215DBE046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280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96E36-8F73-4BA2-A8DA-C4215DBE046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032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96E36-8F73-4BA2-A8DA-C4215DBE046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751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16354E-6974-4833-AB87-3220A0835E8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6502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96E36-8F73-4BA2-A8DA-C4215DBE0464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0701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96E36-8F73-4BA2-A8DA-C4215DBE0464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0350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96E36-8F73-4BA2-A8DA-C4215DBE0464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6340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96E36-8F73-4BA2-A8DA-C4215DBE0464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695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96E36-8F73-4BA2-A8DA-C4215DBE046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108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96E36-8F73-4BA2-A8DA-C4215DBE046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831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96E36-8F73-4BA2-A8DA-C4215DBE046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191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92" name="Google Shape;9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8284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96E36-8F73-4BA2-A8DA-C4215DBE046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03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96E36-8F73-4BA2-A8DA-C4215DBE046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830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96E36-8F73-4BA2-A8DA-C4215DBE046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697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96E36-8F73-4BA2-A8DA-C4215DBE046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937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B54EB-FEB6-4F82-5592-4C7736895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7197B4-76DC-C2F0-475B-1B624A09D0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C422B-362F-24E2-5E67-8C4D80DDF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542F-9B2F-2640-B303-638D44A6E80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CC13F-A536-938D-1E22-75252CECA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0058D-4262-1F93-5DD8-E45A3CE00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1FD-FF21-FF46-92EF-BEC83820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0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1B906-3CB2-8927-62B8-2EE00C1CF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37FF24-D15F-801B-7397-E5CC7C7D5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82F4A-6521-FCF9-ECBC-9FFB6179E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542F-9B2F-2640-B303-638D44A6E80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CDC36-41F1-B34A-1BBF-C3D060592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C25AB-3739-7B98-85D2-67F1AC8FA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1FD-FF21-FF46-92EF-BEC83820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7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87BC06-9C36-D689-9128-79C6CFDF15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C0C5B3-AFAF-993A-886E-3ABFB38A8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E282E-0BAC-4CA6-8B06-CCA56B0B8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542F-9B2F-2640-B303-638D44A6E80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12A81-BA19-C000-61AB-94592EBA8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C0F67-FACE-9347-C001-A7F16F400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1FD-FF21-FF46-92EF-BEC83820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90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 slide w/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9425" y="478302"/>
            <a:ext cx="11233150" cy="512830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"/>
          </p:nvPr>
        </p:nvSpPr>
        <p:spPr>
          <a:xfrm>
            <a:off x="479425" y="991131"/>
            <a:ext cx="11233150" cy="344488"/>
          </a:xfrm>
        </p:spPr>
        <p:txBody>
          <a:bodyPr/>
          <a:lstStyle>
            <a:lvl1pPr marL="0" indent="0">
              <a:buNone/>
              <a:defRPr lang="en-US" sz="240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79425" y="1554489"/>
            <a:ext cx="11233150" cy="4553233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defRPr sz="200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defRPr>
                <a:solidFill>
                  <a:schemeClr val="tx2"/>
                </a:solidFill>
              </a:defRPr>
            </a:lvl3pPr>
            <a:lvl4pPr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defRPr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0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2E761-D1A5-5984-7583-13CC86762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BA83D-C818-EE60-2DE4-1137F1030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E6977-D694-2D8C-D9B9-2F3FB476F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542F-9B2F-2640-B303-638D44A6E80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55B1D-CFAB-3932-CF77-277439DCE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8EA3C-6C00-06FD-973A-939AB74CF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1FD-FF21-FF46-92EF-BEC83820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5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82312-7790-9D35-EB80-ECF92DBC0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0E3C2-56DF-886C-7462-89217D35A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D8399-3EE5-6030-36D9-77D16311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542F-9B2F-2640-B303-638D44A6E80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535C9-44CC-3E65-A354-B821D913D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7B6C0-903C-39ED-9368-DF0B065E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1FD-FF21-FF46-92EF-BEC83820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7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A0D05-3598-9299-C9E4-C630F6273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DF9EE-83EB-A964-61DC-FC6E3D7072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C9B9F6-E231-99F8-C7C0-16F4E7AAE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546C4-40C9-1431-994B-726413883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542F-9B2F-2640-B303-638D44A6E80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DEBCCF-7B1E-848D-4F30-3CFA69FA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3193FC-88E1-3D3F-ED3F-07516B2FB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1FD-FF21-FF46-92EF-BEC83820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8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F769F-68DE-A743-B90F-330349382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96DBB-D796-C269-314D-35A1F29E7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CE2F54-8407-DD1D-B828-90FEAF243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432BC7-5718-9234-E3D4-78A288F42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F01599-A056-FE89-2A35-41B9FE0D1E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A83070-883E-B8D9-2331-573892DB0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542F-9B2F-2640-B303-638D44A6E80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B2CB10-497D-4FB0-9928-CE5A1A816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DF33FC-4E8A-D77E-E7D9-C9101A957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1FD-FF21-FF46-92EF-BEC83820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5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983BB-1438-178A-C40C-61CB0FC29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48D67B-B664-DE29-C779-5C066573D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542F-9B2F-2640-B303-638D44A6E80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62564D-DAAB-66BD-A288-66A870A62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619D02-B985-3392-0B5F-DC7C4AD3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1FD-FF21-FF46-92EF-BEC83820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6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CC952C-C915-3BF1-848A-6D3CA2F66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542F-9B2F-2640-B303-638D44A6E80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6AC3C6-5049-3145-AE85-5A18C98D6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B6B0CC-E8B0-AFD3-3717-466943306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1FD-FF21-FF46-92EF-BEC83820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7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478CE-F30B-7AF0-5492-B0DCC42C9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227A8-B2E6-CD56-BE6E-F8F7D1F19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5B5BEF-EF8A-5761-2301-413ABA6D6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E00319-85BF-A291-7360-AA0F992DF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542F-9B2F-2640-B303-638D44A6E80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6520C-4EFC-1F2B-4421-1925B1B78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B78D0-341F-8995-692B-0961A67AA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1FD-FF21-FF46-92EF-BEC83820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8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685BD-8A76-B70E-99E7-686A710BE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EC6547-0EDD-1AD2-D409-D5B3FC961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A735C-CEC6-5AE1-5ABB-1804A0221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4C5EC9-0A4B-32C5-C7EC-E5EB04C03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542F-9B2F-2640-B303-638D44A6E80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3BEC1A-0EC9-FDCE-776B-1ECAD3686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8CE2E8-15AA-33E4-9F0C-E03CDAEB8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1FD-FF21-FF46-92EF-BEC83820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4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AF2DB6-3C0E-0A14-6D1D-1B4B5A49E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C4AD1-4714-6F3C-99BE-B14E45F13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DEF65-F838-038D-3D2C-5B78C54957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D542F-9B2F-2640-B303-638D44A6E80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42C82-0775-B756-81C2-B9A21322E1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BA3D2-3309-FF20-0845-FCEB7F7A2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391FD-FF21-FF46-92EF-BEC838206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9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32.png"/><Relationship Id="rId3" Type="http://schemas.openxmlformats.org/officeDocument/2006/relationships/image" Target="../media/image24.png"/><Relationship Id="rId7" Type="http://schemas.openxmlformats.org/officeDocument/2006/relationships/image" Target="../media/image11.png"/><Relationship Id="rId12" Type="http://schemas.openxmlformats.org/officeDocument/2006/relationships/image" Target="../media/image31.sv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3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svg"/><Relationship Id="rId11" Type="http://schemas.openxmlformats.org/officeDocument/2006/relationships/image" Target="../media/image30.png"/><Relationship Id="rId5" Type="http://schemas.openxmlformats.org/officeDocument/2006/relationships/image" Target="../media/image26.png"/><Relationship Id="rId15" Type="http://schemas.openxmlformats.org/officeDocument/2006/relationships/image" Target="../media/image34.png"/><Relationship Id="rId10" Type="http://schemas.openxmlformats.org/officeDocument/2006/relationships/image" Target="../media/image29.svg"/><Relationship Id="rId4" Type="http://schemas.openxmlformats.org/officeDocument/2006/relationships/image" Target="../media/image25.svg"/><Relationship Id="rId9" Type="http://schemas.openxmlformats.org/officeDocument/2006/relationships/image" Target="../media/image28.png"/><Relationship Id="rId14" Type="http://schemas.openxmlformats.org/officeDocument/2006/relationships/image" Target="../media/image33.sv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13" Type="http://schemas.openxmlformats.org/officeDocument/2006/relationships/image" Target="../media/image32.png"/><Relationship Id="rId18" Type="http://schemas.openxmlformats.org/officeDocument/2006/relationships/image" Target="../media/image41.svg"/><Relationship Id="rId3" Type="http://schemas.openxmlformats.org/officeDocument/2006/relationships/image" Target="../media/image36.png"/><Relationship Id="rId21" Type="http://schemas.openxmlformats.org/officeDocument/2006/relationships/image" Target="../media/image30.png"/><Relationship Id="rId7" Type="http://schemas.openxmlformats.org/officeDocument/2006/relationships/image" Target="../media/image26.png"/><Relationship Id="rId12" Type="http://schemas.openxmlformats.org/officeDocument/2006/relationships/image" Target="../media/image39.svg"/><Relationship Id="rId17" Type="http://schemas.openxmlformats.org/officeDocument/2006/relationships/image" Target="../media/image34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29.svg"/><Relationship Id="rId20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svg"/><Relationship Id="rId11" Type="http://schemas.openxmlformats.org/officeDocument/2006/relationships/image" Target="../media/image38.png"/><Relationship Id="rId5" Type="http://schemas.openxmlformats.org/officeDocument/2006/relationships/image" Target="../media/image24.png"/><Relationship Id="rId15" Type="http://schemas.openxmlformats.org/officeDocument/2006/relationships/image" Target="../media/image28.png"/><Relationship Id="rId10" Type="http://schemas.openxmlformats.org/officeDocument/2006/relationships/image" Target="../media/image12.svg"/><Relationship Id="rId19" Type="http://schemas.openxmlformats.org/officeDocument/2006/relationships/image" Target="../media/image42.png"/><Relationship Id="rId4" Type="http://schemas.openxmlformats.org/officeDocument/2006/relationships/image" Target="../media/image37.svg"/><Relationship Id="rId9" Type="http://schemas.openxmlformats.org/officeDocument/2006/relationships/image" Target="../media/image11.png"/><Relationship Id="rId14" Type="http://schemas.openxmlformats.org/officeDocument/2006/relationships/image" Target="../media/image40.svg"/><Relationship Id="rId22" Type="http://schemas.openxmlformats.org/officeDocument/2006/relationships/image" Target="../media/image31.sv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svg"/><Relationship Id="rId13" Type="http://schemas.openxmlformats.org/officeDocument/2006/relationships/image" Target="../media/image55.svg"/><Relationship Id="rId18" Type="http://schemas.openxmlformats.org/officeDocument/2006/relationships/image" Target="../media/image60.png"/><Relationship Id="rId3" Type="http://schemas.openxmlformats.org/officeDocument/2006/relationships/image" Target="../media/image45.png"/><Relationship Id="rId21" Type="http://schemas.openxmlformats.org/officeDocument/2006/relationships/image" Target="../media/image63.sv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17" Type="http://schemas.openxmlformats.org/officeDocument/2006/relationships/image" Target="../media/image59.sv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58.png"/><Relationship Id="rId20" Type="http://schemas.openxmlformats.org/officeDocument/2006/relationships/image" Target="../media/image6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8.sv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5" Type="http://schemas.openxmlformats.org/officeDocument/2006/relationships/image" Target="../media/image57.svg"/><Relationship Id="rId10" Type="http://schemas.openxmlformats.org/officeDocument/2006/relationships/image" Target="../media/image52.svg"/><Relationship Id="rId19" Type="http://schemas.openxmlformats.org/officeDocument/2006/relationships/image" Target="../media/image61.svg"/><Relationship Id="rId4" Type="http://schemas.openxmlformats.org/officeDocument/2006/relationships/image" Target="../media/image46.svg"/><Relationship Id="rId9" Type="http://schemas.openxmlformats.org/officeDocument/2006/relationships/image" Target="../media/image51.png"/><Relationship Id="rId14" Type="http://schemas.openxmlformats.org/officeDocument/2006/relationships/image" Target="../media/image5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ionut-mihalcea-985314a5/" TargetMode="External"/><Relationship Id="rId2" Type="http://schemas.openxmlformats.org/officeDocument/2006/relationships/hyperlink" Target="mailto:ionut.mihalcea@arm.com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hyperlink" Target="https://github.com/ionut-ar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5.svg"/><Relationship Id="rId3" Type="http://schemas.openxmlformats.org/officeDocument/2006/relationships/image" Target="../media/image64.svg"/><Relationship Id="rId7" Type="http://schemas.openxmlformats.org/officeDocument/2006/relationships/image" Target="../media/image12.svg"/><Relationship Id="rId12" Type="http://schemas.openxmlformats.org/officeDocument/2006/relationships/image" Target="../media/image34.png"/><Relationship Id="rId17" Type="http://schemas.openxmlformats.org/officeDocument/2006/relationships/image" Target="../media/image67.svg"/><Relationship Id="rId2" Type="http://schemas.openxmlformats.org/officeDocument/2006/relationships/image" Target="../media/image24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66.svg"/><Relationship Id="rId5" Type="http://schemas.openxmlformats.org/officeDocument/2006/relationships/image" Target="../media/image65.svg"/><Relationship Id="rId15" Type="http://schemas.openxmlformats.org/officeDocument/2006/relationships/image" Target="../media/image43.png"/><Relationship Id="rId10" Type="http://schemas.openxmlformats.org/officeDocument/2006/relationships/image" Target="../media/image28.png"/><Relationship Id="rId4" Type="http://schemas.openxmlformats.org/officeDocument/2006/relationships/image" Target="../media/image26.png"/><Relationship Id="rId9" Type="http://schemas.openxmlformats.org/officeDocument/2006/relationships/image" Target="../media/image33.svg"/><Relationship Id="rId14" Type="http://schemas.openxmlformats.org/officeDocument/2006/relationships/image" Target="../media/image4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rfc9334/" TargetMode="External"/><Relationship Id="rId3" Type="http://schemas.openxmlformats.org/officeDocument/2006/relationships/hyperlink" Target="https://github.com/CCC-Attestation/attested-tls-poc" TargetMode="External"/><Relationship Id="rId7" Type="http://schemas.openxmlformats.org/officeDocument/2006/relationships/hyperlink" Target="https://github.com/yaronf/draft-tls-attestation" TargetMode="External"/><Relationship Id="rId2" Type="http://schemas.openxmlformats.org/officeDocument/2006/relationships/hyperlink" Target="https://datatracker.ietf.org/doc/draft-fossati-tls-attestat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rustedfirmware.org/projects/mbed-tls/" TargetMode="External"/><Relationship Id="rId5" Type="http://schemas.openxmlformats.org/officeDocument/2006/relationships/hyperlink" Target="https://github.com/veraison" TargetMode="External"/><Relationship Id="rId4" Type="http://schemas.openxmlformats.org/officeDocument/2006/relationships/hyperlink" Target="https://parsec.community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C9043-7C83-5D04-62B8-D066F4022D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Hardware attestation in TLS</a:t>
            </a:r>
          </a:p>
        </p:txBody>
      </p:sp>
    </p:spTree>
    <p:extLst>
      <p:ext uri="{BB962C8B-B14F-4D97-AF65-F5344CB8AC3E}">
        <p14:creationId xmlns:p14="http://schemas.microsoft.com/office/powerpoint/2010/main" val="587792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4CF3-FE04-736B-175C-45DFDC58F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v1.3 Handshake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2F99321-AC2F-8E70-6F7E-F768A979C87A}"/>
              </a:ext>
            </a:extLst>
          </p:cNvPr>
          <p:cNvCxnSpPr>
            <a:cxnSpLocks/>
          </p:cNvCxnSpPr>
          <p:nvPr/>
        </p:nvCxnSpPr>
        <p:spPr>
          <a:xfrm>
            <a:off x="1840523" y="1969477"/>
            <a:ext cx="0" cy="379235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2058F01-3F58-B6E4-9EF3-31F2C8DFDBDA}"/>
              </a:ext>
            </a:extLst>
          </p:cNvPr>
          <p:cNvCxnSpPr>
            <a:cxnSpLocks/>
          </p:cNvCxnSpPr>
          <p:nvPr/>
        </p:nvCxnSpPr>
        <p:spPr>
          <a:xfrm>
            <a:off x="1477539" y="1969477"/>
            <a:ext cx="72596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43AAD6C-DD47-28E4-0CF1-9FE958A2BEFA}"/>
              </a:ext>
            </a:extLst>
          </p:cNvPr>
          <p:cNvSpPr txBox="1"/>
          <p:nvPr/>
        </p:nvSpPr>
        <p:spPr>
          <a:xfrm>
            <a:off x="1477539" y="1600145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Client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6CA85BE-EDB7-EDB9-6197-A0BC213A6779}"/>
              </a:ext>
            </a:extLst>
          </p:cNvPr>
          <p:cNvCxnSpPr>
            <a:cxnSpLocks/>
          </p:cNvCxnSpPr>
          <p:nvPr/>
        </p:nvCxnSpPr>
        <p:spPr>
          <a:xfrm>
            <a:off x="9425353" y="1969476"/>
            <a:ext cx="0" cy="379236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AE9D83F-4DCC-B904-D356-57A5D8C5A282}"/>
              </a:ext>
            </a:extLst>
          </p:cNvPr>
          <p:cNvCxnSpPr>
            <a:cxnSpLocks/>
          </p:cNvCxnSpPr>
          <p:nvPr/>
        </p:nvCxnSpPr>
        <p:spPr>
          <a:xfrm>
            <a:off x="9062369" y="1969477"/>
            <a:ext cx="72596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B10733A-B241-1846-75D2-0A4CD581F163}"/>
              </a:ext>
            </a:extLst>
          </p:cNvPr>
          <p:cNvSpPr txBox="1"/>
          <p:nvPr/>
        </p:nvSpPr>
        <p:spPr>
          <a:xfrm>
            <a:off x="9032521" y="1600145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Server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7F6046D-B44B-9EE4-1D7F-88E800C96980}"/>
              </a:ext>
            </a:extLst>
          </p:cNvPr>
          <p:cNvGrpSpPr/>
          <p:nvPr/>
        </p:nvGrpSpPr>
        <p:grpSpPr>
          <a:xfrm>
            <a:off x="1840523" y="2388155"/>
            <a:ext cx="7584830" cy="483998"/>
            <a:chOff x="1840523" y="2388155"/>
            <a:chExt cx="7584830" cy="483998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EB98E950-4D03-A50F-7497-A1A3BD7B8188}"/>
                </a:ext>
              </a:extLst>
            </p:cNvPr>
            <p:cNvCxnSpPr/>
            <p:nvPr/>
          </p:nvCxnSpPr>
          <p:spPr>
            <a:xfrm>
              <a:off x="1840523" y="2872153"/>
              <a:ext cx="7584830" cy="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D886F41-7832-B88B-37EC-DAEA6820F580}"/>
                </a:ext>
              </a:extLst>
            </p:cNvPr>
            <p:cNvSpPr txBox="1"/>
            <p:nvPr/>
          </p:nvSpPr>
          <p:spPr>
            <a:xfrm>
              <a:off x="2501183" y="2388155"/>
              <a:ext cx="63357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Client Hello (supported cipher suites, any extensions…), Key Share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69C1819-66A1-AE68-41FC-005D13A9B04F}"/>
              </a:ext>
            </a:extLst>
          </p:cNvPr>
          <p:cNvGrpSpPr/>
          <p:nvPr/>
        </p:nvGrpSpPr>
        <p:grpSpPr>
          <a:xfrm>
            <a:off x="1840523" y="3461827"/>
            <a:ext cx="7584830" cy="676419"/>
            <a:chOff x="1840523" y="3461827"/>
            <a:chExt cx="7584830" cy="676419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7205A133-E76B-34FC-74EE-62AFCFD734D0}"/>
                </a:ext>
              </a:extLst>
            </p:cNvPr>
            <p:cNvCxnSpPr/>
            <p:nvPr/>
          </p:nvCxnSpPr>
          <p:spPr>
            <a:xfrm>
              <a:off x="1840523" y="4138246"/>
              <a:ext cx="7584830" cy="0"/>
            </a:xfrm>
            <a:prstGeom prst="straightConnector1">
              <a:avLst/>
            </a:prstGeom>
            <a:ln w="38100">
              <a:headEnd type="triangle" w="lg" len="lg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4A3E3A3-37D7-357D-E132-9DEAB73A17DF}"/>
                </a:ext>
              </a:extLst>
            </p:cNvPr>
            <p:cNvSpPr txBox="1"/>
            <p:nvPr/>
          </p:nvSpPr>
          <p:spPr>
            <a:xfrm>
              <a:off x="2601499" y="3461827"/>
              <a:ext cx="60628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Server Hello (chosen cipher suite, any extensions…), Key share,</a:t>
              </a:r>
            </a:p>
            <a:p>
              <a:pPr algn="ctr"/>
              <a:r>
                <a:rPr lang="en-GB"/>
                <a:t>Certificate, Certificate Verify, Finished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9D2ACB9-0C7C-6892-6819-D134B8915E4F}"/>
              </a:ext>
            </a:extLst>
          </p:cNvPr>
          <p:cNvGrpSpPr/>
          <p:nvPr/>
        </p:nvGrpSpPr>
        <p:grpSpPr>
          <a:xfrm>
            <a:off x="1840523" y="4773976"/>
            <a:ext cx="7584830" cy="431070"/>
            <a:chOff x="1840523" y="4773976"/>
            <a:chExt cx="7584830" cy="431070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538C717-773C-7291-183C-3C07505864C7}"/>
                </a:ext>
              </a:extLst>
            </p:cNvPr>
            <p:cNvCxnSpPr/>
            <p:nvPr/>
          </p:nvCxnSpPr>
          <p:spPr>
            <a:xfrm>
              <a:off x="1840523" y="5205046"/>
              <a:ext cx="7584830" cy="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4309DAB-7C9C-D66F-35AB-9717179A2618}"/>
                </a:ext>
              </a:extLst>
            </p:cNvPr>
            <p:cNvSpPr txBox="1"/>
            <p:nvPr/>
          </p:nvSpPr>
          <p:spPr>
            <a:xfrm>
              <a:off x="2769718" y="4773976"/>
              <a:ext cx="57264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Certificate (Optional), Certificate Verify (Optional), Finished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ADBAD00-8F6A-D9F3-E5AC-2259F1B04CD8}"/>
              </a:ext>
            </a:extLst>
          </p:cNvPr>
          <p:cNvGrpSpPr/>
          <p:nvPr/>
        </p:nvGrpSpPr>
        <p:grpSpPr>
          <a:xfrm>
            <a:off x="2203507" y="5761836"/>
            <a:ext cx="6829014" cy="369332"/>
            <a:chOff x="2203507" y="5761836"/>
            <a:chExt cx="6829014" cy="369332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D38FE1E-9B0D-6C91-4BBB-1432F978633E}"/>
                </a:ext>
              </a:extLst>
            </p:cNvPr>
            <p:cNvCxnSpPr>
              <a:cxnSpLocks/>
            </p:cNvCxnSpPr>
            <p:nvPr/>
          </p:nvCxnSpPr>
          <p:spPr>
            <a:xfrm>
              <a:off x="2203507" y="6131167"/>
              <a:ext cx="6829014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2B4A4CC-CEA9-33A9-B7A9-DA642C9E88FB}"/>
                </a:ext>
              </a:extLst>
            </p:cNvPr>
            <p:cNvSpPr txBox="1"/>
            <p:nvPr/>
          </p:nvSpPr>
          <p:spPr>
            <a:xfrm>
              <a:off x="4628495" y="5761836"/>
              <a:ext cx="20810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Secure data channel</a:t>
              </a:r>
            </a:p>
          </p:txBody>
        </p:sp>
      </p:grp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DF234C62-6299-15D2-C2D5-B450D5A8EF99}"/>
              </a:ext>
            </a:extLst>
          </p:cNvPr>
          <p:cNvSpPr/>
          <p:nvPr/>
        </p:nvSpPr>
        <p:spPr>
          <a:xfrm>
            <a:off x="6048000" y="2388155"/>
            <a:ext cx="1431322" cy="373905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EF69107D-24D7-A2A6-53D0-71D976D1421C}"/>
              </a:ext>
            </a:extLst>
          </p:cNvPr>
          <p:cNvSpPr/>
          <p:nvPr/>
        </p:nvSpPr>
        <p:spPr>
          <a:xfrm>
            <a:off x="5813538" y="3444463"/>
            <a:ext cx="1431322" cy="373905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D4E9E848-3231-51F9-E084-B8507DC473D8}"/>
              </a:ext>
            </a:extLst>
          </p:cNvPr>
          <p:cNvSpPr/>
          <p:nvPr/>
        </p:nvSpPr>
        <p:spPr>
          <a:xfrm>
            <a:off x="3786555" y="3749297"/>
            <a:ext cx="1172305" cy="373905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7FC23CF2-38D2-8358-830B-98B967287DF0}"/>
              </a:ext>
            </a:extLst>
          </p:cNvPr>
          <p:cNvSpPr/>
          <p:nvPr/>
        </p:nvSpPr>
        <p:spPr>
          <a:xfrm>
            <a:off x="2795401" y="4769403"/>
            <a:ext cx="2063259" cy="373905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6" name="Graphic 35" descr="Server outline">
            <a:extLst>
              <a:ext uri="{FF2B5EF4-FFF2-40B4-BE49-F238E27FC236}">
                <a16:creationId xmlns:a16="http://schemas.microsoft.com/office/drawing/2014/main" id="{3C87847C-D528-A4B1-312F-2DEB99C4AA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227307" y="5525508"/>
            <a:ext cx="1211319" cy="1211319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632407C1-1FCC-9E77-A0AF-560E2ACC8226}"/>
              </a:ext>
            </a:extLst>
          </p:cNvPr>
          <p:cNvGrpSpPr/>
          <p:nvPr/>
        </p:nvGrpSpPr>
        <p:grpSpPr>
          <a:xfrm>
            <a:off x="9425353" y="3429001"/>
            <a:ext cx="1982227" cy="1776046"/>
            <a:chOff x="9425353" y="3429001"/>
            <a:chExt cx="1982227" cy="1776046"/>
          </a:xfrm>
        </p:grpSpPr>
        <p:sp>
          <p:nvSpPr>
            <p:cNvPr id="43" name="Right Brace 42">
              <a:extLst>
                <a:ext uri="{FF2B5EF4-FFF2-40B4-BE49-F238E27FC236}">
                  <a16:creationId xmlns:a16="http://schemas.microsoft.com/office/drawing/2014/main" id="{BA7CA37B-FC8D-9F4E-813C-860A83AB6D8B}"/>
                </a:ext>
              </a:extLst>
            </p:cNvPr>
            <p:cNvSpPr/>
            <p:nvPr/>
          </p:nvSpPr>
          <p:spPr>
            <a:xfrm>
              <a:off x="9425353" y="3429001"/>
              <a:ext cx="424070" cy="1776046"/>
            </a:xfrm>
            <a:prstGeom prst="rightBrac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F65B393-6AC0-9047-D4D1-1D9F42BF1395}"/>
                </a:ext>
              </a:extLst>
            </p:cNvPr>
            <p:cNvSpPr txBox="1"/>
            <p:nvPr/>
          </p:nvSpPr>
          <p:spPr>
            <a:xfrm>
              <a:off x="9849423" y="3985846"/>
              <a:ext cx="15581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/>
                <a:t>(Mostly) Encrypted</a:t>
              </a:r>
            </a:p>
          </p:txBody>
        </p:sp>
      </p:grpSp>
      <p:pic>
        <p:nvPicPr>
          <p:cNvPr id="3" name="Graphic 2" descr="Server outline">
            <a:extLst>
              <a:ext uri="{FF2B5EF4-FFF2-40B4-BE49-F238E27FC236}">
                <a16:creationId xmlns:a16="http://schemas.microsoft.com/office/drawing/2014/main" id="{3D479B0F-6F72-A2A6-EEE9-7D2EAFD32D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8836892" y="5525508"/>
            <a:ext cx="1211319" cy="121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24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69F276-60CD-7B3D-8557-E815F96AF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Goals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1A62FD-82A9-4A95-97F4-C834318DA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enhance authentication via remote attestation in TLS</a:t>
            </a:r>
          </a:p>
          <a:p>
            <a:r>
              <a:rPr lang="en-GB" dirty="0"/>
              <a:t>To support a wide range of platforms </a:t>
            </a:r>
          </a:p>
          <a:p>
            <a:r>
              <a:rPr lang="en-GB" dirty="0"/>
              <a:t>To support most common deployment patterns</a:t>
            </a:r>
          </a:p>
        </p:txBody>
      </p:sp>
    </p:spTree>
    <p:extLst>
      <p:ext uri="{BB962C8B-B14F-4D97-AF65-F5344CB8AC3E}">
        <p14:creationId xmlns:p14="http://schemas.microsoft.com/office/powerpoint/2010/main" val="104796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03998-3857-304A-B3A1-1E1105C6A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and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74D7B-C5C5-C6DC-628D-F0FB5545C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Planning to formally verify the extensions</a:t>
            </a:r>
          </a:p>
          <a:p>
            <a:r>
              <a:rPr lang="en-US" dirty="0"/>
              <a:t>Meticulously working to prevent attacks (e.g., relay/splicing)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Attestation credentials can reveal a lot of private and security-relevant metadata …</a:t>
            </a:r>
          </a:p>
          <a:p>
            <a:r>
              <a:rPr lang="en-US" dirty="0"/>
              <a:t>… but this could be (partially) mitigated by use of specially-crafted attestation results</a:t>
            </a:r>
          </a:p>
        </p:txBody>
      </p:sp>
    </p:spTree>
    <p:extLst>
      <p:ext uri="{BB962C8B-B14F-4D97-AF65-F5344CB8AC3E}">
        <p14:creationId xmlns:p14="http://schemas.microsoft.com/office/powerpoint/2010/main" val="88022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36C1D8-4471-0283-A7AC-AFBD7319C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practice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D2978-520A-030F-41EA-D8DBAAE525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Prototype and ecosystem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52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905077-08E6-20E8-70CC-0E2DBE140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picture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5B19A16-79B4-1192-3588-B4D5DBB96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Producing an end-to-end proof of concept</a:t>
            </a:r>
          </a:p>
          <a:p>
            <a:pPr lvl="1"/>
            <a:r>
              <a:rPr lang="en-US" dirty="0"/>
              <a:t>From attester through a TLS implementation, to a verifier</a:t>
            </a:r>
          </a:p>
          <a:p>
            <a:pPr lvl="1"/>
            <a:r>
              <a:rPr lang="en-US" dirty="0"/>
              <a:t>Uses background-check model, TPM2.0 as a </a:t>
            </a:r>
            <a:r>
              <a:rPr lang="en-US" dirty="0" err="1"/>
              <a:t>RoT</a:t>
            </a:r>
            <a:endParaRPr lang="en-US" dirty="0"/>
          </a:p>
          <a:p>
            <a:r>
              <a:rPr lang="en-US" dirty="0"/>
              <a:t>Open-sourcing the entire stack</a:t>
            </a:r>
          </a:p>
          <a:p>
            <a:pPr lvl="1"/>
            <a:r>
              <a:rPr lang="en-US" dirty="0"/>
              <a:t>The components themselves are open-source software</a:t>
            </a:r>
          </a:p>
          <a:p>
            <a:pPr lvl="1"/>
            <a:r>
              <a:rPr lang="en-US" dirty="0"/>
              <a:t>Our work is harbored under the CCC Attestation SIG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9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30">
            <a:extLst>
              <a:ext uri="{FF2B5EF4-FFF2-40B4-BE49-F238E27FC236}">
                <a16:creationId xmlns:a16="http://schemas.microsoft.com/office/drawing/2014/main" id="{242FF889-8F3A-3943-8E58-7B0B6D22119D}"/>
              </a:ext>
            </a:extLst>
          </p:cNvPr>
          <p:cNvSpPr/>
          <p:nvPr/>
        </p:nvSpPr>
        <p:spPr>
          <a:xfrm>
            <a:off x="1343472" y="4656262"/>
            <a:ext cx="6048672" cy="129614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91BD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91B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Attester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DBBE5CB-E997-6247-AF32-647AA09B1A58}"/>
              </a:ext>
            </a:extLst>
          </p:cNvPr>
          <p:cNvSpPr/>
          <p:nvPr/>
        </p:nvSpPr>
        <p:spPr>
          <a:xfrm>
            <a:off x="1325248" y="1556717"/>
            <a:ext cx="6066896" cy="129614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FF6B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6B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Relying Party</a:t>
            </a:r>
          </a:p>
        </p:txBody>
      </p:sp>
      <p:pic>
        <p:nvPicPr>
          <p:cNvPr id="138" name="Graphic 137" descr="Server outline">
            <a:extLst>
              <a:ext uri="{FF2B5EF4-FFF2-40B4-BE49-F238E27FC236}">
                <a16:creationId xmlns:a16="http://schemas.microsoft.com/office/drawing/2014/main" id="{95CFC8F2-EB26-7042-BE67-F98EA0FE01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392" y="1229337"/>
            <a:ext cx="654760" cy="654760"/>
          </a:xfrm>
          <a:prstGeom prst="rect">
            <a:avLst/>
          </a:prstGeom>
        </p:spPr>
      </p:pic>
      <p:pic>
        <p:nvPicPr>
          <p:cNvPr id="139" name="Graphic 138" descr="Wireless router outline">
            <a:extLst>
              <a:ext uri="{FF2B5EF4-FFF2-40B4-BE49-F238E27FC236}">
                <a16:creationId xmlns:a16="http://schemas.microsoft.com/office/drawing/2014/main" id="{9E70963D-1825-6F45-9A87-B0727AC1C2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3392" y="4215605"/>
            <a:ext cx="654760" cy="65476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BA86DC0-A7CB-4C9B-F5AD-AF36B4EDED57}"/>
              </a:ext>
            </a:extLst>
          </p:cNvPr>
          <p:cNvGrpSpPr/>
          <p:nvPr/>
        </p:nvGrpSpPr>
        <p:grpSpPr>
          <a:xfrm>
            <a:off x="2773700" y="2781107"/>
            <a:ext cx="654760" cy="1837084"/>
            <a:chOff x="2042427" y="2781107"/>
            <a:chExt cx="654760" cy="1837084"/>
          </a:xfrm>
        </p:grpSpPr>
        <p:pic>
          <p:nvPicPr>
            <p:cNvPr id="136" name="Graphic 135" descr="Diploma outline">
              <a:extLst>
                <a:ext uri="{FF2B5EF4-FFF2-40B4-BE49-F238E27FC236}">
                  <a16:creationId xmlns:a16="http://schemas.microsoft.com/office/drawing/2014/main" id="{03EEE048-A55C-304C-AA40-70AFE4939C8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042427" y="2781107"/>
              <a:ext cx="654760" cy="654760"/>
            </a:xfrm>
            <a:prstGeom prst="rect">
              <a:avLst/>
            </a:prstGeom>
          </p:spPr>
        </p:pic>
        <p:sp>
          <p:nvSpPr>
            <p:cNvPr id="140" name="Down Arrow 139">
              <a:extLst>
                <a:ext uri="{FF2B5EF4-FFF2-40B4-BE49-F238E27FC236}">
                  <a16:creationId xmlns:a16="http://schemas.microsoft.com/office/drawing/2014/main" id="{71D235CA-0D4B-2941-A2E5-905894F74E0F}"/>
                </a:ext>
              </a:extLst>
            </p:cNvPr>
            <p:cNvSpPr/>
            <p:nvPr/>
          </p:nvSpPr>
          <p:spPr>
            <a:xfrm>
              <a:off x="2081776" y="3422598"/>
              <a:ext cx="576064" cy="1195593"/>
            </a:xfrm>
            <a:prstGeom prst="downArrow">
              <a:avLst/>
            </a:prstGeom>
            <a:solidFill>
              <a:srgbClr val="FFFFFF"/>
            </a:solidFill>
            <a:ln w="19050" cap="flat" cmpd="sng" algn="ctr">
              <a:solidFill>
                <a:srgbClr val="FF6B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18A7AEE-1648-1EE6-E465-3CF7D6BDA7D1}"/>
              </a:ext>
            </a:extLst>
          </p:cNvPr>
          <p:cNvGrpSpPr/>
          <p:nvPr/>
        </p:nvGrpSpPr>
        <p:grpSpPr>
          <a:xfrm>
            <a:off x="3933996" y="2883670"/>
            <a:ext cx="576064" cy="1775793"/>
            <a:chOff x="4367809" y="2883670"/>
            <a:chExt cx="576064" cy="1775793"/>
          </a:xfrm>
        </p:grpSpPr>
        <p:pic>
          <p:nvPicPr>
            <p:cNvPr id="150" name="Graphic 149" descr="List outline">
              <a:extLst>
                <a:ext uri="{FF2B5EF4-FFF2-40B4-BE49-F238E27FC236}">
                  <a16:creationId xmlns:a16="http://schemas.microsoft.com/office/drawing/2014/main" id="{082388A8-A1BA-EB4F-9F81-84A36B225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397082" y="4155407"/>
              <a:ext cx="504056" cy="504056"/>
            </a:xfrm>
            <a:prstGeom prst="rect">
              <a:avLst/>
            </a:prstGeom>
          </p:spPr>
        </p:pic>
        <p:sp>
          <p:nvSpPr>
            <p:cNvPr id="152" name="Down Arrow 151">
              <a:extLst>
                <a:ext uri="{FF2B5EF4-FFF2-40B4-BE49-F238E27FC236}">
                  <a16:creationId xmlns:a16="http://schemas.microsoft.com/office/drawing/2014/main" id="{8376630E-D19E-4F41-A43B-C0E5314439DB}"/>
                </a:ext>
              </a:extLst>
            </p:cNvPr>
            <p:cNvSpPr/>
            <p:nvPr/>
          </p:nvSpPr>
          <p:spPr>
            <a:xfrm rot="10800000">
              <a:off x="4367809" y="2883670"/>
              <a:ext cx="576064" cy="1233663"/>
            </a:xfrm>
            <a:prstGeom prst="downArrow">
              <a:avLst/>
            </a:prstGeom>
            <a:solidFill>
              <a:srgbClr val="FFFFFF"/>
            </a:solidFill>
            <a:ln w="19050" cap="flat" cmpd="sng" algn="ctr">
              <a:solidFill>
                <a:srgbClr val="0091B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53" name="Rectangle 152">
            <a:extLst>
              <a:ext uri="{FF2B5EF4-FFF2-40B4-BE49-F238E27FC236}">
                <a16:creationId xmlns:a16="http://schemas.microsoft.com/office/drawing/2014/main" id="{BE3DECD6-FF75-014D-A7EF-46364905B6CC}"/>
              </a:ext>
            </a:extLst>
          </p:cNvPr>
          <p:cNvSpPr/>
          <p:nvPr/>
        </p:nvSpPr>
        <p:spPr>
          <a:xfrm>
            <a:off x="1937760" y="3586006"/>
            <a:ext cx="3795226" cy="339959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Authentication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110EED34-53D0-2A46-B771-652515396D98}"/>
              </a:ext>
            </a:extLst>
          </p:cNvPr>
          <p:cNvSpPr/>
          <p:nvPr/>
        </p:nvSpPr>
        <p:spPr>
          <a:xfrm>
            <a:off x="8710132" y="1551655"/>
            <a:ext cx="3002443" cy="129614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FFC7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C7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Verifier</a:t>
            </a:r>
          </a:p>
        </p:txBody>
      </p:sp>
      <p:sp>
        <p:nvSpPr>
          <p:cNvPr id="159" name="Down Arrow 158">
            <a:extLst>
              <a:ext uri="{FF2B5EF4-FFF2-40B4-BE49-F238E27FC236}">
                <a16:creationId xmlns:a16="http://schemas.microsoft.com/office/drawing/2014/main" id="{150700B6-9795-6A4D-8841-BD60A0E95B7E}"/>
              </a:ext>
            </a:extLst>
          </p:cNvPr>
          <p:cNvSpPr/>
          <p:nvPr/>
        </p:nvSpPr>
        <p:spPr>
          <a:xfrm rot="16200000">
            <a:off x="7763106" y="1518985"/>
            <a:ext cx="576064" cy="1233663"/>
          </a:xfrm>
          <a:prstGeom prst="downArrow">
            <a:avLst/>
          </a:prstGeom>
          <a:solidFill>
            <a:srgbClr val="FFFFFF"/>
          </a:solidFill>
          <a:ln w="19050" cap="flat" cmpd="sng" algn="ctr">
            <a:solidFill>
              <a:srgbClr val="FF6B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79AABF8A-01C5-1C41-8F9F-D004582D2312}"/>
              </a:ext>
            </a:extLst>
          </p:cNvPr>
          <p:cNvSpPr/>
          <p:nvPr/>
        </p:nvSpPr>
        <p:spPr>
          <a:xfrm>
            <a:off x="7524451" y="1364969"/>
            <a:ext cx="952355" cy="339959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Verification</a:t>
            </a:r>
          </a:p>
        </p:txBody>
      </p:sp>
      <p:pic>
        <p:nvPicPr>
          <p:cNvPr id="161" name="Graphic 160" descr="Cloud outline">
            <a:extLst>
              <a:ext uri="{FF2B5EF4-FFF2-40B4-BE49-F238E27FC236}">
                <a16:creationId xmlns:a16="http://schemas.microsoft.com/office/drawing/2014/main" id="{A4482FC0-EF47-3E4C-A804-532F286375F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659622" y="914772"/>
            <a:ext cx="629130" cy="62913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456E7B1-F696-855C-A220-15BE3CF99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684"/>
            <a:ext cx="10515600" cy="1325563"/>
          </a:xfrm>
        </p:spPr>
        <p:txBody>
          <a:bodyPr/>
          <a:lstStyle/>
          <a:p>
            <a:r>
              <a:rPr lang="en-GB" dirty="0"/>
              <a:t>Prototype Architecture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629796-21EB-D687-C4A3-4F7E2257DC38}"/>
              </a:ext>
            </a:extLst>
          </p:cNvPr>
          <p:cNvSpPr/>
          <p:nvPr/>
        </p:nvSpPr>
        <p:spPr>
          <a:xfrm>
            <a:off x="1783903" y="5724057"/>
            <a:ext cx="5136961" cy="478927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91BD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9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19E83F-0C88-BE7B-94B8-98960325685A}"/>
              </a:ext>
            </a:extLst>
          </p:cNvPr>
          <p:cNvSpPr txBox="1"/>
          <p:nvPr/>
        </p:nvSpPr>
        <p:spPr>
          <a:xfrm>
            <a:off x="3972593" y="6308458"/>
            <a:ext cx="790429" cy="1661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fontAlgn="base">
              <a:lnSpc>
                <a:spcPct val="90000"/>
              </a:lnSpc>
              <a:spcAft>
                <a:spcPts val="600"/>
              </a:spcAft>
            </a:pPr>
            <a:r>
              <a:rPr lang="en-US" sz="1200" dirty="0">
                <a:solidFill>
                  <a:srgbClr val="0091BD"/>
                </a:solidFill>
                <a:ea typeface="ＭＳ Ｐゴシック" panose="020B0600070205080204" pitchFamily="34" charset="-128"/>
              </a:rPr>
              <a:t>Attester </a:t>
            </a:r>
            <a:r>
              <a:rPr lang="en-US" sz="1200" dirty="0" err="1">
                <a:solidFill>
                  <a:srgbClr val="0091BD"/>
                </a:solidFill>
                <a:ea typeface="ＭＳ Ｐゴシック" panose="020B0600070205080204" pitchFamily="34" charset="-128"/>
              </a:rPr>
              <a:t>RoT</a:t>
            </a:r>
            <a:endParaRPr lang="en-US" sz="1200" dirty="0">
              <a:solidFill>
                <a:srgbClr val="0091BD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8" name="Graphic 7" descr="Key outline">
            <a:extLst>
              <a:ext uri="{FF2B5EF4-FFF2-40B4-BE49-F238E27FC236}">
                <a16:creationId xmlns:a16="http://schemas.microsoft.com/office/drawing/2014/main" id="{2C41348C-A903-EF12-CCA5-F89EC802F9D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054690" y="5685984"/>
            <a:ext cx="555071" cy="5550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68A8145-7555-6D11-C491-84BCCD677D5C}"/>
              </a:ext>
            </a:extLst>
          </p:cNvPr>
          <p:cNvSpPr txBox="1"/>
          <p:nvPr/>
        </p:nvSpPr>
        <p:spPr>
          <a:xfrm>
            <a:off x="2633999" y="5880419"/>
            <a:ext cx="2294677" cy="1661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fontAlgn="base">
              <a:lnSpc>
                <a:spcPct val="90000"/>
              </a:lnSpc>
              <a:spcAft>
                <a:spcPts val="600"/>
              </a:spcAft>
            </a:pPr>
            <a:r>
              <a:rPr lang="en-US" sz="1200" dirty="0">
                <a:solidFill>
                  <a:srgbClr val="0091BD"/>
                </a:solidFill>
                <a:ea typeface="ＭＳ Ｐゴシック" panose="020B0600070205080204" pitchFamily="34" charset="-128"/>
              </a:rPr>
              <a:t>Attester Private + Attestation Key(s)</a:t>
            </a:r>
          </a:p>
        </p:txBody>
      </p:sp>
      <p:pic>
        <p:nvPicPr>
          <p:cNvPr id="10" name="Graphic 9" descr="Binary outline">
            <a:extLst>
              <a:ext uri="{FF2B5EF4-FFF2-40B4-BE49-F238E27FC236}">
                <a16:creationId xmlns:a16="http://schemas.microsoft.com/office/drawing/2014/main" id="{02F1F68B-08AE-B77A-1B5E-AAC6D33440A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199464" y="5752003"/>
            <a:ext cx="423030" cy="42303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A57BA90-B52B-89C4-91B5-BE57389083E4}"/>
              </a:ext>
            </a:extLst>
          </p:cNvPr>
          <p:cNvSpPr txBox="1"/>
          <p:nvPr/>
        </p:nvSpPr>
        <p:spPr>
          <a:xfrm>
            <a:off x="5501016" y="5869306"/>
            <a:ext cx="1171048" cy="1661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fontAlgn="base">
              <a:lnSpc>
                <a:spcPct val="90000"/>
              </a:lnSpc>
              <a:spcAft>
                <a:spcPts val="600"/>
              </a:spcAft>
            </a:pPr>
            <a:r>
              <a:rPr lang="en-US" sz="1200">
                <a:solidFill>
                  <a:srgbClr val="0091BD"/>
                </a:solidFill>
                <a:ea typeface="ＭＳ Ｐゴシック" panose="020B0600070205080204" pitchFamily="34" charset="-128"/>
              </a:rPr>
              <a:t>Platform State</a:t>
            </a:r>
          </a:p>
        </p:txBody>
      </p:sp>
    </p:spTree>
    <p:extLst>
      <p:ext uri="{BB962C8B-B14F-4D97-AF65-F5344CB8AC3E}">
        <p14:creationId xmlns:p14="http://schemas.microsoft.com/office/powerpoint/2010/main" val="1960357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30">
            <a:extLst>
              <a:ext uri="{FF2B5EF4-FFF2-40B4-BE49-F238E27FC236}">
                <a16:creationId xmlns:a16="http://schemas.microsoft.com/office/drawing/2014/main" id="{242FF889-8F3A-3943-8E58-7B0B6D22119D}"/>
              </a:ext>
            </a:extLst>
          </p:cNvPr>
          <p:cNvSpPr/>
          <p:nvPr/>
        </p:nvSpPr>
        <p:spPr>
          <a:xfrm>
            <a:off x="1343472" y="4656262"/>
            <a:ext cx="6048672" cy="129614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91BD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91B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Client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DBBE5CB-E997-6247-AF32-647AA09B1A58}"/>
              </a:ext>
            </a:extLst>
          </p:cNvPr>
          <p:cNvSpPr/>
          <p:nvPr/>
        </p:nvSpPr>
        <p:spPr>
          <a:xfrm>
            <a:off x="1325248" y="1556717"/>
            <a:ext cx="6066896" cy="129614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FF6B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6B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Server</a:t>
            </a:r>
          </a:p>
        </p:txBody>
      </p:sp>
      <p:sp>
        <p:nvSpPr>
          <p:cNvPr id="133" name="Up-down Arrow 132">
            <a:extLst>
              <a:ext uri="{FF2B5EF4-FFF2-40B4-BE49-F238E27FC236}">
                <a16:creationId xmlns:a16="http://schemas.microsoft.com/office/drawing/2014/main" id="{0E392B3B-69D1-294E-ADB4-C25C4B7B674D}"/>
              </a:ext>
            </a:extLst>
          </p:cNvPr>
          <p:cNvSpPr/>
          <p:nvPr/>
        </p:nvSpPr>
        <p:spPr>
          <a:xfrm>
            <a:off x="6416809" y="2878771"/>
            <a:ext cx="504056" cy="1777489"/>
          </a:xfrm>
          <a:prstGeom prst="upDownArrow">
            <a:avLst/>
          </a:prstGeom>
          <a:gradFill>
            <a:gsLst>
              <a:gs pos="0">
                <a:srgbClr val="FF6B00">
                  <a:lumMod val="60000"/>
                  <a:lumOff val="40000"/>
                </a:srgbClr>
              </a:gs>
              <a:gs pos="100000">
                <a:srgbClr val="0091BD"/>
              </a:gs>
            </a:gsLst>
            <a:lin ang="54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6AE2BFA1-60D1-8642-B7BC-7386114E7A35}"/>
              </a:ext>
            </a:extLst>
          </p:cNvPr>
          <p:cNvSpPr/>
          <p:nvPr/>
        </p:nvSpPr>
        <p:spPr>
          <a:xfrm>
            <a:off x="6038545" y="3588478"/>
            <a:ext cx="1187879" cy="339959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Secure Channel</a:t>
            </a:r>
          </a:p>
        </p:txBody>
      </p:sp>
      <p:pic>
        <p:nvPicPr>
          <p:cNvPr id="135" name="Graphic 134" descr="Lock outline">
            <a:extLst>
              <a:ext uri="{FF2B5EF4-FFF2-40B4-BE49-F238E27FC236}">
                <a16:creationId xmlns:a16="http://schemas.microsoft.com/office/drawing/2014/main" id="{5997C38A-6124-6841-8FB4-F0DF627237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26424" y="3567585"/>
            <a:ext cx="381744" cy="381744"/>
          </a:xfrm>
          <a:prstGeom prst="rect">
            <a:avLst/>
          </a:prstGeom>
        </p:spPr>
      </p:pic>
      <p:pic>
        <p:nvPicPr>
          <p:cNvPr id="138" name="Graphic 137" descr="Server outline">
            <a:extLst>
              <a:ext uri="{FF2B5EF4-FFF2-40B4-BE49-F238E27FC236}">
                <a16:creationId xmlns:a16="http://schemas.microsoft.com/office/drawing/2014/main" id="{95CFC8F2-EB26-7042-BE67-F98EA0FE01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3392" y="1229337"/>
            <a:ext cx="654760" cy="654760"/>
          </a:xfrm>
          <a:prstGeom prst="rect">
            <a:avLst/>
          </a:prstGeom>
        </p:spPr>
      </p:pic>
      <p:pic>
        <p:nvPicPr>
          <p:cNvPr id="139" name="Graphic 138" descr="Wireless router outline">
            <a:extLst>
              <a:ext uri="{FF2B5EF4-FFF2-40B4-BE49-F238E27FC236}">
                <a16:creationId xmlns:a16="http://schemas.microsoft.com/office/drawing/2014/main" id="{9E70963D-1825-6F45-9A87-B0727AC1C2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3392" y="4215605"/>
            <a:ext cx="654760" cy="65476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BA86DC0-A7CB-4C9B-F5AD-AF36B4EDED57}"/>
              </a:ext>
            </a:extLst>
          </p:cNvPr>
          <p:cNvGrpSpPr/>
          <p:nvPr/>
        </p:nvGrpSpPr>
        <p:grpSpPr>
          <a:xfrm>
            <a:off x="2102782" y="2781107"/>
            <a:ext cx="1325678" cy="1837084"/>
            <a:chOff x="1371509" y="2781107"/>
            <a:chExt cx="1325678" cy="1837084"/>
          </a:xfrm>
        </p:grpSpPr>
        <p:pic>
          <p:nvPicPr>
            <p:cNvPr id="136" name="Graphic 135" descr="Diploma outline">
              <a:extLst>
                <a:ext uri="{FF2B5EF4-FFF2-40B4-BE49-F238E27FC236}">
                  <a16:creationId xmlns:a16="http://schemas.microsoft.com/office/drawing/2014/main" id="{03EEE048-A55C-304C-AA40-70AFE4939C8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042427" y="2781107"/>
              <a:ext cx="654760" cy="654760"/>
            </a:xfrm>
            <a:prstGeom prst="rect">
              <a:avLst/>
            </a:prstGeom>
          </p:spPr>
        </p:pic>
        <p:sp>
          <p:nvSpPr>
            <p:cNvPr id="140" name="Down Arrow 139">
              <a:extLst>
                <a:ext uri="{FF2B5EF4-FFF2-40B4-BE49-F238E27FC236}">
                  <a16:creationId xmlns:a16="http://schemas.microsoft.com/office/drawing/2014/main" id="{71D235CA-0D4B-2941-A2E5-905894F74E0F}"/>
                </a:ext>
              </a:extLst>
            </p:cNvPr>
            <p:cNvSpPr/>
            <p:nvPr/>
          </p:nvSpPr>
          <p:spPr>
            <a:xfrm>
              <a:off x="2081776" y="3422598"/>
              <a:ext cx="576064" cy="1195593"/>
            </a:xfrm>
            <a:prstGeom prst="downArrow">
              <a:avLst/>
            </a:prstGeom>
            <a:solidFill>
              <a:srgbClr val="FFFFFF"/>
            </a:solidFill>
            <a:ln w="19050" cap="flat" cmpd="sng" algn="ctr">
              <a:solidFill>
                <a:srgbClr val="FF6B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79C2388B-B8E4-A24D-BB3B-824B6BF76C4C}"/>
                </a:ext>
              </a:extLst>
            </p:cNvPr>
            <p:cNvSpPr txBox="1"/>
            <p:nvPr/>
          </p:nvSpPr>
          <p:spPr>
            <a:xfrm>
              <a:off x="1371509" y="2942287"/>
              <a:ext cx="685912" cy="3323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 fontAlgn="base">
                <a:lnSpc>
                  <a:spcPct val="90000"/>
                </a:lnSpc>
                <a:spcAft>
                  <a:spcPts val="600"/>
                </a:spcAft>
              </a:pPr>
              <a:r>
                <a:rPr lang="en-US" sz="1200">
                  <a:solidFill>
                    <a:srgbClr val="FF6B00"/>
                  </a:solidFill>
                  <a:ea typeface="ＭＳ Ｐゴシック" panose="020B0600070205080204" pitchFamily="34" charset="-128"/>
                </a:rPr>
                <a:t>Server Certificate</a:t>
              </a:r>
            </a:p>
          </p:txBody>
        </p:sp>
      </p:grpSp>
      <p:pic>
        <p:nvPicPr>
          <p:cNvPr id="144" name="Graphic 143" descr="Handshake outline">
            <a:extLst>
              <a:ext uri="{FF2B5EF4-FFF2-40B4-BE49-F238E27FC236}">
                <a16:creationId xmlns:a16="http://schemas.microsoft.com/office/drawing/2014/main" id="{E91B6A1E-6134-4E4D-A4BF-83344712E01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99088" y="3575622"/>
            <a:ext cx="381744" cy="381744"/>
          </a:xfrm>
          <a:prstGeom prst="rect">
            <a:avLst/>
          </a:prstGeom>
        </p:spPr>
      </p:pic>
      <p:sp>
        <p:nvSpPr>
          <p:cNvPr id="145" name="Rectangle 144">
            <a:extLst>
              <a:ext uri="{FF2B5EF4-FFF2-40B4-BE49-F238E27FC236}">
                <a16:creationId xmlns:a16="http://schemas.microsoft.com/office/drawing/2014/main" id="{93B1F8FB-68F2-DE41-9616-F459E0332EF7}"/>
              </a:ext>
            </a:extLst>
          </p:cNvPr>
          <p:cNvSpPr/>
          <p:nvPr/>
        </p:nvSpPr>
        <p:spPr>
          <a:xfrm>
            <a:off x="1783903" y="5724057"/>
            <a:ext cx="5136961" cy="478927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91BD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9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DDF1E553-20BF-2A4B-859C-7F5DF55AFDA6}"/>
              </a:ext>
            </a:extLst>
          </p:cNvPr>
          <p:cNvSpPr txBox="1"/>
          <p:nvPr/>
        </p:nvSpPr>
        <p:spPr>
          <a:xfrm>
            <a:off x="4009427" y="6304311"/>
            <a:ext cx="685912" cy="1661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fontAlgn="base">
              <a:lnSpc>
                <a:spcPct val="90000"/>
              </a:lnSpc>
              <a:spcAft>
                <a:spcPts val="600"/>
              </a:spcAft>
            </a:pPr>
            <a:r>
              <a:rPr lang="en-US" sz="1200">
                <a:solidFill>
                  <a:srgbClr val="0091BD"/>
                </a:solidFill>
                <a:ea typeface="ＭＳ Ｐゴシック" panose="020B0600070205080204" pitchFamily="34" charset="-128"/>
              </a:rPr>
              <a:t>Client </a:t>
            </a:r>
            <a:r>
              <a:rPr lang="en-US" sz="1200" err="1">
                <a:solidFill>
                  <a:srgbClr val="0091BD"/>
                </a:solidFill>
                <a:ea typeface="ＭＳ Ｐゴシック" panose="020B0600070205080204" pitchFamily="34" charset="-128"/>
              </a:rPr>
              <a:t>RoT</a:t>
            </a:r>
            <a:endParaRPr lang="en-US" sz="1200">
              <a:solidFill>
                <a:srgbClr val="0091BD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47" name="Graphic 146" descr="Key outline">
            <a:extLst>
              <a:ext uri="{FF2B5EF4-FFF2-40B4-BE49-F238E27FC236}">
                <a16:creationId xmlns:a16="http://schemas.microsoft.com/office/drawing/2014/main" id="{067A9D85-B712-1043-9023-A63F1A55A24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054690" y="5685984"/>
            <a:ext cx="555071" cy="555071"/>
          </a:xfrm>
          <a:prstGeom prst="rect">
            <a:avLst/>
          </a:prstGeom>
        </p:spPr>
      </p:pic>
      <p:sp>
        <p:nvSpPr>
          <p:cNvPr id="148" name="TextBox 147">
            <a:extLst>
              <a:ext uri="{FF2B5EF4-FFF2-40B4-BE49-F238E27FC236}">
                <a16:creationId xmlns:a16="http://schemas.microsoft.com/office/drawing/2014/main" id="{F6DA8019-21EE-7244-B269-A0E5EF69180A}"/>
              </a:ext>
            </a:extLst>
          </p:cNvPr>
          <p:cNvSpPr txBox="1"/>
          <p:nvPr/>
        </p:nvSpPr>
        <p:spPr>
          <a:xfrm>
            <a:off x="2634000" y="5880419"/>
            <a:ext cx="2165856" cy="1661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fontAlgn="base">
              <a:lnSpc>
                <a:spcPct val="90000"/>
              </a:lnSpc>
              <a:spcAft>
                <a:spcPts val="600"/>
              </a:spcAft>
            </a:pPr>
            <a:r>
              <a:rPr lang="en-US" sz="1200">
                <a:solidFill>
                  <a:srgbClr val="0091BD"/>
                </a:solidFill>
                <a:ea typeface="ＭＳ Ｐゴシック" panose="020B0600070205080204" pitchFamily="34" charset="-128"/>
              </a:rPr>
              <a:t>Client Private + Attestation Key(s)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6F1DB5C5-03D1-EB41-B213-122BA265F88D}"/>
              </a:ext>
            </a:extLst>
          </p:cNvPr>
          <p:cNvSpPr/>
          <p:nvPr/>
        </p:nvSpPr>
        <p:spPr>
          <a:xfrm>
            <a:off x="1467966" y="4725481"/>
            <a:ext cx="5780162" cy="356916"/>
          </a:xfrm>
          <a:prstGeom prst="rect">
            <a:avLst/>
          </a:prstGeom>
          <a:solidFill>
            <a:srgbClr val="0091BD"/>
          </a:solidFill>
          <a:ln w="25400" cap="flat" cmpd="sng" algn="ctr">
            <a:solidFill>
              <a:srgbClr val="0091BD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TLS Stack (</a:t>
            </a:r>
            <a:r>
              <a:rPr kumimoji="0" lang="en-US" sz="18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MbedTLS</a:t>
            </a: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18A7AEE-1648-1EE6-E465-3CF7D6BDA7D1}"/>
              </a:ext>
            </a:extLst>
          </p:cNvPr>
          <p:cNvGrpSpPr/>
          <p:nvPr/>
        </p:nvGrpSpPr>
        <p:grpSpPr>
          <a:xfrm>
            <a:off x="3933996" y="2883670"/>
            <a:ext cx="1220749" cy="1775793"/>
            <a:chOff x="4367809" y="2883670"/>
            <a:chExt cx="1220749" cy="1775793"/>
          </a:xfrm>
        </p:grpSpPr>
        <p:pic>
          <p:nvPicPr>
            <p:cNvPr id="150" name="Graphic 149" descr="List outline">
              <a:extLst>
                <a:ext uri="{FF2B5EF4-FFF2-40B4-BE49-F238E27FC236}">
                  <a16:creationId xmlns:a16="http://schemas.microsoft.com/office/drawing/2014/main" id="{082388A8-A1BA-EB4F-9F81-84A36B225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4397082" y="4155407"/>
              <a:ext cx="504056" cy="504056"/>
            </a:xfrm>
            <a:prstGeom prst="rect">
              <a:avLst/>
            </a:prstGeom>
          </p:spPr>
        </p:pic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739B5BAB-AB25-114F-9B3C-8C059184A106}"/>
                </a:ext>
              </a:extLst>
            </p:cNvPr>
            <p:cNvSpPr txBox="1"/>
            <p:nvPr/>
          </p:nvSpPr>
          <p:spPr>
            <a:xfrm>
              <a:off x="4902646" y="4241235"/>
              <a:ext cx="685912" cy="3323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 fontAlgn="base">
                <a:lnSpc>
                  <a:spcPct val="90000"/>
                </a:lnSpc>
                <a:spcAft>
                  <a:spcPts val="600"/>
                </a:spcAft>
              </a:pPr>
              <a:r>
                <a:rPr lang="en-US" sz="1200" dirty="0">
                  <a:solidFill>
                    <a:srgbClr val="0091BD"/>
                  </a:solidFill>
                  <a:ea typeface="ＭＳ Ｐゴシック" panose="020B0600070205080204" pitchFamily="34" charset="-128"/>
                </a:rPr>
                <a:t>Attestation Evidence</a:t>
              </a:r>
            </a:p>
          </p:txBody>
        </p:sp>
        <p:sp>
          <p:nvSpPr>
            <p:cNvPr id="152" name="Down Arrow 151">
              <a:extLst>
                <a:ext uri="{FF2B5EF4-FFF2-40B4-BE49-F238E27FC236}">
                  <a16:creationId xmlns:a16="http://schemas.microsoft.com/office/drawing/2014/main" id="{8376630E-D19E-4F41-A43B-C0E5314439DB}"/>
                </a:ext>
              </a:extLst>
            </p:cNvPr>
            <p:cNvSpPr/>
            <p:nvPr/>
          </p:nvSpPr>
          <p:spPr>
            <a:xfrm rot="10800000">
              <a:off x="4367809" y="2883670"/>
              <a:ext cx="576064" cy="1233663"/>
            </a:xfrm>
            <a:prstGeom prst="downArrow">
              <a:avLst/>
            </a:prstGeom>
            <a:solidFill>
              <a:srgbClr val="FFFFFF"/>
            </a:solidFill>
            <a:ln w="19050" cap="flat" cmpd="sng" algn="ctr">
              <a:solidFill>
                <a:srgbClr val="0091B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53" name="Rectangle 152">
            <a:extLst>
              <a:ext uri="{FF2B5EF4-FFF2-40B4-BE49-F238E27FC236}">
                <a16:creationId xmlns:a16="http://schemas.microsoft.com/office/drawing/2014/main" id="{BE3DECD6-FF75-014D-A7EF-46364905B6CC}"/>
              </a:ext>
            </a:extLst>
          </p:cNvPr>
          <p:cNvSpPr/>
          <p:nvPr/>
        </p:nvSpPr>
        <p:spPr>
          <a:xfrm>
            <a:off x="1937760" y="3586006"/>
            <a:ext cx="3795226" cy="339959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Handshake (Augmented)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110EED34-53D0-2A46-B771-652515396D98}"/>
              </a:ext>
            </a:extLst>
          </p:cNvPr>
          <p:cNvSpPr/>
          <p:nvPr/>
        </p:nvSpPr>
        <p:spPr>
          <a:xfrm>
            <a:off x="8710132" y="1551655"/>
            <a:ext cx="3002443" cy="129614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FFC7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C7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Verifier</a:t>
            </a:r>
          </a:p>
        </p:txBody>
      </p:sp>
      <p:pic>
        <p:nvPicPr>
          <p:cNvPr id="155" name="Graphic 154" descr="Binary outline">
            <a:extLst>
              <a:ext uri="{FF2B5EF4-FFF2-40B4-BE49-F238E27FC236}">
                <a16:creationId xmlns:a16="http://schemas.microsoft.com/office/drawing/2014/main" id="{F89053D7-9F51-E548-B756-5EBD96C0C03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199464" y="5752003"/>
            <a:ext cx="423030" cy="423030"/>
          </a:xfrm>
          <a:prstGeom prst="rect">
            <a:avLst/>
          </a:prstGeom>
        </p:spPr>
      </p:pic>
      <p:sp>
        <p:nvSpPr>
          <p:cNvPr id="156" name="TextBox 155">
            <a:extLst>
              <a:ext uri="{FF2B5EF4-FFF2-40B4-BE49-F238E27FC236}">
                <a16:creationId xmlns:a16="http://schemas.microsoft.com/office/drawing/2014/main" id="{12A5FAF6-E22E-114E-A1AD-D4F0CDB43E4D}"/>
              </a:ext>
            </a:extLst>
          </p:cNvPr>
          <p:cNvSpPr txBox="1"/>
          <p:nvPr/>
        </p:nvSpPr>
        <p:spPr>
          <a:xfrm>
            <a:off x="5501016" y="5869306"/>
            <a:ext cx="1171048" cy="1661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fontAlgn="base">
              <a:lnSpc>
                <a:spcPct val="90000"/>
              </a:lnSpc>
              <a:spcAft>
                <a:spcPts val="600"/>
              </a:spcAft>
            </a:pPr>
            <a:r>
              <a:rPr lang="en-US" sz="1200">
                <a:solidFill>
                  <a:srgbClr val="0091BD"/>
                </a:solidFill>
                <a:ea typeface="ＭＳ Ｐゴシック" panose="020B0600070205080204" pitchFamily="34" charset="-128"/>
              </a:rPr>
              <a:t>Platform State</a:t>
            </a:r>
          </a:p>
        </p:txBody>
      </p:sp>
      <p:pic>
        <p:nvPicPr>
          <p:cNvPr id="157" name="Picture 156">
            <a:extLst>
              <a:ext uri="{FF2B5EF4-FFF2-40B4-BE49-F238E27FC236}">
                <a16:creationId xmlns:a16="http://schemas.microsoft.com/office/drawing/2014/main" id="{7B4E840C-2ACB-E14D-BD0C-10ED8705B76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191651" y="5752003"/>
            <a:ext cx="1441775" cy="756052"/>
          </a:xfrm>
          <a:prstGeom prst="rect">
            <a:avLst/>
          </a:prstGeom>
        </p:spPr>
      </p:pic>
      <p:pic>
        <p:nvPicPr>
          <p:cNvPr id="158" name="Picture 157">
            <a:extLst>
              <a:ext uri="{FF2B5EF4-FFF2-40B4-BE49-F238E27FC236}">
                <a16:creationId xmlns:a16="http://schemas.microsoft.com/office/drawing/2014/main" id="{05B8FA01-6CD7-A744-A382-A66DEAB7E14A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486864" y="2912319"/>
            <a:ext cx="1534751" cy="900832"/>
          </a:xfrm>
          <a:prstGeom prst="rect">
            <a:avLst/>
          </a:prstGeom>
        </p:spPr>
      </p:pic>
      <p:sp>
        <p:nvSpPr>
          <p:cNvPr id="159" name="Down Arrow 158">
            <a:extLst>
              <a:ext uri="{FF2B5EF4-FFF2-40B4-BE49-F238E27FC236}">
                <a16:creationId xmlns:a16="http://schemas.microsoft.com/office/drawing/2014/main" id="{150700B6-9795-6A4D-8841-BD60A0E95B7E}"/>
              </a:ext>
            </a:extLst>
          </p:cNvPr>
          <p:cNvSpPr/>
          <p:nvPr/>
        </p:nvSpPr>
        <p:spPr>
          <a:xfrm rot="16200000">
            <a:off x="7763106" y="1518985"/>
            <a:ext cx="576064" cy="1233663"/>
          </a:xfrm>
          <a:prstGeom prst="downArrow">
            <a:avLst/>
          </a:prstGeom>
          <a:solidFill>
            <a:srgbClr val="FFFFFF"/>
          </a:solidFill>
          <a:ln w="19050" cap="flat" cmpd="sng" algn="ctr">
            <a:solidFill>
              <a:srgbClr val="FF6B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79AABF8A-01C5-1C41-8F9F-D004582D2312}"/>
              </a:ext>
            </a:extLst>
          </p:cNvPr>
          <p:cNvSpPr/>
          <p:nvPr/>
        </p:nvSpPr>
        <p:spPr>
          <a:xfrm>
            <a:off x="7524451" y="1364969"/>
            <a:ext cx="952355" cy="339959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Verification</a:t>
            </a:r>
          </a:p>
        </p:txBody>
      </p:sp>
      <p:pic>
        <p:nvPicPr>
          <p:cNvPr id="161" name="Graphic 160" descr="Cloud outline">
            <a:extLst>
              <a:ext uri="{FF2B5EF4-FFF2-40B4-BE49-F238E27FC236}">
                <a16:creationId xmlns:a16="http://schemas.microsoft.com/office/drawing/2014/main" id="{A4482FC0-EF47-3E4C-A804-532F286375F2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659622" y="914772"/>
            <a:ext cx="629130" cy="62913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456E7B1-F696-855C-A220-15BE3CF99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684"/>
            <a:ext cx="10515600" cy="1325563"/>
          </a:xfrm>
        </p:spPr>
        <p:txBody>
          <a:bodyPr/>
          <a:lstStyle/>
          <a:p>
            <a:r>
              <a:rPr lang="en-GB" dirty="0"/>
              <a:t>Prototype Architecture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E34322-3EC7-2756-F933-E82604D06AB9}"/>
              </a:ext>
            </a:extLst>
          </p:cNvPr>
          <p:cNvSpPr/>
          <p:nvPr/>
        </p:nvSpPr>
        <p:spPr>
          <a:xfrm>
            <a:off x="1462302" y="2406228"/>
            <a:ext cx="5780162" cy="356916"/>
          </a:xfrm>
          <a:prstGeom prst="rec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TLS Stack (</a:t>
            </a:r>
            <a:r>
              <a:rPr kumimoji="0" lang="en-US" sz="18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MbedTLS</a:t>
            </a: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1439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FC57F-988D-1945-9C12-0AFE66EE5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478301"/>
            <a:ext cx="11233150" cy="654760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tx1"/>
                </a:solidFill>
              </a:rPr>
              <a:t>Parsec: A Platform Abstraction For Security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3B6360-DF98-D541-9E5C-9180F89D2AA9}"/>
              </a:ext>
            </a:extLst>
          </p:cNvPr>
          <p:cNvSpPr/>
          <p:nvPr/>
        </p:nvSpPr>
        <p:spPr>
          <a:xfrm>
            <a:off x="1488320" y="4429116"/>
            <a:ext cx="8975166" cy="71367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Any Platform, Any Architecture, Any Hardware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216DED-45B2-E24E-89BB-EC86DE006A0D}"/>
              </a:ext>
            </a:extLst>
          </p:cNvPr>
          <p:cNvSpPr/>
          <p:nvPr/>
        </p:nvSpPr>
        <p:spPr>
          <a:xfrm>
            <a:off x="1059367" y="1446702"/>
            <a:ext cx="9835374" cy="7136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Cloud-Native Applications, Any Programming Language, Any Runtime, Any Orchestration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A83E7A-2459-9B4C-9BB5-D56FC6232848}"/>
              </a:ext>
            </a:extLst>
          </p:cNvPr>
          <p:cNvSpPr/>
          <p:nvPr/>
        </p:nvSpPr>
        <p:spPr>
          <a:xfrm>
            <a:off x="1488321" y="5297362"/>
            <a:ext cx="1429140" cy="7136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Discrete TPM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92CAE2-D46A-4D4A-9E30-946BE1B8C9EA}"/>
              </a:ext>
            </a:extLst>
          </p:cNvPr>
          <p:cNvSpPr/>
          <p:nvPr/>
        </p:nvSpPr>
        <p:spPr>
          <a:xfrm>
            <a:off x="2997526" y="5297362"/>
            <a:ext cx="1429140" cy="7136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Firmware TPM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935E4C-BDF4-0F43-939A-DB3DD0063968}"/>
              </a:ext>
            </a:extLst>
          </p:cNvPr>
          <p:cNvSpPr/>
          <p:nvPr/>
        </p:nvSpPr>
        <p:spPr>
          <a:xfrm>
            <a:off x="4506731" y="5297362"/>
            <a:ext cx="1429140" cy="7136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Local HSM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4D81F4-5699-7B44-82CB-99C152156601}"/>
              </a:ext>
            </a:extLst>
          </p:cNvPr>
          <p:cNvSpPr/>
          <p:nvPr/>
        </p:nvSpPr>
        <p:spPr>
          <a:xfrm>
            <a:off x="6015936" y="5297362"/>
            <a:ext cx="1429140" cy="7136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Remote HSM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A39221-1608-FB42-9E0A-19FCDF952EF0}"/>
              </a:ext>
            </a:extLst>
          </p:cNvPr>
          <p:cNvSpPr/>
          <p:nvPr/>
        </p:nvSpPr>
        <p:spPr>
          <a:xfrm>
            <a:off x="7525141" y="5297362"/>
            <a:ext cx="1429140" cy="7136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Trusted Services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498107-8EA0-BB46-AE6A-B41469038508}"/>
              </a:ext>
            </a:extLst>
          </p:cNvPr>
          <p:cNvSpPr/>
          <p:nvPr/>
        </p:nvSpPr>
        <p:spPr>
          <a:xfrm>
            <a:off x="9034346" y="5297362"/>
            <a:ext cx="1429140" cy="7136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Custom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2B2D08-E548-F241-BBC0-9A5852CA459E}"/>
              </a:ext>
            </a:extLst>
          </p:cNvPr>
          <p:cNvSpPr/>
          <p:nvPr/>
        </p:nvSpPr>
        <p:spPr>
          <a:xfrm>
            <a:off x="4435780" y="3011969"/>
            <a:ext cx="3080246" cy="764986"/>
          </a:xfrm>
          <a:prstGeom prst="rect">
            <a:avLst/>
          </a:prstGeom>
          <a:noFill/>
          <a:ln w="82550">
            <a:solidFill>
              <a:srgbClr val="6AF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ADC2182-BECC-054C-B130-FD05EA3ED398}"/>
              </a:ext>
            </a:extLst>
          </p:cNvPr>
          <p:cNvCxnSpPr>
            <a:cxnSpLocks/>
            <a:stCxn id="5" idx="2"/>
            <a:endCxn id="12" idx="0"/>
          </p:cNvCxnSpPr>
          <p:nvPr/>
        </p:nvCxnSpPr>
        <p:spPr>
          <a:xfrm flipH="1">
            <a:off x="5975903" y="2160380"/>
            <a:ext cx="1151" cy="851589"/>
          </a:xfrm>
          <a:prstGeom prst="line">
            <a:avLst/>
          </a:prstGeom>
          <a:ln w="53975">
            <a:solidFill>
              <a:srgbClr val="6AFF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404B91-7C49-304F-BA17-BF94BDBEC256}"/>
              </a:ext>
            </a:extLst>
          </p:cNvPr>
          <p:cNvCxnSpPr>
            <a:cxnSpLocks/>
            <a:stCxn id="12" idx="2"/>
            <a:endCxn id="4" idx="0"/>
          </p:cNvCxnSpPr>
          <p:nvPr/>
        </p:nvCxnSpPr>
        <p:spPr>
          <a:xfrm>
            <a:off x="5975903" y="3776955"/>
            <a:ext cx="0" cy="652161"/>
          </a:xfrm>
          <a:prstGeom prst="line">
            <a:avLst/>
          </a:prstGeom>
          <a:ln w="53975">
            <a:solidFill>
              <a:srgbClr val="6AFF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PARSEC Project Logo">
            <a:extLst>
              <a:ext uri="{FF2B5EF4-FFF2-40B4-BE49-F238E27FC236}">
                <a16:creationId xmlns:a16="http://schemas.microsoft.com/office/drawing/2014/main" id="{1BF7E2B6-7359-DD40-A47F-8E1CDCD272A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4120" y="3163436"/>
            <a:ext cx="2603565" cy="53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114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FC57F-988D-1945-9C12-0AFE66EE5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</a:t>
            </a:r>
            <a:r>
              <a:rPr lang="en-US" dirty="0" err="1"/>
              <a:t>Veraison</a:t>
            </a:r>
            <a:r>
              <a:rPr lang="en-US" dirty="0"/>
              <a:t>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040BC-7FA6-894F-9542-74B2E95E25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 Open-Source Library of Components to Build Attestation Verifier Services</a:t>
            </a:r>
          </a:p>
        </p:txBody>
      </p:sp>
      <p:pic>
        <p:nvPicPr>
          <p:cNvPr id="20" name="Graphic 19" descr="Factory outline">
            <a:extLst>
              <a:ext uri="{FF2B5EF4-FFF2-40B4-BE49-F238E27FC236}">
                <a16:creationId xmlns:a16="http://schemas.microsoft.com/office/drawing/2014/main" id="{4A09389B-A631-9E16-CFD9-CBDD17E41E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0791" y="4382820"/>
            <a:ext cx="1298308" cy="1298308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17D1784-B293-B34A-A046-519E552823E0}"/>
              </a:ext>
            </a:extLst>
          </p:cNvPr>
          <p:cNvGrpSpPr/>
          <p:nvPr/>
        </p:nvGrpSpPr>
        <p:grpSpPr>
          <a:xfrm>
            <a:off x="9414177" y="4110737"/>
            <a:ext cx="1967897" cy="1657876"/>
            <a:chOff x="8435975" y="2764096"/>
            <a:chExt cx="3276600" cy="3276600"/>
          </a:xfrm>
        </p:grpSpPr>
        <p:pic>
          <p:nvPicPr>
            <p:cNvPr id="21" name="Graphic 20" descr="Cloud outline">
              <a:extLst>
                <a:ext uri="{FF2B5EF4-FFF2-40B4-BE49-F238E27FC236}">
                  <a16:creationId xmlns:a16="http://schemas.microsoft.com/office/drawing/2014/main" id="{A309F0D5-EFF0-0B7F-452D-CBFF921389A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435975" y="2764096"/>
              <a:ext cx="3276600" cy="3276600"/>
            </a:xfrm>
            <a:prstGeom prst="rect">
              <a:avLst/>
            </a:prstGeom>
          </p:spPr>
        </p:pic>
        <p:pic>
          <p:nvPicPr>
            <p:cNvPr id="23" name="Graphic 22" descr="Gears outline">
              <a:extLst>
                <a:ext uri="{FF2B5EF4-FFF2-40B4-BE49-F238E27FC236}">
                  <a16:creationId xmlns:a16="http://schemas.microsoft.com/office/drawing/2014/main" id="{627BEA0F-955F-BBE9-9423-83EBE6A5AA9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382544" y="3900220"/>
              <a:ext cx="1261531" cy="1261531"/>
            </a:xfrm>
            <a:prstGeom prst="rect">
              <a:avLst/>
            </a:prstGeom>
          </p:spPr>
        </p:pic>
      </p:grpSp>
      <p:pic>
        <p:nvPicPr>
          <p:cNvPr id="25" name="Graphic 24" descr="Wireless router outline">
            <a:extLst>
              <a:ext uri="{FF2B5EF4-FFF2-40B4-BE49-F238E27FC236}">
                <a16:creationId xmlns:a16="http://schemas.microsoft.com/office/drawing/2014/main" id="{2080C65D-2E34-7E9D-707E-67ABCC4AC16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05206" y="4448308"/>
            <a:ext cx="1232820" cy="123282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1767A07-57B0-E9A7-4F5F-195B745C13E0}"/>
              </a:ext>
            </a:extLst>
          </p:cNvPr>
          <p:cNvSpPr txBox="1"/>
          <p:nvPr/>
        </p:nvSpPr>
        <p:spPr>
          <a:xfrm>
            <a:off x="5251313" y="1594100"/>
            <a:ext cx="1689373" cy="29084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1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Verifier Service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0EC77A6-06EC-C2A0-23DF-531ABEAAD9B0}"/>
              </a:ext>
            </a:extLst>
          </p:cNvPr>
          <p:cNvSpPr txBox="1"/>
          <p:nvPr/>
        </p:nvSpPr>
        <p:spPr>
          <a:xfrm>
            <a:off x="792571" y="5681128"/>
            <a:ext cx="1654748" cy="29084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1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Manufacturing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EB30379-DAC1-4B33-6448-9B2B1216BF80}"/>
              </a:ext>
            </a:extLst>
          </p:cNvPr>
          <p:cNvSpPr txBox="1"/>
          <p:nvPr/>
        </p:nvSpPr>
        <p:spPr>
          <a:xfrm>
            <a:off x="5748790" y="5589297"/>
            <a:ext cx="745653" cy="29084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1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Device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0459A27-659B-B397-843F-95A9E3040838}"/>
              </a:ext>
            </a:extLst>
          </p:cNvPr>
          <p:cNvSpPr txBox="1"/>
          <p:nvPr/>
        </p:nvSpPr>
        <p:spPr>
          <a:xfrm>
            <a:off x="9315278" y="5497231"/>
            <a:ext cx="2189574" cy="65864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1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Application/Service</a:t>
            </a:r>
          </a:p>
          <a:p>
            <a: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100" b="1" dirty="0">
                <a:solidFill>
                  <a:schemeClr val="tx2"/>
                </a:solidFill>
              </a:rPr>
              <a:t>(Relying Party)</a:t>
            </a:r>
            <a:endParaRPr lang="en-US" sz="2100" b="1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E8324DE-FE85-7FA7-0DEB-4427025CDC66}"/>
              </a:ext>
            </a:extLst>
          </p:cNvPr>
          <p:cNvCxnSpPr>
            <a:cxnSpLocks/>
          </p:cNvCxnSpPr>
          <p:nvPr/>
        </p:nvCxnSpPr>
        <p:spPr>
          <a:xfrm flipV="1">
            <a:off x="1774020" y="2831819"/>
            <a:ext cx="1209040" cy="1523529"/>
          </a:xfrm>
          <a:prstGeom prst="line">
            <a:avLst/>
          </a:prstGeom>
          <a:ln w="666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C1EDAEA-222B-E374-3874-725F87265F86}"/>
              </a:ext>
            </a:extLst>
          </p:cNvPr>
          <p:cNvCxnSpPr>
            <a:cxnSpLocks/>
          </p:cNvCxnSpPr>
          <p:nvPr/>
        </p:nvCxnSpPr>
        <p:spPr>
          <a:xfrm>
            <a:off x="3310421" y="5413640"/>
            <a:ext cx="1459068" cy="0"/>
          </a:xfrm>
          <a:prstGeom prst="line">
            <a:avLst/>
          </a:prstGeom>
          <a:ln w="666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79BB2BD-174B-2A0B-C86F-D3AC82981393}"/>
              </a:ext>
            </a:extLst>
          </p:cNvPr>
          <p:cNvCxnSpPr>
            <a:cxnSpLocks/>
          </p:cNvCxnSpPr>
          <p:nvPr/>
        </p:nvCxnSpPr>
        <p:spPr>
          <a:xfrm>
            <a:off x="7226813" y="5413640"/>
            <a:ext cx="1459068" cy="0"/>
          </a:xfrm>
          <a:prstGeom prst="line">
            <a:avLst/>
          </a:prstGeom>
          <a:ln w="666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3564AF4-EFAA-9047-640B-74259F294CE2}"/>
              </a:ext>
            </a:extLst>
          </p:cNvPr>
          <p:cNvCxnSpPr>
            <a:cxnSpLocks/>
          </p:cNvCxnSpPr>
          <p:nvPr/>
        </p:nvCxnSpPr>
        <p:spPr>
          <a:xfrm flipH="1" flipV="1">
            <a:off x="9467020" y="2831819"/>
            <a:ext cx="1031315" cy="1479499"/>
          </a:xfrm>
          <a:prstGeom prst="line">
            <a:avLst/>
          </a:prstGeom>
          <a:ln w="666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B52D006-133D-1830-4BAF-55D495152723}"/>
              </a:ext>
            </a:extLst>
          </p:cNvPr>
          <p:cNvSpPr txBox="1"/>
          <p:nvPr/>
        </p:nvSpPr>
        <p:spPr>
          <a:xfrm>
            <a:off x="1463310" y="3134838"/>
            <a:ext cx="905633" cy="29084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100" b="1" i="1" kern="12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endorse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415B7ED-C150-25CC-6C6A-0E6450E46161}"/>
              </a:ext>
            </a:extLst>
          </p:cNvPr>
          <p:cNvSpPr txBox="1"/>
          <p:nvPr/>
        </p:nvSpPr>
        <p:spPr>
          <a:xfrm>
            <a:off x="3511568" y="5556080"/>
            <a:ext cx="751168" cy="29084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100" b="1" i="1" kern="12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deploy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C1C4437-2B6F-A561-796D-2582D3E20662}"/>
              </a:ext>
            </a:extLst>
          </p:cNvPr>
          <p:cNvSpPr txBox="1"/>
          <p:nvPr/>
        </p:nvSpPr>
        <p:spPr>
          <a:xfrm>
            <a:off x="7580763" y="5567043"/>
            <a:ext cx="653449" cy="29084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100" b="1" i="1" kern="12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attest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C00655B-3F6E-4CB6-3E77-D1509BB80710}"/>
              </a:ext>
            </a:extLst>
          </p:cNvPr>
          <p:cNvSpPr txBox="1"/>
          <p:nvPr/>
        </p:nvSpPr>
        <p:spPr>
          <a:xfrm>
            <a:off x="10146122" y="3101604"/>
            <a:ext cx="633571" cy="29084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100" b="1" i="1" kern="12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verify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84E7AC-7FD0-82C8-1AF4-3E54D66565A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15058" y="1935648"/>
            <a:ext cx="1531939" cy="922522"/>
          </a:xfrm>
          <a:prstGeom prst="rect">
            <a:avLst/>
          </a:prstGeom>
        </p:spPr>
      </p:pic>
      <p:pic>
        <p:nvPicPr>
          <p:cNvPr id="7" name="Graphic 6" descr="Share outline">
            <a:extLst>
              <a:ext uri="{FF2B5EF4-FFF2-40B4-BE49-F238E27FC236}">
                <a16:creationId xmlns:a16="http://schemas.microsoft.com/office/drawing/2014/main" id="{7B8FED61-0701-9512-C5E7-018619521B8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460756" y="2160987"/>
            <a:ext cx="612690" cy="670832"/>
          </a:xfrm>
          <a:prstGeom prst="rect">
            <a:avLst/>
          </a:prstGeom>
        </p:spPr>
      </p:pic>
      <p:pic>
        <p:nvPicPr>
          <p:cNvPr id="8" name="Graphic 7" descr="Share outline">
            <a:extLst>
              <a:ext uri="{FF2B5EF4-FFF2-40B4-BE49-F238E27FC236}">
                <a16:creationId xmlns:a16="http://schemas.microsoft.com/office/drawing/2014/main" id="{BF4777D3-B11F-8091-B001-AEC41A22B10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170571" y="2160987"/>
            <a:ext cx="612690" cy="670832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3B2930C-98DE-4D34-CA01-7ABD157A8CA2}"/>
              </a:ext>
            </a:extLst>
          </p:cNvPr>
          <p:cNvSpPr txBox="1"/>
          <p:nvPr/>
        </p:nvSpPr>
        <p:spPr>
          <a:xfrm>
            <a:off x="3934327" y="3687533"/>
            <a:ext cx="4563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/>
                </a:solidFill>
              </a:rPr>
              <a:t>Any Architecture, Any Deployment, Any Policy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D3F3CC6-2EAF-1DB0-ED98-FFCEDFA31DDE}"/>
              </a:ext>
            </a:extLst>
          </p:cNvPr>
          <p:cNvGrpSpPr/>
          <p:nvPr/>
        </p:nvGrpSpPr>
        <p:grpSpPr>
          <a:xfrm>
            <a:off x="4441788" y="3069564"/>
            <a:ext cx="3278483" cy="670832"/>
            <a:chOff x="3846285" y="4196799"/>
            <a:chExt cx="4892921" cy="914400"/>
          </a:xfrm>
        </p:grpSpPr>
        <p:pic>
          <p:nvPicPr>
            <p:cNvPr id="15" name="Graphic 14" descr="Cloud outline">
              <a:extLst>
                <a:ext uri="{FF2B5EF4-FFF2-40B4-BE49-F238E27FC236}">
                  <a16:creationId xmlns:a16="http://schemas.microsoft.com/office/drawing/2014/main" id="{5F64B9C7-A2D2-351D-8EF4-84839C507E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6662689" y="4199964"/>
              <a:ext cx="986117" cy="908070"/>
            </a:xfrm>
            <a:prstGeom prst="rect">
              <a:avLst/>
            </a:prstGeom>
          </p:spPr>
        </p:pic>
        <p:pic>
          <p:nvPicPr>
            <p:cNvPr id="16" name="Graphic 15" descr="Processor outline">
              <a:extLst>
                <a:ext uri="{FF2B5EF4-FFF2-40B4-BE49-F238E27FC236}">
                  <a16:creationId xmlns:a16="http://schemas.microsoft.com/office/drawing/2014/main" id="{A76B605C-7586-CBD8-9FDB-030973B544F3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3846285" y="4196799"/>
              <a:ext cx="914400" cy="914400"/>
            </a:xfrm>
            <a:prstGeom prst="rect">
              <a:avLst/>
            </a:prstGeom>
          </p:spPr>
        </p:pic>
        <p:pic>
          <p:nvPicPr>
            <p:cNvPr id="17" name="Graphic 16" descr="Server outline">
              <a:extLst>
                <a:ext uri="{FF2B5EF4-FFF2-40B4-BE49-F238E27FC236}">
                  <a16:creationId xmlns:a16="http://schemas.microsoft.com/office/drawing/2014/main" id="{D10B8660-7F10-2D9B-5CC0-2023CA24EF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5254487" y="4196799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Checklist outline">
              <a:extLst>
                <a:ext uri="{FF2B5EF4-FFF2-40B4-BE49-F238E27FC236}">
                  <a16:creationId xmlns:a16="http://schemas.microsoft.com/office/drawing/2014/main" id="{87ABB199-D895-8E8A-A057-AC3953D831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8002753" y="4285773"/>
              <a:ext cx="736453" cy="736453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FF9B2A4A-D67B-C3C5-9126-EBC08F898762}"/>
              </a:ext>
            </a:extLst>
          </p:cNvPr>
          <p:cNvSpPr txBox="1"/>
          <p:nvPr/>
        </p:nvSpPr>
        <p:spPr>
          <a:xfrm>
            <a:off x="3159650" y="2225450"/>
            <a:ext cx="1143244" cy="541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/>
                </a:solidFill>
              </a:rPr>
              <a:t>Standard</a:t>
            </a:r>
            <a:br>
              <a:rPr lang="en-US" sz="1400" dirty="0">
                <a:solidFill>
                  <a:schemeClr val="accent6"/>
                </a:solidFill>
              </a:rPr>
            </a:br>
            <a:r>
              <a:rPr lang="en-US" sz="1400" dirty="0">
                <a:solidFill>
                  <a:schemeClr val="accent6"/>
                </a:solidFill>
              </a:rPr>
              <a:t>Provisioning </a:t>
            </a:r>
          </a:p>
          <a:p>
            <a:pPr algn="ctr"/>
            <a:r>
              <a:rPr lang="en-US" sz="1400" dirty="0">
                <a:solidFill>
                  <a:schemeClr val="accent6"/>
                </a:solidFill>
              </a:rPr>
              <a:t>Data Model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449266-A29D-ED54-E0CE-64FA3A29CFB7}"/>
              </a:ext>
            </a:extLst>
          </p:cNvPr>
          <p:cNvSpPr txBox="1"/>
          <p:nvPr/>
        </p:nvSpPr>
        <p:spPr>
          <a:xfrm>
            <a:off x="7866087" y="2304478"/>
            <a:ext cx="1143244" cy="383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/>
                </a:solidFill>
              </a:rPr>
              <a:t>Verification</a:t>
            </a:r>
          </a:p>
          <a:p>
            <a:pPr algn="ctr"/>
            <a:r>
              <a:rPr lang="en-US" sz="1400" dirty="0">
                <a:solidFill>
                  <a:schemeClr val="accent6"/>
                </a:solidFill>
              </a:rPr>
              <a:t>API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B5CD68C-EC4A-46D8-15E1-3B59AC99F4DC}"/>
              </a:ext>
            </a:extLst>
          </p:cNvPr>
          <p:cNvSpPr/>
          <p:nvPr/>
        </p:nvSpPr>
        <p:spPr>
          <a:xfrm>
            <a:off x="3159650" y="1528017"/>
            <a:ext cx="6131340" cy="2694979"/>
          </a:xfrm>
          <a:prstGeom prst="roundRect">
            <a:avLst/>
          </a:prstGeom>
          <a:noFill/>
          <a:ln>
            <a:solidFill>
              <a:schemeClr val="accent6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24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60764-4548-2939-E887-1E351A809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Enhancements to Parsec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DB923-FB7A-9042-1DEF-B10C2D642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(generic) key attestation API</a:t>
            </a:r>
          </a:p>
          <a:p>
            <a:r>
              <a:rPr lang="en-GB" dirty="0"/>
              <a:t>Specific service configuration options (attesting key, TPM PCRs…)</a:t>
            </a:r>
          </a:p>
          <a:p>
            <a:r>
              <a:rPr lang="en-GB" dirty="0"/>
              <a:t>An API to enable generation of endorsements</a:t>
            </a:r>
          </a:p>
        </p:txBody>
      </p:sp>
    </p:spTree>
    <p:extLst>
      <p:ext uri="{BB962C8B-B14F-4D97-AF65-F5344CB8AC3E}">
        <p14:creationId xmlns:p14="http://schemas.microsoft.com/office/powerpoint/2010/main" val="236912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C6C97-53F0-3143-5061-C11CCBDB3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Who am I?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EBD538-571C-CDD1-0722-F7EA9A13B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0749" y="1825625"/>
            <a:ext cx="7673051" cy="4351338"/>
          </a:xfrm>
        </p:spPr>
        <p:txBody>
          <a:bodyPr/>
          <a:lstStyle/>
          <a:p>
            <a:pPr marL="0" indent="0">
              <a:buNone/>
            </a:pPr>
            <a:r>
              <a:rPr lang="en-GB" sz="3200" b="1" err="1"/>
              <a:t>Ionu</a:t>
            </a:r>
            <a:r>
              <a:rPr lang="ro-RO" sz="3200" b="1"/>
              <a:t>ț</a:t>
            </a:r>
            <a:r>
              <a:rPr lang="en-GB" sz="3200" b="1"/>
              <a:t> Mihalcea</a:t>
            </a:r>
          </a:p>
          <a:p>
            <a:pPr marL="0" indent="0">
              <a:buNone/>
            </a:pPr>
            <a:r>
              <a:rPr lang="en-GB"/>
              <a:t>Senior Software Engineer at Arm</a:t>
            </a:r>
          </a:p>
          <a:p>
            <a:pPr marL="0" indent="0">
              <a:buNone/>
            </a:pPr>
            <a:r>
              <a:rPr lang="en-GB" sz="2400">
                <a:hlinkClick r:id="rId2"/>
              </a:rPr>
              <a:t>ionut.mihalcea@arm.com</a:t>
            </a:r>
            <a:endParaRPr lang="en-GB" sz="2400"/>
          </a:p>
          <a:p>
            <a:pPr marL="0" indent="0">
              <a:buNone/>
            </a:pPr>
            <a:r>
              <a:rPr lang="en-GB" sz="2400">
                <a:hlinkClick r:id="rId3"/>
              </a:rPr>
              <a:t>https://www.linkedin.com/in/ionut-mihalcea-985314a5/</a:t>
            </a:r>
            <a:r>
              <a:rPr lang="en-GB" sz="2400"/>
              <a:t> </a:t>
            </a:r>
          </a:p>
          <a:p>
            <a:pPr marL="0" indent="0">
              <a:buNone/>
            </a:pPr>
            <a:endParaRPr lang="en-GB" sz="2400"/>
          </a:p>
          <a:p>
            <a:pPr marL="0" indent="0">
              <a:buNone/>
            </a:pPr>
            <a:r>
              <a:rPr lang="en-GB" sz="2400"/>
              <a:t>       </a:t>
            </a:r>
            <a:r>
              <a:rPr lang="en-GB" sz="2400">
                <a:hlinkClick r:id="rId4"/>
              </a:rPr>
              <a:t>@ionut-arm</a:t>
            </a:r>
            <a:endParaRPr lang="en-GB" sz="240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CEB503C-6FC2-49AB-91C0-16D517718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749" y="4209447"/>
            <a:ext cx="46672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Content Placeholder 7" descr="A picture containing sky, outdoor, person, snow&#10;&#10;Description automatically generated">
            <a:extLst>
              <a:ext uri="{FF2B5EF4-FFF2-40B4-BE49-F238E27FC236}">
                <a16:creationId xmlns:a16="http://schemas.microsoft.com/office/drawing/2014/main" id="{E2A8A608-3734-0565-BF9A-A3645C9CDEA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6"/>
          <a:srcRect l="9164" r="4504"/>
          <a:stretch/>
        </p:blipFill>
        <p:spPr>
          <a:xfrm>
            <a:off x="838200" y="1825625"/>
            <a:ext cx="2362200" cy="2889886"/>
          </a:xfrm>
        </p:spPr>
      </p:pic>
    </p:spTree>
    <p:extLst>
      <p:ext uri="{BB962C8B-B14F-4D97-AF65-F5344CB8AC3E}">
        <p14:creationId xmlns:p14="http://schemas.microsoft.com/office/powerpoint/2010/main" val="337832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4F087-E54F-8DFB-C8CE-B91CB3E6A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Extensions to </a:t>
            </a:r>
            <a:r>
              <a:rPr lang="en-GB" dirty="0" err="1"/>
              <a:t>Veraison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ED655-DE08-A19F-BC6C-8C533DF66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Support for the attestation scheme required for the prototype:</a:t>
            </a:r>
          </a:p>
          <a:p>
            <a:pPr lvl="1"/>
            <a:r>
              <a:rPr lang="en-GB" dirty="0"/>
              <a:t>New plugin for evidence</a:t>
            </a:r>
          </a:p>
          <a:p>
            <a:pPr lvl="1"/>
            <a:r>
              <a:rPr lang="en-GB" dirty="0"/>
              <a:t>New plugin for endorsements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66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6652A-EB32-5EB0-4733-A1C7BC210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MbedTLS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7BD11-DC56-E1E2-2679-6DD803EB6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 of TLS and DTLS protocols</a:t>
            </a:r>
          </a:p>
          <a:p>
            <a:r>
              <a:rPr lang="en-US" dirty="0"/>
              <a:t>Provides a reference implementation of the PSA Cryptography API</a:t>
            </a:r>
          </a:p>
          <a:p>
            <a:r>
              <a:rPr lang="en-US" dirty="0"/>
              <a:t>Small code footprint, more suitable for IoT and Edge devices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91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3EF89-5A76-F65C-780A-835089464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source ecosystem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9BE4E-DAD4-8050-2300-2C647AA3B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Pooling expertise and work across the industry</a:t>
            </a:r>
          </a:p>
          <a:p>
            <a:r>
              <a:rPr lang="en-GB" dirty="0"/>
              <a:t>”Open sourcing” should be more than an item on a checklist</a:t>
            </a:r>
          </a:p>
          <a:p>
            <a:pPr lvl="1"/>
            <a:r>
              <a:rPr lang="en-GB" dirty="0"/>
              <a:t>It should bring a continuous involvement in the ecosystem</a:t>
            </a:r>
          </a:p>
          <a:p>
            <a:pPr lvl="1"/>
            <a:endParaRPr lang="en-GB" dirty="0"/>
          </a:p>
          <a:p>
            <a:r>
              <a:rPr lang="en-GB" dirty="0"/>
              <a:t>We’ve been seeding and expanding projects in CNCF and CCC to build communities </a:t>
            </a:r>
          </a:p>
        </p:txBody>
      </p:sp>
    </p:spTree>
    <p:extLst>
      <p:ext uri="{BB962C8B-B14F-4D97-AF65-F5344CB8AC3E}">
        <p14:creationId xmlns:p14="http://schemas.microsoft.com/office/powerpoint/2010/main" val="304809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C0171-EE51-6280-7A42-321BB257E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Rust ecosystem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2CBAC-73EA-7A77-A738-A21102B3F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Released a number of crates relevant to </a:t>
            </a:r>
            <a:r>
              <a:rPr lang="en-GB" dirty="0" err="1"/>
              <a:t>RoTs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tss-esapi</a:t>
            </a:r>
            <a:endParaRPr lang="en-GB" dirty="0"/>
          </a:p>
          <a:p>
            <a:pPr lvl="1"/>
            <a:r>
              <a:rPr lang="en-GB" dirty="0" err="1"/>
              <a:t>cryptoki</a:t>
            </a:r>
            <a:endParaRPr lang="en-GB" dirty="0"/>
          </a:p>
          <a:p>
            <a:pPr lvl="1"/>
            <a:r>
              <a:rPr lang="en-GB" dirty="0" err="1"/>
              <a:t>psa</a:t>
            </a:r>
            <a:r>
              <a:rPr lang="en-GB" dirty="0"/>
              <a:t>-crypto</a:t>
            </a:r>
          </a:p>
          <a:p>
            <a:pPr lvl="1"/>
            <a:endParaRPr lang="en-GB" dirty="0"/>
          </a:p>
          <a:p>
            <a:r>
              <a:rPr lang="en-GB" dirty="0"/>
              <a:t>The more important goal is to make these hardware features easier to consume via the Parsec Rust client</a:t>
            </a:r>
          </a:p>
        </p:txBody>
      </p:sp>
    </p:spTree>
    <p:extLst>
      <p:ext uri="{BB962C8B-B14F-4D97-AF65-F5344CB8AC3E}">
        <p14:creationId xmlns:p14="http://schemas.microsoft.com/office/powerpoint/2010/main" val="237242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CEC2A-B277-75D0-30C3-D007AC105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 ecosystem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E01E-AA7C-C769-8773-99882EE60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Released the </a:t>
            </a:r>
            <a:r>
              <a:rPr lang="en-GB" dirty="0" err="1"/>
              <a:t>veraison</a:t>
            </a:r>
            <a:r>
              <a:rPr lang="en-GB" dirty="0"/>
              <a:t>/go-</a:t>
            </a:r>
            <a:r>
              <a:rPr lang="en-GB" dirty="0" err="1"/>
              <a:t>cose</a:t>
            </a:r>
            <a:r>
              <a:rPr lang="en-GB" dirty="0"/>
              <a:t> package, used quite broadly</a:t>
            </a:r>
          </a:p>
          <a:p>
            <a:pPr lvl="1"/>
            <a:r>
              <a:rPr lang="en-GB" dirty="0"/>
              <a:t>Notary</a:t>
            </a:r>
          </a:p>
          <a:p>
            <a:pPr lvl="1"/>
            <a:r>
              <a:rPr lang="en-GB" dirty="0" err="1"/>
              <a:t>Sigstore</a:t>
            </a:r>
            <a:endParaRPr lang="en-GB" dirty="0"/>
          </a:p>
          <a:p>
            <a:r>
              <a:rPr lang="en-GB" dirty="0"/>
              <a:t>Also other packages relevant to remote attestation and verification:</a:t>
            </a:r>
          </a:p>
          <a:p>
            <a:pPr lvl="1"/>
            <a:r>
              <a:rPr lang="en-GB" dirty="0" err="1"/>
              <a:t>Veraison</a:t>
            </a:r>
            <a:r>
              <a:rPr lang="en-GB" dirty="0"/>
              <a:t>/</a:t>
            </a:r>
            <a:r>
              <a:rPr lang="en-GB" dirty="0" err="1"/>
              <a:t>swid</a:t>
            </a:r>
            <a:endParaRPr lang="en-GB" dirty="0"/>
          </a:p>
          <a:p>
            <a:pPr lvl="1"/>
            <a:r>
              <a:rPr lang="en-GB" dirty="0" err="1"/>
              <a:t>Veraison</a:t>
            </a:r>
            <a:r>
              <a:rPr lang="en-GB" dirty="0"/>
              <a:t>/</a:t>
            </a:r>
            <a:r>
              <a:rPr lang="en-GB" dirty="0" err="1"/>
              <a:t>corim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26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A4B6DA2-ED00-4A64-86A2-48479965D58F}"/>
              </a:ext>
            </a:extLst>
          </p:cNvPr>
          <p:cNvSpPr/>
          <p:nvPr/>
        </p:nvSpPr>
        <p:spPr>
          <a:xfrm>
            <a:off x="1343472" y="4656262"/>
            <a:ext cx="6048672" cy="129614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91BD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91B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Client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CD2F86-3E76-C226-B378-CF8A2AA81F95}"/>
              </a:ext>
            </a:extLst>
          </p:cNvPr>
          <p:cNvSpPr/>
          <p:nvPr/>
        </p:nvSpPr>
        <p:spPr>
          <a:xfrm>
            <a:off x="1458968" y="4714899"/>
            <a:ext cx="5780162" cy="356916"/>
          </a:xfrm>
          <a:prstGeom prst="rect">
            <a:avLst/>
          </a:prstGeom>
          <a:solidFill>
            <a:srgbClr val="0091BD"/>
          </a:solidFill>
          <a:ln w="25400" cap="flat" cmpd="sng" algn="ctr">
            <a:solidFill>
              <a:srgbClr val="0091BD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Workload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29F573-D353-E705-D8A3-E968D1F5F3C6}"/>
              </a:ext>
            </a:extLst>
          </p:cNvPr>
          <p:cNvSpPr/>
          <p:nvPr/>
        </p:nvSpPr>
        <p:spPr>
          <a:xfrm>
            <a:off x="1325248" y="1556717"/>
            <a:ext cx="6066896" cy="129614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FF6B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6B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Server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F995A2-A97A-BB34-D94C-8BD714B0A3D4}"/>
              </a:ext>
            </a:extLst>
          </p:cNvPr>
          <p:cNvSpPr/>
          <p:nvPr/>
        </p:nvSpPr>
        <p:spPr>
          <a:xfrm>
            <a:off x="1462302" y="2418087"/>
            <a:ext cx="5780162" cy="356916"/>
          </a:xfrm>
          <a:prstGeom prst="rec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Authentication Server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D09460-D58C-F3D0-F8B2-50220EE88BE5}"/>
              </a:ext>
            </a:extLst>
          </p:cNvPr>
          <p:cNvSpPr/>
          <p:nvPr/>
        </p:nvSpPr>
        <p:spPr>
          <a:xfrm>
            <a:off x="1477727" y="2414388"/>
            <a:ext cx="5780162" cy="356916"/>
          </a:xfrm>
          <a:prstGeom prst="rec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QUIC Stack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558212D-EA36-3617-5B36-688B7A80D629}"/>
              </a:ext>
            </a:extLst>
          </p:cNvPr>
          <p:cNvSpPr/>
          <p:nvPr/>
        </p:nvSpPr>
        <p:spPr>
          <a:xfrm>
            <a:off x="1463467" y="4714899"/>
            <a:ext cx="5780162" cy="356916"/>
          </a:xfrm>
          <a:prstGeom prst="rect">
            <a:avLst/>
          </a:prstGeom>
          <a:solidFill>
            <a:srgbClr val="0091BD"/>
          </a:solidFill>
          <a:ln w="25400" cap="flat" cmpd="sng" algn="ctr">
            <a:solidFill>
              <a:srgbClr val="0091BD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QUIC Stack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B7AC48-8D08-5116-4782-5E7117B0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745" y="115481"/>
            <a:ext cx="10515600" cy="1325563"/>
          </a:xfrm>
        </p:spPr>
        <p:txBody>
          <a:bodyPr/>
          <a:lstStyle/>
          <a:p>
            <a:r>
              <a:rPr lang="en-GB" dirty="0"/>
              <a:t>Attestation as a plug-in</a:t>
            </a:r>
          </a:p>
        </p:txBody>
      </p:sp>
      <p:pic>
        <p:nvPicPr>
          <p:cNvPr id="9" name="Graphic 8" descr="Server outline">
            <a:extLst>
              <a:ext uri="{FF2B5EF4-FFF2-40B4-BE49-F238E27FC236}">
                <a16:creationId xmlns:a16="http://schemas.microsoft.com/office/drawing/2014/main" id="{16FE0948-E658-514F-A6A5-423E15A2C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392" y="1229337"/>
            <a:ext cx="654760" cy="654760"/>
          </a:xfrm>
          <a:prstGeom prst="rect">
            <a:avLst/>
          </a:prstGeom>
        </p:spPr>
      </p:pic>
      <p:pic>
        <p:nvPicPr>
          <p:cNvPr id="10" name="Graphic 9" descr="Wireless router outline">
            <a:extLst>
              <a:ext uri="{FF2B5EF4-FFF2-40B4-BE49-F238E27FC236}">
                <a16:creationId xmlns:a16="http://schemas.microsoft.com/office/drawing/2014/main" id="{D2993728-4ED9-A1B7-1036-9E951E48C4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3392" y="4215605"/>
            <a:ext cx="654760" cy="65476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93B44B5-8A93-CC0A-69CC-C1E49A3C810A}"/>
              </a:ext>
            </a:extLst>
          </p:cNvPr>
          <p:cNvGrpSpPr/>
          <p:nvPr/>
        </p:nvGrpSpPr>
        <p:grpSpPr>
          <a:xfrm>
            <a:off x="2846316" y="2799815"/>
            <a:ext cx="1325678" cy="1837084"/>
            <a:chOff x="1371509" y="2781107"/>
            <a:chExt cx="1325678" cy="1837084"/>
          </a:xfrm>
        </p:grpSpPr>
        <p:pic>
          <p:nvPicPr>
            <p:cNvPr id="12" name="Graphic 11" descr="Diploma outline">
              <a:extLst>
                <a:ext uri="{FF2B5EF4-FFF2-40B4-BE49-F238E27FC236}">
                  <a16:creationId xmlns:a16="http://schemas.microsoft.com/office/drawing/2014/main" id="{E9518180-7DFE-9112-3004-355FA8DF0E8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042427" y="2781107"/>
              <a:ext cx="654760" cy="654760"/>
            </a:xfrm>
            <a:prstGeom prst="rect">
              <a:avLst/>
            </a:prstGeom>
          </p:spPr>
        </p:pic>
        <p:sp>
          <p:nvSpPr>
            <p:cNvPr id="13" name="Down Arrow 139">
              <a:extLst>
                <a:ext uri="{FF2B5EF4-FFF2-40B4-BE49-F238E27FC236}">
                  <a16:creationId xmlns:a16="http://schemas.microsoft.com/office/drawing/2014/main" id="{06D5D492-602B-2E8D-6EBD-796DED4FDE17}"/>
                </a:ext>
              </a:extLst>
            </p:cNvPr>
            <p:cNvSpPr/>
            <p:nvPr/>
          </p:nvSpPr>
          <p:spPr>
            <a:xfrm>
              <a:off x="2081776" y="3422598"/>
              <a:ext cx="576064" cy="1195593"/>
            </a:xfrm>
            <a:prstGeom prst="downArrow">
              <a:avLst/>
            </a:prstGeom>
            <a:solidFill>
              <a:srgbClr val="FFFFFF"/>
            </a:solidFill>
            <a:ln w="19050" cap="flat" cmpd="sng" algn="ctr">
              <a:solidFill>
                <a:srgbClr val="FF6B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B8C0DDF-FF42-D4FC-6222-13F6A1E245AC}"/>
                </a:ext>
              </a:extLst>
            </p:cNvPr>
            <p:cNvSpPr txBox="1"/>
            <p:nvPr/>
          </p:nvSpPr>
          <p:spPr>
            <a:xfrm>
              <a:off x="1371509" y="2942287"/>
              <a:ext cx="685912" cy="3323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 fontAlgn="base">
                <a:lnSpc>
                  <a:spcPct val="90000"/>
                </a:lnSpc>
                <a:spcAft>
                  <a:spcPts val="600"/>
                </a:spcAft>
              </a:pPr>
              <a:r>
                <a:rPr lang="en-US" sz="1200" dirty="0">
                  <a:solidFill>
                    <a:srgbClr val="FF6B00"/>
                  </a:solidFill>
                  <a:ea typeface="ＭＳ Ｐゴシック" panose="020B0600070205080204" pitchFamily="34" charset="-128"/>
                </a:rPr>
                <a:t>Server Certificate</a:t>
              </a: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10FAAD2-F1BF-C245-505E-1E3F281722AB}"/>
              </a:ext>
            </a:extLst>
          </p:cNvPr>
          <p:cNvSpPr/>
          <p:nvPr/>
        </p:nvSpPr>
        <p:spPr>
          <a:xfrm>
            <a:off x="1783903" y="5724057"/>
            <a:ext cx="5136961" cy="478927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91BD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9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3D65C5-D560-761F-467F-948D27C55DE5}"/>
              </a:ext>
            </a:extLst>
          </p:cNvPr>
          <p:cNvSpPr txBox="1"/>
          <p:nvPr/>
        </p:nvSpPr>
        <p:spPr>
          <a:xfrm>
            <a:off x="4009427" y="6304311"/>
            <a:ext cx="685912" cy="1661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fontAlgn="base">
              <a:lnSpc>
                <a:spcPct val="90000"/>
              </a:lnSpc>
              <a:spcAft>
                <a:spcPts val="600"/>
              </a:spcAft>
            </a:pPr>
            <a:r>
              <a:rPr lang="en-US" sz="1200">
                <a:solidFill>
                  <a:srgbClr val="0091BD"/>
                </a:solidFill>
                <a:ea typeface="ＭＳ Ｐゴシック" panose="020B0600070205080204" pitchFamily="34" charset="-128"/>
              </a:rPr>
              <a:t>Client </a:t>
            </a:r>
            <a:r>
              <a:rPr lang="en-US" sz="1200" err="1">
                <a:solidFill>
                  <a:srgbClr val="0091BD"/>
                </a:solidFill>
                <a:ea typeface="ＭＳ Ｐゴシック" panose="020B0600070205080204" pitchFamily="34" charset="-128"/>
              </a:rPr>
              <a:t>RoT</a:t>
            </a:r>
            <a:endParaRPr lang="en-US" sz="1200">
              <a:solidFill>
                <a:srgbClr val="0091BD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8" name="Graphic 17" descr="Key outline">
            <a:extLst>
              <a:ext uri="{FF2B5EF4-FFF2-40B4-BE49-F238E27FC236}">
                <a16:creationId xmlns:a16="http://schemas.microsoft.com/office/drawing/2014/main" id="{674B4866-571B-06EF-D5D6-E1ED2F97A6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54690" y="5685984"/>
            <a:ext cx="555071" cy="55507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0A2C90F-76A6-D820-F6A4-B588C07D09B1}"/>
              </a:ext>
            </a:extLst>
          </p:cNvPr>
          <p:cNvSpPr txBox="1"/>
          <p:nvPr/>
        </p:nvSpPr>
        <p:spPr>
          <a:xfrm>
            <a:off x="2634000" y="5880419"/>
            <a:ext cx="2165856" cy="1661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fontAlgn="base">
              <a:lnSpc>
                <a:spcPct val="90000"/>
              </a:lnSpc>
              <a:spcAft>
                <a:spcPts val="600"/>
              </a:spcAft>
            </a:pPr>
            <a:r>
              <a:rPr lang="en-US" sz="1200">
                <a:solidFill>
                  <a:srgbClr val="0091BD"/>
                </a:solidFill>
                <a:ea typeface="ＭＳ Ｐゴシック" panose="020B0600070205080204" pitchFamily="34" charset="-128"/>
              </a:rPr>
              <a:t>Client Private + Attestation Key(s)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615D0E-4E50-30BE-EFD6-927B4A395396}"/>
              </a:ext>
            </a:extLst>
          </p:cNvPr>
          <p:cNvSpPr/>
          <p:nvPr/>
        </p:nvSpPr>
        <p:spPr>
          <a:xfrm>
            <a:off x="1444049" y="4716243"/>
            <a:ext cx="5780162" cy="356916"/>
          </a:xfrm>
          <a:prstGeom prst="rect">
            <a:avLst/>
          </a:prstGeom>
          <a:solidFill>
            <a:srgbClr val="0091BD"/>
          </a:solidFill>
          <a:ln w="25400" cap="flat" cmpd="sng" algn="ctr">
            <a:solidFill>
              <a:srgbClr val="0091BD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TLS Stack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23560C4-9DBD-7BD5-1E06-DA35A681939A}"/>
              </a:ext>
            </a:extLst>
          </p:cNvPr>
          <p:cNvGrpSpPr/>
          <p:nvPr/>
        </p:nvGrpSpPr>
        <p:grpSpPr>
          <a:xfrm>
            <a:off x="4677530" y="2902378"/>
            <a:ext cx="1220749" cy="1775793"/>
            <a:chOff x="4367809" y="2883670"/>
            <a:chExt cx="1220749" cy="1775793"/>
          </a:xfrm>
        </p:grpSpPr>
        <p:pic>
          <p:nvPicPr>
            <p:cNvPr id="22" name="Graphic 21" descr="List outline">
              <a:extLst>
                <a:ext uri="{FF2B5EF4-FFF2-40B4-BE49-F238E27FC236}">
                  <a16:creationId xmlns:a16="http://schemas.microsoft.com/office/drawing/2014/main" id="{6D8DA903-5826-C4ED-3BB5-505013F2C2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397082" y="4155407"/>
              <a:ext cx="504056" cy="504056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3CB9BB8-927F-2791-9602-4325E47B14EF}"/>
                </a:ext>
              </a:extLst>
            </p:cNvPr>
            <p:cNvSpPr txBox="1"/>
            <p:nvPr/>
          </p:nvSpPr>
          <p:spPr>
            <a:xfrm>
              <a:off x="4902646" y="4241235"/>
              <a:ext cx="685912" cy="3323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 fontAlgn="base">
                <a:lnSpc>
                  <a:spcPct val="90000"/>
                </a:lnSpc>
                <a:spcAft>
                  <a:spcPts val="600"/>
                </a:spcAft>
              </a:pPr>
              <a:r>
                <a:rPr lang="en-US" sz="1200">
                  <a:solidFill>
                    <a:srgbClr val="0091BD"/>
                  </a:solidFill>
                  <a:ea typeface="ＭＳ Ｐゴシック" panose="020B0600070205080204" pitchFamily="34" charset="-128"/>
                </a:rPr>
                <a:t>Attestation Evidence</a:t>
              </a:r>
            </a:p>
          </p:txBody>
        </p:sp>
        <p:sp>
          <p:nvSpPr>
            <p:cNvPr id="24" name="Down Arrow 151">
              <a:extLst>
                <a:ext uri="{FF2B5EF4-FFF2-40B4-BE49-F238E27FC236}">
                  <a16:creationId xmlns:a16="http://schemas.microsoft.com/office/drawing/2014/main" id="{F4793DAE-8A8E-1509-DCCC-E8ED505C65F8}"/>
                </a:ext>
              </a:extLst>
            </p:cNvPr>
            <p:cNvSpPr/>
            <p:nvPr/>
          </p:nvSpPr>
          <p:spPr>
            <a:xfrm rot="10800000">
              <a:off x="4367809" y="2883670"/>
              <a:ext cx="576064" cy="1233663"/>
            </a:xfrm>
            <a:prstGeom prst="downArrow">
              <a:avLst/>
            </a:prstGeom>
            <a:solidFill>
              <a:srgbClr val="FFFFFF"/>
            </a:solidFill>
            <a:ln w="19050" cap="flat" cmpd="sng" algn="ctr">
              <a:solidFill>
                <a:srgbClr val="0091B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47D8EB0-6B1D-0EDF-DC95-419812853F46}"/>
              </a:ext>
            </a:extLst>
          </p:cNvPr>
          <p:cNvSpPr/>
          <p:nvPr/>
        </p:nvSpPr>
        <p:spPr>
          <a:xfrm>
            <a:off x="2681294" y="3604714"/>
            <a:ext cx="3795226" cy="339959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Authentication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4AD112B-D7DC-5D12-2038-5578A66991E2}"/>
              </a:ext>
            </a:extLst>
          </p:cNvPr>
          <p:cNvSpPr/>
          <p:nvPr/>
        </p:nvSpPr>
        <p:spPr>
          <a:xfrm>
            <a:off x="8710132" y="1551655"/>
            <a:ext cx="3002443" cy="129614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FFC7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C7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Verifier</a:t>
            </a:r>
          </a:p>
        </p:txBody>
      </p:sp>
      <p:pic>
        <p:nvPicPr>
          <p:cNvPr id="27" name="Graphic 26" descr="Binary outline">
            <a:extLst>
              <a:ext uri="{FF2B5EF4-FFF2-40B4-BE49-F238E27FC236}">
                <a16:creationId xmlns:a16="http://schemas.microsoft.com/office/drawing/2014/main" id="{FF5F6176-9493-BC53-A1C4-2D191450ECD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199464" y="5752003"/>
            <a:ext cx="423030" cy="42303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7FF2435-4993-93F6-F7EA-35C64F44AA61}"/>
              </a:ext>
            </a:extLst>
          </p:cNvPr>
          <p:cNvSpPr txBox="1"/>
          <p:nvPr/>
        </p:nvSpPr>
        <p:spPr>
          <a:xfrm>
            <a:off x="5501016" y="5869306"/>
            <a:ext cx="1171048" cy="1661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fontAlgn="base">
              <a:lnSpc>
                <a:spcPct val="90000"/>
              </a:lnSpc>
              <a:spcAft>
                <a:spcPts val="600"/>
              </a:spcAft>
            </a:pPr>
            <a:r>
              <a:rPr lang="en-US" sz="1200">
                <a:solidFill>
                  <a:srgbClr val="0091BD"/>
                </a:solidFill>
                <a:ea typeface="ＭＳ Ｐゴシック" panose="020B0600070205080204" pitchFamily="34" charset="-128"/>
              </a:rPr>
              <a:t>Platform State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2BE6F49-ED47-E55B-017F-FC0EBB2AE74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91651" y="5752003"/>
            <a:ext cx="1441775" cy="7560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1D35F9C-1D4F-A633-1D75-A1C4BDF7DA8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486864" y="2912319"/>
            <a:ext cx="1534751" cy="900832"/>
          </a:xfrm>
          <a:prstGeom prst="rect">
            <a:avLst/>
          </a:prstGeom>
        </p:spPr>
      </p:pic>
      <p:sp>
        <p:nvSpPr>
          <p:cNvPr id="31" name="Down Arrow 158">
            <a:extLst>
              <a:ext uri="{FF2B5EF4-FFF2-40B4-BE49-F238E27FC236}">
                <a16:creationId xmlns:a16="http://schemas.microsoft.com/office/drawing/2014/main" id="{E57F9E55-333C-4B05-E13E-D20035FCAC4E}"/>
              </a:ext>
            </a:extLst>
          </p:cNvPr>
          <p:cNvSpPr/>
          <p:nvPr/>
        </p:nvSpPr>
        <p:spPr>
          <a:xfrm rot="16200000">
            <a:off x="7763106" y="1518985"/>
            <a:ext cx="576064" cy="1233663"/>
          </a:xfrm>
          <a:prstGeom prst="downArrow">
            <a:avLst/>
          </a:prstGeom>
          <a:solidFill>
            <a:srgbClr val="FFFFFF"/>
          </a:solidFill>
          <a:ln w="19050" cap="flat" cmpd="sng" algn="ctr">
            <a:solidFill>
              <a:srgbClr val="FF6B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1BD4445-77C4-F860-F90F-EACF7399FE49}"/>
              </a:ext>
            </a:extLst>
          </p:cNvPr>
          <p:cNvSpPr/>
          <p:nvPr/>
        </p:nvSpPr>
        <p:spPr>
          <a:xfrm>
            <a:off x="7524451" y="1364969"/>
            <a:ext cx="952355" cy="339959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Verification</a:t>
            </a:r>
          </a:p>
        </p:txBody>
      </p:sp>
      <p:pic>
        <p:nvPicPr>
          <p:cNvPr id="33" name="Graphic 32" descr="Cloud outline">
            <a:extLst>
              <a:ext uri="{FF2B5EF4-FFF2-40B4-BE49-F238E27FC236}">
                <a16:creationId xmlns:a16="http://schemas.microsoft.com/office/drawing/2014/main" id="{6A731B16-6E3F-AB7E-CD2E-1DFC1542131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659622" y="914772"/>
            <a:ext cx="629130" cy="62913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12749691-F579-540D-4B3B-25FCF1BAE018}"/>
              </a:ext>
            </a:extLst>
          </p:cNvPr>
          <p:cNvSpPr/>
          <p:nvPr/>
        </p:nvSpPr>
        <p:spPr>
          <a:xfrm>
            <a:off x="1468615" y="2418087"/>
            <a:ext cx="5780162" cy="356916"/>
          </a:xfrm>
          <a:prstGeom prst="rect">
            <a:avLst/>
          </a:prstGeom>
          <a:solidFill>
            <a:schemeClr val="accent2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TLS Stack</a:t>
            </a:r>
          </a:p>
        </p:txBody>
      </p:sp>
    </p:spTree>
    <p:extLst>
      <p:ext uri="{BB962C8B-B14F-4D97-AF65-F5344CB8AC3E}">
        <p14:creationId xmlns:p14="http://schemas.microsoft.com/office/powerpoint/2010/main" val="89832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5" grpId="0" animBg="1"/>
      <p:bldP spid="20" grpId="0" animBg="1"/>
      <p:bldP spid="3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5728E14-6F8C-3205-BD9B-D8D37916E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Wrap up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66268B4-55C9-F1C9-5D39-82A06F9796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6997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CC310-DD35-5261-18D4-B237D325B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1783"/>
            <a:ext cx="10515600" cy="4857614"/>
          </a:xfrm>
        </p:spPr>
        <p:txBody>
          <a:bodyPr/>
          <a:lstStyle/>
          <a:p>
            <a:r>
              <a:rPr lang="en-GB" dirty="0"/>
              <a:t>Remote attestation is a viable authentication mechanism for TLS</a:t>
            </a:r>
          </a:p>
          <a:p>
            <a:r>
              <a:rPr lang="en-GB" dirty="0"/>
              <a:t>Our design aims to be as flexible and secure as possible</a:t>
            </a:r>
          </a:p>
          <a:p>
            <a:r>
              <a:rPr lang="en-GB" dirty="0"/>
              <a:t>We want to reify the theory into an end-to-end prototype</a:t>
            </a:r>
          </a:p>
          <a:p>
            <a:r>
              <a:rPr lang="en-GB" dirty="0"/>
              <a:t>We’re hoping that the prototype will serve as a model for integrating remote attestation in other protocols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75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01C807-DA14-34A9-61A2-6929D5720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Questions?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46E8DD-2028-E8D9-C379-AF2F8C1A50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3722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B0023D-F190-82F8-57FE-6F3565B3E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Bibliography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3BA56E-B894-B190-2CD2-A3B826F8C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772706"/>
          </a:xfrm>
        </p:spPr>
        <p:txBody>
          <a:bodyPr>
            <a:normAutofit/>
          </a:bodyPr>
          <a:lstStyle/>
          <a:p>
            <a:r>
              <a:rPr lang="en-GB" dirty="0"/>
              <a:t>TLS extension draft: </a:t>
            </a:r>
            <a:r>
              <a:rPr lang="en-GB" dirty="0">
                <a:hlinkClick r:id="rId2"/>
              </a:rPr>
              <a:t>https://datatracker.ietf.org/doc/draft-fossati-tls-attestation/</a:t>
            </a:r>
            <a:endParaRPr lang="en-GB" dirty="0"/>
          </a:p>
          <a:p>
            <a:r>
              <a:rPr lang="en-GB" dirty="0"/>
              <a:t>CCC project repo: </a:t>
            </a:r>
            <a:r>
              <a:rPr lang="en-GB" dirty="0">
                <a:hlinkClick r:id="rId3"/>
              </a:rPr>
              <a:t>https://github.com/CCC-Attestation/attested-tls-poc</a:t>
            </a:r>
            <a:endParaRPr lang="en-GB" dirty="0"/>
          </a:p>
          <a:p>
            <a:r>
              <a:rPr lang="en-GB" dirty="0"/>
              <a:t>Parsec: </a:t>
            </a:r>
            <a:r>
              <a:rPr lang="en-GB" dirty="0">
                <a:hlinkClick r:id="rId4"/>
              </a:rPr>
              <a:t>https://parsec.community/</a:t>
            </a:r>
            <a:endParaRPr lang="en-GB" dirty="0"/>
          </a:p>
          <a:p>
            <a:r>
              <a:rPr lang="en-GB" dirty="0" err="1"/>
              <a:t>Veraison</a:t>
            </a:r>
            <a:r>
              <a:rPr lang="en-GB" dirty="0"/>
              <a:t>: </a:t>
            </a:r>
            <a:r>
              <a:rPr lang="en-GB" dirty="0">
                <a:hlinkClick r:id="rId5"/>
              </a:rPr>
              <a:t>https://github.com/veraison</a:t>
            </a:r>
            <a:endParaRPr lang="en-GB" dirty="0"/>
          </a:p>
          <a:p>
            <a:r>
              <a:rPr lang="en-GB" dirty="0" err="1"/>
              <a:t>MbedTLS</a:t>
            </a:r>
            <a:r>
              <a:rPr lang="en-GB" dirty="0"/>
              <a:t>: </a:t>
            </a:r>
            <a:r>
              <a:rPr lang="en-GB" dirty="0">
                <a:hlinkClick r:id="rId6"/>
              </a:rPr>
              <a:t>https://www.trustedfirmware.org/projects/mbed-tls/</a:t>
            </a:r>
            <a:endParaRPr lang="en-GB" dirty="0"/>
          </a:p>
          <a:p>
            <a:r>
              <a:rPr lang="en-GB" dirty="0"/>
              <a:t>Draft repo: </a:t>
            </a:r>
            <a:r>
              <a:rPr lang="en-GB" dirty="0">
                <a:hlinkClick r:id="rId7"/>
              </a:rPr>
              <a:t>https://github.com/yaronf/draft-tls-attestation</a:t>
            </a:r>
            <a:r>
              <a:rPr lang="en-GB" dirty="0"/>
              <a:t> </a:t>
            </a:r>
          </a:p>
          <a:p>
            <a:r>
              <a:rPr lang="en-GB" dirty="0"/>
              <a:t>RATS architecture: </a:t>
            </a:r>
            <a:r>
              <a:rPr lang="en-GB" dirty="0">
                <a:hlinkClick r:id="rId8"/>
              </a:rPr>
              <a:t>https://datatracker.ietf.org/doc/rfc9334/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01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785B7-4D22-5C7B-D338-BDB086641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8D7B8-6FEF-87FB-FA2A-9DE35E8E1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theory</a:t>
            </a:r>
          </a:p>
          <a:p>
            <a:pPr lvl="1"/>
            <a:r>
              <a:rPr lang="en-US" dirty="0"/>
              <a:t>Remote attestation</a:t>
            </a:r>
          </a:p>
          <a:p>
            <a:pPr lvl="1"/>
            <a:r>
              <a:rPr lang="en-US" dirty="0"/>
              <a:t>TLS</a:t>
            </a:r>
          </a:p>
          <a:p>
            <a:r>
              <a:rPr lang="en-US" dirty="0"/>
              <a:t>The practice</a:t>
            </a:r>
          </a:p>
          <a:p>
            <a:pPr lvl="1"/>
            <a:r>
              <a:rPr lang="en-US" dirty="0" err="1"/>
              <a:t>MbedTLS</a:t>
            </a:r>
            <a:endParaRPr lang="en-US" dirty="0"/>
          </a:p>
          <a:p>
            <a:pPr lvl="1"/>
            <a:r>
              <a:rPr lang="en-US" dirty="0"/>
              <a:t>Parsec</a:t>
            </a:r>
          </a:p>
          <a:p>
            <a:pPr lvl="1"/>
            <a:r>
              <a:rPr lang="en-US" dirty="0" err="1"/>
              <a:t>Veraison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05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0642CA-4989-0000-D8F1-C9B2F026B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theory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1FDC6D-39DB-FC45-DCA4-B723EEDE4F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Remote attestation, TLS, and standards</a:t>
            </a:r>
          </a:p>
        </p:txBody>
      </p:sp>
    </p:spTree>
    <p:extLst>
      <p:ext uri="{BB962C8B-B14F-4D97-AF65-F5344CB8AC3E}">
        <p14:creationId xmlns:p14="http://schemas.microsoft.com/office/powerpoint/2010/main" val="3260018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F3CA8-05CB-E92F-3581-188C3DFB7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we trying to improve?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24EF4-A8AD-CE77-1124-3D3D666AC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status quo:</a:t>
            </a:r>
          </a:p>
          <a:p>
            <a:pPr lvl="1"/>
            <a:r>
              <a:rPr lang="en-US" dirty="0"/>
              <a:t>Attacker assumed on communication path</a:t>
            </a:r>
          </a:p>
          <a:p>
            <a:pPr lvl="1"/>
            <a:r>
              <a:rPr lang="en-US" dirty="0"/>
              <a:t>Workload authentication is rooted primarily in software</a:t>
            </a:r>
          </a:p>
          <a:p>
            <a:pPr lvl="1"/>
            <a:r>
              <a:rPr lang="en-US" dirty="0"/>
              <a:t>Trust is necessarily bound to the entity provisioning the workload</a:t>
            </a:r>
          </a:p>
          <a:p>
            <a:pPr lvl="1"/>
            <a:r>
              <a:rPr lang="en-US" dirty="0"/>
              <a:t>Hardware backing is usually reserved for protecting an identity key (e.g., HSMs)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 we use remotely-verifiable information about the security state of the workload, beyond key state/backing?</a:t>
            </a:r>
          </a:p>
        </p:txBody>
      </p:sp>
    </p:spTree>
    <p:extLst>
      <p:ext uri="{BB962C8B-B14F-4D97-AF65-F5344CB8AC3E}">
        <p14:creationId xmlns:p14="http://schemas.microsoft.com/office/powerpoint/2010/main" val="167718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25E8670-1826-10AA-A891-A4F8DC51E15A}"/>
              </a:ext>
            </a:extLst>
          </p:cNvPr>
          <p:cNvCxnSpPr/>
          <p:nvPr/>
        </p:nvCxnSpPr>
        <p:spPr>
          <a:xfrm>
            <a:off x="6574221" y="1379237"/>
            <a:ext cx="0" cy="4849953"/>
          </a:xfrm>
          <a:prstGeom prst="line">
            <a:avLst/>
          </a:prstGeom>
          <a:noFill/>
          <a:ln w="38100" cap="rnd" cmpd="sng" algn="ctr">
            <a:solidFill>
              <a:srgbClr val="000000"/>
            </a:solidFill>
            <a:prstDash val="solid"/>
            <a:miter lim="800000"/>
          </a:ln>
          <a:effectLst/>
        </p:spPr>
      </p:cxnSp>
      <p:pic>
        <p:nvPicPr>
          <p:cNvPr id="52" name="Graphic 51" descr="Wireless router outline">
            <a:extLst>
              <a:ext uri="{FF2B5EF4-FFF2-40B4-BE49-F238E27FC236}">
                <a16:creationId xmlns:a16="http://schemas.microsoft.com/office/drawing/2014/main" id="{294E09E1-F0D8-BB1B-C51E-6A4DC84796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9006" y="3561672"/>
            <a:ext cx="1211319" cy="1211319"/>
          </a:xfrm>
          <a:prstGeom prst="rect">
            <a:avLst/>
          </a:prstGeom>
        </p:spPr>
      </p:pic>
      <p:pic>
        <p:nvPicPr>
          <p:cNvPr id="53" name="Graphic 52" descr="Key outline">
            <a:extLst>
              <a:ext uri="{FF2B5EF4-FFF2-40B4-BE49-F238E27FC236}">
                <a16:creationId xmlns:a16="http://schemas.microsoft.com/office/drawing/2014/main" id="{AD7C95FF-ED69-5729-DA94-FA89EE258B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53360" y="4787769"/>
            <a:ext cx="654760" cy="654760"/>
          </a:xfrm>
          <a:prstGeom prst="rect">
            <a:avLst/>
          </a:prstGeom>
        </p:spPr>
      </p:pic>
      <p:pic>
        <p:nvPicPr>
          <p:cNvPr id="54" name="Graphic 53" descr="Diploma outline">
            <a:extLst>
              <a:ext uri="{FF2B5EF4-FFF2-40B4-BE49-F238E27FC236}">
                <a16:creationId xmlns:a16="http://schemas.microsoft.com/office/drawing/2014/main" id="{96D05F28-AF48-DE33-0DC8-3DAD3CE438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07174" y="2790245"/>
            <a:ext cx="654760" cy="654760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0E858DA8-8EF0-DF01-01B5-6F03AE486F73}"/>
              </a:ext>
            </a:extLst>
          </p:cNvPr>
          <p:cNvSpPr txBox="1"/>
          <p:nvPr/>
        </p:nvSpPr>
        <p:spPr>
          <a:xfrm>
            <a:off x="2691620" y="5359429"/>
            <a:ext cx="1383327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91BD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PRIVATE IDENTITY KEY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45F3D40-6BB9-AC11-D48D-38E6A8C85D0D}"/>
              </a:ext>
            </a:extLst>
          </p:cNvPr>
          <p:cNvSpPr txBox="1"/>
          <p:nvPr/>
        </p:nvSpPr>
        <p:spPr>
          <a:xfrm>
            <a:off x="4149074" y="3359565"/>
            <a:ext cx="830677" cy="4093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1200" dirty="0">
                <a:solidFill>
                  <a:srgbClr val="0091BD"/>
                </a:solidFill>
                <a:cs typeface="Arial"/>
                <a:sym typeface="Arial"/>
              </a:rPr>
              <a:t>ATTESTATION</a:t>
            </a:r>
          </a:p>
          <a:p>
            <a:pPr lvl="0"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1200" dirty="0">
                <a:solidFill>
                  <a:srgbClr val="0091BD"/>
                </a:solidFill>
                <a:cs typeface="Arial"/>
                <a:sym typeface="Arial"/>
              </a:rPr>
              <a:t>CREDENTIAL</a:t>
            </a:r>
          </a:p>
        </p:txBody>
      </p:sp>
      <p:pic>
        <p:nvPicPr>
          <p:cNvPr id="57" name="Graphic 56" descr="Server outline">
            <a:extLst>
              <a:ext uri="{FF2B5EF4-FFF2-40B4-BE49-F238E27FC236}">
                <a16:creationId xmlns:a16="http://schemas.microsoft.com/office/drawing/2014/main" id="{C8F3C63F-BFE2-FD54-BF5E-5E382B4562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2688084" y="1509682"/>
            <a:ext cx="1383666" cy="1383666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6A1AD3E0-0942-AA89-E9AC-C3FC9DB2F218}"/>
              </a:ext>
            </a:extLst>
          </p:cNvPr>
          <p:cNvSpPr txBox="1"/>
          <p:nvPr/>
        </p:nvSpPr>
        <p:spPr>
          <a:xfrm>
            <a:off x="2958282" y="4648341"/>
            <a:ext cx="830356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91BD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EDGE DEVICE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F781044-08F5-3318-003E-80CA157F5DB4}"/>
              </a:ext>
            </a:extLst>
          </p:cNvPr>
          <p:cNvSpPr txBox="1"/>
          <p:nvPr/>
        </p:nvSpPr>
        <p:spPr>
          <a:xfrm>
            <a:off x="3118838" y="2709486"/>
            <a:ext cx="509242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SERVICE</a:t>
            </a:r>
          </a:p>
        </p:txBody>
      </p:sp>
      <p:sp>
        <p:nvSpPr>
          <p:cNvPr id="69" name="Down Arrow 68">
            <a:extLst>
              <a:ext uri="{FF2B5EF4-FFF2-40B4-BE49-F238E27FC236}">
                <a16:creationId xmlns:a16="http://schemas.microsoft.com/office/drawing/2014/main" id="{CEAE28EE-DBA9-B321-38FF-4CFB94AFCB25}"/>
              </a:ext>
            </a:extLst>
          </p:cNvPr>
          <p:cNvSpPr/>
          <p:nvPr/>
        </p:nvSpPr>
        <p:spPr>
          <a:xfrm>
            <a:off x="2633137" y="2913342"/>
            <a:ext cx="484632" cy="69649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  <p:sp>
        <p:nvSpPr>
          <p:cNvPr id="70" name="Down Arrow 69">
            <a:extLst>
              <a:ext uri="{FF2B5EF4-FFF2-40B4-BE49-F238E27FC236}">
                <a16:creationId xmlns:a16="http://schemas.microsoft.com/office/drawing/2014/main" id="{ABBB3CB0-9C14-A366-B31B-E45423BD774B}"/>
              </a:ext>
            </a:extLst>
          </p:cNvPr>
          <p:cNvSpPr/>
          <p:nvPr/>
        </p:nvSpPr>
        <p:spPr>
          <a:xfrm rot="10800000">
            <a:off x="3623473" y="2915673"/>
            <a:ext cx="484632" cy="696499"/>
          </a:xfrm>
          <a:prstGeom prst="downArrow">
            <a:avLst/>
          </a:prstGeom>
          <a:solidFill>
            <a:srgbClr val="0091BD"/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  <p:pic>
        <p:nvPicPr>
          <p:cNvPr id="71" name="Graphic 70" descr="Diploma outline">
            <a:extLst>
              <a:ext uri="{FF2B5EF4-FFF2-40B4-BE49-F238E27FC236}">
                <a16:creationId xmlns:a16="http://schemas.microsoft.com/office/drawing/2014/main" id="{1C846897-9F90-0C9E-4543-457931FA10C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15962" y="2875685"/>
            <a:ext cx="654760" cy="654760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FF5376D2-3E0F-D5B3-100D-253318C1C143}"/>
              </a:ext>
            </a:extLst>
          </p:cNvPr>
          <p:cNvSpPr txBox="1"/>
          <p:nvPr/>
        </p:nvSpPr>
        <p:spPr>
          <a:xfrm>
            <a:off x="1857862" y="3445005"/>
            <a:ext cx="771943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CERTIFICATE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E746BB-DC07-038B-5B34-F5969F74D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518"/>
            <a:ext cx="5523411" cy="1325563"/>
          </a:xfrm>
        </p:spPr>
        <p:txBody>
          <a:bodyPr/>
          <a:lstStyle/>
          <a:p>
            <a:r>
              <a:rPr lang="en-GB" dirty="0"/>
              <a:t>Use cases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252118-428B-EBE5-E279-2984D3AF6989}"/>
              </a:ext>
            </a:extLst>
          </p:cNvPr>
          <p:cNvSpPr txBox="1"/>
          <p:nvPr/>
        </p:nvSpPr>
        <p:spPr>
          <a:xfrm>
            <a:off x="1622486" y="5713368"/>
            <a:ext cx="3732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IoT/Edge Device Onboarding</a:t>
            </a:r>
          </a:p>
        </p:txBody>
      </p:sp>
      <p:pic>
        <p:nvPicPr>
          <p:cNvPr id="30" name="Graphic 29" descr="Monitor outline">
            <a:extLst>
              <a:ext uri="{FF2B5EF4-FFF2-40B4-BE49-F238E27FC236}">
                <a16:creationId xmlns:a16="http://schemas.microsoft.com/office/drawing/2014/main" id="{5195B78B-306D-4BE9-CA70-7641A53D446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8704989" y="4159092"/>
            <a:ext cx="1211319" cy="1211319"/>
          </a:xfrm>
          <a:prstGeom prst="rect">
            <a:avLst/>
          </a:prstGeom>
        </p:spPr>
      </p:pic>
      <p:pic>
        <p:nvPicPr>
          <p:cNvPr id="31" name="Graphic 30" descr="Key outline">
            <a:extLst>
              <a:ext uri="{FF2B5EF4-FFF2-40B4-BE49-F238E27FC236}">
                <a16:creationId xmlns:a16="http://schemas.microsoft.com/office/drawing/2014/main" id="{E665614A-EA37-3672-822F-CAED8ECBD67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989343" y="1887070"/>
            <a:ext cx="654760" cy="654760"/>
          </a:xfrm>
          <a:prstGeom prst="rect">
            <a:avLst/>
          </a:prstGeom>
        </p:spPr>
      </p:pic>
      <p:pic>
        <p:nvPicPr>
          <p:cNvPr id="32" name="Graphic 31" descr="Diploma outline">
            <a:extLst>
              <a:ext uri="{FF2B5EF4-FFF2-40B4-BE49-F238E27FC236}">
                <a16:creationId xmlns:a16="http://schemas.microsoft.com/office/drawing/2014/main" id="{33E42CAD-29AF-D499-EAC4-3696F486B5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091150" y="3473105"/>
            <a:ext cx="654760" cy="65476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279D4B3C-4548-FE89-BEEA-E6A041BB8B79}"/>
              </a:ext>
            </a:extLst>
          </p:cNvPr>
          <p:cNvSpPr txBox="1"/>
          <p:nvPr/>
        </p:nvSpPr>
        <p:spPr>
          <a:xfrm>
            <a:off x="8627603" y="1802256"/>
            <a:ext cx="1383327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PRIVATE IDENTITY KEY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EFE78F-4027-135B-5305-8DACC098EBDC}"/>
              </a:ext>
            </a:extLst>
          </p:cNvPr>
          <p:cNvSpPr txBox="1"/>
          <p:nvPr/>
        </p:nvSpPr>
        <p:spPr>
          <a:xfrm>
            <a:off x="10062419" y="4042425"/>
            <a:ext cx="771943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91BD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CERTIFICATE</a:t>
            </a:r>
          </a:p>
        </p:txBody>
      </p:sp>
      <p:pic>
        <p:nvPicPr>
          <p:cNvPr id="35" name="Graphic 34" descr="Cloud outline">
            <a:extLst>
              <a:ext uri="{FF2B5EF4-FFF2-40B4-BE49-F238E27FC236}">
                <a16:creationId xmlns:a16="http://schemas.microsoft.com/office/drawing/2014/main" id="{137B88A6-FE2D-199E-EA0F-496288BF5D6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/>
        </p:blipFill>
        <p:spPr>
          <a:xfrm>
            <a:off x="8624067" y="2107102"/>
            <a:ext cx="1383666" cy="1383666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6AEDFFF1-3015-FBF1-94CC-FF2B7EF72CC9}"/>
              </a:ext>
            </a:extLst>
          </p:cNvPr>
          <p:cNvSpPr txBox="1"/>
          <p:nvPr/>
        </p:nvSpPr>
        <p:spPr>
          <a:xfrm>
            <a:off x="8892000" y="5302662"/>
            <a:ext cx="886268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91BD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LOCAL DEVICE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A5FCA5E-9AB4-E81E-2A19-81FCB5F3BDCE}"/>
              </a:ext>
            </a:extLst>
          </p:cNvPr>
          <p:cNvSpPr txBox="1"/>
          <p:nvPr/>
        </p:nvSpPr>
        <p:spPr>
          <a:xfrm>
            <a:off x="8691177" y="3279312"/>
            <a:ext cx="1256178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CLOUD WORKLOAD </a:t>
            </a:r>
          </a:p>
        </p:txBody>
      </p:sp>
      <p:sp>
        <p:nvSpPr>
          <p:cNvPr id="38" name="Down Arrow 68">
            <a:extLst>
              <a:ext uri="{FF2B5EF4-FFF2-40B4-BE49-F238E27FC236}">
                <a16:creationId xmlns:a16="http://schemas.microsoft.com/office/drawing/2014/main" id="{82913238-9F8F-EECB-DE75-73A18CE2AFD5}"/>
              </a:ext>
            </a:extLst>
          </p:cNvPr>
          <p:cNvSpPr/>
          <p:nvPr/>
        </p:nvSpPr>
        <p:spPr>
          <a:xfrm>
            <a:off x="8569120" y="3510762"/>
            <a:ext cx="484632" cy="69649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  <p:sp>
        <p:nvSpPr>
          <p:cNvPr id="39" name="Down Arrow 69">
            <a:extLst>
              <a:ext uri="{FF2B5EF4-FFF2-40B4-BE49-F238E27FC236}">
                <a16:creationId xmlns:a16="http://schemas.microsoft.com/office/drawing/2014/main" id="{B138EE8F-A21A-02DE-AB81-D3558790D12E}"/>
              </a:ext>
            </a:extLst>
          </p:cNvPr>
          <p:cNvSpPr/>
          <p:nvPr/>
        </p:nvSpPr>
        <p:spPr>
          <a:xfrm rot="10800000">
            <a:off x="9559456" y="3513093"/>
            <a:ext cx="484632" cy="696499"/>
          </a:xfrm>
          <a:prstGeom prst="downArrow">
            <a:avLst/>
          </a:prstGeom>
          <a:solidFill>
            <a:srgbClr val="0091BD"/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  <p:pic>
        <p:nvPicPr>
          <p:cNvPr id="40" name="Graphic 39" descr="Diploma outline">
            <a:extLst>
              <a:ext uri="{FF2B5EF4-FFF2-40B4-BE49-F238E27FC236}">
                <a16:creationId xmlns:a16="http://schemas.microsoft.com/office/drawing/2014/main" id="{54853D4E-12AE-1E83-DF5A-CB7915F4DFE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784693" y="3302035"/>
            <a:ext cx="654760" cy="65476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2D6B13F7-A398-F8A4-2EFF-47E2C2863556}"/>
              </a:ext>
            </a:extLst>
          </p:cNvPr>
          <p:cNvSpPr txBox="1"/>
          <p:nvPr/>
        </p:nvSpPr>
        <p:spPr>
          <a:xfrm>
            <a:off x="7726593" y="3871355"/>
            <a:ext cx="830677" cy="4093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ATTESTATION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Calibri"/>
                <a:cs typeface="Arial"/>
                <a:sym typeface="Arial"/>
              </a:rPr>
              <a:t>CREDENTIAL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EBF874C-C867-723B-15BE-5DAC76D9BD45}"/>
              </a:ext>
            </a:extLst>
          </p:cNvPr>
          <p:cNvSpPr txBox="1"/>
          <p:nvPr/>
        </p:nvSpPr>
        <p:spPr>
          <a:xfrm>
            <a:off x="7803776" y="5713368"/>
            <a:ext cx="3143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Confidential Computing</a:t>
            </a:r>
          </a:p>
        </p:txBody>
      </p:sp>
    </p:spTree>
    <p:extLst>
      <p:ext uri="{BB962C8B-B14F-4D97-AF65-F5344CB8AC3E}">
        <p14:creationId xmlns:p14="http://schemas.microsoft.com/office/powerpoint/2010/main" val="197778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8" grpId="0"/>
      <p:bldP spid="59" grpId="0"/>
      <p:bldP spid="69" grpId="0" animBg="1"/>
      <p:bldP spid="70" grpId="0" animBg="1"/>
      <p:bldP spid="72" grpId="0"/>
      <p:bldP spid="3" grpId="0"/>
      <p:bldP spid="33" grpId="0"/>
      <p:bldP spid="34" grpId="0"/>
      <p:bldP spid="36" grpId="0"/>
      <p:bldP spid="37" grpId="0"/>
      <p:bldP spid="38" grpId="0" animBg="1"/>
      <p:bldP spid="39" grpId="0" animBg="1"/>
      <p:bldP spid="80" grpId="0"/>
      <p:bldP spid="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988AC-6C79-CFFB-D059-F33D63C88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Remote attestation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E4641-657D-99C7-2A18-30E9B43C5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A class of hardware-backed mechanisms which enables a relying party</a:t>
            </a:r>
            <a:r>
              <a:rPr lang="en-US" baseline="30000"/>
              <a:t>1</a:t>
            </a:r>
            <a:r>
              <a:rPr lang="en-US"/>
              <a:t> to cryptographically verify the state of a previously-untrusted workload</a:t>
            </a:r>
          </a:p>
          <a:p>
            <a:r>
              <a:rPr lang="en-US"/>
              <a:t>The attester device can issue its own credentials</a:t>
            </a:r>
          </a:p>
          <a:p>
            <a:pPr lvl="1"/>
            <a:r>
              <a:rPr lang="en-US"/>
              <a:t>… backed by a certificate provided by the manufacturer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 algn="r">
              <a:buNone/>
            </a:pPr>
            <a:endParaRPr lang="en-US"/>
          </a:p>
          <a:p>
            <a:pPr marL="0" indent="0">
              <a:buNone/>
            </a:pPr>
            <a:r>
              <a:rPr lang="en-US" sz="2000" baseline="30000"/>
              <a:t>1</a:t>
            </a:r>
            <a:r>
              <a:rPr lang="en-US" sz="2000"/>
              <a:t> Using RATS terminology in this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8E354-73D2-6EFD-51C0-4D3B413FF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1FD-FF21-FF46-92EF-BEC83820677C}" type="slidenum">
              <a:rPr lang="en-US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587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F859D-55FC-03BE-55FD-97F05CF26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Remote attestation data flow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2CD47DD-86E7-F66B-8AE9-50046871DD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66898" y="1825625"/>
            <a:ext cx="6658203" cy="4351338"/>
          </a:xfr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3A57499-FEF2-B670-8530-4A9815CE9307}"/>
              </a:ext>
            </a:extLst>
          </p:cNvPr>
          <p:cNvSpPr/>
          <p:nvPr/>
        </p:nvSpPr>
        <p:spPr>
          <a:xfrm>
            <a:off x="2926080" y="5449824"/>
            <a:ext cx="1255776" cy="621792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95D6904-C4CE-5EF8-7794-F6F8247DA35B}"/>
              </a:ext>
            </a:extLst>
          </p:cNvPr>
          <p:cNvSpPr/>
          <p:nvPr/>
        </p:nvSpPr>
        <p:spPr>
          <a:xfrm>
            <a:off x="6766562" y="5443728"/>
            <a:ext cx="1706878" cy="621792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D21D8A2-CDCE-88DA-6AF0-FB99EEC8A67D}"/>
              </a:ext>
            </a:extLst>
          </p:cNvPr>
          <p:cNvCxnSpPr>
            <a:stCxn id="3" idx="3"/>
            <a:endCxn id="4" idx="1"/>
          </p:cNvCxnSpPr>
          <p:nvPr/>
        </p:nvCxnSpPr>
        <p:spPr>
          <a:xfrm flipV="1">
            <a:off x="4181856" y="5754624"/>
            <a:ext cx="2584706" cy="6096"/>
          </a:xfrm>
          <a:prstGeom prst="straightConnector1">
            <a:avLst/>
          </a:prstGeom>
          <a:ln w="381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5812D82-B609-9B13-FEC5-EE9924FEDF16}"/>
              </a:ext>
            </a:extLst>
          </p:cNvPr>
          <p:cNvSpPr txBox="1"/>
          <p:nvPr/>
        </p:nvSpPr>
        <p:spPr>
          <a:xfrm>
            <a:off x="4645152" y="5443728"/>
            <a:ext cx="1706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C0"/>
                </a:solidFill>
              </a:rPr>
              <a:t>Authentication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BBBC76B-D920-654E-BFDB-ACB7CD025AF1}"/>
              </a:ext>
            </a:extLst>
          </p:cNvPr>
          <p:cNvGrpSpPr/>
          <p:nvPr/>
        </p:nvGrpSpPr>
        <p:grpSpPr>
          <a:xfrm>
            <a:off x="984085" y="1959429"/>
            <a:ext cx="4526700" cy="3801291"/>
            <a:chOff x="984085" y="1959429"/>
            <a:chExt cx="4526700" cy="3801291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C4CC8DBB-3FDA-6FF4-B810-870D08D8E01F}"/>
                </a:ext>
              </a:extLst>
            </p:cNvPr>
            <p:cNvSpPr/>
            <p:nvPr/>
          </p:nvSpPr>
          <p:spPr>
            <a:xfrm>
              <a:off x="2926079" y="1959429"/>
              <a:ext cx="2584706" cy="992777"/>
            </a:xfrm>
            <a:prstGeom prst="round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Connector: Elbow 9">
              <a:extLst>
                <a:ext uri="{FF2B5EF4-FFF2-40B4-BE49-F238E27FC236}">
                  <a16:creationId xmlns:a16="http://schemas.microsoft.com/office/drawing/2014/main" id="{AB2C18D9-217D-DC5B-A62F-7ACF9462F17D}"/>
                </a:ext>
              </a:extLst>
            </p:cNvPr>
            <p:cNvCxnSpPr>
              <a:cxnSpLocks/>
              <a:stCxn id="6" idx="1"/>
              <a:endCxn id="3" idx="1"/>
            </p:cNvCxnSpPr>
            <p:nvPr/>
          </p:nvCxnSpPr>
          <p:spPr>
            <a:xfrm rot="10800000" flipH="1" flipV="1">
              <a:off x="2926078" y="2455818"/>
              <a:ext cx="1" cy="3304902"/>
            </a:xfrm>
            <a:prstGeom prst="bentConnector3">
              <a:avLst>
                <a:gd name="adj1" fmla="val -22860000000"/>
              </a:avLst>
            </a:prstGeom>
            <a:ln w="381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id="{2198CAD2-937D-8FEF-753C-8BD0A7B48092}"/>
                </a:ext>
              </a:extLst>
            </p:cNvPr>
            <p:cNvCxnSpPr>
              <a:cxnSpLocks/>
              <a:stCxn id="6" idx="1"/>
            </p:cNvCxnSpPr>
            <p:nvPr/>
          </p:nvCxnSpPr>
          <p:spPr>
            <a:xfrm rot="10800000" flipH="1" flipV="1">
              <a:off x="2926079" y="2455818"/>
              <a:ext cx="1476104" cy="1732488"/>
            </a:xfrm>
            <a:prstGeom prst="bentConnector4">
              <a:avLst>
                <a:gd name="adj1" fmla="val -15487"/>
                <a:gd name="adj2" fmla="val 99764"/>
              </a:avLst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31C09E1-B93A-FCEA-ACE6-EF4435732D8F}"/>
                </a:ext>
              </a:extLst>
            </p:cNvPr>
            <p:cNvSpPr txBox="1"/>
            <p:nvPr/>
          </p:nvSpPr>
          <p:spPr>
            <a:xfrm>
              <a:off x="984085" y="3541976"/>
              <a:ext cx="17032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>
                  <a:solidFill>
                    <a:schemeClr val="accent4">
                      <a:lumMod val="75000"/>
                    </a:schemeClr>
                  </a:solidFill>
                </a:rPr>
                <a:t>Provision device</a:t>
              </a:r>
            </a:p>
            <a:p>
              <a:pPr algn="r"/>
              <a:r>
                <a:rPr lang="en-GB" dirty="0">
                  <a:solidFill>
                    <a:schemeClr val="accent4">
                      <a:lumMod val="75000"/>
                    </a:schemeClr>
                  </a:solidFill>
                </a:rPr>
                <a:t>and its identity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795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12440-BE28-0C90-DD36-6F6B59411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Layer Security (TLS)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B69CF-DE7D-B8B5-B202-B2A141D1E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TLS is a ubiquitous component of network security, offering confidentiality and integrity to communication via a secure channel</a:t>
            </a:r>
          </a:p>
          <a:p>
            <a:r>
              <a:rPr lang="en-US"/>
              <a:t>The secure channel is established following a handshake protocol</a:t>
            </a:r>
          </a:p>
          <a:p>
            <a:r>
              <a:rPr lang="en-US"/>
              <a:t>The handshake protocol enables authentication between the two peers</a:t>
            </a:r>
          </a:p>
        </p:txBody>
      </p:sp>
    </p:spTree>
    <p:extLst>
      <p:ext uri="{BB962C8B-B14F-4D97-AF65-F5344CB8AC3E}">
        <p14:creationId xmlns:p14="http://schemas.microsoft.com/office/powerpoint/2010/main" val="384169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5A7AC1E4AE7446821F6DB63C69E87A" ma:contentTypeVersion="10" ma:contentTypeDescription="Create a new document." ma:contentTypeScope="" ma:versionID="4e815928489a98d2659a236c556b8192">
  <xsd:schema xmlns:xsd="http://www.w3.org/2001/XMLSchema" xmlns:xs="http://www.w3.org/2001/XMLSchema" xmlns:p="http://schemas.microsoft.com/office/2006/metadata/properties" xmlns:ns3="81e0db8a-7e24-44e5-b6b8-ea41aa5e4570" xmlns:ns4="c957e94a-99f0-41fe-874a-6444bb5e0de7" targetNamespace="http://schemas.microsoft.com/office/2006/metadata/properties" ma:root="true" ma:fieldsID="e6d99d14b75bd339cb531e995bcc3da5" ns3:_="" ns4:_="">
    <xsd:import namespace="81e0db8a-7e24-44e5-b6b8-ea41aa5e4570"/>
    <xsd:import namespace="c957e94a-99f0-41fe-874a-6444bb5e0d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e0db8a-7e24-44e5-b6b8-ea41aa5e45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57e94a-99f0-41fe-874a-6444bb5e0de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1e0db8a-7e24-44e5-b6b8-ea41aa5e4570" xsi:nil="true"/>
  </documentManagement>
</p:properties>
</file>

<file path=customXml/itemProps1.xml><?xml version="1.0" encoding="utf-8"?>
<ds:datastoreItem xmlns:ds="http://schemas.openxmlformats.org/officeDocument/2006/customXml" ds:itemID="{E201D82F-EAAF-4CF3-9BDF-E667E1B8A3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1507D3-9D3D-425D-B7EB-CFA73F101CE1}">
  <ds:schemaRefs>
    <ds:schemaRef ds:uri="81e0db8a-7e24-44e5-b6b8-ea41aa5e4570"/>
    <ds:schemaRef ds:uri="c957e94a-99f0-41fe-874a-6444bb5e0de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4F02D53-0891-421E-89FD-093102F28071}">
  <ds:schemaRefs>
    <ds:schemaRef ds:uri="http://purl.org/dc/elements/1.1/"/>
    <ds:schemaRef ds:uri="c957e94a-99f0-41fe-874a-6444bb5e0de7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81e0db8a-7e24-44e5-b6b8-ea41aa5e4570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945</Words>
  <Application>Microsoft Office PowerPoint</Application>
  <PresentationFormat>Widescreen</PresentationFormat>
  <Paragraphs>219</Paragraphs>
  <Slides>29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 2013 - 2022</vt:lpstr>
      <vt:lpstr>Hardware attestation in TLS</vt:lpstr>
      <vt:lpstr>Who am I?</vt:lpstr>
      <vt:lpstr>Overview</vt:lpstr>
      <vt:lpstr>The theory</vt:lpstr>
      <vt:lpstr>What are we trying to improve?</vt:lpstr>
      <vt:lpstr>Use cases</vt:lpstr>
      <vt:lpstr>Remote attestation</vt:lpstr>
      <vt:lpstr>Remote attestation data flow</vt:lpstr>
      <vt:lpstr>Transport Layer Security (TLS)</vt:lpstr>
      <vt:lpstr>TLS v1.3 Handshake</vt:lpstr>
      <vt:lpstr>Goals</vt:lpstr>
      <vt:lpstr>Security and privacy</vt:lpstr>
      <vt:lpstr>The practice</vt:lpstr>
      <vt:lpstr>Big picture</vt:lpstr>
      <vt:lpstr>Prototype Architecture</vt:lpstr>
      <vt:lpstr>Prototype Architecture</vt:lpstr>
      <vt:lpstr>Parsec: A Platform Abstraction For Security</vt:lpstr>
      <vt:lpstr>What is Veraison? </vt:lpstr>
      <vt:lpstr>Enhancements to Parsec</vt:lpstr>
      <vt:lpstr>Extensions to Veraison</vt:lpstr>
      <vt:lpstr>MbedTLS</vt:lpstr>
      <vt:lpstr>Open source ecosystem</vt:lpstr>
      <vt:lpstr>Rust ecosystem</vt:lpstr>
      <vt:lpstr>Go ecosystem</vt:lpstr>
      <vt:lpstr>Attestation as a plug-in</vt:lpstr>
      <vt:lpstr>Wrap up</vt:lpstr>
      <vt:lpstr>PowerPoint Presentation</vt:lpstr>
      <vt:lpstr>Questions?</vt:lpstr>
      <vt:lpstr>Bibliography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attestation in TLS</dc:title>
  <dc:creator>Ionut Mihalcea</dc:creator>
  <cp:lastModifiedBy>Ionut Mihalcea</cp:lastModifiedBy>
  <cp:revision>4</cp:revision>
  <dcterms:created xsi:type="dcterms:W3CDTF">2023-01-10T10:54:19Z</dcterms:created>
  <dcterms:modified xsi:type="dcterms:W3CDTF">2023-02-03T22:48:09Z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0x010100695A7AC1E4AE7446821F6DB63C69E87A</vt:lpwstr>
  </property>
</Properties>
</file>