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89" r:id="rId3"/>
    <p:sldId id="290" r:id="rId4"/>
    <p:sldId id="272" r:id="rId5"/>
    <p:sldId id="288" r:id="rId6"/>
    <p:sldId id="291" r:id="rId7"/>
    <p:sldId id="292" r:id="rId8"/>
    <p:sldId id="293" r:id="rId9"/>
    <p:sldId id="294" r:id="rId10"/>
    <p:sldId id="295" r:id="rId11"/>
    <p:sldId id="296" r:id="rId12"/>
    <p:sldId id="297" r:id="rId13"/>
    <p:sldId id="269" r:id="rId14"/>
    <p:sldId id="270" r:id="rId15"/>
    <p:sldId id="271" r:id="rId16"/>
    <p:sldId id="273" r:id="rId17"/>
    <p:sldId id="274" r:id="rId18"/>
    <p:sldId id="276"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FF00"/>
    <a:srgbClr val="C0504D"/>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8"/>
    <p:restoredTop sz="94677"/>
  </p:normalViewPr>
  <p:slideViewPr>
    <p:cSldViewPr snapToGrid="0">
      <p:cViewPr varScale="1">
        <p:scale>
          <a:sx n="132" d="100"/>
          <a:sy n="132" d="100"/>
        </p:scale>
        <p:origin x="16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ijdelijke aanduiding voor tekst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ijdelijke aanduiding voor tekst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Tijdelijke aanduiding voor afbeelding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el 2"/>
          <p:cNvSpPr txBox="1">
            <a:spLocks noGrp="1"/>
          </p:cNvSpPr>
          <p:nvPr>
            <p:ph type="ctrTitle"/>
          </p:nvPr>
        </p:nvSpPr>
        <p:spPr>
          <a:xfrm>
            <a:off x="685800" y="3432175"/>
            <a:ext cx="7772400" cy="1470025"/>
          </a:xfrm>
          <a:prstGeom prst="rect">
            <a:avLst/>
          </a:prstGeom>
        </p:spPr>
        <p:txBody>
          <a:bodyPr/>
          <a:lstStyle/>
          <a:p>
            <a:r>
              <a:t>Load balancing &amp; DNS</a:t>
            </a:r>
          </a:p>
          <a:p>
            <a:r>
              <a:t>deep dive</a:t>
            </a:r>
          </a:p>
        </p:txBody>
      </p:sp>
      <p:pic>
        <p:nvPicPr>
          <p:cNvPr id="113" name="Image" descr="Image"/>
          <p:cNvPicPr>
            <a:picLocks noChangeAspect="1"/>
          </p:cNvPicPr>
          <p:nvPr/>
        </p:nvPicPr>
        <p:blipFill>
          <a:blip r:embed="rId2"/>
          <a:stretch>
            <a:fillRect/>
          </a:stretch>
        </p:blipFill>
        <p:spPr>
          <a:xfrm>
            <a:off x="2368550" y="1551635"/>
            <a:ext cx="4236852" cy="139293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55330-DB3B-416A-4D4B-CBD18096BA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23482-359A-6A45-0A40-080E2CEEAECC}"/>
              </a:ext>
            </a:extLst>
          </p:cNvPr>
          <p:cNvSpPr>
            <a:spLocks noGrp="1"/>
          </p:cNvSpPr>
          <p:nvPr>
            <p:ph type="title"/>
          </p:nvPr>
        </p:nvSpPr>
        <p:spPr/>
        <p:txBody>
          <a:bodyPr/>
          <a:lstStyle/>
          <a:p>
            <a:r>
              <a:rPr lang="en-GB" dirty="0"/>
              <a:t>T</a:t>
            </a:r>
            <a:r>
              <a:rPr lang="en-NL" dirty="0"/>
              <a:t>he continuum distribution</a:t>
            </a:r>
          </a:p>
        </p:txBody>
      </p:sp>
      <p:sp>
        <p:nvSpPr>
          <p:cNvPr id="4" name="Rectangle 3">
            <a:extLst>
              <a:ext uri="{FF2B5EF4-FFF2-40B4-BE49-F238E27FC236}">
                <a16:creationId xmlns:a16="http://schemas.microsoft.com/office/drawing/2014/main" id="{6EDDA038-593B-D3C8-F17F-90FDAB263571}"/>
              </a:ext>
            </a:extLst>
          </p:cNvPr>
          <p:cNvSpPr/>
          <p:nvPr/>
        </p:nvSpPr>
        <p:spPr>
          <a:xfrm>
            <a:off x="1201480" y="2046768"/>
            <a:ext cx="1699438" cy="760228"/>
          </a:xfrm>
          <a:prstGeom prst="rect">
            <a:avLst/>
          </a:prstGeom>
          <a:solidFill>
            <a:schemeClr val="accent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A</a:t>
            </a:r>
          </a:p>
        </p:txBody>
      </p:sp>
      <p:sp>
        <p:nvSpPr>
          <p:cNvPr id="5" name="Rectangle 4">
            <a:extLst>
              <a:ext uri="{FF2B5EF4-FFF2-40B4-BE49-F238E27FC236}">
                <a16:creationId xmlns:a16="http://schemas.microsoft.com/office/drawing/2014/main" id="{5140BAC6-72BE-7ECD-8CF7-95D0F8097BF6}"/>
              </a:ext>
            </a:extLst>
          </p:cNvPr>
          <p:cNvSpPr/>
          <p:nvPr/>
        </p:nvSpPr>
        <p:spPr>
          <a:xfrm>
            <a:off x="6342319" y="2046768"/>
            <a:ext cx="1699438" cy="760228"/>
          </a:xfrm>
          <a:prstGeom prst="rect">
            <a:avLst/>
          </a:prstGeom>
          <a:solidFill>
            <a:srgbClr val="7030A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D</a:t>
            </a:r>
          </a:p>
        </p:txBody>
      </p:sp>
      <p:sp>
        <p:nvSpPr>
          <p:cNvPr id="6" name="Rectangle 5">
            <a:extLst>
              <a:ext uri="{FF2B5EF4-FFF2-40B4-BE49-F238E27FC236}">
                <a16:creationId xmlns:a16="http://schemas.microsoft.com/office/drawing/2014/main" id="{34A9FFFD-62F4-3F66-9CAA-D4AEC9BC01DB}"/>
              </a:ext>
            </a:extLst>
          </p:cNvPr>
          <p:cNvSpPr/>
          <p:nvPr/>
        </p:nvSpPr>
        <p:spPr>
          <a:xfrm>
            <a:off x="4628706" y="2046768"/>
            <a:ext cx="1699438" cy="760228"/>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C</a:t>
            </a:r>
          </a:p>
        </p:txBody>
      </p:sp>
      <p:sp>
        <p:nvSpPr>
          <p:cNvPr id="7" name="Rectangle 6">
            <a:extLst>
              <a:ext uri="{FF2B5EF4-FFF2-40B4-BE49-F238E27FC236}">
                <a16:creationId xmlns:a16="http://schemas.microsoft.com/office/drawing/2014/main" id="{AD8C1F3C-0C8A-751B-A620-302EB4BB2CAE}"/>
              </a:ext>
            </a:extLst>
          </p:cNvPr>
          <p:cNvSpPr/>
          <p:nvPr/>
        </p:nvSpPr>
        <p:spPr>
          <a:xfrm>
            <a:off x="2915093" y="2046768"/>
            <a:ext cx="1699438" cy="760228"/>
          </a:xfrm>
          <a:prstGeom prst="rect">
            <a:avLst/>
          </a:prstGeom>
          <a:solidFill>
            <a:schemeClr val="accent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B</a:t>
            </a:r>
          </a:p>
        </p:txBody>
      </p:sp>
      <p:sp>
        <p:nvSpPr>
          <p:cNvPr id="8" name="TextBox 7">
            <a:extLst>
              <a:ext uri="{FF2B5EF4-FFF2-40B4-BE49-F238E27FC236}">
                <a16:creationId xmlns:a16="http://schemas.microsoft.com/office/drawing/2014/main" id="{179858AA-96E1-E65F-762D-E3010BC127F6}"/>
              </a:ext>
            </a:extLst>
          </p:cNvPr>
          <p:cNvSpPr txBox="1"/>
          <p:nvPr/>
        </p:nvSpPr>
        <p:spPr>
          <a:xfrm>
            <a:off x="2104298" y="5066418"/>
            <a:ext cx="50488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Add a node, each now serving 20% of the continuum</a:t>
            </a:r>
          </a:p>
        </p:txBody>
      </p:sp>
      <p:grpSp>
        <p:nvGrpSpPr>
          <p:cNvPr id="13" name="Group 12">
            <a:extLst>
              <a:ext uri="{FF2B5EF4-FFF2-40B4-BE49-F238E27FC236}">
                <a16:creationId xmlns:a16="http://schemas.microsoft.com/office/drawing/2014/main" id="{9ED87A07-CBDE-CC1F-FC32-096A0AD5986E}"/>
              </a:ext>
            </a:extLst>
          </p:cNvPr>
          <p:cNvGrpSpPr/>
          <p:nvPr/>
        </p:nvGrpSpPr>
        <p:grpSpPr>
          <a:xfrm>
            <a:off x="1194392" y="3771050"/>
            <a:ext cx="6840277" cy="760228"/>
            <a:chOff x="1201480" y="2806996"/>
            <a:chExt cx="8553890" cy="760228"/>
          </a:xfrm>
        </p:grpSpPr>
        <p:sp>
          <p:nvSpPr>
            <p:cNvPr id="3" name="Rectangle 2">
              <a:extLst>
                <a:ext uri="{FF2B5EF4-FFF2-40B4-BE49-F238E27FC236}">
                  <a16:creationId xmlns:a16="http://schemas.microsoft.com/office/drawing/2014/main" id="{E500CF96-D539-CA17-3397-D54A1E5DCFE0}"/>
                </a:ext>
              </a:extLst>
            </p:cNvPr>
            <p:cNvSpPr/>
            <p:nvPr/>
          </p:nvSpPr>
          <p:spPr>
            <a:xfrm>
              <a:off x="1201480" y="2806996"/>
              <a:ext cx="1699438" cy="760228"/>
            </a:xfrm>
            <a:prstGeom prst="rect">
              <a:avLst/>
            </a:prstGeom>
            <a:solidFill>
              <a:schemeClr val="accent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A</a:t>
              </a:r>
            </a:p>
          </p:txBody>
        </p:sp>
        <p:sp>
          <p:nvSpPr>
            <p:cNvPr id="9" name="Rectangle 8">
              <a:extLst>
                <a:ext uri="{FF2B5EF4-FFF2-40B4-BE49-F238E27FC236}">
                  <a16:creationId xmlns:a16="http://schemas.microsoft.com/office/drawing/2014/main" id="{20BEB027-12BC-A26F-6A1D-A3D8C08BD1AA}"/>
                </a:ext>
              </a:extLst>
            </p:cNvPr>
            <p:cNvSpPr/>
            <p:nvPr/>
          </p:nvSpPr>
          <p:spPr>
            <a:xfrm>
              <a:off x="6342319" y="2806996"/>
              <a:ext cx="1699438" cy="760228"/>
            </a:xfrm>
            <a:prstGeom prst="rect">
              <a:avLst/>
            </a:prstGeom>
            <a:solidFill>
              <a:srgbClr val="7030A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D</a:t>
              </a:r>
            </a:p>
          </p:txBody>
        </p:sp>
        <p:sp>
          <p:nvSpPr>
            <p:cNvPr id="10" name="Rectangle 9">
              <a:extLst>
                <a:ext uri="{FF2B5EF4-FFF2-40B4-BE49-F238E27FC236}">
                  <a16:creationId xmlns:a16="http://schemas.microsoft.com/office/drawing/2014/main" id="{0E5F5689-98D5-793B-DD74-A4DCE28AECA0}"/>
                </a:ext>
              </a:extLst>
            </p:cNvPr>
            <p:cNvSpPr/>
            <p:nvPr/>
          </p:nvSpPr>
          <p:spPr>
            <a:xfrm>
              <a:off x="4628706" y="2806996"/>
              <a:ext cx="1699438" cy="760228"/>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C</a:t>
              </a:r>
            </a:p>
          </p:txBody>
        </p:sp>
        <p:sp>
          <p:nvSpPr>
            <p:cNvPr id="11" name="Rectangle 10">
              <a:extLst>
                <a:ext uri="{FF2B5EF4-FFF2-40B4-BE49-F238E27FC236}">
                  <a16:creationId xmlns:a16="http://schemas.microsoft.com/office/drawing/2014/main" id="{F2E34599-DF1A-9673-F1CD-2398D7459AD2}"/>
                </a:ext>
              </a:extLst>
            </p:cNvPr>
            <p:cNvSpPr/>
            <p:nvPr/>
          </p:nvSpPr>
          <p:spPr>
            <a:xfrm>
              <a:off x="2915093" y="2806996"/>
              <a:ext cx="1699438" cy="760228"/>
            </a:xfrm>
            <a:prstGeom prst="rect">
              <a:avLst/>
            </a:prstGeom>
            <a:solidFill>
              <a:schemeClr val="accent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B</a:t>
              </a:r>
            </a:p>
          </p:txBody>
        </p:sp>
        <p:sp>
          <p:nvSpPr>
            <p:cNvPr id="12" name="Rectangle 11">
              <a:extLst>
                <a:ext uri="{FF2B5EF4-FFF2-40B4-BE49-F238E27FC236}">
                  <a16:creationId xmlns:a16="http://schemas.microsoft.com/office/drawing/2014/main" id="{2F394E3A-A73F-CD6F-FF0C-2D42F916FB62}"/>
                </a:ext>
              </a:extLst>
            </p:cNvPr>
            <p:cNvSpPr/>
            <p:nvPr/>
          </p:nvSpPr>
          <p:spPr>
            <a:xfrm>
              <a:off x="8055932" y="2806996"/>
              <a:ext cx="1699438" cy="760228"/>
            </a:xfrm>
            <a:prstGeom prst="rect">
              <a:avLst/>
            </a:prstGeom>
            <a:solidFill>
              <a:schemeClr val="accent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E</a:t>
              </a:r>
            </a:p>
          </p:txBody>
        </p:sp>
      </p:grpSp>
    </p:spTree>
    <p:extLst>
      <p:ext uri="{BB962C8B-B14F-4D97-AF65-F5344CB8AC3E}">
        <p14:creationId xmlns:p14="http://schemas.microsoft.com/office/powerpoint/2010/main" val="23049624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17924-0ACF-284C-28B9-7F04D267F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C22FC-E8BD-E94A-DBC5-B79E97BA0E3F}"/>
              </a:ext>
            </a:extLst>
          </p:cNvPr>
          <p:cNvSpPr>
            <a:spLocks noGrp="1"/>
          </p:cNvSpPr>
          <p:nvPr>
            <p:ph type="title"/>
          </p:nvPr>
        </p:nvSpPr>
        <p:spPr/>
        <p:txBody>
          <a:bodyPr/>
          <a:lstStyle/>
          <a:p>
            <a:r>
              <a:rPr lang="en-GB" dirty="0"/>
              <a:t>T</a:t>
            </a:r>
            <a:r>
              <a:rPr lang="en-NL" dirty="0"/>
              <a:t>he continuum distribution</a:t>
            </a:r>
          </a:p>
        </p:txBody>
      </p:sp>
      <p:sp>
        <p:nvSpPr>
          <p:cNvPr id="4" name="Rectangle 3">
            <a:extLst>
              <a:ext uri="{FF2B5EF4-FFF2-40B4-BE49-F238E27FC236}">
                <a16:creationId xmlns:a16="http://schemas.microsoft.com/office/drawing/2014/main" id="{28028B2A-3EC2-89E4-6D29-E0510AAE3C24}"/>
              </a:ext>
            </a:extLst>
          </p:cNvPr>
          <p:cNvSpPr/>
          <p:nvPr/>
        </p:nvSpPr>
        <p:spPr>
          <a:xfrm>
            <a:off x="1201480" y="2046768"/>
            <a:ext cx="1699438" cy="760228"/>
          </a:xfrm>
          <a:prstGeom prst="rect">
            <a:avLst/>
          </a:prstGeom>
          <a:solidFill>
            <a:schemeClr val="accent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A</a:t>
            </a:r>
          </a:p>
        </p:txBody>
      </p:sp>
      <p:sp>
        <p:nvSpPr>
          <p:cNvPr id="5" name="Rectangle 4">
            <a:extLst>
              <a:ext uri="{FF2B5EF4-FFF2-40B4-BE49-F238E27FC236}">
                <a16:creationId xmlns:a16="http://schemas.microsoft.com/office/drawing/2014/main" id="{F32E71A1-E610-9D28-AB3B-974D78DE640C}"/>
              </a:ext>
            </a:extLst>
          </p:cNvPr>
          <p:cNvSpPr/>
          <p:nvPr/>
        </p:nvSpPr>
        <p:spPr>
          <a:xfrm>
            <a:off x="6342319" y="2046768"/>
            <a:ext cx="1699438" cy="760228"/>
          </a:xfrm>
          <a:prstGeom prst="rect">
            <a:avLst/>
          </a:prstGeom>
          <a:solidFill>
            <a:srgbClr val="7030A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D</a:t>
            </a:r>
          </a:p>
        </p:txBody>
      </p:sp>
      <p:sp>
        <p:nvSpPr>
          <p:cNvPr id="6" name="Rectangle 5">
            <a:extLst>
              <a:ext uri="{FF2B5EF4-FFF2-40B4-BE49-F238E27FC236}">
                <a16:creationId xmlns:a16="http://schemas.microsoft.com/office/drawing/2014/main" id="{43F5771B-7E84-1B86-FF88-BED05D1503D9}"/>
              </a:ext>
            </a:extLst>
          </p:cNvPr>
          <p:cNvSpPr/>
          <p:nvPr/>
        </p:nvSpPr>
        <p:spPr>
          <a:xfrm>
            <a:off x="4628706" y="2046768"/>
            <a:ext cx="1699438" cy="760228"/>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C</a:t>
            </a:r>
          </a:p>
        </p:txBody>
      </p:sp>
      <p:sp>
        <p:nvSpPr>
          <p:cNvPr id="7" name="Rectangle 6">
            <a:extLst>
              <a:ext uri="{FF2B5EF4-FFF2-40B4-BE49-F238E27FC236}">
                <a16:creationId xmlns:a16="http://schemas.microsoft.com/office/drawing/2014/main" id="{EF1A4AEB-FE24-75A7-5692-58BBF0BEF574}"/>
              </a:ext>
            </a:extLst>
          </p:cNvPr>
          <p:cNvSpPr/>
          <p:nvPr/>
        </p:nvSpPr>
        <p:spPr>
          <a:xfrm>
            <a:off x="2915093" y="2046768"/>
            <a:ext cx="1699438" cy="760228"/>
          </a:xfrm>
          <a:prstGeom prst="rect">
            <a:avLst/>
          </a:prstGeom>
          <a:solidFill>
            <a:schemeClr val="accent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B</a:t>
            </a:r>
          </a:p>
        </p:txBody>
      </p:sp>
      <p:sp>
        <p:nvSpPr>
          <p:cNvPr id="8" name="TextBox 7">
            <a:extLst>
              <a:ext uri="{FF2B5EF4-FFF2-40B4-BE49-F238E27FC236}">
                <a16:creationId xmlns:a16="http://schemas.microsoft.com/office/drawing/2014/main" id="{C92786C7-5F56-8916-3F94-9418571F713C}"/>
              </a:ext>
            </a:extLst>
          </p:cNvPr>
          <p:cNvSpPr txBox="1"/>
          <p:nvPr/>
        </p:nvSpPr>
        <p:spPr>
          <a:xfrm>
            <a:off x="1546088" y="5066418"/>
            <a:ext cx="61244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NL" dirty="0"/>
              <a:t>20% capacity added, </a:t>
            </a:r>
            <a:r>
              <a:rPr lang="en-NL" b="1" u="sng" dirty="0"/>
              <a:t>50%</a:t>
            </a:r>
            <a:r>
              <a:rPr lang="en-NL" dirty="0"/>
              <a:t> of the continuum changed destination</a:t>
            </a:r>
            <a:endParaRPr kumimoji="0" lang="en-NL" sz="1800" b="0" i="0" u="none" strike="noStrike" cap="none" spc="0" normalizeH="0" baseline="0" dirty="0">
              <a:ln>
                <a:noFill/>
              </a:ln>
              <a:solidFill>
                <a:srgbClr val="000000"/>
              </a:solidFill>
              <a:effectLst/>
              <a:uFillTx/>
              <a:latin typeface="+mn-lt"/>
              <a:ea typeface="+mn-ea"/>
              <a:cs typeface="+mn-cs"/>
              <a:sym typeface="Calibri"/>
            </a:endParaRPr>
          </a:p>
        </p:txBody>
      </p:sp>
      <p:grpSp>
        <p:nvGrpSpPr>
          <p:cNvPr id="13" name="Group 12">
            <a:extLst>
              <a:ext uri="{FF2B5EF4-FFF2-40B4-BE49-F238E27FC236}">
                <a16:creationId xmlns:a16="http://schemas.microsoft.com/office/drawing/2014/main" id="{C308E8A6-0EA6-99BB-DFC8-62DCDD36A450}"/>
              </a:ext>
            </a:extLst>
          </p:cNvPr>
          <p:cNvGrpSpPr/>
          <p:nvPr/>
        </p:nvGrpSpPr>
        <p:grpSpPr>
          <a:xfrm>
            <a:off x="1194392" y="3771050"/>
            <a:ext cx="6840277" cy="760228"/>
            <a:chOff x="1201480" y="2806996"/>
            <a:chExt cx="8553890" cy="760228"/>
          </a:xfrm>
        </p:grpSpPr>
        <p:sp>
          <p:nvSpPr>
            <p:cNvPr id="3" name="Rectangle 2">
              <a:extLst>
                <a:ext uri="{FF2B5EF4-FFF2-40B4-BE49-F238E27FC236}">
                  <a16:creationId xmlns:a16="http://schemas.microsoft.com/office/drawing/2014/main" id="{12FAC1BE-2B38-16C2-1632-259E735550D9}"/>
                </a:ext>
              </a:extLst>
            </p:cNvPr>
            <p:cNvSpPr/>
            <p:nvPr/>
          </p:nvSpPr>
          <p:spPr>
            <a:xfrm>
              <a:off x="1201480" y="2806996"/>
              <a:ext cx="1699438" cy="760228"/>
            </a:xfrm>
            <a:prstGeom prst="rect">
              <a:avLst/>
            </a:prstGeom>
            <a:solidFill>
              <a:schemeClr val="accent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A</a:t>
              </a:r>
            </a:p>
          </p:txBody>
        </p:sp>
        <p:sp>
          <p:nvSpPr>
            <p:cNvPr id="9" name="Rectangle 8">
              <a:extLst>
                <a:ext uri="{FF2B5EF4-FFF2-40B4-BE49-F238E27FC236}">
                  <a16:creationId xmlns:a16="http://schemas.microsoft.com/office/drawing/2014/main" id="{A049DA4D-E764-6299-AB82-63577DB01D99}"/>
                </a:ext>
              </a:extLst>
            </p:cNvPr>
            <p:cNvSpPr/>
            <p:nvPr/>
          </p:nvSpPr>
          <p:spPr>
            <a:xfrm>
              <a:off x="6342319" y="2806996"/>
              <a:ext cx="1699438" cy="760228"/>
            </a:xfrm>
            <a:prstGeom prst="rect">
              <a:avLst/>
            </a:prstGeom>
            <a:solidFill>
              <a:srgbClr val="7030A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D</a:t>
              </a:r>
            </a:p>
          </p:txBody>
        </p:sp>
        <p:sp>
          <p:nvSpPr>
            <p:cNvPr id="10" name="Rectangle 9">
              <a:extLst>
                <a:ext uri="{FF2B5EF4-FFF2-40B4-BE49-F238E27FC236}">
                  <a16:creationId xmlns:a16="http://schemas.microsoft.com/office/drawing/2014/main" id="{BADE8D07-C5D2-0E40-9E4D-2DFDDB38A971}"/>
                </a:ext>
              </a:extLst>
            </p:cNvPr>
            <p:cNvSpPr/>
            <p:nvPr/>
          </p:nvSpPr>
          <p:spPr>
            <a:xfrm>
              <a:off x="4628706" y="2806996"/>
              <a:ext cx="1699438" cy="760228"/>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C</a:t>
              </a:r>
            </a:p>
          </p:txBody>
        </p:sp>
        <p:sp>
          <p:nvSpPr>
            <p:cNvPr id="11" name="Rectangle 10">
              <a:extLst>
                <a:ext uri="{FF2B5EF4-FFF2-40B4-BE49-F238E27FC236}">
                  <a16:creationId xmlns:a16="http://schemas.microsoft.com/office/drawing/2014/main" id="{8ED78E60-5197-642E-B31B-5E808007858B}"/>
                </a:ext>
              </a:extLst>
            </p:cNvPr>
            <p:cNvSpPr/>
            <p:nvPr/>
          </p:nvSpPr>
          <p:spPr>
            <a:xfrm>
              <a:off x="2915093" y="2806996"/>
              <a:ext cx="1699438" cy="760228"/>
            </a:xfrm>
            <a:prstGeom prst="rect">
              <a:avLst/>
            </a:prstGeom>
            <a:solidFill>
              <a:schemeClr val="accent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B</a:t>
              </a:r>
            </a:p>
          </p:txBody>
        </p:sp>
        <p:sp>
          <p:nvSpPr>
            <p:cNvPr id="12" name="Rectangle 11">
              <a:extLst>
                <a:ext uri="{FF2B5EF4-FFF2-40B4-BE49-F238E27FC236}">
                  <a16:creationId xmlns:a16="http://schemas.microsoft.com/office/drawing/2014/main" id="{8BC1D2E4-E2EB-0B3C-4CC5-EE74A2E76F5D}"/>
                </a:ext>
              </a:extLst>
            </p:cNvPr>
            <p:cNvSpPr/>
            <p:nvPr/>
          </p:nvSpPr>
          <p:spPr>
            <a:xfrm>
              <a:off x="8055932" y="2806996"/>
              <a:ext cx="1699438" cy="760228"/>
            </a:xfrm>
            <a:prstGeom prst="rect">
              <a:avLst/>
            </a:prstGeom>
            <a:solidFill>
              <a:schemeClr val="accent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E</a:t>
              </a:r>
            </a:p>
          </p:txBody>
        </p:sp>
      </p:grpSp>
      <p:sp>
        <p:nvSpPr>
          <p:cNvPr id="14" name="Rectangle 13">
            <a:extLst>
              <a:ext uri="{FF2B5EF4-FFF2-40B4-BE49-F238E27FC236}">
                <a16:creationId xmlns:a16="http://schemas.microsoft.com/office/drawing/2014/main" id="{3F68713E-A695-850F-F468-F802D9CE62F3}"/>
              </a:ext>
            </a:extLst>
          </p:cNvPr>
          <p:cNvSpPr/>
          <p:nvPr/>
        </p:nvSpPr>
        <p:spPr>
          <a:xfrm>
            <a:off x="2564012" y="2806997"/>
            <a:ext cx="336202" cy="964054"/>
          </a:xfrm>
          <a:prstGeom prst="rect">
            <a:avLst/>
          </a:prstGeom>
          <a:gradFill>
            <a:gsLst>
              <a:gs pos="0">
                <a:srgbClr val="4BACC6"/>
              </a:gs>
              <a:gs pos="100000">
                <a:srgbClr val="C0504D"/>
              </a:gs>
            </a:gsLst>
            <a:lin ang="54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400" b="0" i="0" u="none" strike="noStrike" cap="none" spc="0" normalizeH="0" baseline="0" dirty="0">
                <a:ln>
                  <a:noFill/>
                </a:ln>
                <a:solidFill>
                  <a:srgbClr val="000000"/>
                </a:solidFill>
                <a:effectLst/>
                <a:uFillTx/>
                <a:latin typeface="+mn-lt"/>
                <a:ea typeface="+mn-ea"/>
                <a:cs typeface="+mn-cs"/>
                <a:sym typeface="Calibri"/>
              </a:rPr>
              <a:t>5%</a:t>
            </a:r>
          </a:p>
        </p:txBody>
      </p:sp>
      <p:sp>
        <p:nvSpPr>
          <p:cNvPr id="15" name="Rectangle 14">
            <a:extLst>
              <a:ext uri="{FF2B5EF4-FFF2-40B4-BE49-F238E27FC236}">
                <a16:creationId xmlns:a16="http://schemas.microsoft.com/office/drawing/2014/main" id="{E4239658-2990-8AD4-3917-B88C48332C03}"/>
              </a:ext>
            </a:extLst>
          </p:cNvPr>
          <p:cNvSpPr/>
          <p:nvPr/>
        </p:nvSpPr>
        <p:spPr>
          <a:xfrm>
            <a:off x="3937876" y="2806996"/>
            <a:ext cx="676655" cy="964054"/>
          </a:xfrm>
          <a:prstGeom prst="rect">
            <a:avLst/>
          </a:prstGeom>
          <a:gradFill>
            <a:gsLst>
              <a:gs pos="0">
                <a:srgbClr val="C0504D"/>
              </a:gs>
              <a:gs pos="100000">
                <a:srgbClr val="FFFF00"/>
              </a:gs>
            </a:gsLst>
            <a:lin ang="54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400" b="0" i="0" u="none" strike="noStrike" cap="none" spc="0" normalizeH="0" baseline="0" dirty="0">
                <a:ln>
                  <a:noFill/>
                </a:ln>
                <a:solidFill>
                  <a:srgbClr val="000000"/>
                </a:solidFill>
                <a:effectLst/>
                <a:uFillTx/>
                <a:latin typeface="+mn-lt"/>
                <a:ea typeface="+mn-ea"/>
                <a:cs typeface="+mn-cs"/>
                <a:sym typeface="Calibri"/>
              </a:rPr>
              <a:t>10%</a:t>
            </a:r>
          </a:p>
        </p:txBody>
      </p:sp>
      <p:sp>
        <p:nvSpPr>
          <p:cNvPr id="16" name="Rectangle 15">
            <a:extLst>
              <a:ext uri="{FF2B5EF4-FFF2-40B4-BE49-F238E27FC236}">
                <a16:creationId xmlns:a16="http://schemas.microsoft.com/office/drawing/2014/main" id="{D54B43B5-6657-F841-AA7E-584EC1F7B9DC}"/>
              </a:ext>
            </a:extLst>
          </p:cNvPr>
          <p:cNvSpPr/>
          <p:nvPr/>
        </p:nvSpPr>
        <p:spPr>
          <a:xfrm>
            <a:off x="5304655" y="2806996"/>
            <a:ext cx="1022784" cy="964054"/>
          </a:xfrm>
          <a:prstGeom prst="rect">
            <a:avLst/>
          </a:prstGeom>
          <a:gradFill>
            <a:gsLst>
              <a:gs pos="0">
                <a:srgbClr val="FFFF00"/>
              </a:gs>
              <a:gs pos="100000">
                <a:srgbClr val="7030A0"/>
              </a:gs>
            </a:gsLst>
            <a:lin ang="54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400" b="0" i="0" u="none" strike="noStrike" cap="none" spc="0" normalizeH="0" baseline="0" dirty="0">
                <a:ln>
                  <a:noFill/>
                </a:ln>
                <a:solidFill>
                  <a:srgbClr val="000000"/>
                </a:solidFill>
                <a:effectLst/>
                <a:uFillTx/>
                <a:latin typeface="+mn-lt"/>
                <a:ea typeface="+mn-ea"/>
                <a:cs typeface="+mn-cs"/>
                <a:sym typeface="Calibri"/>
              </a:rPr>
              <a:t>15%</a:t>
            </a:r>
          </a:p>
        </p:txBody>
      </p:sp>
      <p:sp>
        <p:nvSpPr>
          <p:cNvPr id="17" name="Rectangle 16">
            <a:extLst>
              <a:ext uri="{FF2B5EF4-FFF2-40B4-BE49-F238E27FC236}">
                <a16:creationId xmlns:a16="http://schemas.microsoft.com/office/drawing/2014/main" id="{C052B6E5-052D-9D43-F36C-1D88500530DA}"/>
              </a:ext>
            </a:extLst>
          </p:cNvPr>
          <p:cNvSpPr/>
          <p:nvPr/>
        </p:nvSpPr>
        <p:spPr>
          <a:xfrm>
            <a:off x="6680645" y="2806996"/>
            <a:ext cx="1354023" cy="964054"/>
          </a:xfrm>
          <a:prstGeom prst="rect">
            <a:avLst/>
          </a:prstGeom>
          <a:gradFill>
            <a:gsLst>
              <a:gs pos="100000">
                <a:schemeClr val="accent6"/>
              </a:gs>
              <a:gs pos="0">
                <a:srgbClr val="7030A0"/>
              </a:gs>
            </a:gsLst>
            <a:lin ang="5400000" scaled="1"/>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NL" sz="1400" dirty="0"/>
              <a:t>20</a:t>
            </a:r>
            <a:r>
              <a:rPr kumimoji="0" lang="en-NL" sz="1400" b="0" i="0" u="none" strike="noStrike" cap="none" spc="0" normalizeH="0" baseline="0" dirty="0">
                <a:ln>
                  <a:noFill/>
                </a:ln>
                <a:solidFill>
                  <a:srgbClr val="000000"/>
                </a:solidFill>
                <a:effectLst/>
                <a:uFillTx/>
                <a:latin typeface="+mn-lt"/>
                <a:ea typeface="+mn-ea"/>
                <a:cs typeface="+mn-cs"/>
                <a:sym typeface="Calibri"/>
              </a:rPr>
              <a:t>%</a:t>
            </a:r>
          </a:p>
        </p:txBody>
      </p:sp>
      <p:sp>
        <p:nvSpPr>
          <p:cNvPr id="18" name="TextBox 17">
            <a:extLst>
              <a:ext uri="{FF2B5EF4-FFF2-40B4-BE49-F238E27FC236}">
                <a16:creationId xmlns:a16="http://schemas.microsoft.com/office/drawing/2014/main" id="{D0D73626-DCBE-EF0D-CCF0-8B354E3605CE}"/>
              </a:ext>
            </a:extLst>
          </p:cNvPr>
          <p:cNvSpPr txBox="1"/>
          <p:nvPr/>
        </p:nvSpPr>
        <p:spPr>
          <a:xfrm>
            <a:off x="3319666" y="3121225"/>
            <a:ext cx="182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400" b="0" i="0" u="none" strike="noStrike" cap="none" spc="0" normalizeH="0" baseline="0" dirty="0">
                <a:ln>
                  <a:noFill/>
                </a:ln>
                <a:solidFill>
                  <a:srgbClr val="000000"/>
                </a:solidFill>
                <a:effectLst/>
                <a:uFillTx/>
                <a:latin typeface="+mn-lt"/>
                <a:ea typeface="+mn-ea"/>
                <a:cs typeface="+mn-cs"/>
                <a:sym typeface="Calibri"/>
              </a:rPr>
              <a:t>+</a:t>
            </a:r>
          </a:p>
        </p:txBody>
      </p:sp>
      <p:sp>
        <p:nvSpPr>
          <p:cNvPr id="19" name="TextBox 18">
            <a:extLst>
              <a:ext uri="{FF2B5EF4-FFF2-40B4-BE49-F238E27FC236}">
                <a16:creationId xmlns:a16="http://schemas.microsoft.com/office/drawing/2014/main" id="{2E300632-0B50-BABF-326A-B546EF7814A7}"/>
              </a:ext>
            </a:extLst>
          </p:cNvPr>
          <p:cNvSpPr txBox="1"/>
          <p:nvPr/>
        </p:nvSpPr>
        <p:spPr>
          <a:xfrm>
            <a:off x="4875631" y="3121225"/>
            <a:ext cx="182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400" b="0" i="0" u="none" strike="noStrike" cap="none" spc="0" normalizeH="0" baseline="0" dirty="0">
                <a:ln>
                  <a:noFill/>
                </a:ln>
                <a:solidFill>
                  <a:srgbClr val="000000"/>
                </a:solidFill>
                <a:effectLst/>
                <a:uFillTx/>
                <a:latin typeface="+mn-lt"/>
                <a:ea typeface="+mn-ea"/>
                <a:cs typeface="+mn-cs"/>
                <a:sym typeface="Calibri"/>
              </a:rPr>
              <a:t>+</a:t>
            </a:r>
          </a:p>
        </p:txBody>
      </p:sp>
      <p:sp>
        <p:nvSpPr>
          <p:cNvPr id="20" name="TextBox 19">
            <a:extLst>
              <a:ext uri="{FF2B5EF4-FFF2-40B4-BE49-F238E27FC236}">
                <a16:creationId xmlns:a16="http://schemas.microsoft.com/office/drawing/2014/main" id="{D20CAF9E-86A1-4C8D-75B8-83DC73A6A9C5}"/>
              </a:ext>
            </a:extLst>
          </p:cNvPr>
          <p:cNvSpPr txBox="1"/>
          <p:nvPr/>
        </p:nvSpPr>
        <p:spPr>
          <a:xfrm>
            <a:off x="6422424" y="3135135"/>
            <a:ext cx="182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400" b="0" i="0" u="none" strike="noStrike" cap="none" spc="0" normalizeH="0" baseline="0" dirty="0">
                <a:ln>
                  <a:noFill/>
                </a:ln>
                <a:solidFill>
                  <a:srgbClr val="000000"/>
                </a:solidFill>
                <a:effectLst/>
                <a:uFillTx/>
                <a:latin typeface="+mn-lt"/>
                <a:ea typeface="+mn-ea"/>
                <a:cs typeface="+mn-cs"/>
                <a:sym typeface="Calibri"/>
              </a:rPr>
              <a:t>+</a:t>
            </a:r>
          </a:p>
        </p:txBody>
      </p:sp>
      <p:sp>
        <p:nvSpPr>
          <p:cNvPr id="21" name="TextBox 20">
            <a:extLst>
              <a:ext uri="{FF2B5EF4-FFF2-40B4-BE49-F238E27FC236}">
                <a16:creationId xmlns:a16="http://schemas.microsoft.com/office/drawing/2014/main" id="{0B760504-E673-89A7-9D05-BBE14C629D4A}"/>
              </a:ext>
            </a:extLst>
          </p:cNvPr>
          <p:cNvSpPr txBox="1"/>
          <p:nvPr/>
        </p:nvSpPr>
        <p:spPr>
          <a:xfrm>
            <a:off x="8110790" y="3135135"/>
            <a:ext cx="53315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NL" sz="1400" dirty="0"/>
              <a:t>= 50%</a:t>
            </a:r>
            <a:endParaRPr kumimoji="0" lang="en-NL" sz="14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1518570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D0D2-6282-094C-74A0-0FECA80B57B6}"/>
              </a:ext>
            </a:extLst>
          </p:cNvPr>
          <p:cNvSpPr>
            <a:spLocks noGrp="1"/>
          </p:cNvSpPr>
          <p:nvPr>
            <p:ph type="title"/>
          </p:nvPr>
        </p:nvSpPr>
        <p:spPr/>
        <p:txBody>
          <a:bodyPr/>
          <a:lstStyle/>
          <a:p>
            <a:r>
              <a:rPr lang="en-NL" dirty="0"/>
              <a:t>Effect of consistency loss</a:t>
            </a:r>
          </a:p>
        </p:txBody>
      </p:sp>
      <p:pic>
        <p:nvPicPr>
          <p:cNvPr id="8" name="Picture 7">
            <a:extLst>
              <a:ext uri="{FF2B5EF4-FFF2-40B4-BE49-F238E27FC236}">
                <a16:creationId xmlns:a16="http://schemas.microsoft.com/office/drawing/2014/main" id="{CA5358ED-E028-7B92-5DB6-BB34EBC91F50}"/>
              </a:ext>
            </a:extLst>
          </p:cNvPr>
          <p:cNvPicPr>
            <a:picLocks noChangeAspect="1"/>
          </p:cNvPicPr>
          <p:nvPr/>
        </p:nvPicPr>
        <p:blipFill>
          <a:blip r:embed="rId2"/>
          <a:stretch>
            <a:fillRect/>
          </a:stretch>
        </p:blipFill>
        <p:spPr>
          <a:xfrm>
            <a:off x="457200" y="1417639"/>
            <a:ext cx="7772400" cy="5108505"/>
          </a:xfrm>
          <a:prstGeom prst="rect">
            <a:avLst/>
          </a:prstGeom>
        </p:spPr>
      </p:pic>
    </p:spTree>
    <p:extLst>
      <p:ext uri="{BB962C8B-B14F-4D97-AF65-F5344CB8AC3E}">
        <p14:creationId xmlns:p14="http://schemas.microsoft.com/office/powerpoint/2010/main" val="13148050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el 1"/>
          <p:cNvSpPr txBox="1">
            <a:spLocks noGrp="1"/>
          </p:cNvSpPr>
          <p:nvPr>
            <p:ph type="title"/>
          </p:nvPr>
        </p:nvSpPr>
        <p:spPr>
          <a:prstGeom prst="rect">
            <a:avLst/>
          </a:prstGeom>
        </p:spPr>
        <p:txBody>
          <a:bodyPr/>
          <a:lstStyle/>
          <a:p>
            <a:r>
              <a:t>DNS in the bigger picture</a:t>
            </a:r>
          </a:p>
        </p:txBody>
      </p:sp>
      <p:sp>
        <p:nvSpPr>
          <p:cNvPr id="245" name="Tijdelijke aanduiding voor inhoud 2"/>
          <p:cNvSpPr txBox="1">
            <a:spLocks noGrp="1"/>
          </p:cNvSpPr>
          <p:nvPr>
            <p:ph type="body" idx="1"/>
          </p:nvPr>
        </p:nvSpPr>
        <p:spPr>
          <a:xfrm>
            <a:off x="457200" y="1600200"/>
            <a:ext cx="8229600" cy="4525963"/>
          </a:xfrm>
          <a:prstGeom prst="rect">
            <a:avLst/>
          </a:prstGeom>
        </p:spPr>
        <p:txBody>
          <a:bodyPr/>
          <a:lstStyle/>
          <a:p>
            <a:pPr marL="0" indent="0">
              <a:buSzTx/>
              <a:buFontTx/>
              <a:buNone/>
            </a:pPr>
            <a:r>
              <a:t>Typical server side behaviour:</a:t>
            </a:r>
          </a:p>
          <a:p>
            <a:r>
              <a:t>Randomize records</a:t>
            </a:r>
          </a:p>
          <a:p>
            <a:r>
              <a:t>Respond with only a subset (UDP size)</a:t>
            </a:r>
          </a:p>
          <a:p>
            <a:r>
              <a:t>Synchronize TTL</a:t>
            </a:r>
          </a:p>
          <a:p>
            <a:endParaRPr/>
          </a:p>
          <a:p>
            <a:pPr marL="0" indent="0">
              <a:buSzTx/>
              <a:buFontTx/>
              <a:buNone/>
            </a:pPr>
            <a:r>
              <a:t>Caching:</a:t>
            </a:r>
          </a:p>
          <a:p>
            <a:r>
              <a:t>DNS caching on Nginx worker level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DNS &amp; plugins"/>
          <p:cNvSpPr txBox="1">
            <a:spLocks noGrp="1"/>
          </p:cNvSpPr>
          <p:nvPr>
            <p:ph type="title"/>
          </p:nvPr>
        </p:nvSpPr>
        <p:spPr>
          <a:prstGeom prst="rect">
            <a:avLst/>
          </a:prstGeom>
        </p:spPr>
        <p:txBody>
          <a:bodyPr/>
          <a:lstStyle/>
          <a:p>
            <a:pPr lvl="1"/>
            <a:r>
              <a:t>DNS &amp; plugins</a:t>
            </a:r>
          </a:p>
        </p:txBody>
      </p:sp>
      <p:sp>
        <p:nvSpPr>
          <p:cNvPr id="248" name="OpenResty TCP/UDP socket functions…"/>
          <p:cNvSpPr txBox="1">
            <a:spLocks noGrp="1"/>
          </p:cNvSpPr>
          <p:nvPr>
            <p:ph type="body" idx="1"/>
          </p:nvPr>
        </p:nvSpPr>
        <p:spPr>
          <a:prstGeom prst="rect">
            <a:avLst/>
          </a:prstGeom>
        </p:spPr>
        <p:txBody>
          <a:bodyPr/>
          <a:lstStyle/>
          <a:p>
            <a:r>
              <a:t>OpenResty TCP/UDP socket functions</a:t>
            </a:r>
          </a:p>
          <a:p>
            <a:r>
              <a:t>Monkey patched in “global patches”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ome (typical) issues"/>
          <p:cNvSpPr txBox="1">
            <a:spLocks noGrp="1"/>
          </p:cNvSpPr>
          <p:nvPr>
            <p:ph type="title"/>
          </p:nvPr>
        </p:nvSpPr>
        <p:spPr>
          <a:prstGeom prst="rect">
            <a:avLst/>
          </a:prstGeom>
        </p:spPr>
        <p:txBody>
          <a:bodyPr/>
          <a:lstStyle/>
          <a:p>
            <a:r>
              <a:t>Some (typical) issues</a:t>
            </a:r>
          </a:p>
        </p:txBody>
      </p:sp>
      <p:sp>
        <p:nvSpPr>
          <p:cNvPr id="251" name="Bad dns servers (3 dns servers, 1 bad)…"/>
          <p:cNvSpPr txBox="1">
            <a:spLocks noGrp="1"/>
          </p:cNvSpPr>
          <p:nvPr>
            <p:ph type="body" idx="1"/>
          </p:nvPr>
        </p:nvSpPr>
        <p:spPr>
          <a:prstGeom prst="rect">
            <a:avLst/>
          </a:prstGeom>
        </p:spPr>
        <p:txBody>
          <a:bodyPr/>
          <a:lstStyle/>
          <a:p>
            <a:r>
              <a:t>Bad dns servers (3 dns servers, 1 bad)</a:t>
            </a:r>
          </a:p>
          <a:p>
            <a:r>
              <a:t>Configuring name servers in parallel instead of hierarchically #3072</a:t>
            </a:r>
          </a:p>
          <a:p>
            <a:r>
              <a:t>Low frequency, failing requests, retries #3082</a:t>
            </a:r>
          </a:p>
          <a:p>
            <a:r>
              <a:t>No response on CNAME query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ijdelijke aanduiding voor inhoud 2"/>
          <p:cNvSpPr txBox="1">
            <a:spLocks noGrp="1"/>
          </p:cNvSpPr>
          <p:nvPr>
            <p:ph type="body" sz="quarter" idx="4294967295"/>
          </p:nvPr>
        </p:nvSpPr>
        <p:spPr>
          <a:xfrm>
            <a:off x="762000" y="850900"/>
            <a:ext cx="7620000" cy="609600"/>
          </a:xfrm>
          <a:prstGeom prst="rect">
            <a:avLst/>
          </a:prstGeom>
        </p:spPr>
        <p:txBody>
          <a:bodyPr/>
          <a:lstStyle/>
          <a:p>
            <a:pPr marL="0" indent="0">
              <a:spcBef>
                <a:spcPts val="400"/>
              </a:spcBef>
              <a:buSzTx/>
              <a:buNone/>
              <a:defRPr sz="1800">
                <a:latin typeface="Courier"/>
                <a:ea typeface="Courier"/>
                <a:cs typeface="Courier"/>
                <a:sym typeface="Courier"/>
              </a:defRPr>
            </a:pPr>
            <a:r>
              <a:t>upstream_url = “http://</a:t>
            </a:r>
            <a:r>
              <a:rPr b="1" i="1">
                <a:solidFill>
                  <a:srgbClr val="D10A16"/>
                </a:solidFill>
              </a:rPr>
              <a:t>ticket_service_v1</a:t>
            </a:r>
            <a:r>
              <a:t>/api/v1/”</a:t>
            </a:r>
          </a:p>
        </p:txBody>
      </p:sp>
      <p:pic>
        <p:nvPicPr>
          <p:cNvPr id="337" name="Image" descr="Image"/>
          <p:cNvPicPr>
            <a:picLocks noChangeAspect="1"/>
          </p:cNvPicPr>
          <p:nvPr/>
        </p:nvPicPr>
        <p:blipFill>
          <a:blip r:embed="rId2"/>
          <a:stretch>
            <a:fillRect/>
          </a:stretch>
        </p:blipFill>
        <p:spPr>
          <a:xfrm>
            <a:off x="1946292" y="1550604"/>
            <a:ext cx="5072950" cy="467874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Load balancer features"/>
          <p:cNvSpPr txBox="1">
            <a:spLocks noGrp="1"/>
          </p:cNvSpPr>
          <p:nvPr>
            <p:ph type="title"/>
          </p:nvPr>
        </p:nvSpPr>
        <p:spPr>
          <a:prstGeom prst="rect">
            <a:avLst/>
          </a:prstGeom>
        </p:spPr>
        <p:txBody>
          <a:bodyPr/>
          <a:lstStyle/>
          <a:p>
            <a:r>
              <a:t>Load balancer features</a:t>
            </a:r>
          </a:p>
        </p:txBody>
      </p:sp>
      <p:sp>
        <p:nvSpPr>
          <p:cNvPr id="340" name="(weighted) round robin…"/>
          <p:cNvSpPr txBox="1">
            <a:spLocks noGrp="1"/>
          </p:cNvSpPr>
          <p:nvPr>
            <p:ph type="body" idx="1"/>
          </p:nvPr>
        </p:nvSpPr>
        <p:spPr>
          <a:prstGeom prst="rect">
            <a:avLst/>
          </a:prstGeom>
        </p:spPr>
        <p:txBody>
          <a:bodyPr/>
          <a:lstStyle/>
          <a:p>
            <a:r>
              <a:t>(weighted) round robin</a:t>
            </a:r>
          </a:p>
          <a:p>
            <a:r>
              <a:t>Consistent hashing</a:t>
            </a:r>
          </a:p>
          <a:p>
            <a:pPr marL="1257300" lvl="2" indent="-342900"/>
            <a:r>
              <a:t>Sticky sessions</a:t>
            </a:r>
          </a:p>
          <a:p>
            <a:pPr marL="1257300" lvl="2" indent="-342900"/>
            <a:r>
              <a:t>Improve cache hit ratio</a:t>
            </a:r>
          </a:p>
          <a:p>
            <a:r>
              <a:t>Ketama: minimal consistency loss</a:t>
            </a:r>
          </a:p>
          <a:p>
            <a:r>
              <a:t>Enable/disable nodes without consistency loss</a:t>
            </a:r>
          </a:p>
          <a:p>
            <a:r>
              <a:t>Auto-refresh DNS records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Ovaal 2"/>
          <p:cNvSpPr/>
          <p:nvPr/>
        </p:nvSpPr>
        <p:spPr>
          <a:xfrm>
            <a:off x="1478973" y="1257300"/>
            <a:ext cx="6172201" cy="4724400"/>
          </a:xfrm>
          <a:prstGeom prst="ellipse">
            <a:avLst/>
          </a:prstGeom>
          <a:solidFill>
            <a:srgbClr val="FFFFFF"/>
          </a:solidFill>
          <a:ln w="25400">
            <a:solidFill>
              <a:srgbClr val="000000"/>
            </a:solidFill>
          </a:ln>
        </p:spPr>
        <p:txBody>
          <a:bodyPr lIns="45719" rIns="45719" anchor="ctr"/>
          <a:lstStyle/>
          <a:p>
            <a:pPr algn="ctr"/>
            <a:endParaRPr/>
          </a:p>
        </p:txBody>
      </p:sp>
      <p:grpSp>
        <p:nvGrpSpPr>
          <p:cNvPr id="416" name="Groep 1"/>
          <p:cNvGrpSpPr/>
          <p:nvPr/>
        </p:nvGrpSpPr>
        <p:grpSpPr>
          <a:xfrm>
            <a:off x="1277916" y="1066799"/>
            <a:ext cx="6536047" cy="5105401"/>
            <a:chOff x="0" y="0"/>
            <a:chExt cx="6536046" cy="5105400"/>
          </a:xfrm>
        </p:grpSpPr>
        <p:grpSp>
          <p:nvGrpSpPr>
            <p:cNvPr id="358" name="Ovaal 3"/>
            <p:cNvGrpSpPr/>
            <p:nvPr/>
          </p:nvGrpSpPr>
          <p:grpSpPr>
            <a:xfrm>
              <a:off x="4132283" y="139533"/>
              <a:ext cx="381001" cy="381001"/>
              <a:chOff x="0" y="0"/>
              <a:chExt cx="381000" cy="381000"/>
            </a:xfrm>
          </p:grpSpPr>
          <p:sp>
            <p:nvSpPr>
              <p:cNvPr id="356"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57"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361" name="Ovaal 4"/>
            <p:cNvGrpSpPr/>
            <p:nvPr/>
          </p:nvGrpSpPr>
          <p:grpSpPr>
            <a:xfrm>
              <a:off x="537853" y="980208"/>
              <a:ext cx="381001" cy="381001"/>
              <a:chOff x="0" y="0"/>
              <a:chExt cx="381000" cy="381000"/>
            </a:xfrm>
          </p:grpSpPr>
          <p:sp>
            <p:nvSpPr>
              <p:cNvPr id="359"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60"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364" name="Ovaal 5"/>
            <p:cNvGrpSpPr/>
            <p:nvPr/>
          </p:nvGrpSpPr>
          <p:grpSpPr>
            <a:xfrm>
              <a:off x="5583546" y="1050965"/>
              <a:ext cx="381001" cy="381001"/>
              <a:chOff x="0" y="0"/>
              <a:chExt cx="381000" cy="381000"/>
            </a:xfrm>
          </p:grpSpPr>
          <p:sp>
            <p:nvSpPr>
              <p:cNvPr id="362"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63"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367" name="Ovaal 6"/>
            <p:cNvGrpSpPr/>
            <p:nvPr/>
          </p:nvGrpSpPr>
          <p:grpSpPr>
            <a:xfrm>
              <a:off x="5541983" y="3816927"/>
              <a:ext cx="381001" cy="381001"/>
              <a:chOff x="0" y="0"/>
              <a:chExt cx="381000" cy="381000"/>
            </a:xfrm>
          </p:grpSpPr>
          <p:sp>
            <p:nvSpPr>
              <p:cNvPr id="365"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66"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370" name="Ovaal 7"/>
            <p:cNvGrpSpPr/>
            <p:nvPr/>
          </p:nvGrpSpPr>
          <p:grpSpPr>
            <a:xfrm>
              <a:off x="3148281" y="-1"/>
              <a:ext cx="381001" cy="381001"/>
              <a:chOff x="0" y="0"/>
              <a:chExt cx="381000" cy="381000"/>
            </a:xfrm>
          </p:grpSpPr>
          <p:sp>
            <p:nvSpPr>
              <p:cNvPr id="368"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69"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373" name="Ovaal 8"/>
            <p:cNvGrpSpPr/>
            <p:nvPr/>
          </p:nvGrpSpPr>
          <p:grpSpPr>
            <a:xfrm>
              <a:off x="1285173" y="422563"/>
              <a:ext cx="381001" cy="381001"/>
              <a:chOff x="0" y="0"/>
              <a:chExt cx="381000" cy="381000"/>
            </a:xfrm>
          </p:grpSpPr>
          <p:sp>
            <p:nvSpPr>
              <p:cNvPr id="371"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72"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376" name="Ovaal 9"/>
            <p:cNvGrpSpPr/>
            <p:nvPr/>
          </p:nvGrpSpPr>
          <p:grpSpPr>
            <a:xfrm>
              <a:off x="-1" y="2504208"/>
              <a:ext cx="381001" cy="381001"/>
              <a:chOff x="0" y="0"/>
              <a:chExt cx="381000" cy="381000"/>
            </a:xfrm>
          </p:grpSpPr>
          <p:sp>
            <p:nvSpPr>
              <p:cNvPr id="374"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75"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379" name="Ovaal 10"/>
            <p:cNvGrpSpPr/>
            <p:nvPr/>
          </p:nvGrpSpPr>
          <p:grpSpPr>
            <a:xfrm>
              <a:off x="3096655" y="4724400"/>
              <a:ext cx="381001" cy="381000"/>
              <a:chOff x="0" y="0"/>
              <a:chExt cx="381000" cy="381000"/>
            </a:xfrm>
          </p:grpSpPr>
          <p:sp>
            <p:nvSpPr>
              <p:cNvPr id="377"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78"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382" name="Ovaal 15"/>
            <p:cNvGrpSpPr/>
            <p:nvPr/>
          </p:nvGrpSpPr>
          <p:grpSpPr>
            <a:xfrm>
              <a:off x="4970483" y="491835"/>
              <a:ext cx="381001" cy="381001"/>
              <a:chOff x="0" y="0"/>
              <a:chExt cx="381000" cy="381000"/>
            </a:xfrm>
          </p:grpSpPr>
          <p:sp>
            <p:nvSpPr>
              <p:cNvPr id="380"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81"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385" name="Ovaal 16"/>
            <p:cNvGrpSpPr/>
            <p:nvPr/>
          </p:nvGrpSpPr>
          <p:grpSpPr>
            <a:xfrm>
              <a:off x="133432" y="1742208"/>
              <a:ext cx="381001" cy="381001"/>
              <a:chOff x="0" y="0"/>
              <a:chExt cx="381000" cy="381000"/>
            </a:xfrm>
          </p:grpSpPr>
          <p:sp>
            <p:nvSpPr>
              <p:cNvPr id="383"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84"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388" name="Ovaal 17"/>
            <p:cNvGrpSpPr/>
            <p:nvPr/>
          </p:nvGrpSpPr>
          <p:grpSpPr>
            <a:xfrm>
              <a:off x="4132283" y="4533900"/>
              <a:ext cx="381001" cy="381000"/>
              <a:chOff x="0" y="0"/>
              <a:chExt cx="381000" cy="381000"/>
            </a:xfrm>
          </p:grpSpPr>
          <p:sp>
            <p:nvSpPr>
              <p:cNvPr id="386"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87"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391" name="Ovaal 18"/>
            <p:cNvGrpSpPr/>
            <p:nvPr/>
          </p:nvGrpSpPr>
          <p:grpSpPr>
            <a:xfrm>
              <a:off x="215899" y="3200565"/>
              <a:ext cx="381001" cy="381001"/>
              <a:chOff x="0" y="0"/>
              <a:chExt cx="381000" cy="381000"/>
            </a:xfrm>
          </p:grpSpPr>
          <p:sp>
            <p:nvSpPr>
              <p:cNvPr id="389"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90"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394" name="Ovaal 19"/>
            <p:cNvGrpSpPr/>
            <p:nvPr/>
          </p:nvGrpSpPr>
          <p:grpSpPr>
            <a:xfrm>
              <a:off x="2227283" y="107371"/>
              <a:ext cx="381001" cy="381001"/>
              <a:chOff x="0" y="0"/>
              <a:chExt cx="381000" cy="381000"/>
            </a:xfrm>
          </p:grpSpPr>
          <p:sp>
            <p:nvSpPr>
              <p:cNvPr id="392"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93"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397" name="Ovaal 20"/>
            <p:cNvGrpSpPr/>
            <p:nvPr/>
          </p:nvGrpSpPr>
          <p:grpSpPr>
            <a:xfrm>
              <a:off x="6059054" y="1673266"/>
              <a:ext cx="381001" cy="381001"/>
              <a:chOff x="0" y="0"/>
              <a:chExt cx="381000" cy="381000"/>
            </a:xfrm>
          </p:grpSpPr>
          <p:sp>
            <p:nvSpPr>
              <p:cNvPr id="395"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396"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00" name="Ovaal 21"/>
            <p:cNvGrpSpPr/>
            <p:nvPr/>
          </p:nvGrpSpPr>
          <p:grpSpPr>
            <a:xfrm>
              <a:off x="5992255" y="3162300"/>
              <a:ext cx="381001" cy="381000"/>
              <a:chOff x="0" y="0"/>
              <a:chExt cx="381000" cy="381000"/>
            </a:xfrm>
          </p:grpSpPr>
          <p:sp>
            <p:nvSpPr>
              <p:cNvPr id="398"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399"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03" name="Ovaal 22"/>
            <p:cNvGrpSpPr/>
            <p:nvPr/>
          </p:nvGrpSpPr>
          <p:grpSpPr>
            <a:xfrm>
              <a:off x="4977739" y="4270662"/>
              <a:ext cx="381001" cy="381001"/>
              <a:chOff x="0" y="0"/>
              <a:chExt cx="381000" cy="381000"/>
            </a:xfrm>
          </p:grpSpPr>
          <p:sp>
            <p:nvSpPr>
              <p:cNvPr id="401"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02"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06" name="Ovaal 23"/>
            <p:cNvGrpSpPr/>
            <p:nvPr/>
          </p:nvGrpSpPr>
          <p:grpSpPr>
            <a:xfrm>
              <a:off x="2165102" y="4633191"/>
              <a:ext cx="381001" cy="381001"/>
              <a:chOff x="0" y="0"/>
              <a:chExt cx="381000" cy="381000"/>
            </a:xfrm>
          </p:grpSpPr>
          <p:sp>
            <p:nvSpPr>
              <p:cNvPr id="404"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05"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409" name="Ovaal 24"/>
            <p:cNvGrpSpPr/>
            <p:nvPr/>
          </p:nvGrpSpPr>
          <p:grpSpPr>
            <a:xfrm>
              <a:off x="6155046" y="2461985"/>
              <a:ext cx="381001" cy="381001"/>
              <a:chOff x="0" y="0"/>
              <a:chExt cx="381000" cy="381000"/>
            </a:xfrm>
          </p:grpSpPr>
          <p:sp>
            <p:nvSpPr>
              <p:cNvPr id="407"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08"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412" name="Ovaal 25"/>
            <p:cNvGrpSpPr/>
            <p:nvPr/>
          </p:nvGrpSpPr>
          <p:grpSpPr>
            <a:xfrm>
              <a:off x="1285173" y="4313876"/>
              <a:ext cx="381001" cy="381001"/>
              <a:chOff x="0" y="0"/>
              <a:chExt cx="381000" cy="381000"/>
            </a:xfrm>
          </p:grpSpPr>
          <p:sp>
            <p:nvSpPr>
              <p:cNvPr id="410"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11"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415" name="Ovaal 26"/>
            <p:cNvGrpSpPr/>
            <p:nvPr/>
          </p:nvGrpSpPr>
          <p:grpSpPr>
            <a:xfrm>
              <a:off x="610589" y="3816927"/>
              <a:ext cx="381001" cy="381001"/>
              <a:chOff x="0" y="0"/>
              <a:chExt cx="381000" cy="381000"/>
            </a:xfrm>
          </p:grpSpPr>
          <p:sp>
            <p:nvSpPr>
              <p:cNvPr id="413"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14"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sp>
        <p:nvSpPr>
          <p:cNvPr id="417" name="Tekstvak 28"/>
          <p:cNvSpPr txBox="1"/>
          <p:nvPr/>
        </p:nvSpPr>
        <p:spPr>
          <a:xfrm>
            <a:off x="5299014" y="1622836"/>
            <a:ext cx="224022"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a:t>
            </a:r>
          </a:p>
        </p:txBody>
      </p:sp>
      <p:sp>
        <p:nvSpPr>
          <p:cNvPr id="418" name="Tekstvak 29"/>
          <p:cNvSpPr txBox="1"/>
          <p:nvPr/>
        </p:nvSpPr>
        <p:spPr>
          <a:xfrm>
            <a:off x="7050057" y="3528786"/>
            <a:ext cx="224022"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5</a:t>
            </a:r>
          </a:p>
        </p:txBody>
      </p:sp>
      <p:sp>
        <p:nvSpPr>
          <p:cNvPr id="419" name="Tekstvak 30"/>
          <p:cNvSpPr txBox="1"/>
          <p:nvPr/>
        </p:nvSpPr>
        <p:spPr>
          <a:xfrm>
            <a:off x="4364347" y="5330659"/>
            <a:ext cx="34390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10</a:t>
            </a:r>
          </a:p>
        </p:txBody>
      </p:sp>
      <p:sp>
        <p:nvSpPr>
          <p:cNvPr id="420" name="Tekstvak 31"/>
          <p:cNvSpPr txBox="1"/>
          <p:nvPr/>
        </p:nvSpPr>
        <p:spPr>
          <a:xfrm>
            <a:off x="1679155" y="3569482"/>
            <a:ext cx="34390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15</a:t>
            </a:r>
          </a:p>
        </p:txBody>
      </p:sp>
      <p:sp>
        <p:nvSpPr>
          <p:cNvPr id="421" name="Tekstvak 32"/>
          <p:cNvSpPr txBox="1"/>
          <p:nvPr/>
        </p:nvSpPr>
        <p:spPr>
          <a:xfrm>
            <a:off x="4407346" y="1522350"/>
            <a:ext cx="34390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20</a:t>
            </a:r>
          </a:p>
        </p:txBody>
      </p:sp>
      <p:sp>
        <p:nvSpPr>
          <p:cNvPr id="422" name="Ring-balancer with 20 positions"/>
          <p:cNvSpPr txBox="1">
            <a:spLocks noGrp="1"/>
          </p:cNvSpPr>
          <p:nvPr>
            <p:ph type="title"/>
          </p:nvPr>
        </p:nvSpPr>
        <p:spPr>
          <a:xfrm>
            <a:off x="457200" y="130262"/>
            <a:ext cx="8229600" cy="1143001"/>
          </a:xfrm>
          <a:prstGeom prst="rect">
            <a:avLst/>
          </a:prstGeom>
        </p:spPr>
        <p:txBody>
          <a:bodyPr/>
          <a:lstStyle/>
          <a:p>
            <a:r>
              <a:rPr lang="nl-NL" dirty="0" err="1"/>
              <a:t>Continuum</a:t>
            </a:r>
            <a:r>
              <a:rPr lang="nl-NL" dirty="0"/>
              <a:t> </a:t>
            </a:r>
            <a:r>
              <a:rPr lang="nl-NL" dirty="0" err="1"/>
              <a:t>modeled</a:t>
            </a:r>
            <a:r>
              <a:rPr lang="nl-NL" dirty="0"/>
              <a:t> as a ring</a:t>
            </a:r>
            <a:endParaRPr dirty="0"/>
          </a:p>
        </p:txBody>
      </p:sp>
      <p:sp>
        <p:nvSpPr>
          <p:cNvPr id="2" name="TextBox 1">
            <a:extLst>
              <a:ext uri="{FF2B5EF4-FFF2-40B4-BE49-F238E27FC236}">
                <a16:creationId xmlns:a16="http://schemas.microsoft.com/office/drawing/2014/main" id="{7E174716-B74C-BF47-6BAE-A084A2FCFBDB}"/>
              </a:ext>
            </a:extLst>
          </p:cNvPr>
          <p:cNvSpPr txBox="1"/>
          <p:nvPr/>
        </p:nvSpPr>
        <p:spPr>
          <a:xfrm>
            <a:off x="604171" y="6382535"/>
            <a:ext cx="830932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600" b="0" i="0" u="none" strike="noStrike" cap="none" spc="0" normalizeH="0" baseline="0" dirty="0">
                <a:ln>
                  <a:noFill/>
                </a:ln>
                <a:solidFill>
                  <a:srgbClr val="000000"/>
                </a:solidFill>
                <a:effectLst/>
                <a:uFillTx/>
                <a:latin typeface="+mn-lt"/>
                <a:ea typeface="+mn-ea"/>
                <a:cs typeface="+mn-cs"/>
                <a:sym typeface="Calibri"/>
              </a:rPr>
              <a:t>Real case: use 50-100 positions per expected target (so 5 instances == 500 positions/hash-buckets)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Ovaal 2"/>
          <p:cNvSpPr/>
          <p:nvPr/>
        </p:nvSpPr>
        <p:spPr>
          <a:xfrm>
            <a:off x="1478973" y="1257300"/>
            <a:ext cx="6172201" cy="4724400"/>
          </a:xfrm>
          <a:prstGeom prst="ellipse">
            <a:avLst/>
          </a:prstGeom>
          <a:solidFill>
            <a:srgbClr val="FFFFFF"/>
          </a:solidFill>
          <a:ln w="25400">
            <a:solidFill>
              <a:srgbClr val="000000"/>
            </a:solidFill>
          </a:ln>
        </p:spPr>
        <p:txBody>
          <a:bodyPr lIns="45719" rIns="45719" anchor="ctr"/>
          <a:lstStyle/>
          <a:p>
            <a:pPr algn="ctr"/>
            <a:endParaRPr/>
          </a:p>
        </p:txBody>
      </p:sp>
      <p:grpSp>
        <p:nvGrpSpPr>
          <p:cNvPr id="488" name="Groep 1"/>
          <p:cNvGrpSpPr/>
          <p:nvPr/>
        </p:nvGrpSpPr>
        <p:grpSpPr>
          <a:xfrm>
            <a:off x="1277916" y="1066799"/>
            <a:ext cx="6536047" cy="5105401"/>
            <a:chOff x="0" y="0"/>
            <a:chExt cx="6536046" cy="5105400"/>
          </a:xfrm>
        </p:grpSpPr>
        <p:grpSp>
          <p:nvGrpSpPr>
            <p:cNvPr id="430" name="Ovaal 3"/>
            <p:cNvGrpSpPr/>
            <p:nvPr/>
          </p:nvGrpSpPr>
          <p:grpSpPr>
            <a:xfrm>
              <a:off x="4132283" y="139533"/>
              <a:ext cx="381001" cy="381001"/>
              <a:chOff x="0" y="0"/>
              <a:chExt cx="381000" cy="381000"/>
            </a:xfrm>
          </p:grpSpPr>
          <p:sp>
            <p:nvSpPr>
              <p:cNvPr id="428"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29"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433" name="Ovaal 4"/>
            <p:cNvGrpSpPr/>
            <p:nvPr/>
          </p:nvGrpSpPr>
          <p:grpSpPr>
            <a:xfrm>
              <a:off x="537853" y="980208"/>
              <a:ext cx="381001" cy="381001"/>
              <a:chOff x="0" y="0"/>
              <a:chExt cx="381000" cy="381000"/>
            </a:xfrm>
          </p:grpSpPr>
          <p:sp>
            <p:nvSpPr>
              <p:cNvPr id="431"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32"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436" name="Ovaal 5"/>
            <p:cNvGrpSpPr/>
            <p:nvPr/>
          </p:nvGrpSpPr>
          <p:grpSpPr>
            <a:xfrm>
              <a:off x="5583546" y="1050965"/>
              <a:ext cx="381001" cy="381001"/>
              <a:chOff x="0" y="0"/>
              <a:chExt cx="381000" cy="381000"/>
            </a:xfrm>
          </p:grpSpPr>
          <p:sp>
            <p:nvSpPr>
              <p:cNvPr id="434"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35"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439" name="Ovaal 6"/>
            <p:cNvGrpSpPr/>
            <p:nvPr/>
          </p:nvGrpSpPr>
          <p:grpSpPr>
            <a:xfrm>
              <a:off x="5541983" y="3816927"/>
              <a:ext cx="381001" cy="381001"/>
              <a:chOff x="0" y="0"/>
              <a:chExt cx="381000" cy="381000"/>
            </a:xfrm>
          </p:grpSpPr>
          <p:sp>
            <p:nvSpPr>
              <p:cNvPr id="437"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38"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442" name="Ovaal 7"/>
            <p:cNvGrpSpPr/>
            <p:nvPr/>
          </p:nvGrpSpPr>
          <p:grpSpPr>
            <a:xfrm>
              <a:off x="3148281" y="-1"/>
              <a:ext cx="381001" cy="381001"/>
              <a:chOff x="0" y="0"/>
              <a:chExt cx="381000" cy="381000"/>
            </a:xfrm>
          </p:grpSpPr>
          <p:sp>
            <p:nvSpPr>
              <p:cNvPr id="440"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41"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445" name="Ovaal 8"/>
            <p:cNvGrpSpPr/>
            <p:nvPr/>
          </p:nvGrpSpPr>
          <p:grpSpPr>
            <a:xfrm>
              <a:off x="1285173" y="422563"/>
              <a:ext cx="381001" cy="381001"/>
              <a:chOff x="0" y="0"/>
              <a:chExt cx="381000" cy="381000"/>
            </a:xfrm>
          </p:grpSpPr>
          <p:sp>
            <p:nvSpPr>
              <p:cNvPr id="443"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44"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448" name="Ovaal 9"/>
            <p:cNvGrpSpPr/>
            <p:nvPr/>
          </p:nvGrpSpPr>
          <p:grpSpPr>
            <a:xfrm>
              <a:off x="-1" y="2504208"/>
              <a:ext cx="381001" cy="381001"/>
              <a:chOff x="0" y="0"/>
              <a:chExt cx="381000" cy="381000"/>
            </a:xfrm>
          </p:grpSpPr>
          <p:sp>
            <p:nvSpPr>
              <p:cNvPr id="446"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47"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451" name="Ovaal 10"/>
            <p:cNvGrpSpPr/>
            <p:nvPr/>
          </p:nvGrpSpPr>
          <p:grpSpPr>
            <a:xfrm>
              <a:off x="3096655" y="4724400"/>
              <a:ext cx="381001" cy="381000"/>
              <a:chOff x="0" y="0"/>
              <a:chExt cx="381000" cy="381000"/>
            </a:xfrm>
          </p:grpSpPr>
          <p:sp>
            <p:nvSpPr>
              <p:cNvPr id="449"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5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454" name="Ovaal 15"/>
            <p:cNvGrpSpPr/>
            <p:nvPr/>
          </p:nvGrpSpPr>
          <p:grpSpPr>
            <a:xfrm>
              <a:off x="4970483" y="491835"/>
              <a:ext cx="381001" cy="381001"/>
              <a:chOff x="0" y="0"/>
              <a:chExt cx="381000" cy="381000"/>
            </a:xfrm>
          </p:grpSpPr>
          <p:sp>
            <p:nvSpPr>
              <p:cNvPr id="452"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53"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457" name="Ovaal 16"/>
            <p:cNvGrpSpPr/>
            <p:nvPr/>
          </p:nvGrpSpPr>
          <p:grpSpPr>
            <a:xfrm>
              <a:off x="133432" y="1742208"/>
              <a:ext cx="381001" cy="381001"/>
              <a:chOff x="0" y="0"/>
              <a:chExt cx="381000" cy="381000"/>
            </a:xfrm>
          </p:grpSpPr>
          <p:sp>
            <p:nvSpPr>
              <p:cNvPr id="455"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56"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460" name="Ovaal 17"/>
            <p:cNvGrpSpPr/>
            <p:nvPr/>
          </p:nvGrpSpPr>
          <p:grpSpPr>
            <a:xfrm>
              <a:off x="4132283" y="4533900"/>
              <a:ext cx="381001" cy="381000"/>
              <a:chOff x="0" y="0"/>
              <a:chExt cx="381000" cy="381000"/>
            </a:xfrm>
          </p:grpSpPr>
          <p:sp>
            <p:nvSpPr>
              <p:cNvPr id="458"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59"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463" name="Ovaal 18"/>
            <p:cNvGrpSpPr/>
            <p:nvPr/>
          </p:nvGrpSpPr>
          <p:grpSpPr>
            <a:xfrm>
              <a:off x="215899" y="3200565"/>
              <a:ext cx="381001" cy="381001"/>
              <a:chOff x="0" y="0"/>
              <a:chExt cx="381000" cy="381000"/>
            </a:xfrm>
          </p:grpSpPr>
          <p:sp>
            <p:nvSpPr>
              <p:cNvPr id="461"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62"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466" name="Ovaal 19"/>
            <p:cNvGrpSpPr/>
            <p:nvPr/>
          </p:nvGrpSpPr>
          <p:grpSpPr>
            <a:xfrm>
              <a:off x="2227283" y="107371"/>
              <a:ext cx="381001" cy="381001"/>
              <a:chOff x="0" y="0"/>
              <a:chExt cx="381000" cy="381000"/>
            </a:xfrm>
          </p:grpSpPr>
          <p:sp>
            <p:nvSpPr>
              <p:cNvPr id="464"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65"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69" name="Ovaal 20"/>
            <p:cNvGrpSpPr/>
            <p:nvPr/>
          </p:nvGrpSpPr>
          <p:grpSpPr>
            <a:xfrm>
              <a:off x="6059054" y="1673266"/>
              <a:ext cx="381001" cy="381001"/>
              <a:chOff x="0" y="0"/>
              <a:chExt cx="381000" cy="381000"/>
            </a:xfrm>
          </p:grpSpPr>
          <p:sp>
            <p:nvSpPr>
              <p:cNvPr id="467"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468"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72" name="Ovaal 21"/>
            <p:cNvGrpSpPr/>
            <p:nvPr/>
          </p:nvGrpSpPr>
          <p:grpSpPr>
            <a:xfrm>
              <a:off x="5992255" y="3162300"/>
              <a:ext cx="381001" cy="381000"/>
              <a:chOff x="0" y="0"/>
              <a:chExt cx="381000" cy="381000"/>
            </a:xfrm>
          </p:grpSpPr>
          <p:sp>
            <p:nvSpPr>
              <p:cNvPr id="470"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71"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75" name="Ovaal 22"/>
            <p:cNvGrpSpPr/>
            <p:nvPr/>
          </p:nvGrpSpPr>
          <p:grpSpPr>
            <a:xfrm>
              <a:off x="4977739" y="4270662"/>
              <a:ext cx="381001" cy="381001"/>
              <a:chOff x="0" y="0"/>
              <a:chExt cx="381000" cy="381000"/>
            </a:xfrm>
          </p:grpSpPr>
          <p:sp>
            <p:nvSpPr>
              <p:cNvPr id="473"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74"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nvGrpSpPr>
            <p:cNvPr id="478" name="Ovaal 23"/>
            <p:cNvGrpSpPr/>
            <p:nvPr/>
          </p:nvGrpSpPr>
          <p:grpSpPr>
            <a:xfrm>
              <a:off x="2165102" y="4633191"/>
              <a:ext cx="381001" cy="381001"/>
              <a:chOff x="0" y="0"/>
              <a:chExt cx="381000" cy="381000"/>
            </a:xfrm>
          </p:grpSpPr>
          <p:sp>
            <p:nvSpPr>
              <p:cNvPr id="476"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77"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A</a:t>
                </a:r>
              </a:p>
            </p:txBody>
          </p:sp>
        </p:grpSp>
        <p:grpSp>
          <p:nvGrpSpPr>
            <p:cNvPr id="481" name="Ovaal 24"/>
            <p:cNvGrpSpPr/>
            <p:nvPr/>
          </p:nvGrpSpPr>
          <p:grpSpPr>
            <a:xfrm>
              <a:off x="6155046" y="2461985"/>
              <a:ext cx="381001" cy="381001"/>
              <a:chOff x="0" y="0"/>
              <a:chExt cx="381000" cy="381000"/>
            </a:xfrm>
          </p:grpSpPr>
          <p:sp>
            <p:nvSpPr>
              <p:cNvPr id="479"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8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B</a:t>
                </a:r>
              </a:p>
            </p:txBody>
          </p:sp>
        </p:grpSp>
        <p:grpSp>
          <p:nvGrpSpPr>
            <p:cNvPr id="484" name="Ovaal 25"/>
            <p:cNvGrpSpPr/>
            <p:nvPr/>
          </p:nvGrpSpPr>
          <p:grpSpPr>
            <a:xfrm>
              <a:off x="1285173" y="4313876"/>
              <a:ext cx="381001" cy="381001"/>
              <a:chOff x="0" y="0"/>
              <a:chExt cx="381000" cy="381000"/>
            </a:xfrm>
          </p:grpSpPr>
          <p:sp>
            <p:nvSpPr>
              <p:cNvPr id="482"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83"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C</a:t>
                </a:r>
              </a:p>
            </p:txBody>
          </p:sp>
        </p:grpSp>
        <p:grpSp>
          <p:nvGrpSpPr>
            <p:cNvPr id="487" name="Ovaal 26"/>
            <p:cNvGrpSpPr/>
            <p:nvPr/>
          </p:nvGrpSpPr>
          <p:grpSpPr>
            <a:xfrm>
              <a:off x="610589" y="3816927"/>
              <a:ext cx="381001" cy="381001"/>
              <a:chOff x="0" y="0"/>
              <a:chExt cx="381000" cy="381000"/>
            </a:xfrm>
          </p:grpSpPr>
          <p:sp>
            <p:nvSpPr>
              <p:cNvPr id="485" name="Circle"/>
              <p:cNvSpPr/>
              <p:nvPr/>
            </p:nvSpPr>
            <p:spPr>
              <a:xfrm>
                <a:off x="0" y="0"/>
                <a:ext cx="381000" cy="381000"/>
              </a:xfrm>
              <a:prstGeom prst="ellipse">
                <a:avLst/>
              </a:prstGeom>
              <a:solidFill>
                <a:srgbClr val="000000"/>
              </a:solidFill>
              <a:ln w="9525" cap="flat">
                <a:solidFill>
                  <a:srgbClr val="000000"/>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486"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D</a:t>
                </a:r>
              </a:p>
            </p:txBody>
          </p:sp>
        </p:grpSp>
      </p:grpSp>
      <p:sp>
        <p:nvSpPr>
          <p:cNvPr id="489" name="Tekstvak 28"/>
          <p:cNvSpPr txBox="1"/>
          <p:nvPr/>
        </p:nvSpPr>
        <p:spPr>
          <a:xfrm>
            <a:off x="5299014" y="1622836"/>
            <a:ext cx="224022"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a:t>
            </a:r>
          </a:p>
        </p:txBody>
      </p:sp>
      <p:sp>
        <p:nvSpPr>
          <p:cNvPr id="490" name="Tekstvak 29"/>
          <p:cNvSpPr txBox="1"/>
          <p:nvPr/>
        </p:nvSpPr>
        <p:spPr>
          <a:xfrm>
            <a:off x="7050057" y="3528786"/>
            <a:ext cx="224022"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5</a:t>
            </a:r>
          </a:p>
        </p:txBody>
      </p:sp>
      <p:sp>
        <p:nvSpPr>
          <p:cNvPr id="491" name="Tekstvak 30"/>
          <p:cNvSpPr txBox="1"/>
          <p:nvPr/>
        </p:nvSpPr>
        <p:spPr>
          <a:xfrm>
            <a:off x="4364347" y="5330659"/>
            <a:ext cx="34390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10</a:t>
            </a:r>
          </a:p>
        </p:txBody>
      </p:sp>
      <p:sp>
        <p:nvSpPr>
          <p:cNvPr id="492" name="Tekstvak 31"/>
          <p:cNvSpPr txBox="1"/>
          <p:nvPr/>
        </p:nvSpPr>
        <p:spPr>
          <a:xfrm>
            <a:off x="1679155" y="3569482"/>
            <a:ext cx="34390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15</a:t>
            </a:r>
          </a:p>
        </p:txBody>
      </p:sp>
      <p:sp>
        <p:nvSpPr>
          <p:cNvPr id="493" name="Tekstvak 32"/>
          <p:cNvSpPr txBox="1"/>
          <p:nvPr/>
        </p:nvSpPr>
        <p:spPr>
          <a:xfrm>
            <a:off x="4407346" y="1522350"/>
            <a:ext cx="343903" cy="358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20</a:t>
            </a:r>
          </a:p>
        </p:txBody>
      </p:sp>
      <p:grpSp>
        <p:nvGrpSpPr>
          <p:cNvPr id="509" name="Groep 56"/>
          <p:cNvGrpSpPr/>
          <p:nvPr/>
        </p:nvGrpSpPr>
        <p:grpSpPr>
          <a:xfrm>
            <a:off x="2211334" y="3256252"/>
            <a:ext cx="4724730" cy="914401"/>
            <a:chOff x="0" y="0"/>
            <a:chExt cx="4724729" cy="914400"/>
          </a:xfrm>
        </p:grpSpPr>
        <p:grpSp>
          <p:nvGrpSpPr>
            <p:cNvPr id="496" name="Rechthoek 33"/>
            <p:cNvGrpSpPr/>
            <p:nvPr/>
          </p:nvGrpSpPr>
          <p:grpSpPr>
            <a:xfrm>
              <a:off x="3810329" y="0"/>
              <a:ext cx="914401" cy="914400"/>
              <a:chOff x="0" y="0"/>
              <a:chExt cx="914400" cy="914400"/>
            </a:xfrm>
          </p:grpSpPr>
          <p:sp>
            <p:nvSpPr>
              <p:cNvPr id="494" name="Square"/>
              <p:cNvSpPr/>
              <p:nvPr/>
            </p:nvSpPr>
            <p:spPr>
              <a:xfrm>
                <a:off x="0" y="0"/>
                <a:ext cx="914400" cy="9144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95" name="wheel position"/>
              <p:cNvSpPr txBox="1"/>
              <p:nvPr/>
            </p:nvSpPr>
            <p:spPr>
              <a:xfrm>
                <a:off x="0" y="164815"/>
                <a:ext cx="914400"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r>
                  <a:rPr lang="nl-NL" dirty="0" err="1"/>
                  <a:t>hash</a:t>
                </a:r>
                <a:r>
                  <a:rPr lang="nl-NL" dirty="0"/>
                  <a:t> bucket</a:t>
                </a:r>
                <a:endParaRPr dirty="0"/>
              </a:p>
            </p:txBody>
          </p:sp>
        </p:grpSp>
        <p:grpSp>
          <p:nvGrpSpPr>
            <p:cNvPr id="499" name="Rechthoek 34"/>
            <p:cNvGrpSpPr/>
            <p:nvPr/>
          </p:nvGrpSpPr>
          <p:grpSpPr>
            <a:xfrm>
              <a:off x="1962313" y="0"/>
              <a:ext cx="914401" cy="914400"/>
              <a:chOff x="0" y="0"/>
              <a:chExt cx="914400" cy="914400"/>
            </a:xfrm>
          </p:grpSpPr>
          <p:sp>
            <p:nvSpPr>
              <p:cNvPr id="497" name="Square"/>
              <p:cNvSpPr/>
              <p:nvPr/>
            </p:nvSpPr>
            <p:spPr>
              <a:xfrm>
                <a:off x="0" y="0"/>
                <a:ext cx="914400" cy="9144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498" name="slot"/>
              <p:cNvSpPr txBox="1"/>
              <p:nvPr/>
            </p:nvSpPr>
            <p:spPr>
              <a:xfrm>
                <a:off x="0" y="278130"/>
                <a:ext cx="9144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slot</a:t>
                </a:r>
              </a:p>
            </p:txBody>
          </p:sp>
        </p:grpSp>
        <p:grpSp>
          <p:nvGrpSpPr>
            <p:cNvPr id="502" name="Rechthoek 35"/>
            <p:cNvGrpSpPr/>
            <p:nvPr/>
          </p:nvGrpSpPr>
          <p:grpSpPr>
            <a:xfrm>
              <a:off x="-1" y="0"/>
              <a:ext cx="1028701" cy="914400"/>
              <a:chOff x="0" y="0"/>
              <a:chExt cx="1028700" cy="914400"/>
            </a:xfrm>
          </p:grpSpPr>
          <p:sp>
            <p:nvSpPr>
              <p:cNvPr id="500" name="Rectangle"/>
              <p:cNvSpPr/>
              <p:nvPr/>
            </p:nvSpPr>
            <p:spPr>
              <a:xfrm>
                <a:off x="0" y="0"/>
                <a:ext cx="1028700" cy="9144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01" name="target"/>
              <p:cNvSpPr txBox="1"/>
              <p:nvPr/>
            </p:nvSpPr>
            <p:spPr>
              <a:xfrm>
                <a:off x="0" y="278130"/>
                <a:ext cx="10287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target</a:t>
                </a:r>
              </a:p>
            </p:txBody>
          </p:sp>
        </p:grpSp>
        <p:sp>
          <p:nvSpPr>
            <p:cNvPr id="503" name="Rechte verbindingslijn 48"/>
            <p:cNvSpPr/>
            <p:nvPr/>
          </p:nvSpPr>
          <p:spPr>
            <a:xfrm>
              <a:off x="1028700" y="457200"/>
              <a:ext cx="933615" cy="0"/>
            </a:xfrm>
            <a:prstGeom prst="line">
              <a:avLst/>
            </a:prstGeom>
            <a:noFill/>
            <a:ln w="9525" cap="flat">
              <a:solidFill>
                <a:srgbClr val="4A7EBB"/>
              </a:solidFill>
              <a:prstDash val="solid"/>
              <a:round/>
            </a:ln>
            <a:effectLst/>
          </p:spPr>
          <p:txBody>
            <a:bodyPr wrap="square" lIns="45719" tIns="45719" rIns="45719" bIns="45719" numCol="1" anchor="t">
              <a:noAutofit/>
            </a:bodyPr>
            <a:lstStyle/>
            <a:p>
              <a:endParaRPr/>
            </a:p>
          </p:txBody>
        </p:sp>
        <p:sp>
          <p:nvSpPr>
            <p:cNvPr id="504" name="Rechte verbindingslijn 50"/>
            <p:cNvSpPr/>
            <p:nvPr/>
          </p:nvSpPr>
          <p:spPr>
            <a:xfrm>
              <a:off x="2876713" y="457200"/>
              <a:ext cx="933616" cy="0"/>
            </a:xfrm>
            <a:prstGeom prst="line">
              <a:avLst/>
            </a:prstGeom>
            <a:noFill/>
            <a:ln w="9525" cap="flat">
              <a:solidFill>
                <a:srgbClr val="4A7EBB"/>
              </a:solidFill>
              <a:prstDash val="solid"/>
              <a:round/>
            </a:ln>
            <a:effectLst/>
          </p:spPr>
          <p:txBody>
            <a:bodyPr wrap="square" lIns="45719" tIns="45719" rIns="45719" bIns="45719" numCol="1" anchor="t">
              <a:noAutofit/>
            </a:bodyPr>
            <a:lstStyle/>
            <a:p>
              <a:endParaRPr/>
            </a:p>
          </p:txBody>
        </p:sp>
        <p:sp>
          <p:nvSpPr>
            <p:cNvPr id="505" name="Tekstvak 51"/>
            <p:cNvSpPr txBox="1"/>
            <p:nvPr/>
          </p:nvSpPr>
          <p:spPr>
            <a:xfrm>
              <a:off x="3518229" y="144929"/>
              <a:ext cx="2380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1</a:t>
              </a:r>
            </a:p>
          </p:txBody>
        </p:sp>
        <p:sp>
          <p:nvSpPr>
            <p:cNvPr id="506" name="Tekstvak 52"/>
            <p:cNvSpPr txBox="1"/>
            <p:nvPr/>
          </p:nvSpPr>
          <p:spPr>
            <a:xfrm>
              <a:off x="2832429" y="144929"/>
              <a:ext cx="2380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1</a:t>
              </a:r>
            </a:p>
          </p:txBody>
        </p:sp>
        <p:sp>
          <p:nvSpPr>
            <p:cNvPr id="507" name="Tekstvak 53"/>
            <p:cNvSpPr txBox="1"/>
            <p:nvPr/>
          </p:nvSpPr>
          <p:spPr>
            <a:xfrm>
              <a:off x="996023" y="144929"/>
              <a:ext cx="2380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1</a:t>
              </a:r>
            </a:p>
          </p:txBody>
        </p:sp>
        <p:sp>
          <p:nvSpPr>
            <p:cNvPr id="508" name="Rechthoek 55"/>
            <p:cNvSpPr txBox="1"/>
            <p:nvPr/>
          </p:nvSpPr>
          <p:spPr>
            <a:xfrm>
              <a:off x="1613229" y="144929"/>
              <a:ext cx="304947"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ꝏ</a:t>
              </a:r>
            </a:p>
          </p:txBody>
        </p:sp>
      </p:grpSp>
      <p:grpSp>
        <p:nvGrpSpPr>
          <p:cNvPr id="512" name="Groep 13"/>
          <p:cNvGrpSpPr/>
          <p:nvPr/>
        </p:nvGrpSpPr>
        <p:grpSpPr>
          <a:xfrm>
            <a:off x="3048000" y="3320534"/>
            <a:ext cx="1229558" cy="1000007"/>
            <a:chOff x="0" y="0"/>
            <a:chExt cx="1229557" cy="1000005"/>
          </a:xfrm>
        </p:grpSpPr>
        <p:sp>
          <p:nvSpPr>
            <p:cNvPr id="510" name="Ovaal 11"/>
            <p:cNvSpPr/>
            <p:nvPr/>
          </p:nvSpPr>
          <p:spPr>
            <a:xfrm>
              <a:off x="0" y="0"/>
              <a:ext cx="1229558" cy="641867"/>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11" name="Tekstvak 12"/>
            <p:cNvSpPr txBox="1"/>
            <p:nvPr/>
          </p:nvSpPr>
          <p:spPr>
            <a:xfrm>
              <a:off x="240648" y="641865"/>
              <a:ext cx="82376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solidFill>
                    <a:srgbClr val="FF0000"/>
                  </a:solidFill>
                </a:defRPr>
              </a:lvl1pPr>
            </a:lstStyle>
            <a:p>
              <a:r>
                <a:t>weight</a:t>
              </a:r>
            </a:p>
          </p:txBody>
        </p:sp>
      </p:grpSp>
      <p:grpSp>
        <p:nvGrpSpPr>
          <p:cNvPr id="515" name="Groep 14"/>
          <p:cNvGrpSpPr/>
          <p:nvPr/>
        </p:nvGrpSpPr>
        <p:grpSpPr>
          <a:xfrm>
            <a:off x="4942642" y="3320534"/>
            <a:ext cx="1229559" cy="1011675"/>
            <a:chOff x="0" y="0"/>
            <a:chExt cx="1229557" cy="1011673"/>
          </a:xfrm>
        </p:grpSpPr>
        <p:sp>
          <p:nvSpPr>
            <p:cNvPr id="513" name="Ovaal 39"/>
            <p:cNvSpPr/>
            <p:nvPr/>
          </p:nvSpPr>
          <p:spPr>
            <a:xfrm>
              <a:off x="0" y="0"/>
              <a:ext cx="1229558" cy="641867"/>
            </a:xfrm>
            <a:prstGeom prst="ellipse">
              <a:avLst/>
            </a:prstGeom>
            <a:noFill/>
            <a:ln w="25400" cap="flat">
              <a:solidFill>
                <a:srgbClr val="FF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14" name="Tekstvak 41"/>
            <p:cNvSpPr txBox="1"/>
            <p:nvPr/>
          </p:nvSpPr>
          <p:spPr>
            <a:xfrm>
              <a:off x="194019" y="653533"/>
              <a:ext cx="90993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solidFill>
                    <a:srgbClr val="FF0000"/>
                  </a:solidFill>
                </a:defRPr>
              </a:lvl1pPr>
            </a:lstStyle>
            <a:p>
              <a:r>
                <a:t>random</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withEffect">
                                  <p:stCondLst>
                                    <p:cond delay="1000"/>
                                  </p:stCondLst>
                                  <p:iterate>
                                    <p:tmAbs val="0"/>
                                  </p:iterate>
                                  <p:childTnLst>
                                    <p:set>
                                      <p:cBhvr>
                                        <p:cTn id="6" fill="hold"/>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512"/>
                                        </p:tgtEl>
                                        <p:attrNameLst>
                                          <p:attrName>style.visibility</p:attrName>
                                        </p:attrNameLst>
                                      </p:cBhvr>
                                      <p:to>
                                        <p:strVal val="visible"/>
                                      </p:to>
                                    </p:set>
                                    <p:animEffect transition="in" filter="fade">
                                      <p:cBhvr>
                                        <p:cTn id="12" dur="500"/>
                                        <p:tgtEl>
                                          <p:spTgt spid="5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515"/>
                                        </p:tgtEl>
                                        <p:attrNameLst>
                                          <p:attrName>style.visibility</p:attrName>
                                        </p:attrNameLst>
                                      </p:cBhvr>
                                      <p:to>
                                        <p:strVal val="visible"/>
                                      </p:to>
                                    </p:set>
                                    <p:animEffect transition="in" filter="fade">
                                      <p:cBhvr>
                                        <p:cTn id="17" dur="500"/>
                                        <p:tgtEl>
                                          <p:spTgt spid="515"/>
                                        </p:tgtEl>
                                      </p:cBhvr>
                                    </p:animEffect>
                                  </p:childTnLst>
                                </p:cTn>
                              </p:par>
                            </p:childTnLst>
                          </p:cTn>
                        </p:par>
                        <p:par>
                          <p:cTn id="18" fill="hold">
                            <p:stCondLst>
                              <p:cond delay="500"/>
                            </p:stCondLst>
                            <p:childTnLst>
                              <p:par>
                                <p:cTn id="19" presetID="10" presetClass="exit" fill="hold" grpId="4" nodeType="afterEffect">
                                  <p:stCondLst>
                                    <p:cond delay="0"/>
                                  </p:stCondLst>
                                  <p:iterate>
                                    <p:tmAbs val="0"/>
                                  </p:iterate>
                                  <p:childTnLst>
                                    <p:animEffect transition="out" filter="fade">
                                      <p:cBhvr>
                                        <p:cTn id="20" dur="500" fill="hold"/>
                                        <p:tgtEl>
                                          <p:spTgt spid="512"/>
                                        </p:tgtEl>
                                      </p:cBhvr>
                                    </p:animEffect>
                                    <p:set>
                                      <p:cBhvr>
                                        <p:cTn id="21" fill="hold">
                                          <p:stCondLst>
                                            <p:cond delay="499"/>
                                          </p:stCondLst>
                                        </p:cTn>
                                        <p:tgtEl>
                                          <p:spTgt spid="5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1" animBg="1" advAuto="0"/>
      <p:bldP spid="512" grpId="2" animBg="1" advAuto="0"/>
      <p:bldP spid="512" grpId="4" animBg="1" advAuto="0"/>
      <p:bldP spid="515"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B00B-A49D-EEA3-9D10-C9E4E27BD0FB}"/>
              </a:ext>
            </a:extLst>
          </p:cNvPr>
          <p:cNvSpPr>
            <a:spLocks noGrp="1"/>
          </p:cNvSpPr>
          <p:nvPr>
            <p:ph type="title"/>
          </p:nvPr>
        </p:nvSpPr>
        <p:spPr/>
        <p:txBody>
          <a:bodyPr/>
          <a:lstStyle/>
          <a:p>
            <a:r>
              <a:rPr lang="en-NL" dirty="0"/>
              <a:t>Consistent Hashing Load balancing</a:t>
            </a:r>
          </a:p>
        </p:txBody>
      </p:sp>
      <p:sp>
        <p:nvSpPr>
          <p:cNvPr id="3" name="Text Placeholder 2">
            <a:extLst>
              <a:ext uri="{FF2B5EF4-FFF2-40B4-BE49-F238E27FC236}">
                <a16:creationId xmlns:a16="http://schemas.microsoft.com/office/drawing/2014/main" id="{6D247628-3B6B-703A-70D1-83F8261D52D3}"/>
              </a:ext>
            </a:extLst>
          </p:cNvPr>
          <p:cNvSpPr>
            <a:spLocks noGrp="1"/>
          </p:cNvSpPr>
          <p:nvPr>
            <p:ph type="body" idx="1"/>
          </p:nvPr>
        </p:nvSpPr>
        <p:spPr/>
        <p:txBody>
          <a:bodyPr/>
          <a:lstStyle/>
          <a:p>
            <a:r>
              <a:rPr lang="en-NL" dirty="0"/>
              <a:t>What?</a:t>
            </a:r>
          </a:p>
          <a:p>
            <a:r>
              <a:rPr lang="en-NL" dirty="0"/>
              <a:t>Why?</a:t>
            </a:r>
          </a:p>
          <a:p>
            <a:r>
              <a:rPr lang="en-NL" dirty="0"/>
              <a:t>How?</a:t>
            </a:r>
          </a:p>
          <a:p>
            <a:r>
              <a:rPr lang="en-NL" dirty="0"/>
              <a:t>What’s DNS got to do with it?</a:t>
            </a:r>
          </a:p>
        </p:txBody>
      </p:sp>
    </p:spTree>
    <p:extLst>
      <p:ext uri="{BB962C8B-B14F-4D97-AF65-F5344CB8AC3E}">
        <p14:creationId xmlns:p14="http://schemas.microsoft.com/office/powerpoint/2010/main" val="47078433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 name="Groep 57"/>
          <p:cNvGrpSpPr/>
          <p:nvPr/>
        </p:nvGrpSpPr>
        <p:grpSpPr>
          <a:xfrm>
            <a:off x="1277916" y="1066799"/>
            <a:ext cx="6536047" cy="5105401"/>
            <a:chOff x="0" y="0"/>
            <a:chExt cx="6536046" cy="5105400"/>
          </a:xfrm>
        </p:grpSpPr>
        <p:sp>
          <p:nvSpPr>
            <p:cNvPr id="517" name="Ovaal 2"/>
            <p:cNvSpPr/>
            <p:nvPr/>
          </p:nvSpPr>
          <p:spPr>
            <a:xfrm>
              <a:off x="201056" y="190500"/>
              <a:ext cx="6172201" cy="4724400"/>
            </a:xfrm>
            <a:prstGeom prst="ellipse">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endParaRPr/>
            </a:p>
          </p:txBody>
        </p:sp>
        <p:grpSp>
          <p:nvGrpSpPr>
            <p:cNvPr id="520" name="Ovaal 3"/>
            <p:cNvGrpSpPr/>
            <p:nvPr/>
          </p:nvGrpSpPr>
          <p:grpSpPr>
            <a:xfrm>
              <a:off x="4132283" y="139533"/>
              <a:ext cx="381001" cy="381001"/>
              <a:chOff x="0" y="0"/>
              <a:chExt cx="381000" cy="381000"/>
            </a:xfrm>
          </p:grpSpPr>
          <p:sp>
            <p:nvSpPr>
              <p:cNvPr id="518"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19"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523" name="Ovaal 4"/>
            <p:cNvGrpSpPr/>
            <p:nvPr/>
          </p:nvGrpSpPr>
          <p:grpSpPr>
            <a:xfrm>
              <a:off x="537853" y="980208"/>
              <a:ext cx="381001" cy="381001"/>
              <a:chOff x="0" y="0"/>
              <a:chExt cx="381000" cy="381000"/>
            </a:xfrm>
          </p:grpSpPr>
          <p:sp>
            <p:nvSpPr>
              <p:cNvPr id="521"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22"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526" name="Ovaal 5"/>
            <p:cNvGrpSpPr/>
            <p:nvPr/>
          </p:nvGrpSpPr>
          <p:grpSpPr>
            <a:xfrm>
              <a:off x="5583546" y="1050965"/>
              <a:ext cx="381001" cy="381001"/>
              <a:chOff x="0" y="0"/>
              <a:chExt cx="381000" cy="381000"/>
            </a:xfrm>
          </p:grpSpPr>
          <p:sp>
            <p:nvSpPr>
              <p:cNvPr id="524"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25"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529" name="Ovaal 6"/>
            <p:cNvGrpSpPr/>
            <p:nvPr/>
          </p:nvGrpSpPr>
          <p:grpSpPr>
            <a:xfrm>
              <a:off x="5541983" y="3816927"/>
              <a:ext cx="381001" cy="381001"/>
              <a:chOff x="0" y="0"/>
              <a:chExt cx="381000" cy="381000"/>
            </a:xfrm>
          </p:grpSpPr>
          <p:sp>
            <p:nvSpPr>
              <p:cNvPr id="527"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28"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532" name="Ovaal 7"/>
            <p:cNvGrpSpPr/>
            <p:nvPr/>
          </p:nvGrpSpPr>
          <p:grpSpPr>
            <a:xfrm>
              <a:off x="3148281" y="-1"/>
              <a:ext cx="381001" cy="381001"/>
              <a:chOff x="0" y="0"/>
              <a:chExt cx="381000" cy="381000"/>
            </a:xfrm>
          </p:grpSpPr>
          <p:sp>
            <p:nvSpPr>
              <p:cNvPr id="530"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31"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535" name="Ovaal 8"/>
            <p:cNvGrpSpPr/>
            <p:nvPr/>
          </p:nvGrpSpPr>
          <p:grpSpPr>
            <a:xfrm>
              <a:off x="1285173" y="422563"/>
              <a:ext cx="381001" cy="381001"/>
              <a:chOff x="0" y="0"/>
              <a:chExt cx="381000" cy="381000"/>
            </a:xfrm>
          </p:grpSpPr>
          <p:sp>
            <p:nvSpPr>
              <p:cNvPr id="533"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34"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538" name="Ovaal 9"/>
            <p:cNvGrpSpPr/>
            <p:nvPr/>
          </p:nvGrpSpPr>
          <p:grpSpPr>
            <a:xfrm>
              <a:off x="-1" y="2504208"/>
              <a:ext cx="381001" cy="381001"/>
              <a:chOff x="0" y="0"/>
              <a:chExt cx="381000" cy="381000"/>
            </a:xfrm>
          </p:grpSpPr>
          <p:sp>
            <p:nvSpPr>
              <p:cNvPr id="536"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37"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541" name="Ovaal 10"/>
            <p:cNvGrpSpPr/>
            <p:nvPr/>
          </p:nvGrpSpPr>
          <p:grpSpPr>
            <a:xfrm>
              <a:off x="3096655" y="4724400"/>
              <a:ext cx="381001" cy="381000"/>
              <a:chOff x="0" y="0"/>
              <a:chExt cx="381000" cy="381000"/>
            </a:xfrm>
          </p:grpSpPr>
          <p:sp>
            <p:nvSpPr>
              <p:cNvPr id="539"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4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544" name="Ovaal 15"/>
            <p:cNvGrpSpPr/>
            <p:nvPr/>
          </p:nvGrpSpPr>
          <p:grpSpPr>
            <a:xfrm>
              <a:off x="4970483" y="491835"/>
              <a:ext cx="381001" cy="381001"/>
              <a:chOff x="0" y="0"/>
              <a:chExt cx="381000" cy="381000"/>
            </a:xfrm>
          </p:grpSpPr>
          <p:sp>
            <p:nvSpPr>
              <p:cNvPr id="542"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43"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547" name="Ovaal 16"/>
            <p:cNvGrpSpPr/>
            <p:nvPr/>
          </p:nvGrpSpPr>
          <p:grpSpPr>
            <a:xfrm>
              <a:off x="133432" y="1742208"/>
              <a:ext cx="381001" cy="381001"/>
              <a:chOff x="0" y="0"/>
              <a:chExt cx="381000" cy="381000"/>
            </a:xfrm>
          </p:grpSpPr>
          <p:sp>
            <p:nvSpPr>
              <p:cNvPr id="545"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46"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550" name="Ovaal 17"/>
            <p:cNvGrpSpPr/>
            <p:nvPr/>
          </p:nvGrpSpPr>
          <p:grpSpPr>
            <a:xfrm>
              <a:off x="4132283" y="4533900"/>
              <a:ext cx="381001" cy="381000"/>
              <a:chOff x="0" y="0"/>
              <a:chExt cx="381000" cy="381000"/>
            </a:xfrm>
          </p:grpSpPr>
          <p:sp>
            <p:nvSpPr>
              <p:cNvPr id="548"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49"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553" name="Ovaal 18"/>
            <p:cNvGrpSpPr/>
            <p:nvPr/>
          </p:nvGrpSpPr>
          <p:grpSpPr>
            <a:xfrm>
              <a:off x="215899" y="3200565"/>
              <a:ext cx="381001" cy="381001"/>
              <a:chOff x="0" y="0"/>
              <a:chExt cx="381000" cy="381000"/>
            </a:xfrm>
          </p:grpSpPr>
          <p:sp>
            <p:nvSpPr>
              <p:cNvPr id="551"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52"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556" name="Ovaal 19"/>
            <p:cNvGrpSpPr/>
            <p:nvPr/>
          </p:nvGrpSpPr>
          <p:grpSpPr>
            <a:xfrm>
              <a:off x="2227283" y="107371"/>
              <a:ext cx="381001" cy="381001"/>
              <a:chOff x="0" y="0"/>
              <a:chExt cx="381000" cy="381000"/>
            </a:xfrm>
          </p:grpSpPr>
          <p:sp>
            <p:nvSpPr>
              <p:cNvPr id="554"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55"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559" name="Ovaal 20"/>
            <p:cNvGrpSpPr/>
            <p:nvPr/>
          </p:nvGrpSpPr>
          <p:grpSpPr>
            <a:xfrm>
              <a:off x="6059054" y="1673266"/>
              <a:ext cx="381001" cy="381001"/>
              <a:chOff x="0" y="0"/>
              <a:chExt cx="381000" cy="381000"/>
            </a:xfrm>
          </p:grpSpPr>
          <p:sp>
            <p:nvSpPr>
              <p:cNvPr id="557"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58"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562" name="Ovaal 21"/>
            <p:cNvGrpSpPr/>
            <p:nvPr/>
          </p:nvGrpSpPr>
          <p:grpSpPr>
            <a:xfrm>
              <a:off x="5992255" y="3162300"/>
              <a:ext cx="381001" cy="381000"/>
              <a:chOff x="0" y="0"/>
              <a:chExt cx="381000" cy="381000"/>
            </a:xfrm>
          </p:grpSpPr>
          <p:sp>
            <p:nvSpPr>
              <p:cNvPr id="560"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61"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565" name="Ovaal 22"/>
            <p:cNvGrpSpPr/>
            <p:nvPr/>
          </p:nvGrpSpPr>
          <p:grpSpPr>
            <a:xfrm>
              <a:off x="4977739" y="4270662"/>
              <a:ext cx="381001" cy="381001"/>
              <a:chOff x="0" y="0"/>
              <a:chExt cx="381000" cy="381000"/>
            </a:xfrm>
          </p:grpSpPr>
          <p:sp>
            <p:nvSpPr>
              <p:cNvPr id="563"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64"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568" name="Ovaal 23"/>
            <p:cNvGrpSpPr/>
            <p:nvPr/>
          </p:nvGrpSpPr>
          <p:grpSpPr>
            <a:xfrm>
              <a:off x="2165102" y="4633191"/>
              <a:ext cx="381001" cy="381001"/>
              <a:chOff x="0" y="0"/>
              <a:chExt cx="381000" cy="381000"/>
            </a:xfrm>
          </p:grpSpPr>
          <p:sp>
            <p:nvSpPr>
              <p:cNvPr id="566"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67"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571" name="Ovaal 24"/>
            <p:cNvGrpSpPr/>
            <p:nvPr/>
          </p:nvGrpSpPr>
          <p:grpSpPr>
            <a:xfrm>
              <a:off x="6155046" y="2461985"/>
              <a:ext cx="381001" cy="381001"/>
              <a:chOff x="0" y="0"/>
              <a:chExt cx="381000" cy="381000"/>
            </a:xfrm>
          </p:grpSpPr>
          <p:sp>
            <p:nvSpPr>
              <p:cNvPr id="569"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7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574" name="Ovaal 25"/>
            <p:cNvGrpSpPr/>
            <p:nvPr/>
          </p:nvGrpSpPr>
          <p:grpSpPr>
            <a:xfrm>
              <a:off x="1285173" y="4313876"/>
              <a:ext cx="381001" cy="381001"/>
              <a:chOff x="0" y="0"/>
              <a:chExt cx="381000" cy="381000"/>
            </a:xfrm>
          </p:grpSpPr>
          <p:sp>
            <p:nvSpPr>
              <p:cNvPr id="572"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73"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577" name="Ovaal 26"/>
            <p:cNvGrpSpPr/>
            <p:nvPr/>
          </p:nvGrpSpPr>
          <p:grpSpPr>
            <a:xfrm>
              <a:off x="610589" y="3816927"/>
              <a:ext cx="381001" cy="381001"/>
              <a:chOff x="0" y="0"/>
              <a:chExt cx="381000" cy="381000"/>
            </a:xfrm>
          </p:grpSpPr>
          <p:sp>
            <p:nvSpPr>
              <p:cNvPr id="575"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76"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sp>
          <p:nvSpPr>
            <p:cNvPr id="578" name="Tekstvak 28"/>
            <p:cNvSpPr txBox="1"/>
            <p:nvPr/>
          </p:nvSpPr>
          <p:spPr>
            <a:xfrm>
              <a:off x="4021097" y="556036"/>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a:t>
              </a:r>
            </a:p>
          </p:txBody>
        </p:sp>
        <p:sp>
          <p:nvSpPr>
            <p:cNvPr id="579" name="Tekstvak 29"/>
            <p:cNvSpPr txBox="1"/>
            <p:nvPr/>
          </p:nvSpPr>
          <p:spPr>
            <a:xfrm>
              <a:off x="5772139" y="2461985"/>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5</a:t>
              </a:r>
            </a:p>
          </p:txBody>
        </p:sp>
        <p:sp>
          <p:nvSpPr>
            <p:cNvPr id="580" name="Tekstvak 30"/>
            <p:cNvSpPr txBox="1"/>
            <p:nvPr/>
          </p:nvSpPr>
          <p:spPr>
            <a:xfrm>
              <a:off x="3086430" y="4263859"/>
              <a:ext cx="34390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10</a:t>
              </a:r>
            </a:p>
          </p:txBody>
        </p:sp>
        <p:sp>
          <p:nvSpPr>
            <p:cNvPr id="581" name="Tekstvak 31"/>
            <p:cNvSpPr txBox="1"/>
            <p:nvPr/>
          </p:nvSpPr>
          <p:spPr>
            <a:xfrm>
              <a:off x="401237" y="2502682"/>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15</a:t>
              </a:r>
            </a:p>
          </p:txBody>
        </p:sp>
        <p:sp>
          <p:nvSpPr>
            <p:cNvPr id="582" name="Tekstvak 32"/>
            <p:cNvSpPr txBox="1"/>
            <p:nvPr/>
          </p:nvSpPr>
          <p:spPr>
            <a:xfrm>
              <a:off x="3129428" y="455549"/>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20</a:t>
              </a:r>
            </a:p>
          </p:txBody>
        </p:sp>
      </p:grpSp>
      <p:grpSp>
        <p:nvGrpSpPr>
          <p:cNvPr id="599" name="Groep 56"/>
          <p:cNvGrpSpPr/>
          <p:nvPr/>
        </p:nvGrpSpPr>
        <p:grpSpPr>
          <a:xfrm>
            <a:off x="2196770" y="3239886"/>
            <a:ext cx="4724730" cy="914401"/>
            <a:chOff x="0" y="0"/>
            <a:chExt cx="4724729" cy="914400"/>
          </a:xfrm>
        </p:grpSpPr>
        <p:grpSp>
          <p:nvGrpSpPr>
            <p:cNvPr id="586" name="Rechthoek 33"/>
            <p:cNvGrpSpPr/>
            <p:nvPr/>
          </p:nvGrpSpPr>
          <p:grpSpPr>
            <a:xfrm>
              <a:off x="3810329" y="0"/>
              <a:ext cx="914401" cy="914400"/>
              <a:chOff x="0" y="0"/>
              <a:chExt cx="914400" cy="914400"/>
            </a:xfrm>
          </p:grpSpPr>
          <p:sp>
            <p:nvSpPr>
              <p:cNvPr id="584" name="Square"/>
              <p:cNvSpPr/>
              <p:nvPr/>
            </p:nvSpPr>
            <p:spPr>
              <a:xfrm>
                <a:off x="0" y="0"/>
                <a:ext cx="914400" cy="9144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85" name="wheel position"/>
              <p:cNvSpPr txBox="1"/>
              <p:nvPr/>
            </p:nvSpPr>
            <p:spPr>
              <a:xfrm>
                <a:off x="0" y="164815"/>
                <a:ext cx="914400"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r>
                  <a:rPr lang="nl-NL" dirty="0" err="1"/>
                  <a:t>hash</a:t>
                </a:r>
                <a:r>
                  <a:rPr lang="nl-NL" dirty="0"/>
                  <a:t> bucket</a:t>
                </a:r>
                <a:endParaRPr dirty="0"/>
              </a:p>
            </p:txBody>
          </p:sp>
        </p:grpSp>
        <p:grpSp>
          <p:nvGrpSpPr>
            <p:cNvPr id="589" name="Rechthoek 34"/>
            <p:cNvGrpSpPr/>
            <p:nvPr/>
          </p:nvGrpSpPr>
          <p:grpSpPr>
            <a:xfrm>
              <a:off x="1962313" y="0"/>
              <a:ext cx="914401" cy="914400"/>
              <a:chOff x="0" y="0"/>
              <a:chExt cx="914400" cy="914400"/>
            </a:xfrm>
          </p:grpSpPr>
          <p:sp>
            <p:nvSpPr>
              <p:cNvPr id="587" name="Square"/>
              <p:cNvSpPr/>
              <p:nvPr/>
            </p:nvSpPr>
            <p:spPr>
              <a:xfrm>
                <a:off x="0" y="0"/>
                <a:ext cx="914400" cy="9144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88" name="slot"/>
              <p:cNvSpPr txBox="1"/>
              <p:nvPr/>
            </p:nvSpPr>
            <p:spPr>
              <a:xfrm>
                <a:off x="0" y="278130"/>
                <a:ext cx="9144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slot</a:t>
                </a:r>
              </a:p>
            </p:txBody>
          </p:sp>
        </p:grpSp>
        <p:grpSp>
          <p:nvGrpSpPr>
            <p:cNvPr id="592" name="Rechthoek 35"/>
            <p:cNvGrpSpPr/>
            <p:nvPr/>
          </p:nvGrpSpPr>
          <p:grpSpPr>
            <a:xfrm>
              <a:off x="-1" y="0"/>
              <a:ext cx="1028701" cy="914400"/>
              <a:chOff x="0" y="0"/>
              <a:chExt cx="1028700" cy="914400"/>
            </a:xfrm>
          </p:grpSpPr>
          <p:sp>
            <p:nvSpPr>
              <p:cNvPr id="590" name="Rectangle"/>
              <p:cNvSpPr/>
              <p:nvPr/>
            </p:nvSpPr>
            <p:spPr>
              <a:xfrm>
                <a:off x="0" y="0"/>
                <a:ext cx="1028700" cy="914400"/>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91" name="target"/>
              <p:cNvSpPr txBox="1"/>
              <p:nvPr/>
            </p:nvSpPr>
            <p:spPr>
              <a:xfrm>
                <a:off x="0" y="278130"/>
                <a:ext cx="1028700"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target</a:t>
                </a:r>
              </a:p>
            </p:txBody>
          </p:sp>
        </p:grpSp>
        <p:sp>
          <p:nvSpPr>
            <p:cNvPr id="593" name="Rechte verbindingslijn 48"/>
            <p:cNvSpPr/>
            <p:nvPr/>
          </p:nvSpPr>
          <p:spPr>
            <a:xfrm>
              <a:off x="1028700" y="457200"/>
              <a:ext cx="933615" cy="0"/>
            </a:xfrm>
            <a:prstGeom prst="line">
              <a:avLst/>
            </a:prstGeom>
            <a:noFill/>
            <a:ln w="9525" cap="flat">
              <a:solidFill>
                <a:srgbClr val="4A7EBB"/>
              </a:solidFill>
              <a:prstDash val="solid"/>
              <a:round/>
            </a:ln>
            <a:effectLst/>
          </p:spPr>
          <p:txBody>
            <a:bodyPr wrap="square" lIns="45719" tIns="45719" rIns="45719" bIns="45719" numCol="1" anchor="t">
              <a:noAutofit/>
            </a:bodyPr>
            <a:lstStyle/>
            <a:p>
              <a:endParaRPr/>
            </a:p>
          </p:txBody>
        </p:sp>
        <p:sp>
          <p:nvSpPr>
            <p:cNvPr id="594" name="Rechte verbindingslijn 50"/>
            <p:cNvSpPr/>
            <p:nvPr/>
          </p:nvSpPr>
          <p:spPr>
            <a:xfrm>
              <a:off x="2876713" y="457200"/>
              <a:ext cx="933616" cy="0"/>
            </a:xfrm>
            <a:prstGeom prst="line">
              <a:avLst/>
            </a:prstGeom>
            <a:noFill/>
            <a:ln w="9525" cap="flat">
              <a:solidFill>
                <a:srgbClr val="4A7EBB"/>
              </a:solidFill>
              <a:prstDash val="solid"/>
              <a:round/>
            </a:ln>
            <a:effectLst/>
          </p:spPr>
          <p:txBody>
            <a:bodyPr wrap="square" lIns="45719" tIns="45719" rIns="45719" bIns="45719" numCol="1" anchor="t">
              <a:noAutofit/>
            </a:bodyPr>
            <a:lstStyle/>
            <a:p>
              <a:endParaRPr/>
            </a:p>
          </p:txBody>
        </p:sp>
        <p:sp>
          <p:nvSpPr>
            <p:cNvPr id="595" name="Tekstvak 51"/>
            <p:cNvSpPr txBox="1"/>
            <p:nvPr/>
          </p:nvSpPr>
          <p:spPr>
            <a:xfrm>
              <a:off x="3518229" y="144929"/>
              <a:ext cx="2380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1</a:t>
              </a:r>
            </a:p>
          </p:txBody>
        </p:sp>
        <p:sp>
          <p:nvSpPr>
            <p:cNvPr id="596" name="Tekstvak 52"/>
            <p:cNvSpPr txBox="1"/>
            <p:nvPr/>
          </p:nvSpPr>
          <p:spPr>
            <a:xfrm>
              <a:off x="2832429" y="144929"/>
              <a:ext cx="2380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1</a:t>
              </a:r>
            </a:p>
          </p:txBody>
        </p:sp>
        <p:sp>
          <p:nvSpPr>
            <p:cNvPr id="597" name="Tekstvak 53"/>
            <p:cNvSpPr txBox="1"/>
            <p:nvPr/>
          </p:nvSpPr>
          <p:spPr>
            <a:xfrm>
              <a:off x="996023" y="144929"/>
              <a:ext cx="238086"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1</a:t>
              </a:r>
            </a:p>
          </p:txBody>
        </p:sp>
        <p:sp>
          <p:nvSpPr>
            <p:cNvPr id="598" name="Rechthoek 55"/>
            <p:cNvSpPr txBox="1"/>
            <p:nvPr/>
          </p:nvSpPr>
          <p:spPr>
            <a:xfrm>
              <a:off x="1613229" y="144929"/>
              <a:ext cx="304947"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b="1"/>
              </a:lvl1pPr>
            </a:lstStyle>
            <a:p>
              <a:r>
                <a:t>ꝏ</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 name="Groep 61"/>
          <p:cNvGrpSpPr/>
          <p:nvPr/>
        </p:nvGrpSpPr>
        <p:grpSpPr>
          <a:xfrm>
            <a:off x="5763941" y="1122211"/>
            <a:ext cx="2039636" cy="1713080"/>
            <a:chOff x="0" y="0"/>
            <a:chExt cx="2039635" cy="1713079"/>
          </a:xfrm>
        </p:grpSpPr>
        <p:sp>
          <p:nvSpPr>
            <p:cNvPr id="601" name="Boog 58"/>
            <p:cNvSpPr/>
            <p:nvPr/>
          </p:nvSpPr>
          <p:spPr>
            <a:xfrm>
              <a:off x="0" y="-1"/>
              <a:ext cx="692612" cy="429112"/>
            </a:xfrm>
            <a:custGeom>
              <a:avLst/>
              <a:gdLst/>
              <a:ahLst/>
              <a:cxnLst>
                <a:cxn ang="0">
                  <a:pos x="wd2" y="hd2"/>
                </a:cxn>
                <a:cxn ang="5400000">
                  <a:pos x="wd2" y="hd2"/>
                </a:cxn>
                <a:cxn ang="10800000">
                  <a:pos x="wd2" y="hd2"/>
                </a:cxn>
                <a:cxn ang="16200000">
                  <a:pos x="wd2" y="hd2"/>
                </a:cxn>
              </a:cxnLst>
              <a:rect l="0" t="0" r="r" b="b"/>
              <a:pathLst>
                <a:path w="21088" h="19652" extrusionOk="0">
                  <a:moveTo>
                    <a:pt x="0" y="3998"/>
                  </a:moveTo>
                  <a:lnTo>
                    <a:pt x="0" y="3998"/>
                  </a:lnTo>
                  <a:cubicBezTo>
                    <a:pt x="5340" y="-1948"/>
                    <a:pt x="13397" y="-1172"/>
                    <a:pt x="17996" y="5731"/>
                  </a:cubicBezTo>
                  <a:cubicBezTo>
                    <a:pt x="20547" y="9561"/>
                    <a:pt x="21600" y="14691"/>
                    <a:pt x="20852" y="19652"/>
                  </a:cubicBezTo>
                </a:path>
              </a:pathLst>
            </a:cu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602" name="Boog 59"/>
            <p:cNvSpPr/>
            <p:nvPr/>
          </p:nvSpPr>
          <p:spPr>
            <a:xfrm>
              <a:off x="820552" y="387928"/>
              <a:ext cx="692612" cy="625167"/>
            </a:xfrm>
            <a:custGeom>
              <a:avLst/>
              <a:gdLst/>
              <a:ahLst/>
              <a:cxnLst>
                <a:cxn ang="0">
                  <a:pos x="wd2" y="hd2"/>
                </a:cxn>
                <a:cxn ang="5400000">
                  <a:pos x="wd2" y="hd2"/>
                </a:cxn>
                <a:cxn ang="10800000">
                  <a:pos x="wd2" y="hd2"/>
                </a:cxn>
                <a:cxn ang="16200000">
                  <a:pos x="wd2" y="hd2"/>
                </a:cxn>
              </a:cxnLst>
              <a:rect l="0" t="0" r="r" b="b"/>
              <a:pathLst>
                <a:path w="20256" h="20224" extrusionOk="0">
                  <a:moveTo>
                    <a:pt x="0" y="2824"/>
                  </a:moveTo>
                  <a:lnTo>
                    <a:pt x="0" y="2824"/>
                  </a:lnTo>
                  <a:cubicBezTo>
                    <a:pt x="5129" y="-1376"/>
                    <a:pt x="12868" y="-828"/>
                    <a:pt x="17286" y="4049"/>
                  </a:cubicBezTo>
                  <a:cubicBezTo>
                    <a:pt x="21600" y="8810"/>
                    <a:pt x="21165" y="15966"/>
                    <a:pt x="16303" y="20224"/>
                  </a:cubicBezTo>
                </a:path>
              </a:pathLst>
            </a:cu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603" name="Boog 60"/>
            <p:cNvSpPr/>
            <p:nvPr/>
          </p:nvSpPr>
          <p:spPr>
            <a:xfrm>
              <a:off x="1347023" y="1087913"/>
              <a:ext cx="692613" cy="625167"/>
            </a:xfrm>
            <a:custGeom>
              <a:avLst/>
              <a:gdLst/>
              <a:ahLst/>
              <a:cxnLst>
                <a:cxn ang="0">
                  <a:pos x="wd2" y="hd2"/>
                </a:cxn>
                <a:cxn ang="5400000">
                  <a:pos x="wd2" y="hd2"/>
                </a:cxn>
                <a:cxn ang="10800000">
                  <a:pos x="wd2" y="hd2"/>
                </a:cxn>
                <a:cxn ang="16200000">
                  <a:pos x="wd2" y="hd2"/>
                </a:cxn>
              </a:cxnLst>
              <a:rect l="0" t="0" r="r" b="b"/>
              <a:pathLst>
                <a:path w="20256" h="20224" extrusionOk="0">
                  <a:moveTo>
                    <a:pt x="0" y="2824"/>
                  </a:moveTo>
                  <a:lnTo>
                    <a:pt x="0" y="2824"/>
                  </a:lnTo>
                  <a:cubicBezTo>
                    <a:pt x="5129" y="-1376"/>
                    <a:pt x="12868" y="-828"/>
                    <a:pt x="17286" y="4049"/>
                  </a:cubicBezTo>
                  <a:cubicBezTo>
                    <a:pt x="21600" y="8810"/>
                    <a:pt x="21165" y="15966"/>
                    <a:pt x="16303" y="20224"/>
                  </a:cubicBezTo>
                </a:path>
              </a:pathLst>
            </a:cu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grpSp>
      <p:grpSp>
        <p:nvGrpSpPr>
          <p:cNvPr id="671" name="Groep 57"/>
          <p:cNvGrpSpPr/>
          <p:nvPr/>
        </p:nvGrpSpPr>
        <p:grpSpPr>
          <a:xfrm>
            <a:off x="1277916" y="1066799"/>
            <a:ext cx="6536047" cy="5105401"/>
            <a:chOff x="0" y="0"/>
            <a:chExt cx="6536046" cy="5105400"/>
          </a:xfrm>
        </p:grpSpPr>
        <p:sp>
          <p:nvSpPr>
            <p:cNvPr id="605" name="Ovaal 2"/>
            <p:cNvSpPr/>
            <p:nvPr/>
          </p:nvSpPr>
          <p:spPr>
            <a:xfrm>
              <a:off x="201056" y="190500"/>
              <a:ext cx="6172201" cy="4724400"/>
            </a:xfrm>
            <a:prstGeom prst="ellipse">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endParaRPr/>
            </a:p>
          </p:txBody>
        </p:sp>
        <p:grpSp>
          <p:nvGrpSpPr>
            <p:cNvPr id="608" name="Ovaal 3"/>
            <p:cNvGrpSpPr/>
            <p:nvPr/>
          </p:nvGrpSpPr>
          <p:grpSpPr>
            <a:xfrm>
              <a:off x="4132283" y="139533"/>
              <a:ext cx="381001" cy="381001"/>
              <a:chOff x="0" y="0"/>
              <a:chExt cx="381000" cy="381000"/>
            </a:xfrm>
          </p:grpSpPr>
          <p:sp>
            <p:nvSpPr>
              <p:cNvPr id="606"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07"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611" name="Ovaal 4"/>
            <p:cNvGrpSpPr/>
            <p:nvPr/>
          </p:nvGrpSpPr>
          <p:grpSpPr>
            <a:xfrm>
              <a:off x="537853" y="980208"/>
              <a:ext cx="381001" cy="381001"/>
              <a:chOff x="0" y="0"/>
              <a:chExt cx="381000" cy="381000"/>
            </a:xfrm>
          </p:grpSpPr>
          <p:sp>
            <p:nvSpPr>
              <p:cNvPr id="609"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10"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614" name="Ovaal 5"/>
            <p:cNvGrpSpPr/>
            <p:nvPr/>
          </p:nvGrpSpPr>
          <p:grpSpPr>
            <a:xfrm>
              <a:off x="5583546" y="1050965"/>
              <a:ext cx="381001" cy="381001"/>
              <a:chOff x="0" y="0"/>
              <a:chExt cx="381000" cy="381000"/>
            </a:xfrm>
          </p:grpSpPr>
          <p:sp>
            <p:nvSpPr>
              <p:cNvPr id="612"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13"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617" name="Ovaal 6"/>
            <p:cNvGrpSpPr/>
            <p:nvPr/>
          </p:nvGrpSpPr>
          <p:grpSpPr>
            <a:xfrm>
              <a:off x="5541983" y="3816927"/>
              <a:ext cx="381001" cy="381001"/>
              <a:chOff x="0" y="0"/>
              <a:chExt cx="381000" cy="381000"/>
            </a:xfrm>
          </p:grpSpPr>
          <p:sp>
            <p:nvSpPr>
              <p:cNvPr id="615"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16"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620" name="Ovaal 7"/>
            <p:cNvGrpSpPr/>
            <p:nvPr/>
          </p:nvGrpSpPr>
          <p:grpSpPr>
            <a:xfrm>
              <a:off x="3148281" y="-1"/>
              <a:ext cx="381001" cy="381001"/>
              <a:chOff x="0" y="0"/>
              <a:chExt cx="381000" cy="381000"/>
            </a:xfrm>
          </p:grpSpPr>
          <p:sp>
            <p:nvSpPr>
              <p:cNvPr id="618"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19"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623" name="Ovaal 8"/>
            <p:cNvGrpSpPr/>
            <p:nvPr/>
          </p:nvGrpSpPr>
          <p:grpSpPr>
            <a:xfrm>
              <a:off x="1285173" y="422563"/>
              <a:ext cx="381001" cy="381001"/>
              <a:chOff x="0" y="0"/>
              <a:chExt cx="381000" cy="381000"/>
            </a:xfrm>
          </p:grpSpPr>
          <p:sp>
            <p:nvSpPr>
              <p:cNvPr id="621"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22"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626" name="Ovaal 9"/>
            <p:cNvGrpSpPr/>
            <p:nvPr/>
          </p:nvGrpSpPr>
          <p:grpSpPr>
            <a:xfrm>
              <a:off x="-1" y="2504208"/>
              <a:ext cx="381001" cy="381001"/>
              <a:chOff x="0" y="0"/>
              <a:chExt cx="381000" cy="381000"/>
            </a:xfrm>
          </p:grpSpPr>
          <p:sp>
            <p:nvSpPr>
              <p:cNvPr id="624"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25"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629" name="Ovaal 10"/>
            <p:cNvGrpSpPr/>
            <p:nvPr/>
          </p:nvGrpSpPr>
          <p:grpSpPr>
            <a:xfrm>
              <a:off x="3096655" y="4724400"/>
              <a:ext cx="381001" cy="381000"/>
              <a:chOff x="0" y="0"/>
              <a:chExt cx="381000" cy="381000"/>
            </a:xfrm>
          </p:grpSpPr>
          <p:sp>
            <p:nvSpPr>
              <p:cNvPr id="627"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28"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632" name="Ovaal 15"/>
            <p:cNvGrpSpPr/>
            <p:nvPr/>
          </p:nvGrpSpPr>
          <p:grpSpPr>
            <a:xfrm>
              <a:off x="4970483" y="491835"/>
              <a:ext cx="381001" cy="381001"/>
              <a:chOff x="0" y="0"/>
              <a:chExt cx="381000" cy="381000"/>
            </a:xfrm>
          </p:grpSpPr>
          <p:sp>
            <p:nvSpPr>
              <p:cNvPr id="630"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31"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635" name="Ovaal 16"/>
            <p:cNvGrpSpPr/>
            <p:nvPr/>
          </p:nvGrpSpPr>
          <p:grpSpPr>
            <a:xfrm>
              <a:off x="133432" y="1742208"/>
              <a:ext cx="381001" cy="381001"/>
              <a:chOff x="0" y="0"/>
              <a:chExt cx="381000" cy="381000"/>
            </a:xfrm>
          </p:grpSpPr>
          <p:sp>
            <p:nvSpPr>
              <p:cNvPr id="633"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34"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638" name="Ovaal 17"/>
            <p:cNvGrpSpPr/>
            <p:nvPr/>
          </p:nvGrpSpPr>
          <p:grpSpPr>
            <a:xfrm>
              <a:off x="4132283" y="4533900"/>
              <a:ext cx="381001" cy="381000"/>
              <a:chOff x="0" y="0"/>
              <a:chExt cx="381000" cy="381000"/>
            </a:xfrm>
          </p:grpSpPr>
          <p:sp>
            <p:nvSpPr>
              <p:cNvPr id="636"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37"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641" name="Ovaal 18"/>
            <p:cNvGrpSpPr/>
            <p:nvPr/>
          </p:nvGrpSpPr>
          <p:grpSpPr>
            <a:xfrm>
              <a:off x="215899" y="3200565"/>
              <a:ext cx="381001" cy="381001"/>
              <a:chOff x="0" y="0"/>
              <a:chExt cx="381000" cy="381000"/>
            </a:xfrm>
          </p:grpSpPr>
          <p:sp>
            <p:nvSpPr>
              <p:cNvPr id="639"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40"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644" name="Ovaal 19"/>
            <p:cNvGrpSpPr/>
            <p:nvPr/>
          </p:nvGrpSpPr>
          <p:grpSpPr>
            <a:xfrm>
              <a:off x="2227283" y="107371"/>
              <a:ext cx="381001" cy="381001"/>
              <a:chOff x="0" y="0"/>
              <a:chExt cx="381000" cy="381000"/>
            </a:xfrm>
          </p:grpSpPr>
          <p:sp>
            <p:nvSpPr>
              <p:cNvPr id="642"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43"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647" name="Ovaal 20"/>
            <p:cNvGrpSpPr/>
            <p:nvPr/>
          </p:nvGrpSpPr>
          <p:grpSpPr>
            <a:xfrm>
              <a:off x="6059054" y="1673266"/>
              <a:ext cx="381001" cy="381001"/>
              <a:chOff x="0" y="0"/>
              <a:chExt cx="381000" cy="381000"/>
            </a:xfrm>
          </p:grpSpPr>
          <p:sp>
            <p:nvSpPr>
              <p:cNvPr id="645"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46"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650" name="Ovaal 21"/>
            <p:cNvGrpSpPr/>
            <p:nvPr/>
          </p:nvGrpSpPr>
          <p:grpSpPr>
            <a:xfrm>
              <a:off x="5992255" y="3162300"/>
              <a:ext cx="381001" cy="381000"/>
              <a:chOff x="0" y="0"/>
              <a:chExt cx="381000" cy="381000"/>
            </a:xfrm>
          </p:grpSpPr>
          <p:sp>
            <p:nvSpPr>
              <p:cNvPr id="648"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49"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653" name="Ovaal 22"/>
            <p:cNvGrpSpPr/>
            <p:nvPr/>
          </p:nvGrpSpPr>
          <p:grpSpPr>
            <a:xfrm>
              <a:off x="4977739" y="4270662"/>
              <a:ext cx="381001" cy="381001"/>
              <a:chOff x="0" y="0"/>
              <a:chExt cx="381000" cy="381000"/>
            </a:xfrm>
          </p:grpSpPr>
          <p:sp>
            <p:nvSpPr>
              <p:cNvPr id="651"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52"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656" name="Ovaal 23"/>
            <p:cNvGrpSpPr/>
            <p:nvPr/>
          </p:nvGrpSpPr>
          <p:grpSpPr>
            <a:xfrm>
              <a:off x="2165102" y="4633191"/>
              <a:ext cx="381001" cy="381001"/>
              <a:chOff x="0" y="0"/>
              <a:chExt cx="381000" cy="381000"/>
            </a:xfrm>
          </p:grpSpPr>
          <p:sp>
            <p:nvSpPr>
              <p:cNvPr id="654"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55"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659" name="Ovaal 24"/>
            <p:cNvGrpSpPr/>
            <p:nvPr/>
          </p:nvGrpSpPr>
          <p:grpSpPr>
            <a:xfrm>
              <a:off x="6155046" y="2461985"/>
              <a:ext cx="381001" cy="381001"/>
              <a:chOff x="0" y="0"/>
              <a:chExt cx="381000" cy="381000"/>
            </a:xfrm>
          </p:grpSpPr>
          <p:sp>
            <p:nvSpPr>
              <p:cNvPr id="657"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58"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662" name="Ovaal 25"/>
            <p:cNvGrpSpPr/>
            <p:nvPr/>
          </p:nvGrpSpPr>
          <p:grpSpPr>
            <a:xfrm>
              <a:off x="1285173" y="4313876"/>
              <a:ext cx="381001" cy="381001"/>
              <a:chOff x="0" y="0"/>
              <a:chExt cx="381000" cy="381000"/>
            </a:xfrm>
          </p:grpSpPr>
          <p:sp>
            <p:nvSpPr>
              <p:cNvPr id="660"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61"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665" name="Ovaal 26"/>
            <p:cNvGrpSpPr/>
            <p:nvPr/>
          </p:nvGrpSpPr>
          <p:grpSpPr>
            <a:xfrm>
              <a:off x="610589" y="3816927"/>
              <a:ext cx="381001" cy="381001"/>
              <a:chOff x="0" y="0"/>
              <a:chExt cx="381000" cy="381000"/>
            </a:xfrm>
          </p:grpSpPr>
          <p:sp>
            <p:nvSpPr>
              <p:cNvPr id="663"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664"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sp>
          <p:nvSpPr>
            <p:cNvPr id="666" name="Tekstvak 28"/>
            <p:cNvSpPr txBox="1"/>
            <p:nvPr/>
          </p:nvSpPr>
          <p:spPr>
            <a:xfrm>
              <a:off x="4021097" y="556036"/>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a:t>
              </a:r>
            </a:p>
          </p:txBody>
        </p:sp>
        <p:sp>
          <p:nvSpPr>
            <p:cNvPr id="667" name="Tekstvak 29"/>
            <p:cNvSpPr txBox="1"/>
            <p:nvPr/>
          </p:nvSpPr>
          <p:spPr>
            <a:xfrm>
              <a:off x="5772139" y="2461985"/>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5</a:t>
              </a:r>
            </a:p>
          </p:txBody>
        </p:sp>
        <p:sp>
          <p:nvSpPr>
            <p:cNvPr id="668" name="Tekstvak 30"/>
            <p:cNvSpPr txBox="1"/>
            <p:nvPr/>
          </p:nvSpPr>
          <p:spPr>
            <a:xfrm>
              <a:off x="3086430" y="4263859"/>
              <a:ext cx="34390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10</a:t>
              </a:r>
            </a:p>
          </p:txBody>
        </p:sp>
        <p:sp>
          <p:nvSpPr>
            <p:cNvPr id="669" name="Tekstvak 31"/>
            <p:cNvSpPr txBox="1"/>
            <p:nvPr/>
          </p:nvSpPr>
          <p:spPr>
            <a:xfrm>
              <a:off x="401237" y="2502682"/>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15</a:t>
              </a:r>
            </a:p>
          </p:txBody>
        </p:sp>
        <p:sp>
          <p:nvSpPr>
            <p:cNvPr id="670" name="Tekstvak 32"/>
            <p:cNvSpPr txBox="1"/>
            <p:nvPr/>
          </p:nvSpPr>
          <p:spPr>
            <a:xfrm>
              <a:off x="3129428" y="455549"/>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20</a:t>
              </a:r>
            </a:p>
          </p:txBody>
        </p:sp>
      </p:grpSp>
      <p:grpSp>
        <p:nvGrpSpPr>
          <p:cNvPr id="680" name="Groep 78"/>
          <p:cNvGrpSpPr/>
          <p:nvPr/>
        </p:nvGrpSpPr>
        <p:grpSpPr>
          <a:xfrm>
            <a:off x="2213710" y="1842651"/>
            <a:ext cx="4360290" cy="3791721"/>
            <a:chOff x="0" y="0"/>
            <a:chExt cx="4360287" cy="3791719"/>
          </a:xfrm>
        </p:grpSpPr>
        <p:grpSp>
          <p:nvGrpSpPr>
            <p:cNvPr id="676" name="Groep 74"/>
            <p:cNvGrpSpPr/>
            <p:nvPr/>
          </p:nvGrpSpPr>
          <p:grpSpPr>
            <a:xfrm>
              <a:off x="-1" y="-1"/>
              <a:ext cx="3386990" cy="3758049"/>
              <a:chOff x="0" y="0"/>
              <a:chExt cx="3386989" cy="3758047"/>
            </a:xfrm>
          </p:grpSpPr>
          <p:sp>
            <p:nvSpPr>
              <p:cNvPr id="672" name="Rechte verbindingslijn met pijl 63"/>
              <p:cNvSpPr/>
              <p:nvPr/>
            </p:nvSpPr>
            <p:spPr>
              <a:xfrm flipH="1" flipV="1">
                <a:off x="730380" y="0"/>
                <a:ext cx="1672608" cy="1911499"/>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673" name="Rechte verbindingslijn met pijl 64"/>
              <p:cNvSpPr/>
              <p:nvPr/>
            </p:nvSpPr>
            <p:spPr>
              <a:xfrm>
                <a:off x="2402986" y="1911497"/>
                <a:ext cx="984004" cy="1846551"/>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674" name="Rechte verbindingslijn met pijl 65"/>
              <p:cNvSpPr/>
              <p:nvPr/>
            </p:nvSpPr>
            <p:spPr>
              <a:xfrm flipH="1">
                <a:off x="-1" y="1918856"/>
                <a:ext cx="2402989" cy="1178015"/>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675" name="Ovaal 72"/>
              <p:cNvSpPr/>
              <p:nvPr/>
            </p:nvSpPr>
            <p:spPr>
              <a:xfrm>
                <a:off x="2288687" y="1804557"/>
                <a:ext cx="228601" cy="228601"/>
              </a:xfrm>
              <a:prstGeom prst="ellipse">
                <a:avLst/>
              </a:prstGeom>
              <a:gradFill flip="none" rotWithShape="1">
                <a:gsLst>
                  <a:gs pos="0">
                    <a:srgbClr val="9A2F2C"/>
                  </a:gs>
                  <a:gs pos="80000">
                    <a:srgbClr val="CA3E3A"/>
                  </a:gs>
                  <a:gs pos="100000">
                    <a:srgbClr val="CE3B37"/>
                  </a:gs>
                </a:gsLst>
                <a:lin ang="16200000" scaled="0"/>
              </a:gradFill>
              <a:ln w="9525" cap="flat">
                <a:solidFill>
                  <a:srgbClr val="BE4B48"/>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grpSp>
        <p:sp>
          <p:nvSpPr>
            <p:cNvPr id="677" name="Tekstvak 75"/>
            <p:cNvSpPr/>
            <p:nvPr/>
          </p:nvSpPr>
          <p:spPr>
            <a:xfrm>
              <a:off x="3090287" y="229204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r>
                <a:t>hash</a:t>
              </a:r>
            </a:p>
            <a:p>
              <a:pPr algn="ctr"/>
              <a:r>
                <a:t>#9</a:t>
              </a:r>
            </a:p>
          </p:txBody>
        </p:sp>
        <p:sp>
          <p:nvSpPr>
            <p:cNvPr id="678" name="Tekstvak 76"/>
            <p:cNvSpPr/>
            <p:nvPr/>
          </p:nvSpPr>
          <p:spPr>
            <a:xfrm>
              <a:off x="1201492" y="252171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r>
                <a:t>hash</a:t>
              </a:r>
            </a:p>
            <a:p>
              <a:pPr algn="ctr"/>
              <a:r>
                <a:t>#13</a:t>
              </a:r>
            </a:p>
          </p:txBody>
        </p:sp>
        <p:sp>
          <p:nvSpPr>
            <p:cNvPr id="679" name="Tekstvak 77"/>
            <p:cNvSpPr/>
            <p:nvPr/>
          </p:nvSpPr>
          <p:spPr>
            <a:xfrm>
              <a:off x="1796338" y="36747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r>
                <a:t>hash</a:t>
              </a:r>
            </a:p>
            <a:p>
              <a:pPr algn="ctr"/>
              <a:r>
                <a:t>#18</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80"/>
                                        </p:tgtEl>
                                        <p:attrNameLst>
                                          <p:attrName>style.visibility</p:attrName>
                                        </p:attrNameLst>
                                      </p:cBhvr>
                                      <p:to>
                                        <p:strVal val="visible"/>
                                      </p:to>
                                    </p:set>
                                    <p:animEffect transition="in" filter="fade">
                                      <p:cBhvr>
                                        <p:cTn id="7" dur="500"/>
                                        <p:tgtEl>
                                          <p:spTgt spid="680"/>
                                        </p:tgtEl>
                                      </p:cBhvr>
                                    </p:animEffect>
                                  </p:childTnLst>
                                </p:cTn>
                              </p:par>
                            </p:childTnLst>
                          </p:cTn>
                        </p:par>
                        <p:par>
                          <p:cTn id="8" fill="hold">
                            <p:stCondLst>
                              <p:cond delay="500"/>
                            </p:stCondLst>
                            <p:childTnLst>
                              <p:par>
                                <p:cTn id="9" presetID="10" presetClass="exit" fill="hold" grpId="2" nodeType="afterEffect">
                                  <p:stCondLst>
                                    <p:cond delay="0"/>
                                  </p:stCondLst>
                                  <p:iterate>
                                    <p:tmAbs val="0"/>
                                  </p:iterate>
                                  <p:childTnLst>
                                    <p:animEffect transition="out" filter="fade">
                                      <p:cBhvr>
                                        <p:cTn id="10" dur="500" fill="hold"/>
                                        <p:tgtEl>
                                          <p:spTgt spid="604"/>
                                        </p:tgtEl>
                                      </p:cBhvr>
                                    </p:animEffect>
                                    <p:set>
                                      <p:cBhvr>
                                        <p:cTn id="11" fill="hold">
                                          <p:stCondLst>
                                            <p:cond delay="499"/>
                                          </p:stCondLst>
                                        </p:cTn>
                                        <p:tgtEl>
                                          <p:spTgt spid="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2" animBg="1" advAuto="0"/>
      <p:bldP spid="680"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itel 1"/>
          <p:cNvSpPr txBox="1">
            <a:spLocks noGrp="1"/>
          </p:cNvSpPr>
          <p:nvPr>
            <p:ph type="title"/>
          </p:nvPr>
        </p:nvSpPr>
        <p:spPr>
          <a:xfrm>
            <a:off x="457200" y="1371600"/>
            <a:ext cx="8229600" cy="1143000"/>
          </a:xfrm>
          <a:prstGeom prst="rect">
            <a:avLst/>
          </a:prstGeom>
        </p:spPr>
        <p:txBody>
          <a:bodyPr/>
          <a:lstStyle/>
          <a:p>
            <a:r>
              <a:t>cluster wide consistent hashing</a:t>
            </a:r>
          </a:p>
        </p:txBody>
      </p:sp>
      <p:sp>
        <p:nvSpPr>
          <p:cNvPr id="683" name="Titel 1"/>
          <p:cNvSpPr txBox="1"/>
          <p:nvPr/>
        </p:nvSpPr>
        <p:spPr>
          <a:xfrm>
            <a:off x="457200" y="3733800"/>
            <a:ext cx="82296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a:lvl1pPr>
          </a:lstStyle>
          <a:p>
            <a:r>
              <a:t>randomness</a:t>
            </a:r>
          </a:p>
        </p:txBody>
      </p:sp>
      <p:pic>
        <p:nvPicPr>
          <p:cNvPr id="684" name="Picture 2" descr="Picture 2"/>
          <p:cNvPicPr>
            <a:picLocks noChangeAspect="1"/>
          </p:cNvPicPr>
          <p:nvPr/>
        </p:nvPicPr>
        <p:blipFill>
          <a:blip r:embed="rId2"/>
          <a:stretch>
            <a:fillRect/>
          </a:stretch>
        </p:blipFill>
        <p:spPr>
          <a:xfrm>
            <a:off x="4000500" y="2590800"/>
            <a:ext cx="1143000" cy="1143000"/>
          </a:xfrm>
          <a:prstGeom prst="rect">
            <a:avLst/>
          </a:prstGeom>
          <a:ln w="12700">
            <a:miter lim="400000"/>
          </a:ln>
        </p:spPr>
      </p:pic>
      <p:grpSp>
        <p:nvGrpSpPr>
          <p:cNvPr id="687" name="Groep 5"/>
          <p:cNvGrpSpPr/>
          <p:nvPr/>
        </p:nvGrpSpPr>
        <p:grpSpPr>
          <a:xfrm>
            <a:off x="2857499" y="3886199"/>
            <a:ext cx="3771901" cy="1524001"/>
            <a:chOff x="0" y="0"/>
            <a:chExt cx="3771900" cy="1524000"/>
          </a:xfrm>
        </p:grpSpPr>
        <p:pic>
          <p:nvPicPr>
            <p:cNvPr id="685" name="Picture 4" descr="Picture 4"/>
            <p:cNvPicPr>
              <a:picLocks noChangeAspect="1"/>
            </p:cNvPicPr>
            <p:nvPr/>
          </p:nvPicPr>
          <p:blipFill>
            <a:blip r:embed="rId3"/>
            <a:stretch>
              <a:fillRect/>
            </a:stretch>
          </p:blipFill>
          <p:spPr>
            <a:xfrm>
              <a:off x="2933700" y="685800"/>
              <a:ext cx="838200" cy="838200"/>
            </a:xfrm>
            <a:prstGeom prst="rect">
              <a:avLst/>
            </a:prstGeom>
            <a:ln w="12700" cap="flat">
              <a:noFill/>
              <a:miter lim="400000"/>
            </a:ln>
            <a:effectLst/>
          </p:spPr>
        </p:pic>
        <p:sp>
          <p:nvSpPr>
            <p:cNvPr id="686" name="Rechthoek 4"/>
            <p:cNvSpPr/>
            <p:nvPr/>
          </p:nvSpPr>
          <p:spPr>
            <a:xfrm>
              <a:off x="-1" y="-1"/>
              <a:ext cx="3314701" cy="914401"/>
            </a:xfrm>
            <a:prstGeom prst="rect">
              <a:avLst/>
            </a:prstGeom>
            <a:no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87"/>
                                        </p:tgtEl>
                                        <p:attrNameLst>
                                          <p:attrName>style.visibility</p:attrName>
                                        </p:attrNameLst>
                                      </p:cBhvr>
                                      <p:to>
                                        <p:strVal val="visible"/>
                                      </p:to>
                                    </p:set>
                                    <p:animEffect transition="in" filter="fade">
                                      <p:cBhvr>
                                        <p:cTn id="7" dur="5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Titel 1"/>
          <p:cNvSpPr txBox="1">
            <a:spLocks noGrp="1"/>
          </p:cNvSpPr>
          <p:nvPr>
            <p:ph type="title"/>
          </p:nvPr>
        </p:nvSpPr>
        <p:spPr>
          <a:prstGeom prst="rect">
            <a:avLst/>
          </a:prstGeom>
        </p:spPr>
        <p:txBody>
          <a:bodyPr/>
          <a:lstStyle>
            <a:lvl1pPr>
              <a:defRPr>
                <a:solidFill>
                  <a:srgbClr val="A6A6A6"/>
                </a:solidFill>
              </a:defRPr>
            </a:lvl1pPr>
          </a:lstStyle>
          <a:p>
            <a:r>
              <a:t>Ring-balancer with 20 positions</a:t>
            </a:r>
          </a:p>
        </p:txBody>
      </p:sp>
      <p:sp>
        <p:nvSpPr>
          <p:cNvPr id="690" name="Tijdelijke aanduiding voor inhoud 2"/>
          <p:cNvSpPr txBox="1">
            <a:spLocks noGrp="1"/>
          </p:cNvSpPr>
          <p:nvPr>
            <p:ph type="body" idx="1"/>
          </p:nvPr>
        </p:nvSpPr>
        <p:spPr>
          <a:xfrm>
            <a:off x="457200" y="1600200"/>
            <a:ext cx="8229600" cy="4525963"/>
          </a:xfrm>
          <a:prstGeom prst="rect">
            <a:avLst/>
          </a:prstGeom>
        </p:spPr>
        <p:txBody>
          <a:bodyPr/>
          <a:lstStyle/>
          <a:p>
            <a:pPr>
              <a:defRPr>
                <a:solidFill>
                  <a:srgbClr val="A6A6A6"/>
                </a:solidFill>
              </a:defRPr>
            </a:pPr>
            <a:r>
              <a:t>20 slots</a:t>
            </a:r>
          </a:p>
          <a:p>
            <a:pPr>
              <a:defRPr>
                <a:solidFill>
                  <a:srgbClr val="A6A6A6"/>
                </a:solidFill>
              </a:defRPr>
            </a:pPr>
            <a:r>
              <a:t>4 service targets having equal weights</a:t>
            </a:r>
          </a:p>
          <a:p>
            <a:pPr marL="742950" lvl="1" indent="-285750">
              <a:spcBef>
                <a:spcPts val="600"/>
              </a:spcBef>
              <a:defRPr sz="2800">
                <a:solidFill>
                  <a:srgbClr val="A6A6A6"/>
                </a:solidFill>
              </a:defRPr>
            </a:pPr>
            <a:r>
              <a:t>A gets slot 1 – 5</a:t>
            </a:r>
          </a:p>
          <a:p>
            <a:pPr marL="742950" lvl="1" indent="-285750">
              <a:spcBef>
                <a:spcPts val="600"/>
              </a:spcBef>
              <a:defRPr sz="2800">
                <a:solidFill>
                  <a:srgbClr val="A6A6A6"/>
                </a:solidFill>
              </a:defRPr>
            </a:pPr>
            <a:r>
              <a:t>B gets slot 6 – 10 </a:t>
            </a:r>
          </a:p>
          <a:p>
            <a:pPr marL="742950" lvl="1" indent="-285750">
              <a:spcBef>
                <a:spcPts val="600"/>
              </a:spcBef>
              <a:defRPr sz="2800">
                <a:solidFill>
                  <a:srgbClr val="A6A6A6"/>
                </a:solidFill>
              </a:defRPr>
            </a:pPr>
            <a:r>
              <a:t>C gets slot 11 – 15</a:t>
            </a:r>
          </a:p>
          <a:p>
            <a:pPr marL="742950" lvl="1" indent="-285750">
              <a:spcBef>
                <a:spcPts val="600"/>
              </a:spcBef>
              <a:defRPr sz="2800">
                <a:solidFill>
                  <a:srgbClr val="A6A6A6"/>
                </a:solidFill>
              </a:defRPr>
            </a:pPr>
            <a:r>
              <a:t>D gets slot 16 – 20</a:t>
            </a:r>
          </a:p>
          <a:p>
            <a:pPr marL="742950" lvl="1" indent="-285750">
              <a:spcBef>
                <a:spcPts val="600"/>
              </a:spcBef>
              <a:defRPr sz="2800"/>
            </a:pPr>
            <a:r>
              <a:t>E gets slots:                     5, 10, 15, 20</a:t>
            </a:r>
          </a:p>
        </p:txBody>
      </p:sp>
      <p:grpSp>
        <p:nvGrpSpPr>
          <p:cNvPr id="693" name="Rechthoek 3"/>
          <p:cNvGrpSpPr/>
          <p:nvPr/>
        </p:nvGrpSpPr>
        <p:grpSpPr>
          <a:xfrm>
            <a:off x="4267200" y="1219199"/>
            <a:ext cx="4267200" cy="1219201"/>
            <a:chOff x="0" y="0"/>
            <a:chExt cx="4267200" cy="1219200"/>
          </a:xfrm>
        </p:grpSpPr>
        <p:sp>
          <p:nvSpPr>
            <p:cNvPr id="691" name="Rectangle"/>
            <p:cNvSpPr/>
            <p:nvPr/>
          </p:nvSpPr>
          <p:spPr>
            <a:xfrm>
              <a:off x="0" y="0"/>
              <a:ext cx="4267200" cy="1219200"/>
            </a:xfrm>
            <a:prstGeom prst="rect">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sz="3600">
                  <a:solidFill>
                    <a:srgbClr val="FFFFFF"/>
                  </a:solidFill>
                </a:defRPr>
              </a:pPr>
              <a:endParaRPr/>
            </a:p>
          </p:txBody>
        </p:sp>
        <p:sp>
          <p:nvSpPr>
            <p:cNvPr id="692" name="Add new target E with the same weight"/>
            <p:cNvSpPr/>
            <p:nvPr/>
          </p:nvSpPr>
          <p:spPr>
            <a:xfrm>
              <a:off x="0" y="609600"/>
              <a:ext cx="42672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400">
                  <a:solidFill>
                    <a:srgbClr val="FFFFFF"/>
                  </a:solidFill>
                </a:defRPr>
              </a:lvl1pPr>
            </a:lstStyle>
            <a:p>
              <a:r>
                <a:t>Add new target E with the same weight</a:t>
              </a:r>
            </a:p>
          </p:txBody>
        </p:sp>
      </p:grpSp>
      <p:sp>
        <p:nvSpPr>
          <p:cNvPr id="694" name="Rechte verbindingslijn met pijl 5"/>
          <p:cNvSpPr/>
          <p:nvPr/>
        </p:nvSpPr>
        <p:spPr>
          <a:xfrm>
            <a:off x="4241800" y="30099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695" name="Rechte verbindingslijn met pijl 6"/>
          <p:cNvSpPr/>
          <p:nvPr/>
        </p:nvSpPr>
        <p:spPr>
          <a:xfrm>
            <a:off x="4241800" y="44577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696" name="Rechte verbindingslijn met pijl 7"/>
          <p:cNvSpPr/>
          <p:nvPr/>
        </p:nvSpPr>
        <p:spPr>
          <a:xfrm>
            <a:off x="4241800" y="34671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697" name="Rechte verbindingslijn met pijl 8"/>
          <p:cNvSpPr/>
          <p:nvPr/>
        </p:nvSpPr>
        <p:spPr>
          <a:xfrm>
            <a:off x="4241800" y="39751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698" name="Tekstvak 9"/>
          <p:cNvSpPr txBox="1"/>
          <p:nvPr/>
        </p:nvSpPr>
        <p:spPr>
          <a:xfrm>
            <a:off x="5334000" y="2786389"/>
            <a:ext cx="1371600" cy="242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2800"/>
            </a:pPr>
            <a:r>
              <a:t>1 – 4</a:t>
            </a:r>
          </a:p>
          <a:p>
            <a:pPr>
              <a:spcBef>
                <a:spcPts val="600"/>
              </a:spcBef>
              <a:defRPr sz="2800"/>
            </a:pPr>
            <a:r>
              <a:t>6 – 9</a:t>
            </a:r>
          </a:p>
          <a:p>
            <a:pPr>
              <a:spcBef>
                <a:spcPts val="600"/>
              </a:spcBef>
              <a:defRPr sz="2800"/>
            </a:pPr>
            <a:r>
              <a:t>11 – 14</a:t>
            </a:r>
          </a:p>
          <a:p>
            <a:pPr>
              <a:spcBef>
                <a:spcPts val="600"/>
              </a:spcBef>
              <a:defRPr sz="2800"/>
            </a:pPr>
            <a:r>
              <a:t>16 – 19</a:t>
            </a:r>
          </a:p>
        </p:txBody>
      </p:sp>
      <p:grpSp>
        <p:nvGrpSpPr>
          <p:cNvPr id="701" name="Groep 12"/>
          <p:cNvGrpSpPr/>
          <p:nvPr/>
        </p:nvGrpSpPr>
        <p:grpSpPr>
          <a:xfrm>
            <a:off x="904007" y="2755410"/>
            <a:ext cx="6913586" cy="2685770"/>
            <a:chOff x="0" y="0"/>
            <a:chExt cx="6913585" cy="2685769"/>
          </a:xfrm>
        </p:grpSpPr>
        <p:sp>
          <p:nvSpPr>
            <p:cNvPr id="699" name="Rechthoek 10"/>
            <p:cNvSpPr/>
            <p:nvPr/>
          </p:nvSpPr>
          <p:spPr>
            <a:xfrm>
              <a:off x="3325612" y="-1"/>
              <a:ext cx="3587973" cy="2061776"/>
            </a:xfrm>
            <a:prstGeom prst="rect">
              <a:avLst/>
            </a:prstGeom>
            <a:solidFill>
              <a:srgbClr val="FFFFFF"/>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00" name="Rechthoek 11"/>
            <p:cNvSpPr/>
            <p:nvPr/>
          </p:nvSpPr>
          <p:spPr>
            <a:xfrm>
              <a:off x="-1" y="2035075"/>
              <a:ext cx="6913586" cy="650695"/>
            </a:xfrm>
            <a:prstGeom prst="rect">
              <a:avLst/>
            </a:prstGeom>
            <a:solidFill>
              <a:srgbClr val="FFFFFF"/>
            </a:solid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xit" presetSubtype="1" fill="hold" grpId="1" nodeType="clickEffect">
                                  <p:stCondLst>
                                    <p:cond delay="0"/>
                                  </p:stCondLst>
                                  <p:iterate>
                                    <p:tmAbs val="0"/>
                                  </p:iterate>
                                  <p:childTnLst>
                                    <p:animEffect transition="out" filter="wipe(up)">
                                      <p:cBhvr>
                                        <p:cTn id="6" dur="500" fill="hold"/>
                                        <p:tgtEl>
                                          <p:spTgt spid="701"/>
                                        </p:tgtEl>
                                      </p:cBhvr>
                                    </p:animEffect>
                                    <p:set>
                                      <p:cBhvr>
                                        <p:cTn id="7" fill="hold">
                                          <p:stCondLst>
                                            <p:cond delay="499"/>
                                          </p:stCondLst>
                                        </p:cTn>
                                        <p:tgtEl>
                                          <p:spTgt spid="7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9" name="Groep 57"/>
          <p:cNvGrpSpPr/>
          <p:nvPr/>
        </p:nvGrpSpPr>
        <p:grpSpPr>
          <a:xfrm>
            <a:off x="1277916" y="1066799"/>
            <a:ext cx="6536047" cy="5105401"/>
            <a:chOff x="0" y="0"/>
            <a:chExt cx="6536046" cy="5105400"/>
          </a:xfrm>
        </p:grpSpPr>
        <p:sp>
          <p:nvSpPr>
            <p:cNvPr id="703" name="Ovaal 2"/>
            <p:cNvSpPr/>
            <p:nvPr/>
          </p:nvSpPr>
          <p:spPr>
            <a:xfrm>
              <a:off x="201056" y="190500"/>
              <a:ext cx="6172201" cy="4724400"/>
            </a:xfrm>
            <a:prstGeom prst="ellipse">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endParaRPr/>
            </a:p>
          </p:txBody>
        </p:sp>
        <p:grpSp>
          <p:nvGrpSpPr>
            <p:cNvPr id="706" name="Ovaal 3"/>
            <p:cNvGrpSpPr/>
            <p:nvPr/>
          </p:nvGrpSpPr>
          <p:grpSpPr>
            <a:xfrm>
              <a:off x="4132283" y="139533"/>
              <a:ext cx="381001" cy="381001"/>
              <a:chOff x="0" y="0"/>
              <a:chExt cx="381000" cy="381000"/>
            </a:xfrm>
          </p:grpSpPr>
          <p:sp>
            <p:nvSpPr>
              <p:cNvPr id="704"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05"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709" name="Ovaal 4"/>
            <p:cNvGrpSpPr/>
            <p:nvPr/>
          </p:nvGrpSpPr>
          <p:grpSpPr>
            <a:xfrm>
              <a:off x="537853" y="980208"/>
              <a:ext cx="381001" cy="381001"/>
              <a:chOff x="0" y="0"/>
              <a:chExt cx="381000" cy="381000"/>
            </a:xfrm>
          </p:grpSpPr>
          <p:sp>
            <p:nvSpPr>
              <p:cNvPr id="707"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08"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712" name="Ovaal 5"/>
            <p:cNvGrpSpPr/>
            <p:nvPr/>
          </p:nvGrpSpPr>
          <p:grpSpPr>
            <a:xfrm>
              <a:off x="5583546" y="1050965"/>
              <a:ext cx="381001" cy="381001"/>
              <a:chOff x="0" y="0"/>
              <a:chExt cx="381000" cy="381000"/>
            </a:xfrm>
          </p:grpSpPr>
          <p:sp>
            <p:nvSpPr>
              <p:cNvPr id="710"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11"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715" name="Ovaal 6"/>
            <p:cNvGrpSpPr/>
            <p:nvPr/>
          </p:nvGrpSpPr>
          <p:grpSpPr>
            <a:xfrm>
              <a:off x="5541983" y="3816927"/>
              <a:ext cx="381001" cy="381001"/>
              <a:chOff x="0" y="0"/>
              <a:chExt cx="381000" cy="381000"/>
            </a:xfrm>
          </p:grpSpPr>
          <p:sp>
            <p:nvSpPr>
              <p:cNvPr id="713"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14"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718" name="Ovaal 7"/>
            <p:cNvGrpSpPr/>
            <p:nvPr/>
          </p:nvGrpSpPr>
          <p:grpSpPr>
            <a:xfrm>
              <a:off x="3148281" y="-1"/>
              <a:ext cx="381001" cy="381001"/>
              <a:chOff x="0" y="0"/>
              <a:chExt cx="381000" cy="381000"/>
            </a:xfrm>
          </p:grpSpPr>
          <p:sp>
            <p:nvSpPr>
              <p:cNvPr id="716"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17"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721" name="Ovaal 8"/>
            <p:cNvGrpSpPr/>
            <p:nvPr/>
          </p:nvGrpSpPr>
          <p:grpSpPr>
            <a:xfrm>
              <a:off x="1285173" y="422563"/>
              <a:ext cx="381001" cy="381001"/>
              <a:chOff x="0" y="0"/>
              <a:chExt cx="381000" cy="381000"/>
            </a:xfrm>
          </p:grpSpPr>
          <p:sp>
            <p:nvSpPr>
              <p:cNvPr id="719"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2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724" name="Ovaal 9"/>
            <p:cNvGrpSpPr/>
            <p:nvPr/>
          </p:nvGrpSpPr>
          <p:grpSpPr>
            <a:xfrm>
              <a:off x="-1" y="2504208"/>
              <a:ext cx="381001" cy="381001"/>
              <a:chOff x="0" y="0"/>
              <a:chExt cx="381000" cy="381000"/>
            </a:xfrm>
          </p:grpSpPr>
          <p:sp>
            <p:nvSpPr>
              <p:cNvPr id="722"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23"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727" name="Ovaal 10"/>
            <p:cNvGrpSpPr/>
            <p:nvPr/>
          </p:nvGrpSpPr>
          <p:grpSpPr>
            <a:xfrm>
              <a:off x="3096655" y="4724400"/>
              <a:ext cx="381001" cy="381000"/>
              <a:chOff x="0" y="0"/>
              <a:chExt cx="381000" cy="381000"/>
            </a:xfrm>
          </p:grpSpPr>
          <p:sp>
            <p:nvSpPr>
              <p:cNvPr id="725"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26"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730" name="Ovaal 15"/>
            <p:cNvGrpSpPr/>
            <p:nvPr/>
          </p:nvGrpSpPr>
          <p:grpSpPr>
            <a:xfrm>
              <a:off x="4970483" y="491835"/>
              <a:ext cx="381001" cy="381001"/>
              <a:chOff x="0" y="0"/>
              <a:chExt cx="381000" cy="381000"/>
            </a:xfrm>
          </p:grpSpPr>
          <p:sp>
            <p:nvSpPr>
              <p:cNvPr id="728"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29"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733" name="Ovaal 16"/>
            <p:cNvGrpSpPr/>
            <p:nvPr/>
          </p:nvGrpSpPr>
          <p:grpSpPr>
            <a:xfrm>
              <a:off x="133432" y="1742208"/>
              <a:ext cx="381001" cy="381001"/>
              <a:chOff x="0" y="0"/>
              <a:chExt cx="381000" cy="381000"/>
            </a:xfrm>
          </p:grpSpPr>
          <p:sp>
            <p:nvSpPr>
              <p:cNvPr id="731"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32"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736" name="Ovaal 17"/>
            <p:cNvGrpSpPr/>
            <p:nvPr/>
          </p:nvGrpSpPr>
          <p:grpSpPr>
            <a:xfrm>
              <a:off x="4132283" y="4533900"/>
              <a:ext cx="381001" cy="381000"/>
              <a:chOff x="0" y="0"/>
              <a:chExt cx="381000" cy="381000"/>
            </a:xfrm>
          </p:grpSpPr>
          <p:sp>
            <p:nvSpPr>
              <p:cNvPr id="734"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35"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739" name="Ovaal 18"/>
            <p:cNvGrpSpPr/>
            <p:nvPr/>
          </p:nvGrpSpPr>
          <p:grpSpPr>
            <a:xfrm>
              <a:off x="215899" y="3200565"/>
              <a:ext cx="381001" cy="381001"/>
              <a:chOff x="0" y="0"/>
              <a:chExt cx="381000" cy="381000"/>
            </a:xfrm>
          </p:grpSpPr>
          <p:sp>
            <p:nvSpPr>
              <p:cNvPr id="737"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38"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742" name="Ovaal 19"/>
            <p:cNvGrpSpPr/>
            <p:nvPr/>
          </p:nvGrpSpPr>
          <p:grpSpPr>
            <a:xfrm>
              <a:off x="2227283" y="107371"/>
              <a:ext cx="381001" cy="381001"/>
              <a:chOff x="0" y="0"/>
              <a:chExt cx="381000" cy="381000"/>
            </a:xfrm>
          </p:grpSpPr>
          <p:sp>
            <p:nvSpPr>
              <p:cNvPr id="740"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41"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745" name="Ovaal 20"/>
            <p:cNvGrpSpPr/>
            <p:nvPr/>
          </p:nvGrpSpPr>
          <p:grpSpPr>
            <a:xfrm>
              <a:off x="6059054" y="1673266"/>
              <a:ext cx="381001" cy="381001"/>
              <a:chOff x="0" y="0"/>
              <a:chExt cx="381000" cy="381000"/>
            </a:xfrm>
          </p:grpSpPr>
          <p:sp>
            <p:nvSpPr>
              <p:cNvPr id="743"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44"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748" name="Ovaal 21"/>
            <p:cNvGrpSpPr/>
            <p:nvPr/>
          </p:nvGrpSpPr>
          <p:grpSpPr>
            <a:xfrm>
              <a:off x="5992255" y="3162300"/>
              <a:ext cx="381001" cy="381000"/>
              <a:chOff x="0" y="0"/>
              <a:chExt cx="381000" cy="381000"/>
            </a:xfrm>
          </p:grpSpPr>
          <p:sp>
            <p:nvSpPr>
              <p:cNvPr id="746"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47"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751" name="Ovaal 22"/>
            <p:cNvGrpSpPr/>
            <p:nvPr/>
          </p:nvGrpSpPr>
          <p:grpSpPr>
            <a:xfrm>
              <a:off x="4977739" y="4270662"/>
              <a:ext cx="381001" cy="381001"/>
              <a:chOff x="0" y="0"/>
              <a:chExt cx="381000" cy="381000"/>
            </a:xfrm>
          </p:grpSpPr>
          <p:sp>
            <p:nvSpPr>
              <p:cNvPr id="749"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50"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754" name="Ovaal 23"/>
            <p:cNvGrpSpPr/>
            <p:nvPr/>
          </p:nvGrpSpPr>
          <p:grpSpPr>
            <a:xfrm>
              <a:off x="2165102" y="4633191"/>
              <a:ext cx="381001" cy="381001"/>
              <a:chOff x="0" y="0"/>
              <a:chExt cx="381000" cy="381000"/>
            </a:xfrm>
          </p:grpSpPr>
          <p:sp>
            <p:nvSpPr>
              <p:cNvPr id="752"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53"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757" name="Ovaal 24"/>
            <p:cNvGrpSpPr/>
            <p:nvPr/>
          </p:nvGrpSpPr>
          <p:grpSpPr>
            <a:xfrm>
              <a:off x="6155046" y="2461985"/>
              <a:ext cx="381001" cy="381001"/>
              <a:chOff x="0" y="0"/>
              <a:chExt cx="381000" cy="381000"/>
            </a:xfrm>
          </p:grpSpPr>
          <p:sp>
            <p:nvSpPr>
              <p:cNvPr id="755"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56"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760" name="Ovaal 25"/>
            <p:cNvGrpSpPr/>
            <p:nvPr/>
          </p:nvGrpSpPr>
          <p:grpSpPr>
            <a:xfrm>
              <a:off x="1285173" y="4313876"/>
              <a:ext cx="381001" cy="381001"/>
              <a:chOff x="0" y="0"/>
              <a:chExt cx="381000" cy="381000"/>
            </a:xfrm>
          </p:grpSpPr>
          <p:sp>
            <p:nvSpPr>
              <p:cNvPr id="758"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59"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763" name="Ovaal 26"/>
            <p:cNvGrpSpPr/>
            <p:nvPr/>
          </p:nvGrpSpPr>
          <p:grpSpPr>
            <a:xfrm>
              <a:off x="610589" y="3816927"/>
              <a:ext cx="381001" cy="381001"/>
              <a:chOff x="0" y="0"/>
              <a:chExt cx="381000" cy="381000"/>
            </a:xfrm>
          </p:grpSpPr>
          <p:sp>
            <p:nvSpPr>
              <p:cNvPr id="761"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762"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sp>
          <p:nvSpPr>
            <p:cNvPr id="764" name="Tekstvak 28"/>
            <p:cNvSpPr txBox="1"/>
            <p:nvPr/>
          </p:nvSpPr>
          <p:spPr>
            <a:xfrm>
              <a:off x="4021097" y="556036"/>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a:t>
              </a:r>
            </a:p>
          </p:txBody>
        </p:sp>
        <p:sp>
          <p:nvSpPr>
            <p:cNvPr id="765" name="Tekstvak 29"/>
            <p:cNvSpPr txBox="1"/>
            <p:nvPr/>
          </p:nvSpPr>
          <p:spPr>
            <a:xfrm>
              <a:off x="5772139" y="2461985"/>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5</a:t>
              </a:r>
            </a:p>
          </p:txBody>
        </p:sp>
        <p:sp>
          <p:nvSpPr>
            <p:cNvPr id="766" name="Tekstvak 30"/>
            <p:cNvSpPr txBox="1"/>
            <p:nvPr/>
          </p:nvSpPr>
          <p:spPr>
            <a:xfrm>
              <a:off x="3086430" y="4263859"/>
              <a:ext cx="34390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10</a:t>
              </a:r>
            </a:p>
          </p:txBody>
        </p:sp>
        <p:sp>
          <p:nvSpPr>
            <p:cNvPr id="767" name="Tekstvak 31"/>
            <p:cNvSpPr txBox="1"/>
            <p:nvPr/>
          </p:nvSpPr>
          <p:spPr>
            <a:xfrm>
              <a:off x="401237" y="2502682"/>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15</a:t>
              </a:r>
            </a:p>
          </p:txBody>
        </p:sp>
        <p:sp>
          <p:nvSpPr>
            <p:cNvPr id="768" name="Tekstvak 32"/>
            <p:cNvSpPr txBox="1"/>
            <p:nvPr/>
          </p:nvSpPr>
          <p:spPr>
            <a:xfrm>
              <a:off x="3129428" y="455549"/>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20</a:t>
              </a:r>
            </a:p>
          </p:txBody>
        </p:sp>
      </p:grpSp>
      <p:grpSp>
        <p:nvGrpSpPr>
          <p:cNvPr id="772" name="Ovaal 38"/>
          <p:cNvGrpSpPr/>
          <p:nvPr/>
        </p:nvGrpSpPr>
        <p:grpSpPr>
          <a:xfrm>
            <a:off x="5486400" y="762000"/>
            <a:ext cx="381000" cy="381000"/>
            <a:chOff x="0" y="0"/>
            <a:chExt cx="381000" cy="381000"/>
          </a:xfrm>
        </p:grpSpPr>
        <p:sp>
          <p:nvSpPr>
            <p:cNvPr id="770" name="Circle"/>
            <p:cNvSpPr/>
            <p:nvPr/>
          </p:nvSpPr>
          <p:spPr>
            <a:xfrm>
              <a:off x="0" y="0"/>
              <a:ext cx="381000" cy="381000"/>
            </a:xfrm>
            <a:prstGeom prst="ellipse">
              <a:avLst/>
            </a:prstGeom>
            <a:gradFill flip="none" rotWithShape="1">
              <a:gsLst>
                <a:gs pos="0">
                  <a:schemeClr val="accent2">
                    <a:hueOff val="-39879"/>
                    <a:satOff val="52282"/>
                    <a:lumOff val="29251"/>
                  </a:schemeClr>
                </a:gs>
                <a:gs pos="35000">
                  <a:srgbClr val="FFBFBE"/>
                </a:gs>
                <a:gs pos="100000">
                  <a:schemeClr val="accent2">
                    <a:hueOff val="-44018"/>
                    <a:satOff val="52282"/>
                    <a:lumOff val="42346"/>
                  </a:schemeClr>
                </a:gs>
              </a:gsLst>
              <a:lin ang="16200000" scaled="0"/>
            </a:gradFill>
            <a:ln w="9525" cap="flat">
              <a:solidFill>
                <a:srgbClr val="BE4B48"/>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endParaRPr/>
            </a:p>
          </p:txBody>
        </p:sp>
        <p:sp>
          <p:nvSpPr>
            <p:cNvPr id="771" name="E"/>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E</a:t>
              </a:r>
            </a:p>
          </p:txBody>
        </p:sp>
      </p:grpSp>
      <p:grpSp>
        <p:nvGrpSpPr>
          <p:cNvPr id="775" name="Ovaal 39"/>
          <p:cNvGrpSpPr/>
          <p:nvPr/>
        </p:nvGrpSpPr>
        <p:grpSpPr>
          <a:xfrm>
            <a:off x="6636656" y="5621482"/>
            <a:ext cx="381001" cy="381001"/>
            <a:chOff x="0" y="0"/>
            <a:chExt cx="381000" cy="381000"/>
          </a:xfrm>
        </p:grpSpPr>
        <p:sp>
          <p:nvSpPr>
            <p:cNvPr id="773" name="Circle"/>
            <p:cNvSpPr/>
            <p:nvPr/>
          </p:nvSpPr>
          <p:spPr>
            <a:xfrm>
              <a:off x="0" y="0"/>
              <a:ext cx="381000" cy="381000"/>
            </a:xfrm>
            <a:prstGeom prst="ellipse">
              <a:avLst/>
            </a:prstGeom>
            <a:gradFill flip="none" rotWithShape="1">
              <a:gsLst>
                <a:gs pos="0">
                  <a:schemeClr val="accent2">
                    <a:hueOff val="-39879"/>
                    <a:satOff val="52282"/>
                    <a:lumOff val="29251"/>
                  </a:schemeClr>
                </a:gs>
                <a:gs pos="35000">
                  <a:srgbClr val="FFBFBE"/>
                </a:gs>
                <a:gs pos="100000">
                  <a:schemeClr val="accent2">
                    <a:hueOff val="-44018"/>
                    <a:satOff val="52282"/>
                    <a:lumOff val="42346"/>
                  </a:schemeClr>
                </a:gs>
              </a:gsLst>
              <a:lin ang="16200000" scaled="0"/>
            </a:gradFill>
            <a:ln w="9525" cap="flat">
              <a:solidFill>
                <a:srgbClr val="BE4B48"/>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endParaRPr/>
            </a:p>
          </p:txBody>
        </p:sp>
        <p:sp>
          <p:nvSpPr>
            <p:cNvPr id="774" name="E"/>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E</a:t>
              </a:r>
            </a:p>
          </p:txBody>
        </p:sp>
      </p:grpSp>
      <p:grpSp>
        <p:nvGrpSpPr>
          <p:cNvPr id="778" name="Ovaal 40"/>
          <p:cNvGrpSpPr/>
          <p:nvPr/>
        </p:nvGrpSpPr>
        <p:grpSpPr>
          <a:xfrm>
            <a:off x="2241798" y="5777345"/>
            <a:ext cx="381001" cy="381001"/>
            <a:chOff x="0" y="0"/>
            <a:chExt cx="381000" cy="381000"/>
          </a:xfrm>
        </p:grpSpPr>
        <p:sp>
          <p:nvSpPr>
            <p:cNvPr id="776" name="Circle"/>
            <p:cNvSpPr/>
            <p:nvPr/>
          </p:nvSpPr>
          <p:spPr>
            <a:xfrm>
              <a:off x="0" y="0"/>
              <a:ext cx="381000" cy="381000"/>
            </a:xfrm>
            <a:prstGeom prst="ellipse">
              <a:avLst/>
            </a:prstGeom>
            <a:gradFill flip="none" rotWithShape="1">
              <a:gsLst>
                <a:gs pos="0">
                  <a:schemeClr val="accent2">
                    <a:hueOff val="-39879"/>
                    <a:satOff val="52282"/>
                    <a:lumOff val="29251"/>
                  </a:schemeClr>
                </a:gs>
                <a:gs pos="35000">
                  <a:srgbClr val="FFBFBE"/>
                </a:gs>
                <a:gs pos="100000">
                  <a:schemeClr val="accent2">
                    <a:hueOff val="-44018"/>
                    <a:satOff val="52282"/>
                    <a:lumOff val="42346"/>
                  </a:schemeClr>
                </a:gs>
              </a:gsLst>
              <a:lin ang="16200000" scaled="0"/>
            </a:gradFill>
            <a:ln w="9525" cap="flat">
              <a:solidFill>
                <a:srgbClr val="BE4B48"/>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endParaRPr/>
            </a:p>
          </p:txBody>
        </p:sp>
        <p:sp>
          <p:nvSpPr>
            <p:cNvPr id="777" name="E"/>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E</a:t>
              </a:r>
            </a:p>
          </p:txBody>
        </p:sp>
      </p:grpSp>
      <p:grpSp>
        <p:nvGrpSpPr>
          <p:cNvPr id="781" name="Ovaal 41"/>
          <p:cNvGrpSpPr/>
          <p:nvPr/>
        </p:nvGrpSpPr>
        <p:grpSpPr>
          <a:xfrm>
            <a:off x="2269507" y="1108364"/>
            <a:ext cx="381001" cy="381001"/>
            <a:chOff x="0" y="0"/>
            <a:chExt cx="381000" cy="381000"/>
          </a:xfrm>
        </p:grpSpPr>
        <p:sp>
          <p:nvSpPr>
            <p:cNvPr id="779" name="Circle"/>
            <p:cNvSpPr/>
            <p:nvPr/>
          </p:nvSpPr>
          <p:spPr>
            <a:xfrm>
              <a:off x="0" y="0"/>
              <a:ext cx="381000" cy="381000"/>
            </a:xfrm>
            <a:prstGeom prst="ellipse">
              <a:avLst/>
            </a:prstGeom>
            <a:gradFill flip="none" rotWithShape="1">
              <a:gsLst>
                <a:gs pos="0">
                  <a:schemeClr val="accent2">
                    <a:hueOff val="-39879"/>
                    <a:satOff val="52282"/>
                    <a:lumOff val="29251"/>
                  </a:schemeClr>
                </a:gs>
                <a:gs pos="35000">
                  <a:srgbClr val="FFBFBE"/>
                </a:gs>
                <a:gs pos="100000">
                  <a:schemeClr val="accent2">
                    <a:hueOff val="-44018"/>
                    <a:satOff val="52282"/>
                    <a:lumOff val="42346"/>
                  </a:schemeClr>
                </a:gs>
              </a:gsLst>
              <a:lin ang="16200000" scaled="0"/>
            </a:gradFill>
            <a:ln w="9525" cap="flat">
              <a:solidFill>
                <a:srgbClr val="BE4B48"/>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endParaRPr/>
            </a:p>
          </p:txBody>
        </p:sp>
        <p:sp>
          <p:nvSpPr>
            <p:cNvPr id="780" name="E"/>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lstStyle>
            <a:p>
              <a:r>
                <a:t>E</a:t>
              </a:r>
            </a:p>
          </p:txBody>
        </p:sp>
      </p:grpSp>
      <p:sp>
        <p:nvSpPr>
          <p:cNvPr id="782" name="Vermenigvuldigen 1"/>
          <p:cNvSpPr/>
          <p:nvPr/>
        </p:nvSpPr>
        <p:spPr>
          <a:xfrm>
            <a:off x="2571406" y="1566768"/>
            <a:ext cx="343672" cy="303956"/>
          </a:xfrm>
          <a:custGeom>
            <a:avLst/>
            <a:gdLst/>
            <a:ahLst/>
            <a:cxnLst>
              <a:cxn ang="0">
                <a:pos x="wd2" y="hd2"/>
              </a:cxn>
              <a:cxn ang="5400000">
                <a:pos x="wd2" y="hd2"/>
              </a:cxn>
              <a:cxn ang="10800000">
                <a:pos x="wd2" y="hd2"/>
              </a:cxn>
              <a:cxn ang="16200000">
                <a:pos x="wd2" y="hd2"/>
              </a:cxn>
            </a:cxnLst>
            <a:rect l="0" t="0" r="r" b="b"/>
            <a:pathLst>
              <a:path w="21600" h="21600" extrusionOk="0">
                <a:moveTo>
                  <a:pt x="0" y="2216"/>
                </a:moveTo>
                <a:lnTo>
                  <a:pt x="1688" y="0"/>
                </a:lnTo>
                <a:lnTo>
                  <a:pt x="10800" y="8871"/>
                </a:lnTo>
                <a:lnTo>
                  <a:pt x="19912" y="0"/>
                </a:lnTo>
                <a:lnTo>
                  <a:pt x="21600" y="2216"/>
                </a:lnTo>
                <a:lnTo>
                  <a:pt x="12782" y="10800"/>
                </a:lnTo>
                <a:lnTo>
                  <a:pt x="21600" y="19384"/>
                </a:lnTo>
                <a:lnTo>
                  <a:pt x="19912" y="21600"/>
                </a:lnTo>
                <a:lnTo>
                  <a:pt x="10800" y="12729"/>
                </a:lnTo>
                <a:lnTo>
                  <a:pt x="1688" y="21600"/>
                </a:lnTo>
                <a:lnTo>
                  <a:pt x="0" y="19384"/>
                </a:lnTo>
                <a:lnTo>
                  <a:pt x="8818" y="10800"/>
                </a:lnTo>
                <a:close/>
              </a:path>
            </a:pathLst>
          </a:custGeom>
          <a:solidFill>
            <a:srgbClr val="FF0000"/>
          </a:solidFill>
          <a:ln w="25400">
            <a:solidFill>
              <a:srgbClr val="FF0000"/>
            </a:solidFill>
          </a:ln>
        </p:spPr>
        <p:txBody>
          <a:bodyPr lIns="45719" rIns="45719" anchor="ctr"/>
          <a:lstStyle/>
          <a:p>
            <a:pPr algn="ctr">
              <a:defRPr>
                <a:solidFill>
                  <a:srgbClr val="FFFFFF"/>
                </a:solidFill>
              </a:defRPr>
            </a:pPr>
            <a:endParaRPr/>
          </a:p>
        </p:txBody>
      </p:sp>
      <p:sp>
        <p:nvSpPr>
          <p:cNvPr id="783" name="Vermenigvuldigen 44"/>
          <p:cNvSpPr/>
          <p:nvPr/>
        </p:nvSpPr>
        <p:spPr>
          <a:xfrm>
            <a:off x="5390722" y="1253476"/>
            <a:ext cx="343672" cy="303956"/>
          </a:xfrm>
          <a:custGeom>
            <a:avLst/>
            <a:gdLst/>
            <a:ahLst/>
            <a:cxnLst>
              <a:cxn ang="0">
                <a:pos x="wd2" y="hd2"/>
              </a:cxn>
              <a:cxn ang="5400000">
                <a:pos x="wd2" y="hd2"/>
              </a:cxn>
              <a:cxn ang="10800000">
                <a:pos x="wd2" y="hd2"/>
              </a:cxn>
              <a:cxn ang="16200000">
                <a:pos x="wd2" y="hd2"/>
              </a:cxn>
            </a:cxnLst>
            <a:rect l="0" t="0" r="r" b="b"/>
            <a:pathLst>
              <a:path w="21600" h="21600" extrusionOk="0">
                <a:moveTo>
                  <a:pt x="0" y="2216"/>
                </a:moveTo>
                <a:lnTo>
                  <a:pt x="1688" y="0"/>
                </a:lnTo>
                <a:lnTo>
                  <a:pt x="10800" y="8871"/>
                </a:lnTo>
                <a:lnTo>
                  <a:pt x="19912" y="0"/>
                </a:lnTo>
                <a:lnTo>
                  <a:pt x="21600" y="2216"/>
                </a:lnTo>
                <a:lnTo>
                  <a:pt x="12782" y="10800"/>
                </a:lnTo>
                <a:lnTo>
                  <a:pt x="21600" y="19384"/>
                </a:lnTo>
                <a:lnTo>
                  <a:pt x="19912" y="21600"/>
                </a:lnTo>
                <a:lnTo>
                  <a:pt x="10800" y="12729"/>
                </a:lnTo>
                <a:lnTo>
                  <a:pt x="1688" y="21600"/>
                </a:lnTo>
                <a:lnTo>
                  <a:pt x="0" y="19384"/>
                </a:lnTo>
                <a:lnTo>
                  <a:pt x="8818" y="10800"/>
                </a:lnTo>
                <a:close/>
              </a:path>
            </a:pathLst>
          </a:custGeom>
          <a:solidFill>
            <a:srgbClr val="FF0000"/>
          </a:solidFill>
          <a:ln w="25400">
            <a:solidFill>
              <a:srgbClr val="FF0000"/>
            </a:solidFill>
          </a:ln>
        </p:spPr>
        <p:txBody>
          <a:bodyPr lIns="45719" rIns="45719" anchor="ctr"/>
          <a:lstStyle/>
          <a:p>
            <a:pPr algn="ctr">
              <a:defRPr>
                <a:solidFill>
                  <a:srgbClr val="FFFFFF"/>
                </a:solidFill>
              </a:defRPr>
            </a:pPr>
            <a:endParaRPr/>
          </a:p>
        </p:txBody>
      </p:sp>
      <p:sp>
        <p:nvSpPr>
          <p:cNvPr id="784" name="Vermenigvuldigen 45"/>
          <p:cNvSpPr/>
          <p:nvPr/>
        </p:nvSpPr>
        <p:spPr>
          <a:xfrm>
            <a:off x="2571406" y="5452968"/>
            <a:ext cx="343672" cy="303956"/>
          </a:xfrm>
          <a:custGeom>
            <a:avLst/>
            <a:gdLst/>
            <a:ahLst/>
            <a:cxnLst>
              <a:cxn ang="0">
                <a:pos x="wd2" y="hd2"/>
              </a:cxn>
              <a:cxn ang="5400000">
                <a:pos x="wd2" y="hd2"/>
              </a:cxn>
              <a:cxn ang="10800000">
                <a:pos x="wd2" y="hd2"/>
              </a:cxn>
              <a:cxn ang="16200000">
                <a:pos x="wd2" y="hd2"/>
              </a:cxn>
            </a:cxnLst>
            <a:rect l="0" t="0" r="r" b="b"/>
            <a:pathLst>
              <a:path w="21600" h="21600" extrusionOk="0">
                <a:moveTo>
                  <a:pt x="0" y="2216"/>
                </a:moveTo>
                <a:lnTo>
                  <a:pt x="1688" y="0"/>
                </a:lnTo>
                <a:lnTo>
                  <a:pt x="10800" y="8871"/>
                </a:lnTo>
                <a:lnTo>
                  <a:pt x="19912" y="0"/>
                </a:lnTo>
                <a:lnTo>
                  <a:pt x="21600" y="2216"/>
                </a:lnTo>
                <a:lnTo>
                  <a:pt x="12782" y="10800"/>
                </a:lnTo>
                <a:lnTo>
                  <a:pt x="21600" y="19384"/>
                </a:lnTo>
                <a:lnTo>
                  <a:pt x="19912" y="21600"/>
                </a:lnTo>
                <a:lnTo>
                  <a:pt x="10800" y="12729"/>
                </a:lnTo>
                <a:lnTo>
                  <a:pt x="1688" y="21600"/>
                </a:lnTo>
                <a:lnTo>
                  <a:pt x="0" y="19384"/>
                </a:lnTo>
                <a:lnTo>
                  <a:pt x="8818" y="10800"/>
                </a:lnTo>
                <a:close/>
              </a:path>
            </a:pathLst>
          </a:custGeom>
          <a:solidFill>
            <a:srgbClr val="FF0000"/>
          </a:solidFill>
          <a:ln w="25400">
            <a:solidFill>
              <a:srgbClr val="FF0000"/>
            </a:solidFill>
          </a:ln>
        </p:spPr>
        <p:txBody>
          <a:bodyPr lIns="45719" rIns="45719" anchor="ctr"/>
          <a:lstStyle/>
          <a:p>
            <a:pPr algn="ctr">
              <a:defRPr>
                <a:solidFill>
                  <a:srgbClr val="FFFFFF"/>
                </a:solidFill>
              </a:defRPr>
            </a:pPr>
            <a:endParaRPr/>
          </a:p>
        </p:txBody>
      </p:sp>
      <p:sp>
        <p:nvSpPr>
          <p:cNvPr id="785" name="Vermenigvuldigen 46"/>
          <p:cNvSpPr/>
          <p:nvPr/>
        </p:nvSpPr>
        <p:spPr>
          <a:xfrm>
            <a:off x="6305122" y="5376768"/>
            <a:ext cx="343672" cy="303956"/>
          </a:xfrm>
          <a:custGeom>
            <a:avLst/>
            <a:gdLst/>
            <a:ahLst/>
            <a:cxnLst>
              <a:cxn ang="0">
                <a:pos x="wd2" y="hd2"/>
              </a:cxn>
              <a:cxn ang="5400000">
                <a:pos x="wd2" y="hd2"/>
              </a:cxn>
              <a:cxn ang="10800000">
                <a:pos x="wd2" y="hd2"/>
              </a:cxn>
              <a:cxn ang="16200000">
                <a:pos x="wd2" y="hd2"/>
              </a:cxn>
            </a:cxnLst>
            <a:rect l="0" t="0" r="r" b="b"/>
            <a:pathLst>
              <a:path w="21600" h="21600" extrusionOk="0">
                <a:moveTo>
                  <a:pt x="0" y="2216"/>
                </a:moveTo>
                <a:lnTo>
                  <a:pt x="1688" y="0"/>
                </a:lnTo>
                <a:lnTo>
                  <a:pt x="10800" y="8871"/>
                </a:lnTo>
                <a:lnTo>
                  <a:pt x="19912" y="0"/>
                </a:lnTo>
                <a:lnTo>
                  <a:pt x="21600" y="2216"/>
                </a:lnTo>
                <a:lnTo>
                  <a:pt x="12782" y="10800"/>
                </a:lnTo>
                <a:lnTo>
                  <a:pt x="21600" y="19384"/>
                </a:lnTo>
                <a:lnTo>
                  <a:pt x="19912" y="21600"/>
                </a:lnTo>
                <a:lnTo>
                  <a:pt x="10800" y="12729"/>
                </a:lnTo>
                <a:lnTo>
                  <a:pt x="1688" y="21600"/>
                </a:lnTo>
                <a:lnTo>
                  <a:pt x="0" y="19384"/>
                </a:lnTo>
                <a:lnTo>
                  <a:pt x="8818" y="10800"/>
                </a:lnTo>
                <a:close/>
              </a:path>
            </a:pathLst>
          </a:custGeom>
          <a:solidFill>
            <a:srgbClr val="FF0000"/>
          </a:solidFill>
          <a:ln w="25400">
            <a:solidFill>
              <a:srgbClr val="FF0000"/>
            </a:solidFill>
          </a:ln>
        </p:spPr>
        <p:txBody>
          <a:bodyPr lIns="45719" rIns="45719" anchor="ctr"/>
          <a:lstStyle/>
          <a:p>
            <a:pPr algn="ctr">
              <a:defRPr>
                <a:solidFill>
                  <a:srgbClr val="FFFFFF"/>
                </a:solidFill>
              </a:defRPr>
            </a:pPr>
            <a:endParaRPr/>
          </a:p>
        </p:txBody>
      </p:sp>
      <p:grpSp>
        <p:nvGrpSpPr>
          <p:cNvPr id="793" name="Groep 60"/>
          <p:cNvGrpSpPr/>
          <p:nvPr/>
        </p:nvGrpSpPr>
        <p:grpSpPr>
          <a:xfrm>
            <a:off x="2944091" y="1807502"/>
            <a:ext cx="3311567" cy="3573176"/>
            <a:chOff x="0" y="0"/>
            <a:chExt cx="3311566" cy="3573173"/>
          </a:xfrm>
        </p:grpSpPr>
        <p:grpSp>
          <p:nvGrpSpPr>
            <p:cNvPr id="788" name="Rechthoek 11"/>
            <p:cNvGrpSpPr/>
            <p:nvPr/>
          </p:nvGrpSpPr>
          <p:grpSpPr>
            <a:xfrm>
              <a:off x="841663" y="1534247"/>
              <a:ext cx="1558638" cy="755073"/>
              <a:chOff x="0" y="0"/>
              <a:chExt cx="1558637" cy="755071"/>
            </a:xfrm>
          </p:grpSpPr>
          <p:sp>
            <p:nvSpPr>
              <p:cNvPr id="786" name="Rectangle"/>
              <p:cNvSpPr/>
              <p:nvPr/>
            </p:nvSpPr>
            <p:spPr>
              <a:xfrm>
                <a:off x="-1" y="0"/>
                <a:ext cx="1558639" cy="755072"/>
              </a:xfrm>
              <a:prstGeom prst="rect">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sz="1600">
                    <a:solidFill>
                      <a:srgbClr val="FFFFFF"/>
                    </a:solidFill>
                  </a:defRPr>
                </a:pPr>
                <a:endParaRPr/>
              </a:p>
            </p:txBody>
          </p:sp>
          <p:sp>
            <p:nvSpPr>
              <p:cNvPr id="787" name="minimal consistency loss"/>
              <p:cNvSpPr txBox="1"/>
              <p:nvPr/>
            </p:nvSpPr>
            <p:spPr>
              <a:xfrm>
                <a:off x="-1" y="90515"/>
                <a:ext cx="1558639" cy="574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a:solidFill>
                      <a:srgbClr val="FFFFFF"/>
                    </a:solidFill>
                  </a:defRPr>
                </a:lvl1pPr>
              </a:lstStyle>
              <a:p>
                <a:r>
                  <a:t>minimal consistency loss</a:t>
                </a:r>
              </a:p>
            </p:txBody>
          </p:sp>
        </p:grpSp>
        <p:sp>
          <p:nvSpPr>
            <p:cNvPr id="789" name="Rechte verbindingslijn met pijl 13"/>
            <p:cNvSpPr/>
            <p:nvPr/>
          </p:nvSpPr>
          <p:spPr>
            <a:xfrm flipH="1" flipV="1">
              <a:off x="1" y="132133"/>
              <a:ext cx="1018308" cy="1250374"/>
            </a:xfrm>
            <a:prstGeom prst="line">
              <a:avLst/>
            </a:prstGeom>
            <a:noFill/>
            <a:ln w="38100" cap="flat">
              <a:solidFill>
                <a:srgbClr val="4A7EBB"/>
              </a:solidFill>
              <a:prstDash val="solid"/>
              <a:round/>
              <a:tailEnd type="triangle" w="med" len="med"/>
            </a:ln>
            <a:effectLst/>
          </p:spPr>
          <p:txBody>
            <a:bodyPr wrap="square" lIns="45719" tIns="45719" rIns="45719" bIns="45719" numCol="1" anchor="t">
              <a:noAutofit/>
            </a:bodyPr>
            <a:lstStyle/>
            <a:p>
              <a:endParaRPr/>
            </a:p>
          </p:txBody>
        </p:sp>
        <p:sp>
          <p:nvSpPr>
            <p:cNvPr id="790" name="Rechte verbindingslijn met pijl 54"/>
            <p:cNvSpPr/>
            <p:nvPr/>
          </p:nvSpPr>
          <p:spPr>
            <a:xfrm flipV="1">
              <a:off x="2085109" y="0"/>
              <a:ext cx="420658" cy="1382508"/>
            </a:xfrm>
            <a:prstGeom prst="line">
              <a:avLst/>
            </a:prstGeom>
            <a:noFill/>
            <a:ln w="38100" cap="flat">
              <a:solidFill>
                <a:srgbClr val="4A7EBB"/>
              </a:solidFill>
              <a:prstDash val="solid"/>
              <a:round/>
              <a:tailEnd type="triangle" w="med" len="med"/>
            </a:ln>
            <a:effectLst/>
          </p:spPr>
          <p:txBody>
            <a:bodyPr wrap="square" lIns="45719" tIns="45719" rIns="45719" bIns="45719" numCol="1" anchor="t">
              <a:noAutofit/>
            </a:bodyPr>
            <a:lstStyle/>
            <a:p>
              <a:endParaRPr/>
            </a:p>
          </p:txBody>
        </p:sp>
        <p:sp>
          <p:nvSpPr>
            <p:cNvPr id="791" name="Rechte verbindingslijn met pijl 58"/>
            <p:cNvSpPr/>
            <p:nvPr/>
          </p:nvSpPr>
          <p:spPr>
            <a:xfrm flipH="1">
              <a:off x="0" y="2421598"/>
              <a:ext cx="1170710" cy="1151576"/>
            </a:xfrm>
            <a:prstGeom prst="line">
              <a:avLst/>
            </a:prstGeom>
            <a:noFill/>
            <a:ln w="38100" cap="flat">
              <a:solidFill>
                <a:srgbClr val="4A7EBB"/>
              </a:solidFill>
              <a:prstDash val="solid"/>
              <a:round/>
              <a:tailEnd type="triangle" w="med" len="med"/>
            </a:ln>
            <a:effectLst/>
          </p:spPr>
          <p:txBody>
            <a:bodyPr wrap="square" lIns="45719" tIns="45719" rIns="45719" bIns="45719" numCol="1" anchor="t">
              <a:noAutofit/>
            </a:bodyPr>
            <a:lstStyle/>
            <a:p>
              <a:endParaRPr/>
            </a:p>
          </p:txBody>
        </p:sp>
        <p:sp>
          <p:nvSpPr>
            <p:cNvPr id="792" name="Rechte verbindingslijn met pijl 59"/>
            <p:cNvSpPr/>
            <p:nvPr/>
          </p:nvSpPr>
          <p:spPr>
            <a:xfrm>
              <a:off x="2241138" y="2421597"/>
              <a:ext cx="1070429" cy="1037194"/>
            </a:xfrm>
            <a:prstGeom prst="line">
              <a:avLst/>
            </a:prstGeom>
            <a:noFill/>
            <a:ln w="38100" cap="flat">
              <a:solidFill>
                <a:srgbClr val="4A7EBB"/>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Titel 1"/>
          <p:cNvSpPr txBox="1">
            <a:spLocks noGrp="1"/>
          </p:cNvSpPr>
          <p:nvPr>
            <p:ph type="title"/>
          </p:nvPr>
        </p:nvSpPr>
        <p:spPr>
          <a:prstGeom prst="rect">
            <a:avLst/>
          </a:prstGeom>
        </p:spPr>
        <p:txBody>
          <a:bodyPr/>
          <a:lstStyle>
            <a:lvl1pPr>
              <a:defRPr>
                <a:solidFill>
                  <a:srgbClr val="A6A6A6"/>
                </a:solidFill>
              </a:defRPr>
            </a:lvl1pPr>
          </a:lstStyle>
          <a:p>
            <a:r>
              <a:t>Ring-balancer with slots</a:t>
            </a:r>
          </a:p>
        </p:txBody>
      </p:sp>
      <p:sp>
        <p:nvSpPr>
          <p:cNvPr id="796" name="Tijdelijke aanduiding voor inhoud 2"/>
          <p:cNvSpPr txBox="1">
            <a:spLocks noGrp="1"/>
          </p:cNvSpPr>
          <p:nvPr>
            <p:ph type="body" idx="1"/>
          </p:nvPr>
        </p:nvSpPr>
        <p:spPr>
          <a:xfrm>
            <a:off x="457200" y="1600200"/>
            <a:ext cx="8229600" cy="4525963"/>
          </a:xfrm>
          <a:prstGeom prst="rect">
            <a:avLst/>
          </a:prstGeom>
        </p:spPr>
        <p:txBody>
          <a:bodyPr/>
          <a:lstStyle/>
          <a:p>
            <a:pPr>
              <a:defRPr>
                <a:solidFill>
                  <a:srgbClr val="A6A6A6"/>
                </a:solidFill>
              </a:defRPr>
            </a:pPr>
            <a:r>
              <a:t>20 slots</a:t>
            </a:r>
          </a:p>
          <a:p>
            <a:pPr>
              <a:defRPr>
                <a:solidFill>
                  <a:srgbClr val="A6A6A6"/>
                </a:solidFill>
              </a:defRPr>
            </a:pPr>
            <a:r>
              <a:t>4 service targets having equal weights</a:t>
            </a:r>
          </a:p>
          <a:p>
            <a:pPr marL="742950" lvl="1" indent="-285750">
              <a:spcBef>
                <a:spcPts val="600"/>
              </a:spcBef>
              <a:defRPr sz="2800">
                <a:solidFill>
                  <a:srgbClr val="A6A6A6"/>
                </a:solidFill>
              </a:defRPr>
            </a:pPr>
            <a:r>
              <a:t>A gets slot 1 – 5</a:t>
            </a:r>
          </a:p>
          <a:p>
            <a:pPr marL="742950" lvl="1" indent="-285750">
              <a:spcBef>
                <a:spcPts val="600"/>
              </a:spcBef>
              <a:defRPr sz="2800">
                <a:solidFill>
                  <a:srgbClr val="A6A6A6"/>
                </a:solidFill>
              </a:defRPr>
            </a:pPr>
            <a:r>
              <a:t>B gets slot 6 – 10 </a:t>
            </a:r>
          </a:p>
          <a:p>
            <a:pPr marL="742950" lvl="1" indent="-285750">
              <a:spcBef>
                <a:spcPts val="600"/>
              </a:spcBef>
              <a:defRPr sz="2800">
                <a:solidFill>
                  <a:srgbClr val="A6A6A6"/>
                </a:solidFill>
              </a:defRPr>
            </a:pPr>
            <a:r>
              <a:t>C gets slot 11 – 15</a:t>
            </a:r>
          </a:p>
          <a:p>
            <a:pPr marL="742950" lvl="1" indent="-285750">
              <a:spcBef>
                <a:spcPts val="600"/>
              </a:spcBef>
              <a:defRPr sz="2800">
                <a:solidFill>
                  <a:srgbClr val="A6A6A6"/>
                </a:solidFill>
              </a:defRPr>
            </a:pPr>
            <a:r>
              <a:t>D gets slot 16 – 20</a:t>
            </a:r>
          </a:p>
          <a:p>
            <a:pPr marL="742950" lvl="1" indent="-285750">
              <a:spcBef>
                <a:spcPts val="600"/>
              </a:spcBef>
              <a:defRPr sz="2800"/>
            </a:pPr>
            <a:r>
              <a:t>E gets slots:</a:t>
            </a:r>
          </a:p>
        </p:txBody>
      </p:sp>
      <p:grpSp>
        <p:nvGrpSpPr>
          <p:cNvPr id="799" name="Rechthoek 3"/>
          <p:cNvGrpSpPr/>
          <p:nvPr/>
        </p:nvGrpSpPr>
        <p:grpSpPr>
          <a:xfrm>
            <a:off x="4178323" y="1079246"/>
            <a:ext cx="4515737" cy="1290212"/>
            <a:chOff x="0" y="0"/>
            <a:chExt cx="4515735" cy="1290210"/>
          </a:xfrm>
        </p:grpSpPr>
        <p:sp>
          <p:nvSpPr>
            <p:cNvPr id="797" name="Rectangle"/>
            <p:cNvSpPr/>
            <p:nvPr/>
          </p:nvSpPr>
          <p:spPr>
            <a:xfrm>
              <a:off x="0" y="0"/>
              <a:ext cx="4515736" cy="1290211"/>
            </a:xfrm>
            <a:prstGeom prst="rect">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sz="3600">
                  <a:solidFill>
                    <a:srgbClr val="FFFFFF"/>
                  </a:solidFill>
                </a:defRPr>
              </a:pPr>
              <a:endParaRPr/>
            </a:p>
          </p:txBody>
        </p:sp>
        <p:sp>
          <p:nvSpPr>
            <p:cNvPr id="798" name="The “simple” alternative: 10 slots move, 50% consistency loss"/>
            <p:cNvSpPr txBox="1"/>
            <p:nvPr/>
          </p:nvSpPr>
          <p:spPr>
            <a:xfrm>
              <a:off x="0" y="32255"/>
              <a:ext cx="4515736" cy="1225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2400">
                  <a:solidFill>
                    <a:srgbClr val="FFFFFF"/>
                  </a:solidFill>
                </a:defRPr>
              </a:lvl1pPr>
            </a:lstStyle>
            <a:p>
              <a:r>
                <a:t>The “simple” alternative: 10 slots move, 50% consistency loss</a:t>
              </a:r>
            </a:p>
          </p:txBody>
        </p:sp>
      </p:grpSp>
      <p:sp>
        <p:nvSpPr>
          <p:cNvPr id="800" name="Rechte verbindingslijn met pijl 5"/>
          <p:cNvSpPr/>
          <p:nvPr/>
        </p:nvSpPr>
        <p:spPr>
          <a:xfrm>
            <a:off x="4241800" y="30099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801" name="Rechte verbindingslijn met pijl 6"/>
          <p:cNvSpPr/>
          <p:nvPr/>
        </p:nvSpPr>
        <p:spPr>
          <a:xfrm>
            <a:off x="4241800" y="44577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802" name="Rechte verbindingslijn met pijl 7"/>
          <p:cNvSpPr/>
          <p:nvPr/>
        </p:nvSpPr>
        <p:spPr>
          <a:xfrm>
            <a:off x="4241800" y="34671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803" name="Rechte verbindingslijn met pijl 8"/>
          <p:cNvSpPr/>
          <p:nvPr/>
        </p:nvSpPr>
        <p:spPr>
          <a:xfrm>
            <a:off x="4241800" y="3975100"/>
            <a:ext cx="1066800" cy="0"/>
          </a:xfrm>
          <a:prstGeom prst="line">
            <a:avLst/>
          </a:prstGeom>
          <a:ln w="38100">
            <a:solidFill>
              <a:schemeClr val="accent6"/>
            </a:solidFill>
            <a:tailEnd type="triangle"/>
          </a:ln>
          <a:effectLst>
            <a:outerShdw blurRad="38100" dist="23000" dir="5400000" rotWithShape="0">
              <a:srgbClr val="000000">
                <a:alpha val="35000"/>
              </a:srgbClr>
            </a:outerShdw>
          </a:effectLst>
        </p:spPr>
        <p:txBody>
          <a:bodyPr lIns="45719" rIns="45719"/>
          <a:lstStyle/>
          <a:p>
            <a:endParaRPr/>
          </a:p>
        </p:txBody>
      </p:sp>
      <p:sp>
        <p:nvSpPr>
          <p:cNvPr id="804" name="Tekstvak 9"/>
          <p:cNvSpPr txBox="1"/>
          <p:nvPr/>
        </p:nvSpPr>
        <p:spPr>
          <a:xfrm>
            <a:off x="5334000" y="2786389"/>
            <a:ext cx="1371600" cy="242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2800"/>
            </a:pPr>
            <a:r>
              <a:t>1 – 4</a:t>
            </a:r>
          </a:p>
          <a:p>
            <a:pPr>
              <a:spcBef>
                <a:spcPts val="600"/>
              </a:spcBef>
              <a:defRPr sz="2800"/>
            </a:pPr>
            <a:r>
              <a:t>5 – 8</a:t>
            </a:r>
          </a:p>
          <a:p>
            <a:pPr>
              <a:spcBef>
                <a:spcPts val="600"/>
              </a:spcBef>
              <a:defRPr sz="2800"/>
            </a:pPr>
            <a:r>
              <a:t>9 – 12</a:t>
            </a:r>
          </a:p>
          <a:p>
            <a:pPr>
              <a:spcBef>
                <a:spcPts val="600"/>
              </a:spcBef>
              <a:defRPr sz="2800"/>
            </a:pPr>
            <a:r>
              <a:t>13 – 16</a:t>
            </a:r>
          </a:p>
          <a:p>
            <a:pPr>
              <a:spcBef>
                <a:spcPts val="600"/>
              </a:spcBef>
              <a:defRPr sz="2800"/>
            </a:pPr>
            <a:r>
              <a:t>17 - 20</a:t>
            </a:r>
          </a:p>
        </p:txBody>
      </p:sp>
      <p:sp>
        <p:nvSpPr>
          <p:cNvPr id="805" name="Tekstvak 9"/>
          <p:cNvSpPr txBox="1"/>
          <p:nvPr/>
        </p:nvSpPr>
        <p:spPr>
          <a:xfrm>
            <a:off x="7063217" y="2786389"/>
            <a:ext cx="1877584" cy="291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2800">
                <a:solidFill>
                  <a:srgbClr val="BD040D"/>
                </a:solidFill>
              </a:defRPr>
            </a:pPr>
            <a:r>
              <a:t>1</a:t>
            </a:r>
          </a:p>
          <a:p>
            <a:pPr>
              <a:spcBef>
                <a:spcPts val="600"/>
              </a:spcBef>
              <a:defRPr sz="2800">
                <a:solidFill>
                  <a:srgbClr val="BD040D"/>
                </a:solidFill>
              </a:defRPr>
            </a:pPr>
            <a:r>
              <a:t>2</a:t>
            </a:r>
          </a:p>
          <a:p>
            <a:pPr>
              <a:spcBef>
                <a:spcPts val="600"/>
              </a:spcBef>
              <a:defRPr sz="2800">
                <a:solidFill>
                  <a:srgbClr val="BD040D"/>
                </a:solidFill>
              </a:defRPr>
            </a:pPr>
            <a:r>
              <a:t>3</a:t>
            </a:r>
          </a:p>
          <a:p>
            <a:pPr>
              <a:spcBef>
                <a:spcPts val="600"/>
              </a:spcBef>
              <a:defRPr sz="2800">
                <a:solidFill>
                  <a:srgbClr val="BD040D"/>
                </a:solidFill>
              </a:defRPr>
            </a:pPr>
            <a:r>
              <a:t>4</a:t>
            </a:r>
          </a:p>
          <a:p>
            <a:pPr>
              <a:spcBef>
                <a:spcPts val="600"/>
              </a:spcBef>
              <a:defRPr sz="2800">
                <a:solidFill>
                  <a:srgbClr val="BD040D"/>
                </a:solidFill>
              </a:defRPr>
            </a:pPr>
            <a:r>
              <a:t>—</a:t>
            </a:r>
          </a:p>
          <a:p>
            <a:pPr>
              <a:spcBef>
                <a:spcPts val="600"/>
              </a:spcBef>
              <a:defRPr sz="2800">
                <a:solidFill>
                  <a:srgbClr val="BD040D"/>
                </a:solidFill>
              </a:defRPr>
            </a:pPr>
            <a:r>
              <a:t>10 moved!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 grpId="2" animBg="1" advAuto="0"/>
      <p:bldP spid="805"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3" name="Groep 57"/>
          <p:cNvGrpSpPr/>
          <p:nvPr/>
        </p:nvGrpSpPr>
        <p:grpSpPr>
          <a:xfrm>
            <a:off x="1277916" y="1066799"/>
            <a:ext cx="6536047" cy="5105401"/>
            <a:chOff x="0" y="0"/>
            <a:chExt cx="6536046" cy="5105400"/>
          </a:xfrm>
        </p:grpSpPr>
        <p:sp>
          <p:nvSpPr>
            <p:cNvPr id="807" name="Ovaal 2"/>
            <p:cNvSpPr/>
            <p:nvPr/>
          </p:nvSpPr>
          <p:spPr>
            <a:xfrm>
              <a:off x="201056" y="190500"/>
              <a:ext cx="6172201" cy="4724400"/>
            </a:xfrm>
            <a:prstGeom prst="ellipse">
              <a:avLst/>
            </a:prstGeom>
            <a:solidFill>
              <a:srgbClr val="FFFFFF"/>
            </a:solidFill>
            <a:ln w="25400" cap="flat">
              <a:solidFill>
                <a:schemeClr val="accent1"/>
              </a:solidFill>
              <a:prstDash val="solid"/>
              <a:round/>
            </a:ln>
            <a:effectLst/>
          </p:spPr>
          <p:txBody>
            <a:bodyPr wrap="square" lIns="45719" tIns="45719" rIns="45719" bIns="45719" numCol="1" anchor="ctr">
              <a:noAutofit/>
            </a:bodyPr>
            <a:lstStyle/>
            <a:p>
              <a:pPr algn="ctr"/>
              <a:endParaRPr/>
            </a:p>
          </p:txBody>
        </p:sp>
        <p:grpSp>
          <p:nvGrpSpPr>
            <p:cNvPr id="810" name="Ovaal 3"/>
            <p:cNvGrpSpPr/>
            <p:nvPr/>
          </p:nvGrpSpPr>
          <p:grpSpPr>
            <a:xfrm>
              <a:off x="4132283" y="139533"/>
              <a:ext cx="381001" cy="381001"/>
              <a:chOff x="0" y="0"/>
              <a:chExt cx="381000" cy="381000"/>
            </a:xfrm>
          </p:grpSpPr>
          <p:sp>
            <p:nvSpPr>
              <p:cNvPr id="808"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09"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813" name="Ovaal 4"/>
            <p:cNvGrpSpPr/>
            <p:nvPr/>
          </p:nvGrpSpPr>
          <p:grpSpPr>
            <a:xfrm>
              <a:off x="537853" y="980208"/>
              <a:ext cx="381001" cy="381001"/>
              <a:chOff x="0" y="0"/>
              <a:chExt cx="381000" cy="381000"/>
            </a:xfrm>
          </p:grpSpPr>
          <p:sp>
            <p:nvSpPr>
              <p:cNvPr id="811"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12"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816" name="Ovaal 5"/>
            <p:cNvGrpSpPr/>
            <p:nvPr/>
          </p:nvGrpSpPr>
          <p:grpSpPr>
            <a:xfrm>
              <a:off x="5583546" y="1050965"/>
              <a:ext cx="381001" cy="381001"/>
              <a:chOff x="0" y="0"/>
              <a:chExt cx="381000" cy="381000"/>
            </a:xfrm>
          </p:grpSpPr>
          <p:sp>
            <p:nvSpPr>
              <p:cNvPr id="814"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15"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819" name="Ovaal 6"/>
            <p:cNvGrpSpPr/>
            <p:nvPr/>
          </p:nvGrpSpPr>
          <p:grpSpPr>
            <a:xfrm>
              <a:off x="5541983" y="3816927"/>
              <a:ext cx="381001" cy="381001"/>
              <a:chOff x="0" y="0"/>
              <a:chExt cx="381000" cy="381000"/>
            </a:xfrm>
          </p:grpSpPr>
          <p:sp>
            <p:nvSpPr>
              <p:cNvPr id="817"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18"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822" name="Ovaal 7"/>
            <p:cNvGrpSpPr/>
            <p:nvPr/>
          </p:nvGrpSpPr>
          <p:grpSpPr>
            <a:xfrm>
              <a:off x="3148281" y="-1"/>
              <a:ext cx="381001" cy="381001"/>
              <a:chOff x="0" y="0"/>
              <a:chExt cx="381000" cy="381000"/>
            </a:xfrm>
          </p:grpSpPr>
          <p:sp>
            <p:nvSpPr>
              <p:cNvPr id="820"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21"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825" name="Ovaal 8"/>
            <p:cNvGrpSpPr/>
            <p:nvPr/>
          </p:nvGrpSpPr>
          <p:grpSpPr>
            <a:xfrm>
              <a:off x="1285173" y="422563"/>
              <a:ext cx="381001" cy="381001"/>
              <a:chOff x="0" y="0"/>
              <a:chExt cx="381000" cy="381000"/>
            </a:xfrm>
          </p:grpSpPr>
          <p:sp>
            <p:nvSpPr>
              <p:cNvPr id="823"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24"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828" name="Ovaal 9"/>
            <p:cNvGrpSpPr/>
            <p:nvPr/>
          </p:nvGrpSpPr>
          <p:grpSpPr>
            <a:xfrm>
              <a:off x="-1" y="2504208"/>
              <a:ext cx="381001" cy="381001"/>
              <a:chOff x="0" y="0"/>
              <a:chExt cx="381000" cy="381000"/>
            </a:xfrm>
          </p:grpSpPr>
          <p:sp>
            <p:nvSpPr>
              <p:cNvPr id="826"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27"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831" name="Ovaal 10"/>
            <p:cNvGrpSpPr/>
            <p:nvPr/>
          </p:nvGrpSpPr>
          <p:grpSpPr>
            <a:xfrm>
              <a:off x="3096655" y="4724400"/>
              <a:ext cx="381001" cy="381000"/>
              <a:chOff x="0" y="0"/>
              <a:chExt cx="381000" cy="381000"/>
            </a:xfrm>
          </p:grpSpPr>
          <p:sp>
            <p:nvSpPr>
              <p:cNvPr id="829"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3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834" name="Ovaal 15"/>
            <p:cNvGrpSpPr/>
            <p:nvPr/>
          </p:nvGrpSpPr>
          <p:grpSpPr>
            <a:xfrm>
              <a:off x="4970483" y="491835"/>
              <a:ext cx="381001" cy="381001"/>
              <a:chOff x="0" y="0"/>
              <a:chExt cx="381000" cy="381000"/>
            </a:xfrm>
          </p:grpSpPr>
          <p:sp>
            <p:nvSpPr>
              <p:cNvPr id="832"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33"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837" name="Ovaal 16"/>
            <p:cNvGrpSpPr/>
            <p:nvPr/>
          </p:nvGrpSpPr>
          <p:grpSpPr>
            <a:xfrm>
              <a:off x="133432" y="1742208"/>
              <a:ext cx="381001" cy="381001"/>
              <a:chOff x="0" y="0"/>
              <a:chExt cx="381000" cy="381000"/>
            </a:xfrm>
          </p:grpSpPr>
          <p:sp>
            <p:nvSpPr>
              <p:cNvPr id="835"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36"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840" name="Ovaal 17"/>
            <p:cNvGrpSpPr/>
            <p:nvPr/>
          </p:nvGrpSpPr>
          <p:grpSpPr>
            <a:xfrm>
              <a:off x="4132283" y="4533900"/>
              <a:ext cx="381001" cy="381000"/>
              <a:chOff x="0" y="0"/>
              <a:chExt cx="381000" cy="381000"/>
            </a:xfrm>
          </p:grpSpPr>
          <p:sp>
            <p:nvSpPr>
              <p:cNvPr id="838"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39"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843" name="Ovaal 18"/>
            <p:cNvGrpSpPr/>
            <p:nvPr/>
          </p:nvGrpSpPr>
          <p:grpSpPr>
            <a:xfrm>
              <a:off x="215899" y="3200565"/>
              <a:ext cx="381001" cy="381001"/>
              <a:chOff x="0" y="0"/>
              <a:chExt cx="381000" cy="381000"/>
            </a:xfrm>
          </p:grpSpPr>
          <p:sp>
            <p:nvSpPr>
              <p:cNvPr id="841"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42"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846" name="Ovaal 19"/>
            <p:cNvGrpSpPr/>
            <p:nvPr/>
          </p:nvGrpSpPr>
          <p:grpSpPr>
            <a:xfrm>
              <a:off x="2227283" y="107371"/>
              <a:ext cx="381001" cy="381001"/>
              <a:chOff x="0" y="0"/>
              <a:chExt cx="381000" cy="381000"/>
            </a:xfrm>
          </p:grpSpPr>
          <p:sp>
            <p:nvSpPr>
              <p:cNvPr id="844"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45"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849" name="Ovaal 20"/>
            <p:cNvGrpSpPr/>
            <p:nvPr/>
          </p:nvGrpSpPr>
          <p:grpSpPr>
            <a:xfrm>
              <a:off x="6059054" y="1673266"/>
              <a:ext cx="381001" cy="381001"/>
              <a:chOff x="0" y="0"/>
              <a:chExt cx="381000" cy="381000"/>
            </a:xfrm>
          </p:grpSpPr>
          <p:sp>
            <p:nvSpPr>
              <p:cNvPr id="847"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48"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852" name="Ovaal 21"/>
            <p:cNvGrpSpPr/>
            <p:nvPr/>
          </p:nvGrpSpPr>
          <p:grpSpPr>
            <a:xfrm>
              <a:off x="5992255" y="3162300"/>
              <a:ext cx="381001" cy="381000"/>
              <a:chOff x="0" y="0"/>
              <a:chExt cx="381000" cy="381000"/>
            </a:xfrm>
          </p:grpSpPr>
          <p:sp>
            <p:nvSpPr>
              <p:cNvPr id="850"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51"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855" name="Ovaal 22"/>
            <p:cNvGrpSpPr/>
            <p:nvPr/>
          </p:nvGrpSpPr>
          <p:grpSpPr>
            <a:xfrm>
              <a:off x="4977739" y="4270662"/>
              <a:ext cx="381001" cy="381001"/>
              <a:chOff x="0" y="0"/>
              <a:chExt cx="381000" cy="381000"/>
            </a:xfrm>
          </p:grpSpPr>
          <p:sp>
            <p:nvSpPr>
              <p:cNvPr id="853"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54"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grpSp>
          <p:nvGrpSpPr>
            <p:cNvPr id="858" name="Ovaal 23"/>
            <p:cNvGrpSpPr/>
            <p:nvPr/>
          </p:nvGrpSpPr>
          <p:grpSpPr>
            <a:xfrm>
              <a:off x="2165102" y="4633191"/>
              <a:ext cx="381001" cy="381001"/>
              <a:chOff x="0" y="0"/>
              <a:chExt cx="381000" cy="381000"/>
            </a:xfrm>
          </p:grpSpPr>
          <p:sp>
            <p:nvSpPr>
              <p:cNvPr id="856" name="Circle"/>
              <p:cNvSpPr/>
              <p:nvPr/>
            </p:nvSpPr>
            <p:spPr>
              <a:xfrm>
                <a:off x="0" y="0"/>
                <a:ext cx="381000" cy="381000"/>
              </a:xfrm>
              <a:prstGeom prst="ellipse">
                <a:avLst/>
              </a:prstGeom>
              <a:solidFill>
                <a:schemeClr val="accent1"/>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57" name="A"/>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A</a:t>
                </a:r>
              </a:p>
            </p:txBody>
          </p:sp>
        </p:grpSp>
        <p:grpSp>
          <p:nvGrpSpPr>
            <p:cNvPr id="861" name="Ovaal 24"/>
            <p:cNvGrpSpPr/>
            <p:nvPr/>
          </p:nvGrpSpPr>
          <p:grpSpPr>
            <a:xfrm>
              <a:off x="6155046" y="2461985"/>
              <a:ext cx="381001" cy="381001"/>
              <a:chOff x="0" y="0"/>
              <a:chExt cx="381000" cy="381000"/>
            </a:xfrm>
          </p:grpSpPr>
          <p:sp>
            <p:nvSpPr>
              <p:cNvPr id="859" name="Circle"/>
              <p:cNvSpPr/>
              <p:nvPr/>
            </p:nvSpPr>
            <p:spPr>
              <a:xfrm>
                <a:off x="0" y="0"/>
                <a:ext cx="381000" cy="381000"/>
              </a:xfrm>
              <a:prstGeom prst="ellipse">
                <a:avLst/>
              </a:prstGeom>
              <a:solidFill>
                <a:srgbClr val="000000"/>
              </a:solidFill>
              <a:ln w="2540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60" name="B"/>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B</a:t>
                </a:r>
              </a:p>
            </p:txBody>
          </p:sp>
        </p:grpSp>
        <p:grpSp>
          <p:nvGrpSpPr>
            <p:cNvPr id="864" name="Ovaal 25"/>
            <p:cNvGrpSpPr/>
            <p:nvPr/>
          </p:nvGrpSpPr>
          <p:grpSpPr>
            <a:xfrm>
              <a:off x="1285173" y="4313876"/>
              <a:ext cx="381001" cy="381001"/>
              <a:chOff x="0" y="0"/>
              <a:chExt cx="381000" cy="381000"/>
            </a:xfrm>
          </p:grpSpPr>
          <p:sp>
            <p:nvSpPr>
              <p:cNvPr id="862" name="Circle"/>
              <p:cNvSpPr/>
              <p:nvPr/>
            </p:nvSpPr>
            <p:spPr>
              <a:xfrm>
                <a:off x="0" y="0"/>
                <a:ext cx="381000" cy="381000"/>
              </a:xfrm>
              <a:prstGeom prst="ellipse">
                <a:avLst/>
              </a:prstGeom>
              <a:solidFill>
                <a:schemeClr val="accent3"/>
              </a:solidFill>
              <a:ln w="25400" cap="flat">
                <a:solidFill>
                  <a:srgbClr val="718841"/>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63" name="C"/>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C</a:t>
                </a:r>
              </a:p>
            </p:txBody>
          </p:sp>
        </p:grpSp>
        <p:grpSp>
          <p:nvGrpSpPr>
            <p:cNvPr id="867" name="Ovaal 26"/>
            <p:cNvGrpSpPr/>
            <p:nvPr/>
          </p:nvGrpSpPr>
          <p:grpSpPr>
            <a:xfrm>
              <a:off x="610589" y="3816927"/>
              <a:ext cx="381001" cy="381001"/>
              <a:chOff x="0" y="0"/>
              <a:chExt cx="381000" cy="381000"/>
            </a:xfrm>
          </p:grpSpPr>
          <p:sp>
            <p:nvSpPr>
              <p:cNvPr id="865" name="Circle"/>
              <p:cNvSpPr/>
              <p:nvPr/>
            </p:nvSpPr>
            <p:spPr>
              <a:xfrm>
                <a:off x="0" y="0"/>
                <a:ext cx="381000" cy="381000"/>
              </a:xfrm>
              <a:prstGeom prst="ellipse">
                <a:avLst/>
              </a:prstGeom>
              <a:solidFill>
                <a:schemeClr val="accent6"/>
              </a:solidFill>
              <a:ln w="25400" cap="flat">
                <a:solidFill>
                  <a:srgbClr val="B46D33"/>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66" name="D"/>
              <p:cNvSpPr txBox="1"/>
              <p:nvPr/>
            </p:nvSpPr>
            <p:spPr>
              <a:xfrm>
                <a:off x="55796" y="11430"/>
                <a:ext cx="269408"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D</a:t>
                </a:r>
              </a:p>
            </p:txBody>
          </p:sp>
        </p:grpSp>
        <p:sp>
          <p:nvSpPr>
            <p:cNvPr id="868" name="Tekstvak 28"/>
            <p:cNvSpPr txBox="1"/>
            <p:nvPr/>
          </p:nvSpPr>
          <p:spPr>
            <a:xfrm>
              <a:off x="4021097" y="556036"/>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a:t>
              </a:r>
            </a:p>
          </p:txBody>
        </p:sp>
        <p:sp>
          <p:nvSpPr>
            <p:cNvPr id="869" name="Tekstvak 29"/>
            <p:cNvSpPr txBox="1"/>
            <p:nvPr/>
          </p:nvSpPr>
          <p:spPr>
            <a:xfrm>
              <a:off x="5772139" y="2461985"/>
              <a:ext cx="224022"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5</a:t>
              </a:r>
            </a:p>
          </p:txBody>
        </p:sp>
        <p:sp>
          <p:nvSpPr>
            <p:cNvPr id="870" name="Tekstvak 30"/>
            <p:cNvSpPr txBox="1"/>
            <p:nvPr/>
          </p:nvSpPr>
          <p:spPr>
            <a:xfrm>
              <a:off x="3086430" y="4263859"/>
              <a:ext cx="343903"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10</a:t>
              </a:r>
            </a:p>
          </p:txBody>
        </p:sp>
        <p:sp>
          <p:nvSpPr>
            <p:cNvPr id="871" name="Tekstvak 31"/>
            <p:cNvSpPr txBox="1"/>
            <p:nvPr/>
          </p:nvSpPr>
          <p:spPr>
            <a:xfrm>
              <a:off x="401237" y="2502682"/>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15</a:t>
              </a:r>
            </a:p>
          </p:txBody>
        </p:sp>
        <p:sp>
          <p:nvSpPr>
            <p:cNvPr id="872" name="Tekstvak 32"/>
            <p:cNvSpPr txBox="1"/>
            <p:nvPr/>
          </p:nvSpPr>
          <p:spPr>
            <a:xfrm>
              <a:off x="3129428" y="455549"/>
              <a:ext cx="34390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20</a:t>
              </a:r>
            </a:p>
          </p:txBody>
        </p:sp>
      </p:grpSp>
      <p:pic>
        <p:nvPicPr>
          <p:cNvPr id="874" name="Picture 2" descr="Picture 2"/>
          <p:cNvPicPr>
            <a:picLocks noChangeAspect="1"/>
          </p:cNvPicPr>
          <p:nvPr/>
        </p:nvPicPr>
        <p:blipFill>
          <a:blip r:embed="rId2"/>
          <a:stretch>
            <a:fillRect/>
          </a:stretch>
        </p:blipFill>
        <p:spPr>
          <a:xfrm>
            <a:off x="3443020" y="477803"/>
            <a:ext cx="832140" cy="696369"/>
          </a:xfrm>
          <a:prstGeom prst="rect">
            <a:avLst/>
          </a:prstGeom>
          <a:ln w="12700">
            <a:miter lim="400000"/>
          </a:ln>
        </p:spPr>
      </p:pic>
      <p:pic>
        <p:nvPicPr>
          <p:cNvPr id="875" name="Picture 2" descr="Picture 2"/>
          <p:cNvPicPr>
            <a:picLocks noChangeAspect="1"/>
          </p:cNvPicPr>
          <p:nvPr/>
        </p:nvPicPr>
        <p:blipFill>
          <a:blip r:embed="rId2"/>
          <a:stretch>
            <a:fillRect/>
          </a:stretch>
        </p:blipFill>
        <p:spPr>
          <a:xfrm rot="5400000">
            <a:off x="7693945" y="2664746"/>
            <a:ext cx="832140" cy="696370"/>
          </a:xfrm>
          <a:prstGeom prst="rect">
            <a:avLst/>
          </a:prstGeom>
          <a:ln w="12700">
            <a:miter lim="400000"/>
          </a:ln>
        </p:spPr>
      </p:pic>
      <p:pic>
        <p:nvPicPr>
          <p:cNvPr id="876" name="Picture 2" descr="Picture 2"/>
          <p:cNvPicPr>
            <a:picLocks noChangeAspect="1"/>
          </p:cNvPicPr>
          <p:nvPr/>
        </p:nvPicPr>
        <p:blipFill>
          <a:blip r:embed="rId2"/>
          <a:stretch>
            <a:fillRect/>
          </a:stretch>
        </p:blipFill>
        <p:spPr>
          <a:xfrm rot="7914188">
            <a:off x="7387503" y="4499528"/>
            <a:ext cx="832140" cy="696370"/>
          </a:xfrm>
          <a:prstGeom prst="rect">
            <a:avLst/>
          </a:prstGeom>
          <a:ln w="12700">
            <a:miter lim="400000"/>
          </a:ln>
        </p:spPr>
      </p:pic>
      <p:pic>
        <p:nvPicPr>
          <p:cNvPr id="877" name="Picture 2" descr="Picture 2"/>
          <p:cNvPicPr>
            <a:picLocks noChangeAspect="1"/>
          </p:cNvPicPr>
          <p:nvPr/>
        </p:nvPicPr>
        <p:blipFill>
          <a:blip r:embed="rId2"/>
          <a:stretch>
            <a:fillRect/>
          </a:stretch>
        </p:blipFill>
        <p:spPr>
          <a:xfrm rot="10194639">
            <a:off x="6040477" y="5741766"/>
            <a:ext cx="832140" cy="696370"/>
          </a:xfrm>
          <a:prstGeom prst="rect">
            <a:avLst/>
          </a:prstGeom>
          <a:ln w="12700">
            <a:miter lim="400000"/>
          </a:ln>
        </p:spPr>
      </p:pic>
      <p:pic>
        <p:nvPicPr>
          <p:cNvPr id="878" name="Picture 2" descr="Picture 2"/>
          <p:cNvPicPr>
            <a:picLocks noChangeAspect="1"/>
          </p:cNvPicPr>
          <p:nvPr/>
        </p:nvPicPr>
        <p:blipFill>
          <a:blip r:embed="rId2"/>
          <a:stretch>
            <a:fillRect/>
          </a:stretch>
        </p:blipFill>
        <p:spPr>
          <a:xfrm rot="13703950">
            <a:off x="1208854" y="5010394"/>
            <a:ext cx="832141" cy="696370"/>
          </a:xfrm>
          <a:prstGeom prst="rect">
            <a:avLst/>
          </a:prstGeom>
          <a:ln w="12700">
            <a:miter lim="400000"/>
          </a:ln>
        </p:spPr>
      </p:pic>
      <p:grpSp>
        <p:nvGrpSpPr>
          <p:cNvPr id="890" name="Groep 37"/>
          <p:cNvGrpSpPr/>
          <p:nvPr/>
        </p:nvGrpSpPr>
        <p:grpSpPr>
          <a:xfrm>
            <a:off x="1783850" y="1433405"/>
            <a:ext cx="5650569" cy="4115141"/>
            <a:chOff x="0" y="0"/>
            <a:chExt cx="5650567" cy="4115140"/>
          </a:xfrm>
        </p:grpSpPr>
        <p:sp>
          <p:nvSpPr>
            <p:cNvPr id="879" name="Boog 58"/>
            <p:cNvSpPr/>
            <p:nvPr/>
          </p:nvSpPr>
          <p:spPr>
            <a:xfrm>
              <a:off x="2006566" y="0"/>
              <a:ext cx="826317" cy="398694"/>
            </a:xfrm>
            <a:custGeom>
              <a:avLst/>
              <a:gdLst/>
              <a:ahLst/>
              <a:cxnLst>
                <a:cxn ang="0">
                  <a:pos x="wd2" y="hd2"/>
                </a:cxn>
                <a:cxn ang="5400000">
                  <a:pos x="wd2" y="hd2"/>
                </a:cxn>
                <a:cxn ang="10800000">
                  <a:pos x="wd2" y="hd2"/>
                </a:cxn>
                <a:cxn ang="16200000">
                  <a:pos x="wd2" y="hd2"/>
                </a:cxn>
              </a:cxnLst>
              <a:rect l="0" t="0" r="r" b="b"/>
              <a:pathLst>
                <a:path w="21033" h="20707" extrusionOk="0">
                  <a:moveTo>
                    <a:pt x="20971" y="0"/>
                  </a:moveTo>
                  <a:lnTo>
                    <a:pt x="20971" y="0"/>
                  </a:lnTo>
                  <a:cubicBezTo>
                    <a:pt x="21600" y="10273"/>
                    <a:pt x="17361" y="19496"/>
                    <a:pt x="11503" y="20599"/>
                  </a:cubicBezTo>
                  <a:cubicBezTo>
                    <a:pt x="6185" y="21600"/>
                    <a:pt x="1266" y="15540"/>
                    <a:pt x="0" y="6427"/>
                  </a:cubicBezTo>
                </a:path>
              </a:pathLst>
            </a:custGeom>
            <a:noFill/>
            <a:ln w="38100" cap="flat">
              <a:solidFill>
                <a:schemeClr val="accent2"/>
              </a:solidFill>
              <a:prstDash val="solid"/>
              <a:round/>
              <a:head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880" name="Boog 52"/>
            <p:cNvSpPr/>
            <p:nvPr/>
          </p:nvSpPr>
          <p:spPr>
            <a:xfrm rot="5400000">
              <a:off x="5012716" y="1698646"/>
              <a:ext cx="826317" cy="398695"/>
            </a:xfrm>
            <a:custGeom>
              <a:avLst/>
              <a:gdLst/>
              <a:ahLst/>
              <a:cxnLst>
                <a:cxn ang="0">
                  <a:pos x="wd2" y="hd2"/>
                </a:cxn>
                <a:cxn ang="5400000">
                  <a:pos x="wd2" y="hd2"/>
                </a:cxn>
                <a:cxn ang="10800000">
                  <a:pos x="wd2" y="hd2"/>
                </a:cxn>
                <a:cxn ang="16200000">
                  <a:pos x="wd2" y="hd2"/>
                </a:cxn>
              </a:cxnLst>
              <a:rect l="0" t="0" r="r" b="b"/>
              <a:pathLst>
                <a:path w="21033" h="20707" extrusionOk="0">
                  <a:moveTo>
                    <a:pt x="20971" y="0"/>
                  </a:moveTo>
                  <a:lnTo>
                    <a:pt x="20971" y="0"/>
                  </a:lnTo>
                  <a:cubicBezTo>
                    <a:pt x="21600" y="10273"/>
                    <a:pt x="17361" y="19496"/>
                    <a:pt x="11503" y="20599"/>
                  </a:cubicBezTo>
                  <a:cubicBezTo>
                    <a:pt x="6185" y="21600"/>
                    <a:pt x="1266" y="15540"/>
                    <a:pt x="0" y="6427"/>
                  </a:cubicBezTo>
                </a:path>
              </a:pathLst>
            </a:custGeom>
            <a:noFill/>
            <a:ln w="38100" cap="flat">
              <a:solidFill>
                <a:schemeClr val="accent2"/>
              </a:solidFill>
              <a:prstDash val="solid"/>
              <a:round/>
              <a:head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881" name="Boog 53"/>
            <p:cNvSpPr/>
            <p:nvPr/>
          </p:nvSpPr>
          <p:spPr>
            <a:xfrm rot="7964935">
              <a:off x="4810576" y="2857119"/>
              <a:ext cx="826317" cy="398694"/>
            </a:xfrm>
            <a:custGeom>
              <a:avLst/>
              <a:gdLst/>
              <a:ahLst/>
              <a:cxnLst>
                <a:cxn ang="0">
                  <a:pos x="wd2" y="hd2"/>
                </a:cxn>
                <a:cxn ang="5400000">
                  <a:pos x="wd2" y="hd2"/>
                </a:cxn>
                <a:cxn ang="10800000">
                  <a:pos x="wd2" y="hd2"/>
                </a:cxn>
                <a:cxn ang="16200000">
                  <a:pos x="wd2" y="hd2"/>
                </a:cxn>
              </a:cxnLst>
              <a:rect l="0" t="0" r="r" b="b"/>
              <a:pathLst>
                <a:path w="21033" h="20707" extrusionOk="0">
                  <a:moveTo>
                    <a:pt x="20971" y="0"/>
                  </a:moveTo>
                  <a:lnTo>
                    <a:pt x="20971" y="0"/>
                  </a:lnTo>
                  <a:cubicBezTo>
                    <a:pt x="21600" y="10273"/>
                    <a:pt x="17361" y="19496"/>
                    <a:pt x="11503" y="20599"/>
                  </a:cubicBezTo>
                  <a:cubicBezTo>
                    <a:pt x="6185" y="21600"/>
                    <a:pt x="1266" y="15540"/>
                    <a:pt x="0" y="6427"/>
                  </a:cubicBezTo>
                </a:path>
              </a:pathLst>
            </a:custGeom>
            <a:noFill/>
            <a:ln w="38100" cap="flat">
              <a:solidFill>
                <a:schemeClr val="accent2"/>
              </a:solidFill>
              <a:prstDash val="solid"/>
              <a:round/>
              <a:head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882" name="Boog 54"/>
            <p:cNvSpPr/>
            <p:nvPr/>
          </p:nvSpPr>
          <p:spPr>
            <a:xfrm rot="10337896">
              <a:off x="3761421" y="3662874"/>
              <a:ext cx="826317" cy="398695"/>
            </a:xfrm>
            <a:custGeom>
              <a:avLst/>
              <a:gdLst/>
              <a:ahLst/>
              <a:cxnLst>
                <a:cxn ang="0">
                  <a:pos x="wd2" y="hd2"/>
                </a:cxn>
                <a:cxn ang="5400000">
                  <a:pos x="wd2" y="hd2"/>
                </a:cxn>
                <a:cxn ang="10800000">
                  <a:pos x="wd2" y="hd2"/>
                </a:cxn>
                <a:cxn ang="16200000">
                  <a:pos x="wd2" y="hd2"/>
                </a:cxn>
              </a:cxnLst>
              <a:rect l="0" t="0" r="r" b="b"/>
              <a:pathLst>
                <a:path w="21033" h="20707" extrusionOk="0">
                  <a:moveTo>
                    <a:pt x="20971" y="0"/>
                  </a:moveTo>
                  <a:lnTo>
                    <a:pt x="20971" y="0"/>
                  </a:lnTo>
                  <a:cubicBezTo>
                    <a:pt x="21600" y="10273"/>
                    <a:pt x="17361" y="19496"/>
                    <a:pt x="11503" y="20599"/>
                  </a:cubicBezTo>
                  <a:cubicBezTo>
                    <a:pt x="6185" y="21600"/>
                    <a:pt x="1266" y="15540"/>
                    <a:pt x="0" y="6427"/>
                  </a:cubicBezTo>
                </a:path>
              </a:pathLst>
            </a:custGeom>
            <a:noFill/>
            <a:ln w="38100" cap="flat">
              <a:solidFill>
                <a:schemeClr val="accent2"/>
              </a:solidFill>
              <a:prstDash val="solid"/>
              <a:round/>
              <a:head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883" name="Boog 55"/>
            <p:cNvSpPr/>
            <p:nvPr/>
          </p:nvSpPr>
          <p:spPr>
            <a:xfrm rot="14300898">
              <a:off x="-26657" y="2926096"/>
              <a:ext cx="826317" cy="398695"/>
            </a:xfrm>
            <a:custGeom>
              <a:avLst/>
              <a:gdLst/>
              <a:ahLst/>
              <a:cxnLst>
                <a:cxn ang="0">
                  <a:pos x="wd2" y="hd2"/>
                </a:cxn>
                <a:cxn ang="5400000">
                  <a:pos x="wd2" y="hd2"/>
                </a:cxn>
                <a:cxn ang="10800000">
                  <a:pos x="wd2" y="hd2"/>
                </a:cxn>
                <a:cxn ang="16200000">
                  <a:pos x="wd2" y="hd2"/>
                </a:cxn>
              </a:cxnLst>
              <a:rect l="0" t="0" r="r" b="b"/>
              <a:pathLst>
                <a:path w="21033" h="20707" extrusionOk="0">
                  <a:moveTo>
                    <a:pt x="20971" y="0"/>
                  </a:moveTo>
                  <a:lnTo>
                    <a:pt x="20971" y="0"/>
                  </a:lnTo>
                  <a:cubicBezTo>
                    <a:pt x="21600" y="10273"/>
                    <a:pt x="17361" y="19496"/>
                    <a:pt x="11503" y="20599"/>
                  </a:cubicBezTo>
                  <a:cubicBezTo>
                    <a:pt x="6185" y="21600"/>
                    <a:pt x="1266" y="15540"/>
                    <a:pt x="0" y="6427"/>
                  </a:cubicBezTo>
                </a:path>
              </a:pathLst>
            </a:custGeom>
            <a:noFill/>
            <a:ln w="38100" cap="flat">
              <a:solidFill>
                <a:schemeClr val="accent2"/>
              </a:solidFill>
              <a:prstDash val="solid"/>
              <a:round/>
              <a:head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endParaRPr/>
            </a:p>
          </p:txBody>
        </p:sp>
        <p:sp>
          <p:nvSpPr>
            <p:cNvPr id="884" name="Rechte verbindingslijn met pijl 69"/>
            <p:cNvSpPr/>
            <p:nvPr/>
          </p:nvSpPr>
          <p:spPr>
            <a:xfrm flipH="1" flipV="1">
              <a:off x="1911849" y="125231"/>
              <a:ext cx="921000" cy="2195515"/>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885" name="Rechte verbindingslijn met pijl 70"/>
            <p:cNvSpPr/>
            <p:nvPr/>
          </p:nvSpPr>
          <p:spPr>
            <a:xfrm>
              <a:off x="2832847" y="2320743"/>
              <a:ext cx="1761295" cy="1561023"/>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886" name="Rechte verbindingslijn met pijl 71"/>
            <p:cNvSpPr/>
            <p:nvPr/>
          </p:nvSpPr>
          <p:spPr>
            <a:xfrm flipH="1">
              <a:off x="538957" y="2328104"/>
              <a:ext cx="2293892" cy="1188710"/>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887" name="Ovaal 73"/>
            <p:cNvSpPr/>
            <p:nvPr/>
          </p:nvSpPr>
          <p:spPr>
            <a:xfrm>
              <a:off x="2718547" y="2213804"/>
              <a:ext cx="228601" cy="228601"/>
            </a:xfrm>
            <a:prstGeom prst="ellipse">
              <a:avLst/>
            </a:prstGeom>
            <a:gradFill flip="none" rotWithShape="1">
              <a:gsLst>
                <a:gs pos="0">
                  <a:srgbClr val="9A2F2C"/>
                </a:gs>
                <a:gs pos="80000">
                  <a:srgbClr val="CA3E3A"/>
                </a:gs>
                <a:gs pos="100000">
                  <a:srgbClr val="CE3B37"/>
                </a:gs>
              </a:gsLst>
              <a:lin ang="16200000" scaled="0"/>
            </a:gradFill>
            <a:ln w="9525" cap="flat">
              <a:solidFill>
                <a:srgbClr val="BE4B48"/>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888" name="Rechte verbindingslijn met pijl 79"/>
            <p:cNvSpPr/>
            <p:nvPr/>
          </p:nvSpPr>
          <p:spPr>
            <a:xfrm>
              <a:off x="2947147" y="2328104"/>
              <a:ext cx="2612546" cy="476278"/>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sp>
          <p:nvSpPr>
            <p:cNvPr id="889" name="Rechte verbindingslijn met pijl 80"/>
            <p:cNvSpPr/>
            <p:nvPr/>
          </p:nvSpPr>
          <p:spPr>
            <a:xfrm flipV="1">
              <a:off x="2947147" y="1484836"/>
              <a:ext cx="2554324" cy="843269"/>
            </a:xfrm>
            <a:prstGeom prst="line">
              <a:avLst/>
            </a:prstGeom>
            <a:noFill/>
            <a:ln w="38100" cap="flat">
              <a:solidFill>
                <a:schemeClr val="accent2"/>
              </a:solidFill>
              <a:prstDash val="solid"/>
              <a:round/>
              <a:tailEnd type="triangle" w="med" len="med"/>
            </a:ln>
            <a:effectLst>
              <a:outerShdw blurRad="38100" dist="23000" dir="5400000" rotWithShape="0">
                <a:srgbClr val="000000">
                  <a:alpha val="35000"/>
                </a:srgbClr>
              </a:outerShdw>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Titel 2"/>
          <p:cNvSpPr txBox="1">
            <a:spLocks noGrp="1"/>
          </p:cNvSpPr>
          <p:nvPr>
            <p:ph type="title"/>
          </p:nvPr>
        </p:nvSpPr>
        <p:spPr>
          <a:prstGeom prst="rect">
            <a:avLst/>
          </a:prstGeom>
        </p:spPr>
        <p:txBody>
          <a:bodyPr/>
          <a:lstStyle/>
          <a:p>
            <a:r>
              <a:t>Caveats</a:t>
            </a:r>
          </a:p>
        </p:txBody>
      </p:sp>
      <p:sp>
        <p:nvSpPr>
          <p:cNvPr id="893" name="Tijdelijke aanduiding voor inhoud 3"/>
          <p:cNvSpPr txBox="1">
            <a:spLocks noGrp="1"/>
          </p:cNvSpPr>
          <p:nvPr>
            <p:ph type="body" idx="1"/>
          </p:nvPr>
        </p:nvSpPr>
        <p:spPr>
          <a:xfrm>
            <a:off x="457200" y="1600200"/>
            <a:ext cx="8229600" cy="4525963"/>
          </a:xfrm>
          <a:prstGeom prst="rect">
            <a:avLst/>
          </a:prstGeom>
        </p:spPr>
        <p:txBody>
          <a:bodyPr>
            <a:normAutofit lnSpcReduction="10000"/>
          </a:bodyPr>
          <a:lstStyle/>
          <a:p>
            <a:pPr marL="0" indent="0" defTabSz="868680">
              <a:spcBef>
                <a:spcPts val="500"/>
              </a:spcBef>
              <a:buSzTx/>
              <a:buNone/>
              <a:defRPr sz="2280"/>
            </a:pPr>
            <a:r>
              <a:t>Consistency loss:</a:t>
            </a:r>
          </a:p>
          <a:p>
            <a:pPr marL="325754" indent="-325754" defTabSz="868680">
              <a:spcBef>
                <a:spcPts val="500"/>
              </a:spcBef>
              <a:defRPr sz="2280"/>
            </a:pPr>
            <a:r>
              <a:t>DNS names instead of IP’s (non-deterministic)</a:t>
            </a:r>
          </a:p>
          <a:p>
            <a:pPr marL="325754" indent="-325754" defTabSz="868680">
              <a:spcBef>
                <a:spcPts val="500"/>
              </a:spcBef>
              <a:defRPr sz="2280"/>
            </a:pPr>
            <a:r>
              <a:t>Upon history changes (auto-cleanup)</a:t>
            </a:r>
          </a:p>
          <a:p>
            <a:pPr marL="325754" indent="-325754" defTabSz="868680">
              <a:spcBef>
                <a:spcPts val="500"/>
              </a:spcBef>
              <a:defRPr sz="2280"/>
            </a:pPr>
            <a:r>
              <a:t>Resizing the upstream (#slots)</a:t>
            </a:r>
          </a:p>
          <a:p>
            <a:pPr marL="325754" indent="-325754" defTabSz="868680">
              <a:spcBef>
                <a:spcPts val="500"/>
              </a:spcBef>
              <a:defRPr sz="2280"/>
            </a:pPr>
            <a:endParaRPr/>
          </a:p>
          <a:p>
            <a:pPr marL="0" indent="0" defTabSz="868680">
              <a:spcBef>
                <a:spcPts val="500"/>
              </a:spcBef>
              <a:buSzTx/>
              <a:buFontTx/>
              <a:buNone/>
              <a:defRPr sz="2280"/>
            </a:pPr>
            <a:r>
              <a:t>Rebuilding (local appr. 20ms)</a:t>
            </a:r>
          </a:p>
          <a:p>
            <a:pPr marL="325754" indent="-325754" defTabSz="868680">
              <a:spcBef>
                <a:spcPts val="500"/>
              </a:spcBef>
              <a:defRPr sz="2280"/>
            </a:pPr>
            <a:r>
              <a:t>Updating the upstream (no #slot changes)</a:t>
            </a:r>
          </a:p>
          <a:p>
            <a:pPr marL="325754" indent="-325754" defTabSz="868680">
              <a:spcBef>
                <a:spcPts val="500"/>
              </a:spcBef>
              <a:defRPr sz="2280"/>
            </a:pPr>
            <a:r>
              <a:t>Out of sync updates</a:t>
            </a:r>
          </a:p>
          <a:p>
            <a:pPr marL="325754" indent="-325754" defTabSz="868680">
              <a:spcBef>
                <a:spcPts val="500"/>
              </a:spcBef>
              <a:defRPr sz="2280"/>
            </a:pPr>
            <a:endParaRPr/>
          </a:p>
          <a:p>
            <a:pPr marL="0" indent="0" defTabSz="868680">
              <a:spcBef>
                <a:spcPts val="500"/>
              </a:spcBef>
              <a:buSzTx/>
              <a:buFontTx/>
              <a:buNone/>
              <a:defRPr sz="2280"/>
            </a:pPr>
            <a:r>
              <a:t>General</a:t>
            </a:r>
          </a:p>
          <a:p>
            <a:pPr marL="325754" indent="-325754" defTabSz="868680">
              <a:spcBef>
                <a:spcPts val="500"/>
              </a:spcBef>
              <a:defRPr sz="2280"/>
            </a:pPr>
            <a:r>
              <a:t>Use at least 100 slots per ‘expected’ target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Rechthoek 5"/>
          <p:cNvSpPr/>
          <p:nvPr/>
        </p:nvSpPr>
        <p:spPr>
          <a:xfrm>
            <a:off x="0" y="0"/>
            <a:ext cx="9144000" cy="6858000"/>
          </a:xfrm>
          <a:prstGeom prst="rect">
            <a:avLst/>
          </a:prstGeom>
          <a:solidFill>
            <a:srgbClr val="000000"/>
          </a:solidFill>
          <a:ln w="25400">
            <a:solidFill>
              <a:srgbClr val="000000"/>
            </a:solidFill>
          </a:ln>
        </p:spPr>
        <p:txBody>
          <a:bodyPr lIns="45719" rIns="45719" anchor="ctr"/>
          <a:lstStyle/>
          <a:p>
            <a:pPr algn="ctr">
              <a:defRPr>
                <a:solidFill>
                  <a:srgbClr val="FFFFFF"/>
                </a:solidFill>
              </a:defRPr>
            </a:pPr>
            <a:endParaRPr/>
          </a:p>
        </p:txBody>
      </p:sp>
      <p:pic>
        <p:nvPicPr>
          <p:cNvPr id="896" name="Picture 2" descr="Picture 2"/>
          <p:cNvPicPr>
            <a:picLocks noChangeAspect="1"/>
          </p:cNvPicPr>
          <p:nvPr/>
        </p:nvPicPr>
        <p:blipFill>
          <a:blip r:embed="rId2"/>
          <a:stretch>
            <a:fillRect/>
          </a:stretch>
        </p:blipFill>
        <p:spPr>
          <a:xfrm>
            <a:off x="0" y="384593"/>
            <a:ext cx="9144000" cy="609240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A0EA-8AB1-59C2-BF21-C1C633562FB3}"/>
              </a:ext>
            </a:extLst>
          </p:cNvPr>
          <p:cNvSpPr>
            <a:spLocks noGrp="1"/>
          </p:cNvSpPr>
          <p:nvPr>
            <p:ph type="title"/>
          </p:nvPr>
        </p:nvSpPr>
        <p:spPr/>
        <p:txBody>
          <a:bodyPr/>
          <a:lstStyle/>
          <a:p>
            <a:r>
              <a:rPr lang="en-NL" dirty="0"/>
              <a:t>What?</a:t>
            </a:r>
          </a:p>
        </p:txBody>
      </p:sp>
      <p:sp>
        <p:nvSpPr>
          <p:cNvPr id="3" name="Text Placeholder 2">
            <a:extLst>
              <a:ext uri="{FF2B5EF4-FFF2-40B4-BE49-F238E27FC236}">
                <a16:creationId xmlns:a16="http://schemas.microsoft.com/office/drawing/2014/main" id="{A6A18D49-400C-299A-5167-ADACC01F1914}"/>
              </a:ext>
            </a:extLst>
          </p:cNvPr>
          <p:cNvSpPr>
            <a:spLocks noGrp="1"/>
          </p:cNvSpPr>
          <p:nvPr>
            <p:ph type="body" idx="1"/>
          </p:nvPr>
        </p:nvSpPr>
        <p:spPr/>
        <p:txBody>
          <a:bodyPr/>
          <a:lstStyle/>
          <a:p>
            <a:pPr marL="514350" indent="-514350">
              <a:buFont typeface="+mj-lt"/>
              <a:buAutoNum type="arabicPeriod"/>
            </a:pPr>
            <a:r>
              <a:rPr lang="en-NL" dirty="0"/>
              <a:t>Distribute load over backends</a:t>
            </a:r>
          </a:p>
          <a:p>
            <a:pPr marL="514350" indent="-514350">
              <a:buFont typeface="+mj-lt"/>
              <a:buAutoNum type="arabicPeriod"/>
            </a:pPr>
            <a:r>
              <a:rPr lang="en-NL" dirty="0"/>
              <a:t>Take a property from an outgoing connection</a:t>
            </a:r>
          </a:p>
          <a:p>
            <a:pPr marL="514350" indent="-514350">
              <a:buFont typeface="+mj-lt"/>
              <a:buAutoNum type="arabicPeriod"/>
            </a:pPr>
            <a:r>
              <a:rPr lang="en-NL" dirty="0"/>
              <a:t>Ensure the </a:t>
            </a:r>
            <a:r>
              <a:rPr lang="en-NL" i="1" u="sng" dirty="0"/>
              <a:t>same property value</a:t>
            </a:r>
            <a:r>
              <a:rPr lang="en-NL" dirty="0"/>
              <a:t> always ends up on the </a:t>
            </a:r>
            <a:r>
              <a:rPr lang="en-NL" i="1" u="sng" dirty="0"/>
              <a:t>same backend</a:t>
            </a:r>
          </a:p>
        </p:txBody>
      </p:sp>
    </p:spTree>
    <p:extLst>
      <p:ext uri="{BB962C8B-B14F-4D97-AF65-F5344CB8AC3E}">
        <p14:creationId xmlns:p14="http://schemas.microsoft.com/office/powerpoint/2010/main" val="3558234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hthoek 46"/>
          <p:cNvSpPr/>
          <p:nvPr/>
        </p:nvSpPr>
        <p:spPr>
          <a:xfrm>
            <a:off x="5805054" y="5049980"/>
            <a:ext cx="2590801" cy="765464"/>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a:solidFill>
              <a:srgbClr val="4A7EBB"/>
            </a:solidFill>
          </a:ln>
          <a:effectLst>
            <a:outerShdw blurRad="38100" dist="20000" dir="5400000" rotWithShape="0">
              <a:srgbClr val="000000">
                <a:alpha val="38000"/>
              </a:srgbClr>
            </a:outerShdw>
          </a:effectLst>
        </p:spPr>
        <p:txBody>
          <a:bodyPr lIns="45719" rIns="45719" anchor="ctr"/>
          <a:lstStyle/>
          <a:p>
            <a:pPr algn="ctr"/>
            <a:endParaRPr/>
          </a:p>
        </p:txBody>
      </p:sp>
      <p:sp>
        <p:nvSpPr>
          <p:cNvPr id="254" name="Rechthoek 45"/>
          <p:cNvSpPr/>
          <p:nvPr/>
        </p:nvSpPr>
        <p:spPr>
          <a:xfrm>
            <a:off x="5805054" y="3352798"/>
            <a:ext cx="2590801" cy="1607129"/>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a:solidFill>
              <a:srgbClr val="4A7EBB"/>
            </a:solidFill>
          </a:ln>
          <a:effectLst>
            <a:outerShdw blurRad="38100" dist="20000" dir="5400000" rotWithShape="0">
              <a:srgbClr val="000000">
                <a:alpha val="38000"/>
              </a:srgbClr>
            </a:outerShdw>
          </a:effectLst>
        </p:spPr>
        <p:txBody>
          <a:bodyPr lIns="45719" rIns="45719" anchor="ctr"/>
          <a:lstStyle/>
          <a:p>
            <a:pPr algn="ctr"/>
            <a:endParaRPr/>
          </a:p>
        </p:txBody>
      </p:sp>
      <p:sp>
        <p:nvSpPr>
          <p:cNvPr id="255" name="Rechthoek 12"/>
          <p:cNvSpPr/>
          <p:nvPr/>
        </p:nvSpPr>
        <p:spPr>
          <a:xfrm>
            <a:off x="5805054" y="1582880"/>
            <a:ext cx="2590801" cy="1666009"/>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a:solidFill>
              <a:srgbClr val="4A7EBB"/>
            </a:solidFill>
          </a:ln>
          <a:effectLst>
            <a:outerShdw blurRad="38100" dist="20000" dir="5400000" rotWithShape="0">
              <a:srgbClr val="000000">
                <a:alpha val="38000"/>
              </a:srgbClr>
            </a:outerShdw>
          </a:effectLst>
        </p:spPr>
        <p:txBody>
          <a:bodyPr lIns="45719" rIns="45719" anchor="ctr"/>
          <a:lstStyle/>
          <a:p>
            <a:pPr algn="ctr"/>
            <a:endParaRPr/>
          </a:p>
        </p:txBody>
      </p:sp>
      <p:sp>
        <p:nvSpPr>
          <p:cNvPr id="256" name="Titel 3"/>
          <p:cNvSpPr txBox="1">
            <a:spLocks noGrp="1"/>
          </p:cNvSpPr>
          <p:nvPr>
            <p:ph type="title"/>
          </p:nvPr>
        </p:nvSpPr>
        <p:spPr>
          <a:prstGeom prst="rect">
            <a:avLst/>
          </a:prstGeom>
        </p:spPr>
        <p:txBody>
          <a:bodyPr/>
          <a:lstStyle/>
          <a:p>
            <a:r>
              <a:t>Load balancing</a:t>
            </a:r>
          </a:p>
        </p:txBody>
      </p:sp>
      <p:grpSp>
        <p:nvGrpSpPr>
          <p:cNvPr id="259" name="Rechthoek 4"/>
          <p:cNvGrpSpPr/>
          <p:nvPr/>
        </p:nvGrpSpPr>
        <p:grpSpPr>
          <a:xfrm>
            <a:off x="1676403" y="1600199"/>
            <a:ext cx="609601" cy="4232564"/>
            <a:chOff x="0" y="0"/>
            <a:chExt cx="609600" cy="4232562"/>
          </a:xfrm>
        </p:grpSpPr>
        <p:sp>
          <p:nvSpPr>
            <p:cNvPr id="257" name="Rectangle"/>
            <p:cNvSpPr/>
            <p:nvPr/>
          </p:nvSpPr>
          <p:spPr>
            <a:xfrm rot="16200000">
              <a:off x="-1811482" y="1811481"/>
              <a:ext cx="4232564" cy="609601"/>
            </a:xfrm>
            <a:prstGeom prst="rect">
              <a:avLst/>
            </a:prstGeom>
            <a:solidFill>
              <a:srgbClr val="00345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8" name="Loadbalancer"/>
            <p:cNvSpPr txBox="1"/>
            <p:nvPr/>
          </p:nvSpPr>
          <p:spPr>
            <a:xfrm rot="16200000">
              <a:off x="-1811482" y="1937211"/>
              <a:ext cx="423256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Loadbalancer</a:t>
              </a:r>
            </a:p>
          </p:txBody>
        </p:sp>
      </p:grpSp>
      <p:sp>
        <p:nvSpPr>
          <p:cNvPr id="260" name="Rechte verbindingslijn met pijl 6"/>
          <p:cNvSpPr/>
          <p:nvPr/>
        </p:nvSpPr>
        <p:spPr>
          <a:xfrm>
            <a:off x="428307" y="3726871"/>
            <a:ext cx="1248096" cy="0"/>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1" name="Rechte verbindingslijn met pijl 18"/>
          <p:cNvSpPr/>
          <p:nvPr/>
        </p:nvSpPr>
        <p:spPr>
          <a:xfrm>
            <a:off x="2286000" y="1977736"/>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2" name="Rechte verbindingslijn met pijl 20"/>
          <p:cNvSpPr/>
          <p:nvPr/>
        </p:nvSpPr>
        <p:spPr>
          <a:xfrm>
            <a:off x="2286002" y="2871353"/>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3" name="Rechte verbindingslijn met pijl 21"/>
          <p:cNvSpPr/>
          <p:nvPr/>
        </p:nvSpPr>
        <p:spPr>
          <a:xfrm>
            <a:off x="2285999" y="3726870"/>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4" name="Rechte verbindingslijn met pijl 22"/>
          <p:cNvSpPr/>
          <p:nvPr/>
        </p:nvSpPr>
        <p:spPr>
          <a:xfrm>
            <a:off x="2286000" y="4585854"/>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5" name="Rechte verbindingslijn met pijl 23"/>
          <p:cNvSpPr/>
          <p:nvPr/>
        </p:nvSpPr>
        <p:spPr>
          <a:xfrm>
            <a:off x="2286000" y="5458688"/>
            <a:ext cx="782781"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25" name="Rechte verbindingslijn met pijl 25"/>
          <p:cNvSpPr/>
          <p:nvPr/>
        </p:nvSpPr>
        <p:spPr>
          <a:xfrm>
            <a:off x="3851928" y="2435919"/>
            <a:ext cx="1926214" cy="4562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6" name="Rechte verbindingslijn met pijl 26"/>
          <p:cNvSpPr/>
          <p:nvPr/>
        </p:nvSpPr>
        <p:spPr>
          <a:xfrm>
            <a:off x="3830916" y="1995933"/>
            <a:ext cx="1955412" cy="23187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7" name="Rechte verbindingslijn met pijl 27"/>
          <p:cNvSpPr/>
          <p:nvPr/>
        </p:nvSpPr>
        <p:spPr>
          <a:xfrm>
            <a:off x="3832464" y="2914051"/>
            <a:ext cx="1937294" cy="2519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8" name="Rechte verbindingslijn met pijl 28"/>
          <p:cNvSpPr/>
          <p:nvPr/>
        </p:nvSpPr>
        <p:spPr>
          <a:xfrm>
            <a:off x="3836797" y="3728233"/>
            <a:ext cx="1943627" cy="581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9" name="Rechte verbindingslijn met pijl 29"/>
          <p:cNvSpPr/>
          <p:nvPr/>
        </p:nvSpPr>
        <p:spPr>
          <a:xfrm>
            <a:off x="3829157" y="4334231"/>
            <a:ext cx="1971136" cy="2696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271" name="Rechte verbindingslijn met pijl 30"/>
          <p:cNvSpPr/>
          <p:nvPr/>
        </p:nvSpPr>
        <p:spPr>
          <a:xfrm>
            <a:off x="3816929" y="1984661"/>
            <a:ext cx="1988126" cy="431224"/>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2" name="Rechte verbindingslijn met pijl 31"/>
          <p:cNvSpPr/>
          <p:nvPr/>
        </p:nvSpPr>
        <p:spPr>
          <a:xfrm>
            <a:off x="3816930" y="2878279"/>
            <a:ext cx="1977336" cy="144354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3" name="Rechte verbindingslijn met pijl 32"/>
          <p:cNvSpPr/>
          <p:nvPr/>
        </p:nvSpPr>
        <p:spPr>
          <a:xfrm flipV="1">
            <a:off x="3816927" y="2415885"/>
            <a:ext cx="1988129" cy="1317912"/>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4" name="Rechte verbindingslijn met pijl 33"/>
          <p:cNvSpPr/>
          <p:nvPr/>
        </p:nvSpPr>
        <p:spPr>
          <a:xfrm flipV="1">
            <a:off x="3829653" y="2415885"/>
            <a:ext cx="1975401" cy="2191555"/>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5" name="Rechte verbindingslijn met pijl 34"/>
          <p:cNvSpPr/>
          <p:nvPr/>
        </p:nvSpPr>
        <p:spPr>
          <a:xfrm flipV="1">
            <a:off x="3816927" y="2415885"/>
            <a:ext cx="1988128" cy="304973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grpSp>
        <p:nvGrpSpPr>
          <p:cNvPr id="278" name="Rechthoek 40"/>
          <p:cNvGrpSpPr/>
          <p:nvPr/>
        </p:nvGrpSpPr>
        <p:grpSpPr>
          <a:xfrm>
            <a:off x="6172198" y="2222786"/>
            <a:ext cx="2112824" cy="555919"/>
            <a:chOff x="-1" y="0"/>
            <a:chExt cx="2112822" cy="555917"/>
          </a:xfrm>
        </p:grpSpPr>
        <p:sp>
          <p:nvSpPr>
            <p:cNvPr id="276" name="Rectangle"/>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 name="Address Service 2"/>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lang="nl-NL" dirty="0" err="1"/>
                <a:t>Invoice</a:t>
              </a:r>
              <a:r>
                <a:rPr dirty="0"/>
                <a:t> </a:t>
              </a:r>
              <a:r>
                <a:rPr lang="nl-NL" dirty="0" err="1"/>
                <a:t>instance</a:t>
              </a:r>
              <a:r>
                <a:rPr dirty="0"/>
                <a:t> 2</a:t>
              </a:r>
            </a:p>
          </p:txBody>
        </p:sp>
      </p:grpSp>
      <p:grpSp>
        <p:nvGrpSpPr>
          <p:cNvPr id="281" name="Rechthoek 42"/>
          <p:cNvGrpSpPr/>
          <p:nvPr/>
        </p:nvGrpSpPr>
        <p:grpSpPr>
          <a:xfrm>
            <a:off x="6123708" y="4092283"/>
            <a:ext cx="2112823" cy="555919"/>
            <a:chOff x="-1" y="0"/>
            <a:chExt cx="2112822" cy="555917"/>
          </a:xfrm>
        </p:grpSpPr>
        <p:sp>
          <p:nvSpPr>
            <p:cNvPr id="279" name="Rectangle"/>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0" name="Ticket Service 2"/>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dirty="0"/>
                <a:t>Ticket </a:t>
              </a:r>
              <a:r>
                <a:rPr lang="nl-NL" dirty="0" err="1"/>
                <a:t>instance</a:t>
              </a:r>
              <a:r>
                <a:rPr dirty="0"/>
                <a:t> 2</a:t>
              </a:r>
            </a:p>
          </p:txBody>
        </p:sp>
      </p:grpSp>
      <p:grpSp>
        <p:nvGrpSpPr>
          <p:cNvPr id="284" name="Rechthoek 43"/>
          <p:cNvGrpSpPr/>
          <p:nvPr/>
        </p:nvGrpSpPr>
        <p:grpSpPr>
          <a:xfrm>
            <a:off x="6040579" y="5180729"/>
            <a:ext cx="2112823" cy="555919"/>
            <a:chOff x="-1" y="0"/>
            <a:chExt cx="2112822" cy="555917"/>
          </a:xfrm>
        </p:grpSpPr>
        <p:sp>
          <p:nvSpPr>
            <p:cNvPr id="282" name="Rectangle"/>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3" name="Report Service 1"/>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dirty="0"/>
                <a:t>Report </a:t>
              </a:r>
              <a:r>
                <a:rPr lang="nl-NL" dirty="0" err="1"/>
                <a:t>instance</a:t>
              </a:r>
              <a:r>
                <a:rPr dirty="0"/>
                <a:t> 1</a:t>
              </a:r>
            </a:p>
          </p:txBody>
        </p:sp>
      </p:grpSp>
      <p:sp>
        <p:nvSpPr>
          <p:cNvPr id="285" name="Tekstvak 13"/>
          <p:cNvSpPr txBox="1"/>
          <p:nvPr/>
        </p:nvSpPr>
        <p:spPr>
          <a:xfrm>
            <a:off x="402703" y="3390027"/>
            <a:ext cx="124809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nl-NL" dirty="0"/>
              <a:t>Client traffic</a:t>
            </a:r>
            <a:endParaRPr dirty="0"/>
          </a:p>
        </p:txBody>
      </p:sp>
      <p:grpSp>
        <p:nvGrpSpPr>
          <p:cNvPr id="288" name="Rechthoek 11"/>
          <p:cNvGrpSpPr/>
          <p:nvPr/>
        </p:nvGrpSpPr>
        <p:grpSpPr>
          <a:xfrm>
            <a:off x="5940134" y="1792428"/>
            <a:ext cx="2112823" cy="555918"/>
            <a:chOff x="-1" y="0"/>
            <a:chExt cx="2112822" cy="555917"/>
          </a:xfrm>
        </p:grpSpPr>
        <p:sp>
          <p:nvSpPr>
            <p:cNvPr id="286" name="Rectangle"/>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7" name="Address Service 1"/>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lang="nl-NL" dirty="0" err="1"/>
                <a:t>Invoice</a:t>
              </a:r>
              <a:r>
                <a:rPr dirty="0"/>
                <a:t> </a:t>
              </a:r>
              <a:r>
                <a:rPr lang="nl-NL" dirty="0" err="1"/>
                <a:t>instance</a:t>
              </a:r>
              <a:r>
                <a:rPr dirty="0"/>
                <a:t> 1</a:t>
              </a:r>
            </a:p>
          </p:txBody>
        </p:sp>
      </p:grpSp>
      <p:grpSp>
        <p:nvGrpSpPr>
          <p:cNvPr id="291" name="Rechthoek 41"/>
          <p:cNvGrpSpPr/>
          <p:nvPr/>
        </p:nvGrpSpPr>
        <p:grpSpPr>
          <a:xfrm>
            <a:off x="5905497" y="3655864"/>
            <a:ext cx="2112823" cy="555919"/>
            <a:chOff x="-1" y="0"/>
            <a:chExt cx="2112822" cy="555917"/>
          </a:xfrm>
        </p:grpSpPr>
        <p:sp>
          <p:nvSpPr>
            <p:cNvPr id="289" name="Rectangle"/>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90" name="Ticket Service 1"/>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dirty="0"/>
                <a:t>Ticket </a:t>
              </a:r>
              <a:r>
                <a:rPr lang="nl-NL" dirty="0" err="1"/>
                <a:t>instance</a:t>
              </a:r>
              <a:r>
                <a:rPr dirty="0"/>
                <a:t> 1</a:t>
              </a:r>
            </a:p>
          </p:txBody>
        </p:sp>
      </p:grpSp>
      <p:sp>
        <p:nvSpPr>
          <p:cNvPr id="330" name="Rechte verbindingslijn met pijl 48"/>
          <p:cNvSpPr/>
          <p:nvPr/>
        </p:nvSpPr>
        <p:spPr>
          <a:xfrm>
            <a:off x="3822631" y="4314771"/>
            <a:ext cx="1958289" cy="11302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31" name="Rechte verbindingslijn met pijl 51"/>
          <p:cNvSpPr/>
          <p:nvPr/>
        </p:nvSpPr>
        <p:spPr>
          <a:xfrm>
            <a:off x="3837027" y="1988007"/>
            <a:ext cx="1954276" cy="34563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32" name="Rechte verbindingslijn met pijl 52"/>
          <p:cNvSpPr/>
          <p:nvPr/>
        </p:nvSpPr>
        <p:spPr>
          <a:xfrm>
            <a:off x="3836227" y="3735026"/>
            <a:ext cx="1949141" cy="17096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33" name="Rechte verbindingslijn met pijl 53"/>
          <p:cNvSpPr/>
          <p:nvPr/>
        </p:nvSpPr>
        <p:spPr>
          <a:xfrm>
            <a:off x="3840964" y="4612630"/>
            <a:ext cx="1949085" cy="849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34" name="Rechte verbindingslijn met pijl 54"/>
          <p:cNvSpPr/>
          <p:nvPr/>
        </p:nvSpPr>
        <p:spPr>
          <a:xfrm>
            <a:off x="3442853" y="5441946"/>
            <a:ext cx="2357440" cy="1674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grpSp>
        <p:nvGrpSpPr>
          <p:cNvPr id="300" name="Group"/>
          <p:cNvGrpSpPr/>
          <p:nvPr/>
        </p:nvGrpSpPr>
        <p:grpSpPr>
          <a:xfrm>
            <a:off x="3075802" y="5091635"/>
            <a:ext cx="734109" cy="734108"/>
            <a:chOff x="0" y="0"/>
            <a:chExt cx="734107" cy="734107"/>
          </a:xfrm>
        </p:grpSpPr>
        <p:sp>
          <p:nvSpPr>
            <p:cNvPr id="297" name="Square"/>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98" name="Circle"/>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299" name="Image" descr="Image"/>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04" name="Group"/>
          <p:cNvGrpSpPr/>
          <p:nvPr/>
        </p:nvGrpSpPr>
        <p:grpSpPr>
          <a:xfrm>
            <a:off x="3075802" y="4218800"/>
            <a:ext cx="734109" cy="734108"/>
            <a:chOff x="0" y="0"/>
            <a:chExt cx="734107" cy="734107"/>
          </a:xfrm>
        </p:grpSpPr>
        <p:sp>
          <p:nvSpPr>
            <p:cNvPr id="301" name="Square"/>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2" name="Circle"/>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03" name="Image" descr="Image"/>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08" name="Group"/>
          <p:cNvGrpSpPr/>
          <p:nvPr/>
        </p:nvGrpSpPr>
        <p:grpSpPr>
          <a:xfrm>
            <a:off x="3075802" y="3349427"/>
            <a:ext cx="734109" cy="734108"/>
            <a:chOff x="0" y="0"/>
            <a:chExt cx="734107" cy="734107"/>
          </a:xfrm>
        </p:grpSpPr>
        <p:sp>
          <p:nvSpPr>
            <p:cNvPr id="305" name="Square"/>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6" name="Circle"/>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07" name="Image" descr="Image"/>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12" name="Group"/>
          <p:cNvGrpSpPr/>
          <p:nvPr/>
        </p:nvGrpSpPr>
        <p:grpSpPr>
          <a:xfrm>
            <a:off x="3075802" y="2504299"/>
            <a:ext cx="734109" cy="734108"/>
            <a:chOff x="0" y="0"/>
            <a:chExt cx="734107" cy="734107"/>
          </a:xfrm>
        </p:grpSpPr>
        <p:sp>
          <p:nvSpPr>
            <p:cNvPr id="309" name="Square"/>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10" name="Circle"/>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11" name="Image" descr="Image"/>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16" name="Group"/>
          <p:cNvGrpSpPr/>
          <p:nvPr/>
        </p:nvGrpSpPr>
        <p:grpSpPr>
          <a:xfrm>
            <a:off x="3077941" y="1610682"/>
            <a:ext cx="734108" cy="734108"/>
            <a:chOff x="0" y="0"/>
            <a:chExt cx="734107" cy="734107"/>
          </a:xfrm>
        </p:grpSpPr>
        <p:sp>
          <p:nvSpPr>
            <p:cNvPr id="313" name="Square"/>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14" name="Circle"/>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15" name="Image" descr="Image"/>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sp>
        <p:nvSpPr>
          <p:cNvPr id="317" name="Upstream"/>
          <p:cNvSpPr txBox="1"/>
          <p:nvPr/>
        </p:nvSpPr>
        <p:spPr>
          <a:xfrm>
            <a:off x="5797483" y="1570037"/>
            <a:ext cx="75891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lvl1pPr>
          </a:lstStyle>
          <a:p>
            <a:r>
              <a:t>Upstream</a:t>
            </a:r>
          </a:p>
        </p:txBody>
      </p:sp>
      <p:sp>
        <p:nvSpPr>
          <p:cNvPr id="318" name="Upstream"/>
          <p:cNvSpPr txBox="1"/>
          <p:nvPr/>
        </p:nvSpPr>
        <p:spPr>
          <a:xfrm>
            <a:off x="5776652" y="4992137"/>
            <a:ext cx="75891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lvl1pPr>
          </a:lstStyle>
          <a:p>
            <a:r>
              <a:t>Upstream</a:t>
            </a:r>
          </a:p>
        </p:txBody>
      </p:sp>
      <p:sp>
        <p:nvSpPr>
          <p:cNvPr id="319" name="Upstream"/>
          <p:cNvSpPr txBox="1"/>
          <p:nvPr/>
        </p:nvSpPr>
        <p:spPr>
          <a:xfrm>
            <a:off x="5800292" y="3320138"/>
            <a:ext cx="75891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lvl1pPr>
          </a:lstStyle>
          <a:p>
            <a:r>
              <a:t>Upstream</a:t>
            </a:r>
          </a:p>
        </p:txBody>
      </p:sp>
      <p:sp>
        <p:nvSpPr>
          <p:cNvPr id="320" name="Target"/>
          <p:cNvSpPr txBox="1"/>
          <p:nvPr/>
        </p:nvSpPr>
        <p:spPr>
          <a:xfrm>
            <a:off x="7573180" y="2120619"/>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321" name="Target"/>
          <p:cNvSpPr txBox="1"/>
          <p:nvPr/>
        </p:nvSpPr>
        <p:spPr>
          <a:xfrm>
            <a:off x="7801780" y="2539719"/>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322" name="Target"/>
          <p:cNvSpPr txBox="1"/>
          <p:nvPr/>
        </p:nvSpPr>
        <p:spPr>
          <a:xfrm>
            <a:off x="7535080" y="3973350"/>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323" name="Target"/>
          <p:cNvSpPr txBox="1"/>
          <p:nvPr/>
        </p:nvSpPr>
        <p:spPr>
          <a:xfrm>
            <a:off x="7750980" y="4413134"/>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324" name="Target"/>
          <p:cNvSpPr txBox="1"/>
          <p:nvPr/>
        </p:nvSpPr>
        <p:spPr>
          <a:xfrm>
            <a:off x="7674780" y="5503187"/>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744A7-5A13-B731-8677-F07A7521764F}"/>
            </a:ext>
          </a:extLst>
        </p:cNvPr>
        <p:cNvGrpSpPr/>
        <p:nvPr/>
      </p:nvGrpSpPr>
      <p:grpSpPr>
        <a:xfrm>
          <a:off x="0" y="0"/>
          <a:ext cx="0" cy="0"/>
          <a:chOff x="0" y="0"/>
          <a:chExt cx="0" cy="0"/>
        </a:xfrm>
      </p:grpSpPr>
      <p:sp>
        <p:nvSpPr>
          <p:cNvPr id="255" name="Rechthoek 12">
            <a:extLst>
              <a:ext uri="{FF2B5EF4-FFF2-40B4-BE49-F238E27FC236}">
                <a16:creationId xmlns:a16="http://schemas.microsoft.com/office/drawing/2014/main" id="{3BB6E128-F156-9557-B323-00192DD5E1C4}"/>
              </a:ext>
            </a:extLst>
          </p:cNvPr>
          <p:cNvSpPr/>
          <p:nvPr/>
        </p:nvSpPr>
        <p:spPr>
          <a:xfrm>
            <a:off x="5682779" y="1582880"/>
            <a:ext cx="2590801" cy="3604239"/>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a:solidFill>
              <a:srgbClr val="4A7EBB"/>
            </a:solidFill>
          </a:ln>
          <a:effectLst>
            <a:outerShdw blurRad="38100" dist="20000" dir="5400000" rotWithShape="0">
              <a:srgbClr val="000000">
                <a:alpha val="38000"/>
              </a:srgbClr>
            </a:outerShdw>
          </a:effectLst>
        </p:spPr>
        <p:txBody>
          <a:bodyPr lIns="45719" rIns="45719" anchor="ctr"/>
          <a:lstStyle/>
          <a:p>
            <a:pPr algn="ctr"/>
            <a:endParaRPr/>
          </a:p>
        </p:txBody>
      </p:sp>
      <p:sp>
        <p:nvSpPr>
          <p:cNvPr id="256" name="Titel 3">
            <a:extLst>
              <a:ext uri="{FF2B5EF4-FFF2-40B4-BE49-F238E27FC236}">
                <a16:creationId xmlns:a16="http://schemas.microsoft.com/office/drawing/2014/main" id="{F6BE01D5-211B-7E17-0BC8-CBD83A054BAE}"/>
              </a:ext>
            </a:extLst>
          </p:cNvPr>
          <p:cNvSpPr txBox="1">
            <a:spLocks noGrp="1"/>
          </p:cNvSpPr>
          <p:nvPr>
            <p:ph type="title"/>
          </p:nvPr>
        </p:nvSpPr>
        <p:spPr>
          <a:prstGeom prst="rect">
            <a:avLst/>
          </a:prstGeom>
        </p:spPr>
        <p:txBody>
          <a:bodyPr/>
          <a:lstStyle/>
          <a:p>
            <a:r>
              <a:rPr lang="nl-NL" dirty="0" err="1"/>
              <a:t>Hashing</a:t>
            </a:r>
            <a:endParaRPr dirty="0"/>
          </a:p>
        </p:txBody>
      </p:sp>
      <p:grpSp>
        <p:nvGrpSpPr>
          <p:cNvPr id="259" name="Rechthoek 4">
            <a:extLst>
              <a:ext uri="{FF2B5EF4-FFF2-40B4-BE49-F238E27FC236}">
                <a16:creationId xmlns:a16="http://schemas.microsoft.com/office/drawing/2014/main" id="{63E0AD7C-1949-9639-9AF5-C4B04E5940DC}"/>
              </a:ext>
            </a:extLst>
          </p:cNvPr>
          <p:cNvGrpSpPr/>
          <p:nvPr/>
        </p:nvGrpSpPr>
        <p:grpSpPr>
          <a:xfrm>
            <a:off x="1676403" y="1600199"/>
            <a:ext cx="609601" cy="4232564"/>
            <a:chOff x="0" y="0"/>
            <a:chExt cx="609600" cy="4232562"/>
          </a:xfrm>
        </p:grpSpPr>
        <p:sp>
          <p:nvSpPr>
            <p:cNvPr id="257" name="Rectangle">
              <a:extLst>
                <a:ext uri="{FF2B5EF4-FFF2-40B4-BE49-F238E27FC236}">
                  <a16:creationId xmlns:a16="http://schemas.microsoft.com/office/drawing/2014/main" id="{D1769FFA-D69F-993F-E985-37A05F0F2020}"/>
                </a:ext>
              </a:extLst>
            </p:cNvPr>
            <p:cNvSpPr/>
            <p:nvPr/>
          </p:nvSpPr>
          <p:spPr>
            <a:xfrm rot="16200000">
              <a:off x="-1811482" y="1811481"/>
              <a:ext cx="4232564" cy="609601"/>
            </a:xfrm>
            <a:prstGeom prst="rect">
              <a:avLst/>
            </a:prstGeom>
            <a:solidFill>
              <a:srgbClr val="00345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8" name="Loadbalancer">
              <a:extLst>
                <a:ext uri="{FF2B5EF4-FFF2-40B4-BE49-F238E27FC236}">
                  <a16:creationId xmlns:a16="http://schemas.microsoft.com/office/drawing/2014/main" id="{7C420AC5-F8D2-5CEC-2A8F-7FB369CD8CBE}"/>
                </a:ext>
              </a:extLst>
            </p:cNvPr>
            <p:cNvSpPr txBox="1"/>
            <p:nvPr/>
          </p:nvSpPr>
          <p:spPr>
            <a:xfrm rot="16200000">
              <a:off x="-1811482" y="1937211"/>
              <a:ext cx="423256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Loadbalancer</a:t>
              </a:r>
            </a:p>
          </p:txBody>
        </p:sp>
      </p:grpSp>
      <p:sp>
        <p:nvSpPr>
          <p:cNvPr id="260" name="Rechte verbindingslijn met pijl 6">
            <a:extLst>
              <a:ext uri="{FF2B5EF4-FFF2-40B4-BE49-F238E27FC236}">
                <a16:creationId xmlns:a16="http://schemas.microsoft.com/office/drawing/2014/main" id="{06692051-BBDC-A615-90D9-9C443F06651F}"/>
              </a:ext>
            </a:extLst>
          </p:cNvPr>
          <p:cNvSpPr/>
          <p:nvPr/>
        </p:nvSpPr>
        <p:spPr>
          <a:xfrm>
            <a:off x="428307" y="3726871"/>
            <a:ext cx="1248096" cy="0"/>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1" name="Rechte verbindingslijn met pijl 18">
            <a:extLst>
              <a:ext uri="{FF2B5EF4-FFF2-40B4-BE49-F238E27FC236}">
                <a16:creationId xmlns:a16="http://schemas.microsoft.com/office/drawing/2014/main" id="{75670EFC-B25D-BF81-D0DE-BB33F1A51A76}"/>
              </a:ext>
            </a:extLst>
          </p:cNvPr>
          <p:cNvSpPr/>
          <p:nvPr/>
        </p:nvSpPr>
        <p:spPr>
          <a:xfrm>
            <a:off x="2286000" y="1977736"/>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2" name="Rechte verbindingslijn met pijl 20">
            <a:extLst>
              <a:ext uri="{FF2B5EF4-FFF2-40B4-BE49-F238E27FC236}">
                <a16:creationId xmlns:a16="http://schemas.microsoft.com/office/drawing/2014/main" id="{0E49F00A-06A7-90D0-6BFA-3B36EEF4D2E5}"/>
              </a:ext>
            </a:extLst>
          </p:cNvPr>
          <p:cNvSpPr/>
          <p:nvPr/>
        </p:nvSpPr>
        <p:spPr>
          <a:xfrm>
            <a:off x="2286002" y="2871353"/>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3" name="Rechte verbindingslijn met pijl 21">
            <a:extLst>
              <a:ext uri="{FF2B5EF4-FFF2-40B4-BE49-F238E27FC236}">
                <a16:creationId xmlns:a16="http://schemas.microsoft.com/office/drawing/2014/main" id="{C7A48F5D-0595-59D2-6EE4-91ED70D8A136}"/>
              </a:ext>
            </a:extLst>
          </p:cNvPr>
          <p:cNvSpPr/>
          <p:nvPr/>
        </p:nvSpPr>
        <p:spPr>
          <a:xfrm>
            <a:off x="2285999" y="3726870"/>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4" name="Rechte verbindingslijn met pijl 22">
            <a:extLst>
              <a:ext uri="{FF2B5EF4-FFF2-40B4-BE49-F238E27FC236}">
                <a16:creationId xmlns:a16="http://schemas.microsoft.com/office/drawing/2014/main" id="{E5BBD583-780D-2DFD-24A2-C78415C2601B}"/>
              </a:ext>
            </a:extLst>
          </p:cNvPr>
          <p:cNvSpPr/>
          <p:nvPr/>
        </p:nvSpPr>
        <p:spPr>
          <a:xfrm>
            <a:off x="2286000" y="4585854"/>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5" name="Rechte verbindingslijn met pijl 23">
            <a:extLst>
              <a:ext uri="{FF2B5EF4-FFF2-40B4-BE49-F238E27FC236}">
                <a16:creationId xmlns:a16="http://schemas.microsoft.com/office/drawing/2014/main" id="{6853B576-F620-8AB2-448B-9C5A6EB6B56E}"/>
              </a:ext>
            </a:extLst>
          </p:cNvPr>
          <p:cNvSpPr/>
          <p:nvPr/>
        </p:nvSpPr>
        <p:spPr>
          <a:xfrm>
            <a:off x="2286000" y="5458688"/>
            <a:ext cx="782781"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25" name="Rechte verbindingslijn met pijl 25">
            <a:extLst>
              <a:ext uri="{FF2B5EF4-FFF2-40B4-BE49-F238E27FC236}">
                <a16:creationId xmlns:a16="http://schemas.microsoft.com/office/drawing/2014/main" id="{EBCB990A-D025-07BB-3DE5-BA3C0FC213D8}"/>
              </a:ext>
            </a:extLst>
          </p:cNvPr>
          <p:cNvSpPr/>
          <p:nvPr/>
        </p:nvSpPr>
        <p:spPr>
          <a:xfrm>
            <a:off x="3851928" y="2435919"/>
            <a:ext cx="1926214" cy="4562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6" name="Rechte verbindingslijn met pijl 26">
            <a:extLst>
              <a:ext uri="{FF2B5EF4-FFF2-40B4-BE49-F238E27FC236}">
                <a16:creationId xmlns:a16="http://schemas.microsoft.com/office/drawing/2014/main" id="{AB28C645-A10E-E811-FDC0-85A0A015BC0F}"/>
              </a:ext>
            </a:extLst>
          </p:cNvPr>
          <p:cNvSpPr/>
          <p:nvPr/>
        </p:nvSpPr>
        <p:spPr>
          <a:xfrm>
            <a:off x="3830916" y="1995933"/>
            <a:ext cx="1955412" cy="23187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8" name="Rechte verbindingslijn met pijl 28">
            <a:extLst>
              <a:ext uri="{FF2B5EF4-FFF2-40B4-BE49-F238E27FC236}">
                <a16:creationId xmlns:a16="http://schemas.microsoft.com/office/drawing/2014/main" id="{1509569E-6386-D90B-2979-71938006DCF4}"/>
              </a:ext>
            </a:extLst>
          </p:cNvPr>
          <p:cNvSpPr/>
          <p:nvPr/>
        </p:nvSpPr>
        <p:spPr>
          <a:xfrm>
            <a:off x="3836797" y="3728233"/>
            <a:ext cx="1943627" cy="581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9" name="Rechte verbindingslijn met pijl 29">
            <a:extLst>
              <a:ext uri="{FF2B5EF4-FFF2-40B4-BE49-F238E27FC236}">
                <a16:creationId xmlns:a16="http://schemas.microsoft.com/office/drawing/2014/main" id="{91F5280E-40CC-28A8-27BE-85F36112B8BB}"/>
              </a:ext>
            </a:extLst>
          </p:cNvPr>
          <p:cNvSpPr/>
          <p:nvPr/>
        </p:nvSpPr>
        <p:spPr>
          <a:xfrm>
            <a:off x="3829157" y="4334231"/>
            <a:ext cx="1971136" cy="2696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271" name="Rechte verbindingslijn met pijl 30">
            <a:extLst>
              <a:ext uri="{FF2B5EF4-FFF2-40B4-BE49-F238E27FC236}">
                <a16:creationId xmlns:a16="http://schemas.microsoft.com/office/drawing/2014/main" id="{54F67805-A635-3810-E7D3-71A77E4182B7}"/>
              </a:ext>
            </a:extLst>
          </p:cNvPr>
          <p:cNvSpPr/>
          <p:nvPr/>
        </p:nvSpPr>
        <p:spPr>
          <a:xfrm>
            <a:off x="3816929" y="1984661"/>
            <a:ext cx="1988126" cy="431224"/>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2" name="Rechte verbindingslijn met pijl 31">
            <a:extLst>
              <a:ext uri="{FF2B5EF4-FFF2-40B4-BE49-F238E27FC236}">
                <a16:creationId xmlns:a16="http://schemas.microsoft.com/office/drawing/2014/main" id="{D8835146-5CE4-FE4E-137F-31976D42AD1A}"/>
              </a:ext>
            </a:extLst>
          </p:cNvPr>
          <p:cNvSpPr/>
          <p:nvPr/>
        </p:nvSpPr>
        <p:spPr>
          <a:xfrm>
            <a:off x="3816930" y="2878279"/>
            <a:ext cx="1977336" cy="144354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3" name="Rechte verbindingslijn met pijl 32">
            <a:extLst>
              <a:ext uri="{FF2B5EF4-FFF2-40B4-BE49-F238E27FC236}">
                <a16:creationId xmlns:a16="http://schemas.microsoft.com/office/drawing/2014/main" id="{83BBEA44-1153-AA03-032A-D523E2173929}"/>
              </a:ext>
            </a:extLst>
          </p:cNvPr>
          <p:cNvSpPr/>
          <p:nvPr/>
        </p:nvSpPr>
        <p:spPr>
          <a:xfrm flipV="1">
            <a:off x="3816927" y="2415885"/>
            <a:ext cx="1988129" cy="1317912"/>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4" name="Rechte verbindingslijn met pijl 33">
            <a:extLst>
              <a:ext uri="{FF2B5EF4-FFF2-40B4-BE49-F238E27FC236}">
                <a16:creationId xmlns:a16="http://schemas.microsoft.com/office/drawing/2014/main" id="{91F8CAC1-1DA5-B7A3-F49F-9BC907EAD13D}"/>
              </a:ext>
            </a:extLst>
          </p:cNvPr>
          <p:cNvSpPr/>
          <p:nvPr/>
        </p:nvSpPr>
        <p:spPr>
          <a:xfrm flipV="1">
            <a:off x="3829653" y="2415885"/>
            <a:ext cx="1975401" cy="2191555"/>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5" name="Rechte verbindingslijn met pijl 34">
            <a:extLst>
              <a:ext uri="{FF2B5EF4-FFF2-40B4-BE49-F238E27FC236}">
                <a16:creationId xmlns:a16="http://schemas.microsoft.com/office/drawing/2014/main" id="{F70FFC5E-65A2-69B3-C420-6B2DADE29412}"/>
              </a:ext>
            </a:extLst>
          </p:cNvPr>
          <p:cNvSpPr/>
          <p:nvPr/>
        </p:nvSpPr>
        <p:spPr>
          <a:xfrm flipV="1">
            <a:off x="3816927" y="2415885"/>
            <a:ext cx="1988128" cy="304973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grpSp>
        <p:nvGrpSpPr>
          <p:cNvPr id="278" name="Rechthoek 40">
            <a:extLst>
              <a:ext uri="{FF2B5EF4-FFF2-40B4-BE49-F238E27FC236}">
                <a16:creationId xmlns:a16="http://schemas.microsoft.com/office/drawing/2014/main" id="{D6E7201A-C69F-1515-3D1B-10294C6E7230}"/>
              </a:ext>
            </a:extLst>
          </p:cNvPr>
          <p:cNvGrpSpPr/>
          <p:nvPr/>
        </p:nvGrpSpPr>
        <p:grpSpPr>
          <a:xfrm>
            <a:off x="5784109" y="3998423"/>
            <a:ext cx="2112824" cy="555919"/>
            <a:chOff x="-1" y="0"/>
            <a:chExt cx="2112822" cy="555917"/>
          </a:xfrm>
        </p:grpSpPr>
        <p:sp>
          <p:nvSpPr>
            <p:cNvPr id="276" name="Rectangle">
              <a:extLst>
                <a:ext uri="{FF2B5EF4-FFF2-40B4-BE49-F238E27FC236}">
                  <a16:creationId xmlns:a16="http://schemas.microsoft.com/office/drawing/2014/main" id="{D0A30652-46C5-74CC-6B9D-C6B986163411}"/>
                </a:ext>
              </a:extLst>
            </p:cNvPr>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 name="Address Service 2">
              <a:extLst>
                <a:ext uri="{FF2B5EF4-FFF2-40B4-BE49-F238E27FC236}">
                  <a16:creationId xmlns:a16="http://schemas.microsoft.com/office/drawing/2014/main" id="{4273D2C1-BE5F-001F-99B9-06AE06BB1D9C}"/>
                </a:ext>
              </a:extLst>
            </p:cNvPr>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lang="nl-NL" dirty="0" err="1"/>
                <a:t>Invoice</a:t>
              </a:r>
              <a:r>
                <a:rPr dirty="0"/>
                <a:t> </a:t>
              </a:r>
              <a:r>
                <a:rPr lang="nl-NL" dirty="0" err="1"/>
                <a:t>Instanc</a:t>
              </a:r>
              <a:r>
                <a:rPr dirty="0"/>
                <a:t>e 2</a:t>
              </a:r>
            </a:p>
          </p:txBody>
        </p:sp>
      </p:grpSp>
      <p:sp>
        <p:nvSpPr>
          <p:cNvPr id="285" name="Tekstvak 13">
            <a:extLst>
              <a:ext uri="{FF2B5EF4-FFF2-40B4-BE49-F238E27FC236}">
                <a16:creationId xmlns:a16="http://schemas.microsoft.com/office/drawing/2014/main" id="{602C4586-22E5-9652-578C-4237419D4A46}"/>
              </a:ext>
            </a:extLst>
          </p:cNvPr>
          <p:cNvSpPr txBox="1"/>
          <p:nvPr/>
        </p:nvSpPr>
        <p:spPr>
          <a:xfrm>
            <a:off x="402703" y="3390027"/>
            <a:ext cx="124809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nl-NL" dirty="0"/>
              <a:t>Client traffic</a:t>
            </a:r>
            <a:endParaRPr dirty="0"/>
          </a:p>
        </p:txBody>
      </p:sp>
      <p:grpSp>
        <p:nvGrpSpPr>
          <p:cNvPr id="288" name="Rechthoek 11">
            <a:extLst>
              <a:ext uri="{FF2B5EF4-FFF2-40B4-BE49-F238E27FC236}">
                <a16:creationId xmlns:a16="http://schemas.microsoft.com/office/drawing/2014/main" id="{CC81DB72-617C-304B-72B0-0197D4554D4E}"/>
              </a:ext>
            </a:extLst>
          </p:cNvPr>
          <p:cNvGrpSpPr/>
          <p:nvPr/>
        </p:nvGrpSpPr>
        <p:grpSpPr>
          <a:xfrm>
            <a:off x="5817859" y="2100767"/>
            <a:ext cx="2112823" cy="555918"/>
            <a:chOff x="-1" y="0"/>
            <a:chExt cx="2112822" cy="555917"/>
          </a:xfrm>
        </p:grpSpPr>
        <p:sp>
          <p:nvSpPr>
            <p:cNvPr id="286" name="Rectangle">
              <a:extLst>
                <a:ext uri="{FF2B5EF4-FFF2-40B4-BE49-F238E27FC236}">
                  <a16:creationId xmlns:a16="http://schemas.microsoft.com/office/drawing/2014/main" id="{3FE82797-DD8A-1019-549D-D67371050184}"/>
                </a:ext>
              </a:extLst>
            </p:cNvPr>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7" name="Address Service 1">
              <a:extLst>
                <a:ext uri="{FF2B5EF4-FFF2-40B4-BE49-F238E27FC236}">
                  <a16:creationId xmlns:a16="http://schemas.microsoft.com/office/drawing/2014/main" id="{432404AC-932F-970C-8011-1DE265357D0B}"/>
                </a:ext>
              </a:extLst>
            </p:cNvPr>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lang="nl-NL" dirty="0" err="1"/>
                <a:t>Invoice</a:t>
              </a:r>
              <a:r>
                <a:rPr dirty="0"/>
                <a:t> </a:t>
              </a:r>
              <a:r>
                <a:rPr lang="nl-NL" dirty="0" err="1"/>
                <a:t>Instanc</a:t>
              </a:r>
              <a:r>
                <a:rPr dirty="0"/>
                <a:t>e 1</a:t>
              </a:r>
            </a:p>
          </p:txBody>
        </p:sp>
      </p:grpSp>
      <p:sp>
        <p:nvSpPr>
          <p:cNvPr id="330" name="Rechte verbindingslijn met pijl 48">
            <a:extLst>
              <a:ext uri="{FF2B5EF4-FFF2-40B4-BE49-F238E27FC236}">
                <a16:creationId xmlns:a16="http://schemas.microsoft.com/office/drawing/2014/main" id="{6FEEA1D1-D22B-6AD8-A061-66C0620FFBE1}"/>
              </a:ext>
            </a:extLst>
          </p:cNvPr>
          <p:cNvSpPr/>
          <p:nvPr/>
        </p:nvSpPr>
        <p:spPr>
          <a:xfrm>
            <a:off x="3822631" y="4314771"/>
            <a:ext cx="1958289" cy="11302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grpSp>
        <p:nvGrpSpPr>
          <p:cNvPr id="300" name="Group">
            <a:extLst>
              <a:ext uri="{FF2B5EF4-FFF2-40B4-BE49-F238E27FC236}">
                <a16:creationId xmlns:a16="http://schemas.microsoft.com/office/drawing/2014/main" id="{1ACD0DF0-47DA-02B5-B6B4-F8F65D413271}"/>
              </a:ext>
            </a:extLst>
          </p:cNvPr>
          <p:cNvGrpSpPr/>
          <p:nvPr/>
        </p:nvGrpSpPr>
        <p:grpSpPr>
          <a:xfrm>
            <a:off x="3075802" y="5091635"/>
            <a:ext cx="734109" cy="734108"/>
            <a:chOff x="0" y="0"/>
            <a:chExt cx="734107" cy="734107"/>
          </a:xfrm>
        </p:grpSpPr>
        <p:sp>
          <p:nvSpPr>
            <p:cNvPr id="297" name="Square">
              <a:extLst>
                <a:ext uri="{FF2B5EF4-FFF2-40B4-BE49-F238E27FC236}">
                  <a16:creationId xmlns:a16="http://schemas.microsoft.com/office/drawing/2014/main" id="{F902F1CF-B950-3845-82CE-170DDE1B52E6}"/>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98" name="Circle">
              <a:extLst>
                <a:ext uri="{FF2B5EF4-FFF2-40B4-BE49-F238E27FC236}">
                  <a16:creationId xmlns:a16="http://schemas.microsoft.com/office/drawing/2014/main" id="{DDB5518F-0E91-D4B7-37A6-A2B13DDECDD2}"/>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299" name="Image" descr="Image">
              <a:extLst>
                <a:ext uri="{FF2B5EF4-FFF2-40B4-BE49-F238E27FC236}">
                  <a16:creationId xmlns:a16="http://schemas.microsoft.com/office/drawing/2014/main" id="{A8337A20-85F3-F144-DA05-1B73C8D8DB25}"/>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04" name="Group">
            <a:extLst>
              <a:ext uri="{FF2B5EF4-FFF2-40B4-BE49-F238E27FC236}">
                <a16:creationId xmlns:a16="http://schemas.microsoft.com/office/drawing/2014/main" id="{4E4FC132-0016-3552-92B1-A05C6C691027}"/>
              </a:ext>
            </a:extLst>
          </p:cNvPr>
          <p:cNvGrpSpPr/>
          <p:nvPr/>
        </p:nvGrpSpPr>
        <p:grpSpPr>
          <a:xfrm>
            <a:off x="3075802" y="4218800"/>
            <a:ext cx="734109" cy="734108"/>
            <a:chOff x="0" y="0"/>
            <a:chExt cx="734107" cy="734107"/>
          </a:xfrm>
        </p:grpSpPr>
        <p:sp>
          <p:nvSpPr>
            <p:cNvPr id="301" name="Square">
              <a:extLst>
                <a:ext uri="{FF2B5EF4-FFF2-40B4-BE49-F238E27FC236}">
                  <a16:creationId xmlns:a16="http://schemas.microsoft.com/office/drawing/2014/main" id="{A25B5B38-8C9A-CF3B-B001-484E39721BB3}"/>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2" name="Circle">
              <a:extLst>
                <a:ext uri="{FF2B5EF4-FFF2-40B4-BE49-F238E27FC236}">
                  <a16:creationId xmlns:a16="http://schemas.microsoft.com/office/drawing/2014/main" id="{8F30A99F-3494-DE14-C406-C04D4BA8AF8C}"/>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03" name="Image" descr="Image">
              <a:extLst>
                <a:ext uri="{FF2B5EF4-FFF2-40B4-BE49-F238E27FC236}">
                  <a16:creationId xmlns:a16="http://schemas.microsoft.com/office/drawing/2014/main" id="{AAC687F9-3533-7E70-7710-8D9711D5E5AD}"/>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08" name="Group">
            <a:extLst>
              <a:ext uri="{FF2B5EF4-FFF2-40B4-BE49-F238E27FC236}">
                <a16:creationId xmlns:a16="http://schemas.microsoft.com/office/drawing/2014/main" id="{E0569267-B4D7-283C-1DAA-B14879817AFB}"/>
              </a:ext>
            </a:extLst>
          </p:cNvPr>
          <p:cNvGrpSpPr/>
          <p:nvPr/>
        </p:nvGrpSpPr>
        <p:grpSpPr>
          <a:xfrm>
            <a:off x="3075802" y="3349427"/>
            <a:ext cx="734109" cy="734108"/>
            <a:chOff x="0" y="0"/>
            <a:chExt cx="734107" cy="734107"/>
          </a:xfrm>
        </p:grpSpPr>
        <p:sp>
          <p:nvSpPr>
            <p:cNvPr id="305" name="Square">
              <a:extLst>
                <a:ext uri="{FF2B5EF4-FFF2-40B4-BE49-F238E27FC236}">
                  <a16:creationId xmlns:a16="http://schemas.microsoft.com/office/drawing/2014/main" id="{41C0BB60-5FDB-9D17-F7CA-EB8D8D33A850}"/>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6" name="Circle">
              <a:extLst>
                <a:ext uri="{FF2B5EF4-FFF2-40B4-BE49-F238E27FC236}">
                  <a16:creationId xmlns:a16="http://schemas.microsoft.com/office/drawing/2014/main" id="{3DCAE7D8-FDBF-8D4B-FC7D-0B585250F025}"/>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07" name="Image" descr="Image">
              <a:extLst>
                <a:ext uri="{FF2B5EF4-FFF2-40B4-BE49-F238E27FC236}">
                  <a16:creationId xmlns:a16="http://schemas.microsoft.com/office/drawing/2014/main" id="{CCB89552-7F9F-63FF-F0D3-6FC18677F57E}"/>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12" name="Group">
            <a:extLst>
              <a:ext uri="{FF2B5EF4-FFF2-40B4-BE49-F238E27FC236}">
                <a16:creationId xmlns:a16="http://schemas.microsoft.com/office/drawing/2014/main" id="{78BC9B08-2262-0039-344D-FEC9DCEC40C3}"/>
              </a:ext>
            </a:extLst>
          </p:cNvPr>
          <p:cNvGrpSpPr/>
          <p:nvPr/>
        </p:nvGrpSpPr>
        <p:grpSpPr>
          <a:xfrm>
            <a:off x="3075802" y="2504299"/>
            <a:ext cx="734109" cy="734108"/>
            <a:chOff x="0" y="0"/>
            <a:chExt cx="734107" cy="734107"/>
          </a:xfrm>
        </p:grpSpPr>
        <p:sp>
          <p:nvSpPr>
            <p:cNvPr id="309" name="Square">
              <a:extLst>
                <a:ext uri="{FF2B5EF4-FFF2-40B4-BE49-F238E27FC236}">
                  <a16:creationId xmlns:a16="http://schemas.microsoft.com/office/drawing/2014/main" id="{9DFB5750-32D1-7B66-8136-2D6B02534EA0}"/>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10" name="Circle">
              <a:extLst>
                <a:ext uri="{FF2B5EF4-FFF2-40B4-BE49-F238E27FC236}">
                  <a16:creationId xmlns:a16="http://schemas.microsoft.com/office/drawing/2014/main" id="{D1C27B91-34C2-7DAE-E147-08C4B349845A}"/>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11" name="Image" descr="Image">
              <a:extLst>
                <a:ext uri="{FF2B5EF4-FFF2-40B4-BE49-F238E27FC236}">
                  <a16:creationId xmlns:a16="http://schemas.microsoft.com/office/drawing/2014/main" id="{40F133F7-8DA7-3BC9-2578-B8181FE265F8}"/>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16" name="Group">
            <a:extLst>
              <a:ext uri="{FF2B5EF4-FFF2-40B4-BE49-F238E27FC236}">
                <a16:creationId xmlns:a16="http://schemas.microsoft.com/office/drawing/2014/main" id="{4B08B32C-983A-FCEB-65E9-C54D80AAE9F8}"/>
              </a:ext>
            </a:extLst>
          </p:cNvPr>
          <p:cNvGrpSpPr/>
          <p:nvPr/>
        </p:nvGrpSpPr>
        <p:grpSpPr>
          <a:xfrm>
            <a:off x="3077941" y="1610682"/>
            <a:ext cx="734108" cy="734108"/>
            <a:chOff x="0" y="0"/>
            <a:chExt cx="734107" cy="734107"/>
          </a:xfrm>
        </p:grpSpPr>
        <p:sp>
          <p:nvSpPr>
            <p:cNvPr id="313" name="Square">
              <a:extLst>
                <a:ext uri="{FF2B5EF4-FFF2-40B4-BE49-F238E27FC236}">
                  <a16:creationId xmlns:a16="http://schemas.microsoft.com/office/drawing/2014/main" id="{62717DFB-FDDE-E789-9BC9-D344E7CA2643}"/>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14" name="Circle">
              <a:extLst>
                <a:ext uri="{FF2B5EF4-FFF2-40B4-BE49-F238E27FC236}">
                  <a16:creationId xmlns:a16="http://schemas.microsoft.com/office/drawing/2014/main" id="{2232B32C-241C-5D8C-E830-08F21EB79576}"/>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15" name="Image" descr="Image">
              <a:extLst>
                <a:ext uri="{FF2B5EF4-FFF2-40B4-BE49-F238E27FC236}">
                  <a16:creationId xmlns:a16="http://schemas.microsoft.com/office/drawing/2014/main" id="{42F7C5B1-17FE-1272-A29C-089296948A86}"/>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sp>
        <p:nvSpPr>
          <p:cNvPr id="317" name="Upstream">
            <a:extLst>
              <a:ext uri="{FF2B5EF4-FFF2-40B4-BE49-F238E27FC236}">
                <a16:creationId xmlns:a16="http://schemas.microsoft.com/office/drawing/2014/main" id="{D24AA0D6-D9FF-A01C-308A-9935F1B059C5}"/>
              </a:ext>
            </a:extLst>
          </p:cNvPr>
          <p:cNvSpPr txBox="1"/>
          <p:nvPr/>
        </p:nvSpPr>
        <p:spPr>
          <a:xfrm>
            <a:off x="5675208" y="1570037"/>
            <a:ext cx="75891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lvl1pPr>
          </a:lstStyle>
          <a:p>
            <a:r>
              <a:t>Upstream</a:t>
            </a:r>
          </a:p>
        </p:txBody>
      </p:sp>
      <p:sp>
        <p:nvSpPr>
          <p:cNvPr id="320" name="Target">
            <a:extLst>
              <a:ext uri="{FF2B5EF4-FFF2-40B4-BE49-F238E27FC236}">
                <a16:creationId xmlns:a16="http://schemas.microsoft.com/office/drawing/2014/main" id="{875BC637-821A-33E3-50C3-995BD91889F8}"/>
              </a:ext>
            </a:extLst>
          </p:cNvPr>
          <p:cNvSpPr txBox="1"/>
          <p:nvPr/>
        </p:nvSpPr>
        <p:spPr>
          <a:xfrm>
            <a:off x="7450905" y="2428958"/>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321" name="Target">
            <a:extLst>
              <a:ext uri="{FF2B5EF4-FFF2-40B4-BE49-F238E27FC236}">
                <a16:creationId xmlns:a16="http://schemas.microsoft.com/office/drawing/2014/main" id="{55825DF8-1F5D-656B-E965-87AF3490EA05}"/>
              </a:ext>
            </a:extLst>
          </p:cNvPr>
          <p:cNvSpPr txBox="1"/>
          <p:nvPr/>
        </p:nvSpPr>
        <p:spPr>
          <a:xfrm>
            <a:off x="7413691" y="4315356"/>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2" name="Rounded Rectangle 1">
            <a:extLst>
              <a:ext uri="{FF2B5EF4-FFF2-40B4-BE49-F238E27FC236}">
                <a16:creationId xmlns:a16="http://schemas.microsoft.com/office/drawing/2014/main" id="{B8EAF071-F7D9-482A-610C-232A2448A2CE}"/>
              </a:ext>
            </a:extLst>
          </p:cNvPr>
          <p:cNvSpPr/>
          <p:nvPr/>
        </p:nvSpPr>
        <p:spPr>
          <a:xfrm>
            <a:off x="2488017" y="1194358"/>
            <a:ext cx="1860698" cy="5365933"/>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Hash on UserID</a:t>
            </a:r>
          </a:p>
        </p:txBody>
      </p:sp>
      <p:sp>
        <p:nvSpPr>
          <p:cNvPr id="3" name="Rounded Rectangle 2">
            <a:extLst>
              <a:ext uri="{FF2B5EF4-FFF2-40B4-BE49-F238E27FC236}">
                <a16:creationId xmlns:a16="http://schemas.microsoft.com/office/drawing/2014/main" id="{52D288DD-39E9-01F8-2FEA-CF9193F5B9FA}"/>
              </a:ext>
            </a:extLst>
          </p:cNvPr>
          <p:cNvSpPr/>
          <p:nvPr/>
        </p:nvSpPr>
        <p:spPr>
          <a:xfrm>
            <a:off x="8067164" y="1841004"/>
            <a:ext cx="1000866" cy="1007573"/>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Harry</a:t>
            </a:r>
          </a:p>
          <a:p>
            <a:pPr marL="0" marR="0" indent="0" algn="r" defTabSz="914400" rtl="0" fontAlgn="auto" latinLnBrk="0" hangingPunct="0">
              <a:lnSpc>
                <a:spcPct val="100000"/>
              </a:lnSpc>
              <a:spcBef>
                <a:spcPts val="0"/>
              </a:spcBef>
              <a:spcAft>
                <a:spcPts val="0"/>
              </a:spcAft>
              <a:buClrTx/>
              <a:buSzTx/>
              <a:buFontTx/>
              <a:buNone/>
              <a:tabLst/>
            </a:pPr>
            <a:r>
              <a:rPr lang="en-NL" dirty="0"/>
              <a:t>John</a:t>
            </a:r>
          </a:p>
          <a:p>
            <a:pPr marL="0" marR="0" indent="0" algn="r" defTabSz="914400" rtl="0" fontAlgn="auto" latinLnBrk="0" hangingPunct="0">
              <a:lnSpc>
                <a:spcPct val="100000"/>
              </a:lnSpc>
              <a:spcBef>
                <a:spcPts val="0"/>
              </a:spcBef>
              <a:spcAft>
                <a:spcPts val="0"/>
              </a:spcAft>
              <a:buClrTx/>
              <a:buSzTx/>
              <a:buFontTx/>
              <a:buNone/>
              <a:tabLst/>
            </a:pPr>
            <a:r>
              <a:rPr lang="en-NL" dirty="0"/>
              <a:t>Mary</a:t>
            </a:r>
          </a:p>
        </p:txBody>
      </p:sp>
      <p:sp>
        <p:nvSpPr>
          <p:cNvPr id="4" name="Rounded Rectangle 3">
            <a:extLst>
              <a:ext uri="{FF2B5EF4-FFF2-40B4-BE49-F238E27FC236}">
                <a16:creationId xmlns:a16="http://schemas.microsoft.com/office/drawing/2014/main" id="{8F3ECB2D-4534-AFBD-6A93-1DB21F52E8F9}"/>
              </a:ext>
            </a:extLst>
          </p:cNvPr>
          <p:cNvSpPr/>
          <p:nvPr/>
        </p:nvSpPr>
        <p:spPr>
          <a:xfrm>
            <a:off x="8056531" y="3805574"/>
            <a:ext cx="1000866" cy="1007573"/>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Paul</a:t>
            </a:r>
          </a:p>
          <a:p>
            <a:pPr marL="0" marR="0" indent="0" algn="r" defTabSz="914400" rtl="0" fontAlgn="auto" latinLnBrk="0" hangingPunct="0">
              <a:lnSpc>
                <a:spcPct val="100000"/>
              </a:lnSpc>
              <a:spcBef>
                <a:spcPts val="0"/>
              </a:spcBef>
              <a:spcAft>
                <a:spcPts val="0"/>
              </a:spcAft>
              <a:buClrTx/>
              <a:buSzTx/>
              <a:buFontTx/>
              <a:buNone/>
              <a:tabLst/>
            </a:pPr>
            <a:r>
              <a:rPr lang="en-NL" dirty="0"/>
              <a:t>Ann</a:t>
            </a:r>
          </a:p>
          <a:p>
            <a:pPr marL="0" marR="0" indent="0" algn="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Joanne</a:t>
            </a:r>
          </a:p>
        </p:txBody>
      </p:sp>
    </p:spTree>
    <p:extLst>
      <p:ext uri="{BB962C8B-B14F-4D97-AF65-F5344CB8AC3E}">
        <p14:creationId xmlns:p14="http://schemas.microsoft.com/office/powerpoint/2010/main" val="23152918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3987-7581-6D14-D215-90E3ACC2A053}"/>
              </a:ext>
            </a:extLst>
          </p:cNvPr>
          <p:cNvSpPr>
            <a:spLocks noGrp="1"/>
          </p:cNvSpPr>
          <p:nvPr>
            <p:ph type="title"/>
          </p:nvPr>
        </p:nvSpPr>
        <p:spPr/>
        <p:txBody>
          <a:bodyPr/>
          <a:lstStyle/>
          <a:p>
            <a:r>
              <a:rPr lang="en-NL" dirty="0"/>
              <a:t>Why?</a:t>
            </a:r>
          </a:p>
        </p:txBody>
      </p:sp>
      <p:sp>
        <p:nvSpPr>
          <p:cNvPr id="3" name="Text Placeholder 2">
            <a:extLst>
              <a:ext uri="{FF2B5EF4-FFF2-40B4-BE49-F238E27FC236}">
                <a16:creationId xmlns:a16="http://schemas.microsoft.com/office/drawing/2014/main" id="{1420E397-49C9-9D4C-87AE-6E7DBB40E547}"/>
              </a:ext>
            </a:extLst>
          </p:cNvPr>
          <p:cNvSpPr>
            <a:spLocks noGrp="1"/>
          </p:cNvSpPr>
          <p:nvPr>
            <p:ph type="body" idx="1"/>
          </p:nvPr>
        </p:nvSpPr>
        <p:spPr/>
        <p:txBody>
          <a:bodyPr/>
          <a:lstStyle/>
          <a:p>
            <a:r>
              <a:rPr lang="en-NL" dirty="0"/>
              <a:t>Backend cache optimization</a:t>
            </a:r>
          </a:p>
          <a:p>
            <a:r>
              <a:rPr lang="en-NL" dirty="0"/>
              <a:t>Sticky sessions (for legacy mostly)</a:t>
            </a:r>
          </a:p>
          <a:p>
            <a:endParaRPr lang="en-NL" dirty="0"/>
          </a:p>
        </p:txBody>
      </p:sp>
    </p:spTree>
    <p:extLst>
      <p:ext uri="{BB962C8B-B14F-4D97-AF65-F5344CB8AC3E}">
        <p14:creationId xmlns:p14="http://schemas.microsoft.com/office/powerpoint/2010/main" val="391914488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57CAD-F390-30F2-CBD0-C9B0E4414C9A}"/>
            </a:ext>
          </a:extLst>
        </p:cNvPr>
        <p:cNvGrpSpPr/>
        <p:nvPr/>
      </p:nvGrpSpPr>
      <p:grpSpPr>
        <a:xfrm>
          <a:off x="0" y="0"/>
          <a:ext cx="0" cy="0"/>
          <a:chOff x="0" y="0"/>
          <a:chExt cx="0" cy="0"/>
        </a:xfrm>
      </p:grpSpPr>
      <p:sp>
        <p:nvSpPr>
          <p:cNvPr id="255" name="Rechthoek 12">
            <a:extLst>
              <a:ext uri="{FF2B5EF4-FFF2-40B4-BE49-F238E27FC236}">
                <a16:creationId xmlns:a16="http://schemas.microsoft.com/office/drawing/2014/main" id="{2D0AA4F3-66AD-D5E3-46BC-A78363CE7877}"/>
              </a:ext>
            </a:extLst>
          </p:cNvPr>
          <p:cNvSpPr/>
          <p:nvPr/>
        </p:nvSpPr>
        <p:spPr>
          <a:xfrm>
            <a:off x="5682779" y="1582880"/>
            <a:ext cx="2590801" cy="3604239"/>
          </a:xfrm>
          <a:prstGeom prst="rect">
            <a:avLst/>
          </a:prstGeom>
          <a:gradFill>
            <a:gsLst>
              <a:gs pos="0">
                <a:schemeClr val="accent1">
                  <a:hueOff val="357503"/>
                  <a:satOff val="54545"/>
                  <a:lumOff val="29273"/>
                </a:schemeClr>
              </a:gs>
              <a:gs pos="35000">
                <a:srgbClr val="BDD4FF"/>
              </a:gs>
              <a:gs pos="100000">
                <a:schemeClr val="accent1">
                  <a:hueOff val="418253"/>
                  <a:satOff val="54545"/>
                  <a:lumOff val="42493"/>
                </a:schemeClr>
              </a:gs>
            </a:gsLst>
            <a:lin ang="16200000"/>
          </a:gradFill>
          <a:ln>
            <a:solidFill>
              <a:srgbClr val="4A7EBB"/>
            </a:solidFill>
          </a:ln>
          <a:effectLst>
            <a:outerShdw blurRad="38100" dist="20000" dir="5400000" rotWithShape="0">
              <a:srgbClr val="000000">
                <a:alpha val="38000"/>
              </a:srgbClr>
            </a:outerShdw>
          </a:effectLst>
        </p:spPr>
        <p:txBody>
          <a:bodyPr lIns="45719" rIns="45719" anchor="ctr"/>
          <a:lstStyle/>
          <a:p>
            <a:pPr algn="ctr"/>
            <a:endParaRPr/>
          </a:p>
        </p:txBody>
      </p:sp>
      <p:sp>
        <p:nvSpPr>
          <p:cNvPr id="256" name="Titel 3">
            <a:extLst>
              <a:ext uri="{FF2B5EF4-FFF2-40B4-BE49-F238E27FC236}">
                <a16:creationId xmlns:a16="http://schemas.microsoft.com/office/drawing/2014/main" id="{298257ED-AF89-73DF-EB2D-A59EC19E9C87}"/>
              </a:ext>
            </a:extLst>
          </p:cNvPr>
          <p:cNvSpPr txBox="1">
            <a:spLocks noGrp="1"/>
          </p:cNvSpPr>
          <p:nvPr>
            <p:ph type="title"/>
          </p:nvPr>
        </p:nvSpPr>
        <p:spPr>
          <a:prstGeom prst="rect">
            <a:avLst/>
          </a:prstGeom>
        </p:spPr>
        <p:txBody>
          <a:bodyPr/>
          <a:lstStyle/>
          <a:p>
            <a:r>
              <a:rPr lang="nl-NL" dirty="0" err="1"/>
              <a:t>Hashing</a:t>
            </a:r>
            <a:endParaRPr dirty="0"/>
          </a:p>
        </p:txBody>
      </p:sp>
      <p:grpSp>
        <p:nvGrpSpPr>
          <p:cNvPr id="259" name="Rechthoek 4">
            <a:extLst>
              <a:ext uri="{FF2B5EF4-FFF2-40B4-BE49-F238E27FC236}">
                <a16:creationId xmlns:a16="http://schemas.microsoft.com/office/drawing/2014/main" id="{3E38C47D-510D-A616-95B9-DE79312D3165}"/>
              </a:ext>
            </a:extLst>
          </p:cNvPr>
          <p:cNvGrpSpPr/>
          <p:nvPr/>
        </p:nvGrpSpPr>
        <p:grpSpPr>
          <a:xfrm>
            <a:off x="1676403" y="1600199"/>
            <a:ext cx="609601" cy="4232564"/>
            <a:chOff x="0" y="0"/>
            <a:chExt cx="609600" cy="4232562"/>
          </a:xfrm>
        </p:grpSpPr>
        <p:sp>
          <p:nvSpPr>
            <p:cNvPr id="257" name="Rectangle">
              <a:extLst>
                <a:ext uri="{FF2B5EF4-FFF2-40B4-BE49-F238E27FC236}">
                  <a16:creationId xmlns:a16="http://schemas.microsoft.com/office/drawing/2014/main" id="{EE79929E-81D3-699A-C26C-F6035612DEE2}"/>
                </a:ext>
              </a:extLst>
            </p:cNvPr>
            <p:cNvSpPr/>
            <p:nvPr/>
          </p:nvSpPr>
          <p:spPr>
            <a:xfrm rot="16200000">
              <a:off x="-1811482" y="1811481"/>
              <a:ext cx="4232564" cy="609601"/>
            </a:xfrm>
            <a:prstGeom prst="rect">
              <a:avLst/>
            </a:prstGeom>
            <a:solidFill>
              <a:srgbClr val="00345B"/>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58" name="Loadbalancer">
              <a:extLst>
                <a:ext uri="{FF2B5EF4-FFF2-40B4-BE49-F238E27FC236}">
                  <a16:creationId xmlns:a16="http://schemas.microsoft.com/office/drawing/2014/main" id="{C2D94F86-7EB4-158F-E460-F1DEA889E5FC}"/>
                </a:ext>
              </a:extLst>
            </p:cNvPr>
            <p:cNvSpPr txBox="1"/>
            <p:nvPr/>
          </p:nvSpPr>
          <p:spPr>
            <a:xfrm rot="16200000">
              <a:off x="-1811482" y="1937211"/>
              <a:ext cx="4232564" cy="3581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t>Loadbalancer</a:t>
              </a:r>
            </a:p>
          </p:txBody>
        </p:sp>
      </p:grpSp>
      <p:sp>
        <p:nvSpPr>
          <p:cNvPr id="260" name="Rechte verbindingslijn met pijl 6">
            <a:extLst>
              <a:ext uri="{FF2B5EF4-FFF2-40B4-BE49-F238E27FC236}">
                <a16:creationId xmlns:a16="http://schemas.microsoft.com/office/drawing/2014/main" id="{091D4568-55DE-011C-7CA4-4C4E9D078B7F}"/>
              </a:ext>
            </a:extLst>
          </p:cNvPr>
          <p:cNvSpPr/>
          <p:nvPr/>
        </p:nvSpPr>
        <p:spPr>
          <a:xfrm>
            <a:off x="428307" y="3726871"/>
            <a:ext cx="1248096" cy="0"/>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1" name="Rechte verbindingslijn met pijl 18">
            <a:extLst>
              <a:ext uri="{FF2B5EF4-FFF2-40B4-BE49-F238E27FC236}">
                <a16:creationId xmlns:a16="http://schemas.microsoft.com/office/drawing/2014/main" id="{42C9384B-D9F4-CB40-3785-6E5B06AD5494}"/>
              </a:ext>
            </a:extLst>
          </p:cNvPr>
          <p:cNvSpPr/>
          <p:nvPr/>
        </p:nvSpPr>
        <p:spPr>
          <a:xfrm>
            <a:off x="2286000" y="1977736"/>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2" name="Rechte verbindingslijn met pijl 20">
            <a:extLst>
              <a:ext uri="{FF2B5EF4-FFF2-40B4-BE49-F238E27FC236}">
                <a16:creationId xmlns:a16="http://schemas.microsoft.com/office/drawing/2014/main" id="{3A1344FB-AB13-A954-D651-634B89AA1C22}"/>
              </a:ext>
            </a:extLst>
          </p:cNvPr>
          <p:cNvSpPr/>
          <p:nvPr/>
        </p:nvSpPr>
        <p:spPr>
          <a:xfrm>
            <a:off x="2286002" y="2871353"/>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3" name="Rechte verbindingslijn met pijl 21">
            <a:extLst>
              <a:ext uri="{FF2B5EF4-FFF2-40B4-BE49-F238E27FC236}">
                <a16:creationId xmlns:a16="http://schemas.microsoft.com/office/drawing/2014/main" id="{398F198E-5307-79E8-C0C4-9CB2CDCD39C2}"/>
              </a:ext>
            </a:extLst>
          </p:cNvPr>
          <p:cNvSpPr/>
          <p:nvPr/>
        </p:nvSpPr>
        <p:spPr>
          <a:xfrm>
            <a:off x="2285999" y="3726870"/>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4" name="Rechte verbindingslijn met pijl 22">
            <a:extLst>
              <a:ext uri="{FF2B5EF4-FFF2-40B4-BE49-F238E27FC236}">
                <a16:creationId xmlns:a16="http://schemas.microsoft.com/office/drawing/2014/main" id="{CB63C82A-A9C4-F953-A105-1BC80E752F42}"/>
              </a:ext>
            </a:extLst>
          </p:cNvPr>
          <p:cNvSpPr/>
          <p:nvPr/>
        </p:nvSpPr>
        <p:spPr>
          <a:xfrm>
            <a:off x="2286000" y="4585854"/>
            <a:ext cx="782782"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65" name="Rechte verbindingslijn met pijl 23">
            <a:extLst>
              <a:ext uri="{FF2B5EF4-FFF2-40B4-BE49-F238E27FC236}">
                <a16:creationId xmlns:a16="http://schemas.microsoft.com/office/drawing/2014/main" id="{D7256987-A3FE-B074-4C53-FE1A0F703225}"/>
              </a:ext>
            </a:extLst>
          </p:cNvPr>
          <p:cNvSpPr/>
          <p:nvPr/>
        </p:nvSpPr>
        <p:spPr>
          <a:xfrm>
            <a:off x="2286000" y="5458688"/>
            <a:ext cx="782781" cy="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325" name="Rechte verbindingslijn met pijl 25">
            <a:extLst>
              <a:ext uri="{FF2B5EF4-FFF2-40B4-BE49-F238E27FC236}">
                <a16:creationId xmlns:a16="http://schemas.microsoft.com/office/drawing/2014/main" id="{C0468EAC-59A9-5C70-A1A5-775D4DEB6FAA}"/>
              </a:ext>
            </a:extLst>
          </p:cNvPr>
          <p:cNvSpPr/>
          <p:nvPr/>
        </p:nvSpPr>
        <p:spPr>
          <a:xfrm>
            <a:off x="3851928" y="2435919"/>
            <a:ext cx="1926214" cy="4562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6" name="Rechte verbindingslijn met pijl 26">
            <a:extLst>
              <a:ext uri="{FF2B5EF4-FFF2-40B4-BE49-F238E27FC236}">
                <a16:creationId xmlns:a16="http://schemas.microsoft.com/office/drawing/2014/main" id="{38FB5855-7C5D-87B0-1E94-58A106E88DB9}"/>
              </a:ext>
            </a:extLst>
          </p:cNvPr>
          <p:cNvSpPr/>
          <p:nvPr/>
        </p:nvSpPr>
        <p:spPr>
          <a:xfrm>
            <a:off x="3830916" y="1995933"/>
            <a:ext cx="1955412" cy="23187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8" name="Rechte verbindingslijn met pijl 28">
            <a:extLst>
              <a:ext uri="{FF2B5EF4-FFF2-40B4-BE49-F238E27FC236}">
                <a16:creationId xmlns:a16="http://schemas.microsoft.com/office/drawing/2014/main" id="{2814618A-E3CD-D834-3C10-9D5215F81C33}"/>
              </a:ext>
            </a:extLst>
          </p:cNvPr>
          <p:cNvSpPr/>
          <p:nvPr/>
        </p:nvSpPr>
        <p:spPr>
          <a:xfrm>
            <a:off x="3836797" y="3728233"/>
            <a:ext cx="1943627" cy="5811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329" name="Rechte verbindingslijn met pijl 29">
            <a:extLst>
              <a:ext uri="{FF2B5EF4-FFF2-40B4-BE49-F238E27FC236}">
                <a16:creationId xmlns:a16="http://schemas.microsoft.com/office/drawing/2014/main" id="{306C9EF0-5B0F-CAD2-9B67-A21B3B07FA46}"/>
              </a:ext>
            </a:extLst>
          </p:cNvPr>
          <p:cNvSpPr/>
          <p:nvPr/>
        </p:nvSpPr>
        <p:spPr>
          <a:xfrm>
            <a:off x="3829157" y="4334231"/>
            <a:ext cx="1971136" cy="2696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sp>
        <p:nvSpPr>
          <p:cNvPr id="271" name="Rechte verbindingslijn met pijl 30">
            <a:extLst>
              <a:ext uri="{FF2B5EF4-FFF2-40B4-BE49-F238E27FC236}">
                <a16:creationId xmlns:a16="http://schemas.microsoft.com/office/drawing/2014/main" id="{B854B900-0B86-4161-6A4A-65B0D2C5062C}"/>
              </a:ext>
            </a:extLst>
          </p:cNvPr>
          <p:cNvSpPr/>
          <p:nvPr/>
        </p:nvSpPr>
        <p:spPr>
          <a:xfrm>
            <a:off x="3816929" y="1984661"/>
            <a:ext cx="1988126" cy="431224"/>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2" name="Rechte verbindingslijn met pijl 31">
            <a:extLst>
              <a:ext uri="{FF2B5EF4-FFF2-40B4-BE49-F238E27FC236}">
                <a16:creationId xmlns:a16="http://schemas.microsoft.com/office/drawing/2014/main" id="{3ACE39CB-AF90-8CFF-58DA-2F36067F68D4}"/>
              </a:ext>
            </a:extLst>
          </p:cNvPr>
          <p:cNvSpPr/>
          <p:nvPr/>
        </p:nvSpPr>
        <p:spPr>
          <a:xfrm>
            <a:off x="3816930" y="2878279"/>
            <a:ext cx="1977336" cy="144354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3" name="Rechte verbindingslijn met pijl 32">
            <a:extLst>
              <a:ext uri="{FF2B5EF4-FFF2-40B4-BE49-F238E27FC236}">
                <a16:creationId xmlns:a16="http://schemas.microsoft.com/office/drawing/2014/main" id="{10F9D41C-FC0D-7F9D-7C01-E5E0BCB6C914}"/>
              </a:ext>
            </a:extLst>
          </p:cNvPr>
          <p:cNvSpPr/>
          <p:nvPr/>
        </p:nvSpPr>
        <p:spPr>
          <a:xfrm flipV="1">
            <a:off x="3816927" y="2415885"/>
            <a:ext cx="1988129" cy="1317912"/>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4" name="Rechte verbindingslijn met pijl 33">
            <a:extLst>
              <a:ext uri="{FF2B5EF4-FFF2-40B4-BE49-F238E27FC236}">
                <a16:creationId xmlns:a16="http://schemas.microsoft.com/office/drawing/2014/main" id="{83C172A9-93A6-44F9-59A8-4377D9FF8ED0}"/>
              </a:ext>
            </a:extLst>
          </p:cNvPr>
          <p:cNvSpPr/>
          <p:nvPr/>
        </p:nvSpPr>
        <p:spPr>
          <a:xfrm flipV="1">
            <a:off x="3829653" y="2415885"/>
            <a:ext cx="1975401" cy="2191555"/>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sp>
        <p:nvSpPr>
          <p:cNvPr id="275" name="Rechte verbindingslijn met pijl 34">
            <a:extLst>
              <a:ext uri="{FF2B5EF4-FFF2-40B4-BE49-F238E27FC236}">
                <a16:creationId xmlns:a16="http://schemas.microsoft.com/office/drawing/2014/main" id="{FD941593-4341-EF06-5EE1-81C7A3362262}"/>
              </a:ext>
            </a:extLst>
          </p:cNvPr>
          <p:cNvSpPr/>
          <p:nvPr/>
        </p:nvSpPr>
        <p:spPr>
          <a:xfrm flipV="1">
            <a:off x="3816927" y="2415885"/>
            <a:ext cx="1988128" cy="3049731"/>
          </a:xfrm>
          <a:prstGeom prst="line">
            <a:avLst/>
          </a:prstGeom>
          <a:ln w="25400">
            <a:solidFill>
              <a:srgbClr val="000000"/>
            </a:solidFill>
            <a:tailEnd type="triangle"/>
          </a:ln>
          <a:effectLst>
            <a:outerShdw blurRad="38100" dist="20000" dir="5400000" rotWithShape="0">
              <a:srgbClr val="000000">
                <a:alpha val="38000"/>
              </a:srgbClr>
            </a:outerShdw>
          </a:effectLst>
        </p:spPr>
        <p:txBody>
          <a:bodyPr lIns="45719" rIns="45719"/>
          <a:lstStyle/>
          <a:p>
            <a:endParaRPr/>
          </a:p>
        </p:txBody>
      </p:sp>
      <p:grpSp>
        <p:nvGrpSpPr>
          <p:cNvPr id="278" name="Rechthoek 40">
            <a:extLst>
              <a:ext uri="{FF2B5EF4-FFF2-40B4-BE49-F238E27FC236}">
                <a16:creationId xmlns:a16="http://schemas.microsoft.com/office/drawing/2014/main" id="{531A7A5C-5459-5214-DE83-02D804FB1A0A}"/>
              </a:ext>
            </a:extLst>
          </p:cNvPr>
          <p:cNvGrpSpPr/>
          <p:nvPr/>
        </p:nvGrpSpPr>
        <p:grpSpPr>
          <a:xfrm>
            <a:off x="5784109" y="3998423"/>
            <a:ext cx="2112824" cy="555919"/>
            <a:chOff x="-1" y="0"/>
            <a:chExt cx="2112822" cy="555917"/>
          </a:xfrm>
        </p:grpSpPr>
        <p:sp>
          <p:nvSpPr>
            <p:cNvPr id="276" name="Rectangle">
              <a:extLst>
                <a:ext uri="{FF2B5EF4-FFF2-40B4-BE49-F238E27FC236}">
                  <a16:creationId xmlns:a16="http://schemas.microsoft.com/office/drawing/2014/main" id="{11054CAC-7E75-EB96-3CCB-0CBAED0898B7}"/>
                </a:ext>
              </a:extLst>
            </p:cNvPr>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77" name="Address Service 2">
              <a:extLst>
                <a:ext uri="{FF2B5EF4-FFF2-40B4-BE49-F238E27FC236}">
                  <a16:creationId xmlns:a16="http://schemas.microsoft.com/office/drawing/2014/main" id="{DF88A051-9E5A-CB07-9484-C7AB1DCA5C22}"/>
                </a:ext>
              </a:extLst>
            </p:cNvPr>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lang="nl-NL" dirty="0" err="1"/>
                <a:t>Invoice</a:t>
              </a:r>
              <a:r>
                <a:rPr dirty="0"/>
                <a:t> </a:t>
              </a:r>
              <a:r>
                <a:rPr lang="nl-NL" dirty="0" err="1"/>
                <a:t>Instanc</a:t>
              </a:r>
              <a:r>
                <a:rPr dirty="0"/>
                <a:t>e 2</a:t>
              </a:r>
            </a:p>
          </p:txBody>
        </p:sp>
      </p:grpSp>
      <p:sp>
        <p:nvSpPr>
          <p:cNvPr id="285" name="Tekstvak 13">
            <a:extLst>
              <a:ext uri="{FF2B5EF4-FFF2-40B4-BE49-F238E27FC236}">
                <a16:creationId xmlns:a16="http://schemas.microsoft.com/office/drawing/2014/main" id="{393A53DE-66C9-56B2-9344-CCECD3B04652}"/>
              </a:ext>
            </a:extLst>
          </p:cNvPr>
          <p:cNvSpPr txBox="1"/>
          <p:nvPr/>
        </p:nvSpPr>
        <p:spPr>
          <a:xfrm>
            <a:off x="402703" y="3390027"/>
            <a:ext cx="1248097"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nl-NL" dirty="0"/>
              <a:t>Client traffic</a:t>
            </a:r>
            <a:endParaRPr dirty="0"/>
          </a:p>
        </p:txBody>
      </p:sp>
      <p:grpSp>
        <p:nvGrpSpPr>
          <p:cNvPr id="288" name="Rechthoek 11">
            <a:extLst>
              <a:ext uri="{FF2B5EF4-FFF2-40B4-BE49-F238E27FC236}">
                <a16:creationId xmlns:a16="http://schemas.microsoft.com/office/drawing/2014/main" id="{5D61D3EE-154E-5608-62C1-1E1A414403B5}"/>
              </a:ext>
            </a:extLst>
          </p:cNvPr>
          <p:cNvGrpSpPr/>
          <p:nvPr/>
        </p:nvGrpSpPr>
        <p:grpSpPr>
          <a:xfrm>
            <a:off x="5817859" y="2100767"/>
            <a:ext cx="2112823" cy="555918"/>
            <a:chOff x="-1" y="0"/>
            <a:chExt cx="2112822" cy="555917"/>
          </a:xfrm>
        </p:grpSpPr>
        <p:sp>
          <p:nvSpPr>
            <p:cNvPr id="286" name="Rectangle">
              <a:extLst>
                <a:ext uri="{FF2B5EF4-FFF2-40B4-BE49-F238E27FC236}">
                  <a16:creationId xmlns:a16="http://schemas.microsoft.com/office/drawing/2014/main" id="{029D4CEE-BE90-918D-B44A-AF82B8FA0E07}"/>
                </a:ext>
              </a:extLst>
            </p:cNvPr>
            <p:cNvSpPr/>
            <p:nvPr/>
          </p:nvSpPr>
          <p:spPr>
            <a:xfrm>
              <a:off x="-1" y="0"/>
              <a:ext cx="2112822" cy="555917"/>
            </a:xfrm>
            <a:prstGeom prst="rect">
              <a:avLst/>
            </a:prstGeom>
            <a:solidFill>
              <a:schemeClr val="accent6"/>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rgbClr val="FFFFFF"/>
                  </a:solidFill>
                </a:defRPr>
              </a:pPr>
              <a:endParaRPr/>
            </a:p>
          </p:txBody>
        </p:sp>
        <p:sp>
          <p:nvSpPr>
            <p:cNvPr id="287" name="Address Service 1">
              <a:extLst>
                <a:ext uri="{FF2B5EF4-FFF2-40B4-BE49-F238E27FC236}">
                  <a16:creationId xmlns:a16="http://schemas.microsoft.com/office/drawing/2014/main" id="{12B5C229-7F6C-3120-A2E6-9F37C85EE0A0}"/>
                </a:ext>
              </a:extLst>
            </p:cNvPr>
            <p:cNvSpPr txBox="1"/>
            <p:nvPr/>
          </p:nvSpPr>
          <p:spPr>
            <a:xfrm>
              <a:off x="-1" y="93294"/>
              <a:ext cx="2112822" cy="3693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r>
                <a:rPr lang="nl-NL" dirty="0" err="1"/>
                <a:t>Invoice</a:t>
              </a:r>
              <a:r>
                <a:rPr dirty="0"/>
                <a:t> </a:t>
              </a:r>
              <a:r>
                <a:rPr lang="nl-NL" dirty="0" err="1"/>
                <a:t>Instanc</a:t>
              </a:r>
              <a:r>
                <a:rPr dirty="0"/>
                <a:t>e 1</a:t>
              </a:r>
            </a:p>
          </p:txBody>
        </p:sp>
      </p:grpSp>
      <p:sp>
        <p:nvSpPr>
          <p:cNvPr id="330" name="Rechte verbindingslijn met pijl 48">
            <a:extLst>
              <a:ext uri="{FF2B5EF4-FFF2-40B4-BE49-F238E27FC236}">
                <a16:creationId xmlns:a16="http://schemas.microsoft.com/office/drawing/2014/main" id="{89109FD4-800C-8E55-BF9F-E4EE4FE50B48}"/>
              </a:ext>
            </a:extLst>
          </p:cNvPr>
          <p:cNvSpPr/>
          <p:nvPr/>
        </p:nvSpPr>
        <p:spPr>
          <a:xfrm>
            <a:off x="3822631" y="4314771"/>
            <a:ext cx="1958289" cy="11302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25400">
            <a:solidFill>
              <a:srgbClr val="000000"/>
            </a:solidFill>
            <a:tailEnd type="triangle"/>
          </a:ln>
          <a:effectLst>
            <a:outerShdw blurRad="38100" dist="20000" dir="5400000" rotWithShape="0">
              <a:srgbClr val="000000">
                <a:alpha val="38000"/>
              </a:srgbClr>
            </a:outerShdw>
          </a:effectLst>
        </p:spPr>
        <p:txBody>
          <a:bodyPr/>
          <a:lstStyle/>
          <a:p>
            <a:endParaRPr/>
          </a:p>
        </p:txBody>
      </p:sp>
      <p:grpSp>
        <p:nvGrpSpPr>
          <p:cNvPr id="300" name="Group">
            <a:extLst>
              <a:ext uri="{FF2B5EF4-FFF2-40B4-BE49-F238E27FC236}">
                <a16:creationId xmlns:a16="http://schemas.microsoft.com/office/drawing/2014/main" id="{FC58824F-64EA-72DC-F63C-10ACB6622D05}"/>
              </a:ext>
            </a:extLst>
          </p:cNvPr>
          <p:cNvGrpSpPr/>
          <p:nvPr/>
        </p:nvGrpSpPr>
        <p:grpSpPr>
          <a:xfrm>
            <a:off x="3075802" y="5091635"/>
            <a:ext cx="734109" cy="734108"/>
            <a:chOff x="0" y="0"/>
            <a:chExt cx="734107" cy="734107"/>
          </a:xfrm>
        </p:grpSpPr>
        <p:sp>
          <p:nvSpPr>
            <p:cNvPr id="297" name="Square">
              <a:extLst>
                <a:ext uri="{FF2B5EF4-FFF2-40B4-BE49-F238E27FC236}">
                  <a16:creationId xmlns:a16="http://schemas.microsoft.com/office/drawing/2014/main" id="{8A965044-75F5-598F-0837-B4A2C8CC2077}"/>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298" name="Circle">
              <a:extLst>
                <a:ext uri="{FF2B5EF4-FFF2-40B4-BE49-F238E27FC236}">
                  <a16:creationId xmlns:a16="http://schemas.microsoft.com/office/drawing/2014/main" id="{B3F6E950-45B4-9DBD-49E4-65C8174A07A4}"/>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299" name="Image" descr="Image">
              <a:extLst>
                <a:ext uri="{FF2B5EF4-FFF2-40B4-BE49-F238E27FC236}">
                  <a16:creationId xmlns:a16="http://schemas.microsoft.com/office/drawing/2014/main" id="{9E26C690-6F83-911C-BD59-DF44D869C6E1}"/>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04" name="Group">
            <a:extLst>
              <a:ext uri="{FF2B5EF4-FFF2-40B4-BE49-F238E27FC236}">
                <a16:creationId xmlns:a16="http://schemas.microsoft.com/office/drawing/2014/main" id="{C9C02A04-09AF-6C73-8702-243DB6082EC1}"/>
              </a:ext>
            </a:extLst>
          </p:cNvPr>
          <p:cNvGrpSpPr/>
          <p:nvPr/>
        </p:nvGrpSpPr>
        <p:grpSpPr>
          <a:xfrm>
            <a:off x="3075802" y="4218800"/>
            <a:ext cx="734109" cy="734108"/>
            <a:chOff x="0" y="0"/>
            <a:chExt cx="734107" cy="734107"/>
          </a:xfrm>
        </p:grpSpPr>
        <p:sp>
          <p:nvSpPr>
            <p:cNvPr id="301" name="Square">
              <a:extLst>
                <a:ext uri="{FF2B5EF4-FFF2-40B4-BE49-F238E27FC236}">
                  <a16:creationId xmlns:a16="http://schemas.microsoft.com/office/drawing/2014/main" id="{D43F9E3B-3FA8-2BBA-D496-700D4763F862}"/>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2" name="Circle">
              <a:extLst>
                <a:ext uri="{FF2B5EF4-FFF2-40B4-BE49-F238E27FC236}">
                  <a16:creationId xmlns:a16="http://schemas.microsoft.com/office/drawing/2014/main" id="{89D23D01-EC78-913B-1A20-3DE9475483B0}"/>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03" name="Image" descr="Image">
              <a:extLst>
                <a:ext uri="{FF2B5EF4-FFF2-40B4-BE49-F238E27FC236}">
                  <a16:creationId xmlns:a16="http://schemas.microsoft.com/office/drawing/2014/main" id="{04C285A9-BBA4-950D-F0F4-F84D7FE6F117}"/>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08" name="Group">
            <a:extLst>
              <a:ext uri="{FF2B5EF4-FFF2-40B4-BE49-F238E27FC236}">
                <a16:creationId xmlns:a16="http://schemas.microsoft.com/office/drawing/2014/main" id="{3AEB9315-0402-2E9B-1CEA-03ACCC9E1602}"/>
              </a:ext>
            </a:extLst>
          </p:cNvPr>
          <p:cNvGrpSpPr/>
          <p:nvPr/>
        </p:nvGrpSpPr>
        <p:grpSpPr>
          <a:xfrm>
            <a:off x="3075802" y="3349427"/>
            <a:ext cx="734109" cy="734108"/>
            <a:chOff x="0" y="0"/>
            <a:chExt cx="734107" cy="734107"/>
          </a:xfrm>
        </p:grpSpPr>
        <p:sp>
          <p:nvSpPr>
            <p:cNvPr id="305" name="Square">
              <a:extLst>
                <a:ext uri="{FF2B5EF4-FFF2-40B4-BE49-F238E27FC236}">
                  <a16:creationId xmlns:a16="http://schemas.microsoft.com/office/drawing/2014/main" id="{CB28548E-7E2B-4AB9-2263-54110D5FB220}"/>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6" name="Circle">
              <a:extLst>
                <a:ext uri="{FF2B5EF4-FFF2-40B4-BE49-F238E27FC236}">
                  <a16:creationId xmlns:a16="http://schemas.microsoft.com/office/drawing/2014/main" id="{4EFE6D1A-1D04-DEE5-EAE2-B3175EE613AE}"/>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07" name="Image" descr="Image">
              <a:extLst>
                <a:ext uri="{FF2B5EF4-FFF2-40B4-BE49-F238E27FC236}">
                  <a16:creationId xmlns:a16="http://schemas.microsoft.com/office/drawing/2014/main" id="{0E551490-9F5A-4288-B257-1BAA42093AA1}"/>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12" name="Group">
            <a:extLst>
              <a:ext uri="{FF2B5EF4-FFF2-40B4-BE49-F238E27FC236}">
                <a16:creationId xmlns:a16="http://schemas.microsoft.com/office/drawing/2014/main" id="{A46AC589-3AA3-89AE-7A0D-E9056C09258C}"/>
              </a:ext>
            </a:extLst>
          </p:cNvPr>
          <p:cNvGrpSpPr/>
          <p:nvPr/>
        </p:nvGrpSpPr>
        <p:grpSpPr>
          <a:xfrm>
            <a:off x="3075802" y="2504299"/>
            <a:ext cx="734109" cy="734108"/>
            <a:chOff x="0" y="0"/>
            <a:chExt cx="734107" cy="734107"/>
          </a:xfrm>
        </p:grpSpPr>
        <p:sp>
          <p:nvSpPr>
            <p:cNvPr id="309" name="Square">
              <a:extLst>
                <a:ext uri="{FF2B5EF4-FFF2-40B4-BE49-F238E27FC236}">
                  <a16:creationId xmlns:a16="http://schemas.microsoft.com/office/drawing/2014/main" id="{666280BA-7FFC-790D-84D4-19CD816F90F9}"/>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10" name="Circle">
              <a:extLst>
                <a:ext uri="{FF2B5EF4-FFF2-40B4-BE49-F238E27FC236}">
                  <a16:creationId xmlns:a16="http://schemas.microsoft.com/office/drawing/2014/main" id="{A91FF304-6CE8-F789-2768-F8902534FB90}"/>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11" name="Image" descr="Image">
              <a:extLst>
                <a:ext uri="{FF2B5EF4-FFF2-40B4-BE49-F238E27FC236}">
                  <a16:creationId xmlns:a16="http://schemas.microsoft.com/office/drawing/2014/main" id="{33D68695-B901-A572-5854-64328383251F}"/>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grpSp>
        <p:nvGrpSpPr>
          <p:cNvPr id="316" name="Group">
            <a:extLst>
              <a:ext uri="{FF2B5EF4-FFF2-40B4-BE49-F238E27FC236}">
                <a16:creationId xmlns:a16="http://schemas.microsoft.com/office/drawing/2014/main" id="{C2C08A63-17DF-EE3F-EC72-BF37469BCEA5}"/>
              </a:ext>
            </a:extLst>
          </p:cNvPr>
          <p:cNvGrpSpPr/>
          <p:nvPr/>
        </p:nvGrpSpPr>
        <p:grpSpPr>
          <a:xfrm>
            <a:off x="3077941" y="1610682"/>
            <a:ext cx="734108" cy="734108"/>
            <a:chOff x="0" y="0"/>
            <a:chExt cx="734107" cy="734107"/>
          </a:xfrm>
        </p:grpSpPr>
        <p:sp>
          <p:nvSpPr>
            <p:cNvPr id="313" name="Square">
              <a:extLst>
                <a:ext uri="{FF2B5EF4-FFF2-40B4-BE49-F238E27FC236}">
                  <a16:creationId xmlns:a16="http://schemas.microsoft.com/office/drawing/2014/main" id="{24BBCDE2-229E-EBA3-5580-52764CDC0B07}"/>
                </a:ext>
              </a:extLst>
            </p:cNvPr>
            <p:cNvSpPr/>
            <p:nvPr/>
          </p:nvSpPr>
          <p:spPr>
            <a:xfrm>
              <a:off x="0" y="0"/>
              <a:ext cx="734108" cy="734108"/>
            </a:xfrm>
            <a:prstGeom prst="rect">
              <a:avLst/>
            </a:prstGeom>
            <a:solidFill>
              <a:srgbClr val="00345B"/>
            </a:solidFill>
            <a:ln w="25400" cap="flat">
              <a:solidFill>
                <a:srgbClr val="00345B"/>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14" name="Circle">
              <a:extLst>
                <a:ext uri="{FF2B5EF4-FFF2-40B4-BE49-F238E27FC236}">
                  <a16:creationId xmlns:a16="http://schemas.microsoft.com/office/drawing/2014/main" id="{60D4D54D-6159-AD65-EC20-08C274625573}"/>
                </a:ext>
              </a:extLst>
            </p:cNvPr>
            <p:cNvSpPr/>
            <p:nvPr/>
          </p:nvSpPr>
          <p:spPr>
            <a:xfrm>
              <a:off x="34621" y="36705"/>
              <a:ext cx="660698" cy="660697"/>
            </a:xfrm>
            <a:prstGeom prst="ellipse">
              <a:avLst/>
            </a:prstGeom>
            <a:solidFill>
              <a:srgbClr val="FFFFFF"/>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pic>
          <p:nvPicPr>
            <p:cNvPr id="315" name="Image" descr="Image">
              <a:extLst>
                <a:ext uri="{FF2B5EF4-FFF2-40B4-BE49-F238E27FC236}">
                  <a16:creationId xmlns:a16="http://schemas.microsoft.com/office/drawing/2014/main" id="{E9A5AE8C-B11F-397F-83DB-FB9CF4052DB4}"/>
                </a:ext>
              </a:extLst>
            </p:cNvPr>
            <p:cNvPicPr>
              <a:picLocks noChangeAspect="1"/>
            </p:cNvPicPr>
            <p:nvPr/>
          </p:nvPicPr>
          <p:blipFill>
            <a:blip r:embed="rId2"/>
            <a:srcRect r="62120"/>
            <a:stretch>
              <a:fillRect/>
            </a:stretch>
          </p:blipFill>
          <p:spPr>
            <a:xfrm>
              <a:off x="108166" y="95484"/>
              <a:ext cx="517839" cy="449447"/>
            </a:xfrm>
            <a:prstGeom prst="rect">
              <a:avLst/>
            </a:prstGeom>
            <a:ln w="12700" cap="flat">
              <a:noFill/>
              <a:miter lim="400000"/>
            </a:ln>
            <a:effectLst/>
          </p:spPr>
        </p:pic>
      </p:grpSp>
      <p:sp>
        <p:nvSpPr>
          <p:cNvPr id="317" name="Upstream">
            <a:extLst>
              <a:ext uri="{FF2B5EF4-FFF2-40B4-BE49-F238E27FC236}">
                <a16:creationId xmlns:a16="http://schemas.microsoft.com/office/drawing/2014/main" id="{1848C244-CB45-7E89-8888-06F582ACCBD5}"/>
              </a:ext>
            </a:extLst>
          </p:cNvPr>
          <p:cNvSpPr txBox="1"/>
          <p:nvPr/>
        </p:nvSpPr>
        <p:spPr>
          <a:xfrm>
            <a:off x="5675208" y="1570037"/>
            <a:ext cx="75891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200"/>
            </a:lvl1pPr>
          </a:lstStyle>
          <a:p>
            <a:r>
              <a:t>Upstream</a:t>
            </a:r>
          </a:p>
        </p:txBody>
      </p:sp>
      <p:sp>
        <p:nvSpPr>
          <p:cNvPr id="320" name="Target">
            <a:extLst>
              <a:ext uri="{FF2B5EF4-FFF2-40B4-BE49-F238E27FC236}">
                <a16:creationId xmlns:a16="http://schemas.microsoft.com/office/drawing/2014/main" id="{51AF6F72-9436-98A6-D10F-44DC9F1D9499}"/>
              </a:ext>
            </a:extLst>
          </p:cNvPr>
          <p:cNvSpPr txBox="1"/>
          <p:nvPr/>
        </p:nvSpPr>
        <p:spPr>
          <a:xfrm>
            <a:off x="7450905" y="2428958"/>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321" name="Target">
            <a:extLst>
              <a:ext uri="{FF2B5EF4-FFF2-40B4-BE49-F238E27FC236}">
                <a16:creationId xmlns:a16="http://schemas.microsoft.com/office/drawing/2014/main" id="{5AB6691F-DC36-6CE4-8AE8-4C74158AC067}"/>
              </a:ext>
            </a:extLst>
          </p:cNvPr>
          <p:cNvSpPr txBox="1"/>
          <p:nvPr/>
        </p:nvSpPr>
        <p:spPr>
          <a:xfrm>
            <a:off x="7413691" y="4315356"/>
            <a:ext cx="497252"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100"/>
            </a:lvl1pPr>
          </a:lstStyle>
          <a:p>
            <a:r>
              <a:t>Target</a:t>
            </a:r>
          </a:p>
        </p:txBody>
      </p:sp>
      <p:sp>
        <p:nvSpPr>
          <p:cNvPr id="2" name="Rounded Rectangle 1">
            <a:extLst>
              <a:ext uri="{FF2B5EF4-FFF2-40B4-BE49-F238E27FC236}">
                <a16:creationId xmlns:a16="http://schemas.microsoft.com/office/drawing/2014/main" id="{A3529F9B-08B8-07A7-63EC-846C46CC8719}"/>
              </a:ext>
            </a:extLst>
          </p:cNvPr>
          <p:cNvSpPr/>
          <p:nvPr/>
        </p:nvSpPr>
        <p:spPr>
          <a:xfrm>
            <a:off x="2488017" y="1194358"/>
            <a:ext cx="1860698" cy="5365933"/>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nchorCtr="0">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Hash on UserID</a:t>
            </a:r>
          </a:p>
        </p:txBody>
      </p:sp>
      <p:sp>
        <p:nvSpPr>
          <p:cNvPr id="3" name="Rounded Rectangle 2">
            <a:extLst>
              <a:ext uri="{FF2B5EF4-FFF2-40B4-BE49-F238E27FC236}">
                <a16:creationId xmlns:a16="http://schemas.microsoft.com/office/drawing/2014/main" id="{157C547F-923A-8A6D-59B0-B59DC24719F6}"/>
              </a:ext>
            </a:extLst>
          </p:cNvPr>
          <p:cNvSpPr/>
          <p:nvPr/>
        </p:nvSpPr>
        <p:spPr>
          <a:xfrm>
            <a:off x="8067164" y="1841004"/>
            <a:ext cx="1000866" cy="1007573"/>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Harry</a:t>
            </a:r>
          </a:p>
          <a:p>
            <a:pPr marL="0" marR="0" indent="0" algn="r" defTabSz="914400" rtl="0" fontAlgn="auto" latinLnBrk="0" hangingPunct="0">
              <a:lnSpc>
                <a:spcPct val="100000"/>
              </a:lnSpc>
              <a:spcBef>
                <a:spcPts val="0"/>
              </a:spcBef>
              <a:spcAft>
                <a:spcPts val="0"/>
              </a:spcAft>
              <a:buClrTx/>
              <a:buSzTx/>
              <a:buFontTx/>
              <a:buNone/>
              <a:tabLst/>
            </a:pPr>
            <a:r>
              <a:rPr lang="en-NL" dirty="0"/>
              <a:t>John</a:t>
            </a:r>
          </a:p>
          <a:p>
            <a:pPr marL="0" marR="0" indent="0" algn="r" defTabSz="914400" rtl="0" fontAlgn="auto" latinLnBrk="0" hangingPunct="0">
              <a:lnSpc>
                <a:spcPct val="100000"/>
              </a:lnSpc>
              <a:spcBef>
                <a:spcPts val="0"/>
              </a:spcBef>
              <a:spcAft>
                <a:spcPts val="0"/>
              </a:spcAft>
              <a:buClrTx/>
              <a:buSzTx/>
              <a:buFontTx/>
              <a:buNone/>
              <a:tabLst/>
            </a:pPr>
            <a:r>
              <a:rPr lang="en-NL" dirty="0"/>
              <a:t>Mary</a:t>
            </a:r>
          </a:p>
        </p:txBody>
      </p:sp>
      <p:sp>
        <p:nvSpPr>
          <p:cNvPr id="4" name="Rounded Rectangle 3">
            <a:extLst>
              <a:ext uri="{FF2B5EF4-FFF2-40B4-BE49-F238E27FC236}">
                <a16:creationId xmlns:a16="http://schemas.microsoft.com/office/drawing/2014/main" id="{BBF66B4D-2D8A-74DE-E579-2C14D88AE0E1}"/>
              </a:ext>
            </a:extLst>
          </p:cNvPr>
          <p:cNvSpPr/>
          <p:nvPr/>
        </p:nvSpPr>
        <p:spPr>
          <a:xfrm>
            <a:off x="8056531" y="3805574"/>
            <a:ext cx="1000866" cy="1007573"/>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Paul</a:t>
            </a:r>
          </a:p>
          <a:p>
            <a:pPr marL="0" marR="0" indent="0" algn="r" defTabSz="914400" rtl="0" fontAlgn="auto" latinLnBrk="0" hangingPunct="0">
              <a:lnSpc>
                <a:spcPct val="100000"/>
              </a:lnSpc>
              <a:spcBef>
                <a:spcPts val="0"/>
              </a:spcBef>
              <a:spcAft>
                <a:spcPts val="0"/>
              </a:spcAft>
              <a:buClrTx/>
              <a:buSzTx/>
              <a:buFontTx/>
              <a:buNone/>
              <a:tabLst/>
            </a:pPr>
            <a:r>
              <a:rPr lang="en-NL" dirty="0"/>
              <a:t>Ann</a:t>
            </a:r>
          </a:p>
          <a:p>
            <a:pPr marL="0" marR="0" indent="0" algn="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Joanne</a:t>
            </a:r>
          </a:p>
        </p:txBody>
      </p:sp>
    </p:spTree>
    <p:extLst>
      <p:ext uri="{BB962C8B-B14F-4D97-AF65-F5344CB8AC3E}">
        <p14:creationId xmlns:p14="http://schemas.microsoft.com/office/powerpoint/2010/main" val="54198162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47BA-8671-7668-2B87-82D99050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08F5B-3D35-CB2E-346C-60249E6D1FF7}"/>
              </a:ext>
            </a:extLst>
          </p:cNvPr>
          <p:cNvSpPr>
            <a:spLocks noGrp="1"/>
          </p:cNvSpPr>
          <p:nvPr>
            <p:ph type="title"/>
          </p:nvPr>
        </p:nvSpPr>
        <p:spPr/>
        <p:txBody>
          <a:bodyPr/>
          <a:lstStyle/>
          <a:p>
            <a:r>
              <a:rPr lang="en-NL" dirty="0"/>
              <a:t>How?</a:t>
            </a:r>
            <a:br>
              <a:rPr lang="en-NL" dirty="0"/>
            </a:br>
            <a:r>
              <a:rPr lang="en-NL" sz="2000" dirty="0"/>
              <a:t>hash-buckets</a:t>
            </a:r>
          </a:p>
        </p:txBody>
      </p:sp>
      <p:graphicFrame>
        <p:nvGraphicFramePr>
          <p:cNvPr id="4" name="Table 3">
            <a:extLst>
              <a:ext uri="{FF2B5EF4-FFF2-40B4-BE49-F238E27FC236}">
                <a16:creationId xmlns:a16="http://schemas.microsoft.com/office/drawing/2014/main" id="{F1070E4F-A7E5-021A-AEA8-B4D0659D303B}"/>
              </a:ext>
            </a:extLst>
          </p:cNvPr>
          <p:cNvGraphicFramePr>
            <a:graphicFrameLocks noGrp="1"/>
          </p:cNvGraphicFramePr>
          <p:nvPr>
            <p:extLst>
              <p:ext uri="{D42A27DB-BD31-4B8C-83A1-F6EECF244321}">
                <p14:modId xmlns:p14="http://schemas.microsoft.com/office/powerpoint/2010/main" val="2056752415"/>
              </p:ext>
            </p:extLst>
          </p:nvPr>
        </p:nvGraphicFramePr>
        <p:xfrm>
          <a:off x="2688266" y="4360433"/>
          <a:ext cx="6096000" cy="37084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val="1768318122"/>
                    </a:ext>
                  </a:extLst>
                </a:gridCol>
                <a:gridCol w="609600">
                  <a:extLst>
                    <a:ext uri="{9D8B030D-6E8A-4147-A177-3AD203B41FA5}">
                      <a16:colId xmlns:a16="http://schemas.microsoft.com/office/drawing/2014/main" val="1859661134"/>
                    </a:ext>
                  </a:extLst>
                </a:gridCol>
                <a:gridCol w="609600">
                  <a:extLst>
                    <a:ext uri="{9D8B030D-6E8A-4147-A177-3AD203B41FA5}">
                      <a16:colId xmlns:a16="http://schemas.microsoft.com/office/drawing/2014/main" val="3661158731"/>
                    </a:ext>
                  </a:extLst>
                </a:gridCol>
                <a:gridCol w="609600">
                  <a:extLst>
                    <a:ext uri="{9D8B030D-6E8A-4147-A177-3AD203B41FA5}">
                      <a16:colId xmlns:a16="http://schemas.microsoft.com/office/drawing/2014/main" val="4216769019"/>
                    </a:ext>
                  </a:extLst>
                </a:gridCol>
                <a:gridCol w="609600">
                  <a:extLst>
                    <a:ext uri="{9D8B030D-6E8A-4147-A177-3AD203B41FA5}">
                      <a16:colId xmlns:a16="http://schemas.microsoft.com/office/drawing/2014/main" val="4272568686"/>
                    </a:ext>
                  </a:extLst>
                </a:gridCol>
                <a:gridCol w="609600">
                  <a:extLst>
                    <a:ext uri="{9D8B030D-6E8A-4147-A177-3AD203B41FA5}">
                      <a16:colId xmlns:a16="http://schemas.microsoft.com/office/drawing/2014/main" val="2950089329"/>
                    </a:ext>
                  </a:extLst>
                </a:gridCol>
                <a:gridCol w="609600">
                  <a:extLst>
                    <a:ext uri="{9D8B030D-6E8A-4147-A177-3AD203B41FA5}">
                      <a16:colId xmlns:a16="http://schemas.microsoft.com/office/drawing/2014/main" val="1119927827"/>
                    </a:ext>
                  </a:extLst>
                </a:gridCol>
                <a:gridCol w="609600">
                  <a:extLst>
                    <a:ext uri="{9D8B030D-6E8A-4147-A177-3AD203B41FA5}">
                      <a16:colId xmlns:a16="http://schemas.microsoft.com/office/drawing/2014/main" val="2263557302"/>
                    </a:ext>
                  </a:extLst>
                </a:gridCol>
                <a:gridCol w="609600">
                  <a:extLst>
                    <a:ext uri="{9D8B030D-6E8A-4147-A177-3AD203B41FA5}">
                      <a16:colId xmlns:a16="http://schemas.microsoft.com/office/drawing/2014/main" val="3591008767"/>
                    </a:ext>
                  </a:extLst>
                </a:gridCol>
                <a:gridCol w="609600">
                  <a:extLst>
                    <a:ext uri="{9D8B030D-6E8A-4147-A177-3AD203B41FA5}">
                      <a16:colId xmlns:a16="http://schemas.microsoft.com/office/drawing/2014/main" val="2642239549"/>
                    </a:ext>
                  </a:extLst>
                </a:gridCol>
              </a:tblGrid>
              <a:tr h="370840">
                <a:tc>
                  <a:txBody>
                    <a:bodyPr/>
                    <a:lstStyle/>
                    <a:p>
                      <a:pPr algn="ctr"/>
                      <a:r>
                        <a:rPr lang="en-NL" dirty="0"/>
                        <a:t>0</a:t>
                      </a:r>
                    </a:p>
                  </a:txBody>
                  <a:tcPr anchor="ctr"/>
                </a:tc>
                <a:tc>
                  <a:txBody>
                    <a:bodyPr/>
                    <a:lstStyle/>
                    <a:p>
                      <a:pPr algn="ctr"/>
                      <a:r>
                        <a:rPr lang="en-NL" dirty="0"/>
                        <a:t>1</a:t>
                      </a:r>
                    </a:p>
                  </a:txBody>
                  <a:tcPr anchor="ctr"/>
                </a:tc>
                <a:tc>
                  <a:txBody>
                    <a:bodyPr/>
                    <a:lstStyle/>
                    <a:p>
                      <a:pPr algn="ctr"/>
                      <a:r>
                        <a:rPr lang="en-NL" dirty="0"/>
                        <a:t>2</a:t>
                      </a:r>
                    </a:p>
                  </a:txBody>
                  <a:tcPr anchor="ctr"/>
                </a:tc>
                <a:tc>
                  <a:txBody>
                    <a:bodyPr/>
                    <a:lstStyle/>
                    <a:p>
                      <a:pPr algn="ctr"/>
                      <a:r>
                        <a:rPr lang="en-NL" dirty="0"/>
                        <a:t>3</a:t>
                      </a:r>
                    </a:p>
                  </a:txBody>
                  <a:tcPr anchor="ctr"/>
                </a:tc>
                <a:tc>
                  <a:txBody>
                    <a:bodyPr/>
                    <a:lstStyle/>
                    <a:p>
                      <a:pPr algn="ctr"/>
                      <a:r>
                        <a:rPr lang="en-NL" dirty="0"/>
                        <a:t>4</a:t>
                      </a:r>
                    </a:p>
                  </a:txBody>
                  <a:tcPr anchor="ctr"/>
                </a:tc>
                <a:tc>
                  <a:txBody>
                    <a:bodyPr/>
                    <a:lstStyle/>
                    <a:p>
                      <a:pPr algn="ctr"/>
                      <a:r>
                        <a:rPr lang="en-NL" dirty="0"/>
                        <a:t>5</a:t>
                      </a:r>
                    </a:p>
                  </a:txBody>
                  <a:tcPr anchor="ctr"/>
                </a:tc>
                <a:tc>
                  <a:txBody>
                    <a:bodyPr/>
                    <a:lstStyle/>
                    <a:p>
                      <a:pPr algn="ctr"/>
                      <a:r>
                        <a:rPr lang="en-NL" dirty="0"/>
                        <a:t>6</a:t>
                      </a:r>
                    </a:p>
                  </a:txBody>
                  <a:tcPr anchor="ctr"/>
                </a:tc>
                <a:tc>
                  <a:txBody>
                    <a:bodyPr/>
                    <a:lstStyle/>
                    <a:p>
                      <a:pPr algn="ctr"/>
                      <a:r>
                        <a:rPr lang="en-NL" dirty="0"/>
                        <a:t>7</a:t>
                      </a:r>
                    </a:p>
                  </a:txBody>
                  <a:tcPr anchor="ctr"/>
                </a:tc>
                <a:tc>
                  <a:txBody>
                    <a:bodyPr/>
                    <a:lstStyle/>
                    <a:p>
                      <a:pPr algn="ctr"/>
                      <a:r>
                        <a:rPr lang="en-NL" dirty="0"/>
                        <a:t>8</a:t>
                      </a:r>
                    </a:p>
                  </a:txBody>
                  <a:tcPr anchor="ctr"/>
                </a:tc>
                <a:tc>
                  <a:txBody>
                    <a:bodyPr/>
                    <a:lstStyle/>
                    <a:p>
                      <a:pPr algn="ctr"/>
                      <a:r>
                        <a:rPr lang="en-NL" dirty="0"/>
                        <a:t>9</a:t>
                      </a:r>
                    </a:p>
                  </a:txBody>
                  <a:tcPr anchor="ctr"/>
                </a:tc>
                <a:extLst>
                  <a:ext uri="{0D108BD9-81ED-4DB2-BD59-A6C34878D82A}">
                    <a16:rowId xmlns:a16="http://schemas.microsoft.com/office/drawing/2014/main" val="1332303308"/>
                  </a:ext>
                </a:extLst>
              </a:tr>
            </a:tbl>
          </a:graphicData>
        </a:graphic>
      </p:graphicFrame>
      <p:pic>
        <p:nvPicPr>
          <p:cNvPr id="1026" name="Picture 2" descr="A cartoon-style illustration of a hash algorithm concept. The scene includes an anthropomorphic computer character with glasses and a lab coat, working on a large, abstract machine labeled 'Hash Algorithm.' The machine has various gears, levers, and digital displays, symbolizing the complexity and mechanical nature of hashing. The computer character is cheerfully adjusting knobs and levers, with mathematical symbols and binary code floating around to represent the process of data transformation. The style is colorful, playful, and slightly exaggerated to enhance the cartoonish feel.">
            <a:extLst>
              <a:ext uri="{FF2B5EF4-FFF2-40B4-BE49-F238E27FC236}">
                <a16:creationId xmlns:a16="http://schemas.microsoft.com/office/drawing/2014/main" id="{53B70293-3320-EE2C-5BCC-2A3FDF178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535" y="2019736"/>
            <a:ext cx="1626781" cy="16267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2A16BF8-60C6-6267-01C9-B174208480D0}"/>
              </a:ext>
            </a:extLst>
          </p:cNvPr>
          <p:cNvSpPr/>
          <p:nvPr/>
        </p:nvSpPr>
        <p:spPr>
          <a:xfrm>
            <a:off x="249867" y="5635698"/>
            <a:ext cx="8649584"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latin typeface="Andale Mono" panose="020B0509000000000004" pitchFamily="49" charset="0"/>
              </a:rPr>
              <a:t>t</a:t>
            </a:r>
            <a:r>
              <a:rPr lang="en-NL" dirty="0">
                <a:latin typeface="Andale Mono" panose="020B0509000000000004" pitchFamily="49" charset="0"/>
              </a:rPr>
              <a:t>argetInfo := continuum[m</a:t>
            </a:r>
            <a:r>
              <a:rPr kumimoji="0" lang="en-NL" sz="1800" b="0" i="0" u="none" strike="noStrike" cap="none" spc="0" normalizeH="0" baseline="0" dirty="0">
                <a:ln>
                  <a:noFill/>
                </a:ln>
                <a:solidFill>
                  <a:srgbClr val="000000"/>
                </a:solidFill>
                <a:effectLst/>
                <a:uFillTx/>
                <a:latin typeface="Andale Mono" panose="020B0509000000000004" pitchFamily="49" charset="0"/>
                <a:sym typeface="Calibri"/>
              </a:rPr>
              <a:t>odulo(hash(input), len(continuum))]</a:t>
            </a:r>
          </a:p>
        </p:txBody>
      </p:sp>
      <p:sp>
        <p:nvSpPr>
          <p:cNvPr id="11" name="Rounded Rectangle 10">
            <a:extLst>
              <a:ext uri="{FF2B5EF4-FFF2-40B4-BE49-F238E27FC236}">
                <a16:creationId xmlns:a16="http://schemas.microsoft.com/office/drawing/2014/main" id="{BFFAA2D5-FCDC-9F01-BB8E-4C4DDAE480CF}"/>
              </a:ext>
            </a:extLst>
          </p:cNvPr>
          <p:cNvSpPr/>
          <p:nvPr/>
        </p:nvSpPr>
        <p:spPr>
          <a:xfrm>
            <a:off x="249866" y="4248616"/>
            <a:ext cx="2317897" cy="562577"/>
          </a:xfrm>
          <a:prstGeom prst="roundRect">
            <a:avLst/>
          </a:prstGeom>
          <a:noFill/>
          <a:ln w="25400" cap="flat">
            <a:solidFill>
              <a:srgbClr val="00B05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0">
            <a:noAutofit/>
          </a:bodyPr>
          <a:lstStyle/>
          <a:p>
            <a:pPr marL="0" marR="0" indent="0" algn="r" defTabSz="91440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000000"/>
                </a:solidFill>
                <a:effectLst/>
                <a:uFillTx/>
                <a:latin typeface="+mn-lt"/>
                <a:ea typeface="+mn-ea"/>
                <a:cs typeface="+mn-cs"/>
                <a:sym typeface="Calibri"/>
              </a:rPr>
              <a:t>the</a:t>
            </a:r>
            <a:r>
              <a:rPr kumimoji="0" lang="nl-NL" sz="1400" b="0" i="0" u="none" strike="noStrike" cap="none" spc="0" normalizeH="0" baseline="0" dirty="0">
                <a:ln>
                  <a:noFill/>
                </a:ln>
                <a:solidFill>
                  <a:srgbClr val="000000"/>
                </a:solidFill>
                <a:effectLst/>
                <a:uFillTx/>
                <a:latin typeface="+mn-lt"/>
                <a:ea typeface="+mn-ea"/>
                <a:cs typeface="+mn-cs"/>
                <a:sym typeface="Calibri"/>
              </a:rPr>
              <a:t> </a:t>
            </a:r>
            <a:r>
              <a:rPr kumimoji="0" lang="en-NL" sz="1400" b="0" i="0" u="none" strike="noStrike" cap="none" spc="0" normalizeH="0" baseline="0" dirty="0">
                <a:ln>
                  <a:noFill/>
                </a:ln>
                <a:solidFill>
                  <a:srgbClr val="000000"/>
                </a:solidFill>
                <a:effectLst/>
                <a:uFillTx/>
                <a:latin typeface="+mn-lt"/>
                <a:ea typeface="+mn-ea"/>
                <a:cs typeface="+mn-cs"/>
                <a:sym typeface="Calibri"/>
              </a:rPr>
              <a:t>continuum</a:t>
            </a:r>
            <a:r>
              <a:rPr lang="en-NL" sz="1400" dirty="0"/>
              <a:t> (the buckets)</a:t>
            </a:r>
            <a:r>
              <a:rPr kumimoji="0" lang="en-NL" sz="1400" b="0" i="0" u="none" strike="noStrike" cap="none" spc="0" normalizeH="0" baseline="0" dirty="0">
                <a:ln>
                  <a:noFill/>
                </a:ln>
                <a:solidFill>
                  <a:srgbClr val="000000"/>
                </a:solidFill>
                <a:effectLst/>
                <a:uFillTx/>
                <a:latin typeface="+mn-lt"/>
                <a:ea typeface="+mn-ea"/>
                <a:cs typeface="+mn-cs"/>
                <a:sym typeface="Calibri"/>
              </a:rPr>
              <a:t>:</a:t>
            </a:r>
            <a:endParaRPr lang="en-NL" sz="1400" dirty="0"/>
          </a:p>
        </p:txBody>
      </p:sp>
      <p:sp>
        <p:nvSpPr>
          <p:cNvPr id="13" name="Triangle 12">
            <a:extLst>
              <a:ext uri="{FF2B5EF4-FFF2-40B4-BE49-F238E27FC236}">
                <a16:creationId xmlns:a16="http://schemas.microsoft.com/office/drawing/2014/main" id="{EA1F39DA-7CB6-8E61-B489-A419B6FBF539}"/>
              </a:ext>
            </a:extLst>
          </p:cNvPr>
          <p:cNvSpPr/>
          <p:nvPr/>
        </p:nvSpPr>
        <p:spPr>
          <a:xfrm rot="10800000">
            <a:off x="4888319" y="2184536"/>
            <a:ext cx="1695893" cy="1286546"/>
          </a:xfrm>
          <a:prstGeom prst="triangle">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NL" sz="1800" b="0" i="0" u="none" strike="noStrike" cap="none" spc="0" normalizeH="0" baseline="0" dirty="0">
              <a:ln>
                <a:noFill/>
              </a:ln>
              <a:solidFill>
                <a:srgbClr val="000000"/>
              </a:solidFill>
              <a:effectLst/>
              <a:uFillTx/>
              <a:latin typeface="+mn-lt"/>
              <a:ea typeface="+mn-ea"/>
              <a:cs typeface="+mn-cs"/>
              <a:sym typeface="Calibri"/>
            </a:endParaRPr>
          </a:p>
        </p:txBody>
      </p:sp>
      <p:sp>
        <p:nvSpPr>
          <p:cNvPr id="14" name="Right Brace 13">
            <a:extLst>
              <a:ext uri="{FF2B5EF4-FFF2-40B4-BE49-F238E27FC236}">
                <a16:creationId xmlns:a16="http://schemas.microsoft.com/office/drawing/2014/main" id="{4ADAD1AE-FD6D-CE0C-F7F9-9186156AB7D4}"/>
              </a:ext>
            </a:extLst>
          </p:cNvPr>
          <p:cNvSpPr/>
          <p:nvPr/>
        </p:nvSpPr>
        <p:spPr>
          <a:xfrm rot="16200000">
            <a:off x="5570075" y="1017878"/>
            <a:ext cx="332383" cy="6096002"/>
          </a:xfrm>
          <a:prstGeom prst="rightBrace">
            <a:avLst>
              <a:gd name="adj1" fmla="val 61114"/>
              <a:gd name="adj2" fmla="val 50000"/>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NL" sz="1800" b="0" i="0" u="none" strike="noStrike" cap="none" spc="0" normalizeH="0" baseline="0">
              <a:ln>
                <a:noFill/>
              </a:ln>
              <a:solidFill>
                <a:srgbClr val="000000"/>
              </a:solidFill>
              <a:effectLst/>
              <a:uFillTx/>
            </a:endParaRPr>
          </a:p>
        </p:txBody>
      </p:sp>
      <p:cxnSp>
        <p:nvCxnSpPr>
          <p:cNvPr id="17" name="Straight Arrow Connector 16">
            <a:extLst>
              <a:ext uri="{FF2B5EF4-FFF2-40B4-BE49-F238E27FC236}">
                <a16:creationId xmlns:a16="http://schemas.microsoft.com/office/drawing/2014/main" id="{86CF91D0-F6ED-32B6-1661-D928C851D6A7}"/>
              </a:ext>
            </a:extLst>
          </p:cNvPr>
          <p:cNvCxnSpPr>
            <a:cxnSpLocks/>
            <a:stCxn id="1026" idx="3"/>
            <a:endCxn id="13" idx="5"/>
          </p:cNvCxnSpPr>
          <p:nvPr/>
        </p:nvCxnSpPr>
        <p:spPr>
          <a:xfrm flipV="1">
            <a:off x="3434316" y="2827809"/>
            <a:ext cx="1877976" cy="5318"/>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A48F685B-7386-6AB7-A607-6176518031A6}"/>
              </a:ext>
            </a:extLst>
          </p:cNvPr>
          <p:cNvCxnSpPr>
            <a:stCxn id="13" idx="0"/>
            <a:endCxn id="14" idx="1"/>
          </p:cNvCxnSpPr>
          <p:nvPr/>
        </p:nvCxnSpPr>
        <p:spPr>
          <a:xfrm>
            <a:off x="5736265" y="3471082"/>
            <a:ext cx="2" cy="428606"/>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1" name="TextBox 20">
            <a:extLst>
              <a:ext uri="{FF2B5EF4-FFF2-40B4-BE49-F238E27FC236}">
                <a16:creationId xmlns:a16="http://schemas.microsoft.com/office/drawing/2014/main" id="{546A1D0A-1FDD-CFFF-37D7-3835818C5B97}"/>
              </a:ext>
            </a:extLst>
          </p:cNvPr>
          <p:cNvSpPr txBox="1"/>
          <p:nvPr/>
        </p:nvSpPr>
        <p:spPr>
          <a:xfrm>
            <a:off x="5349504" y="2496945"/>
            <a:ext cx="81688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modulo</a:t>
            </a:r>
          </a:p>
        </p:txBody>
      </p:sp>
    </p:spTree>
    <p:extLst>
      <p:ext uri="{BB962C8B-B14F-4D97-AF65-F5344CB8AC3E}">
        <p14:creationId xmlns:p14="http://schemas.microsoft.com/office/powerpoint/2010/main" val="32138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D736-7D7F-90E0-9E2F-26327579ECB7}"/>
              </a:ext>
            </a:extLst>
          </p:cNvPr>
          <p:cNvSpPr>
            <a:spLocks noGrp="1"/>
          </p:cNvSpPr>
          <p:nvPr>
            <p:ph type="title"/>
          </p:nvPr>
        </p:nvSpPr>
        <p:spPr/>
        <p:txBody>
          <a:bodyPr/>
          <a:lstStyle/>
          <a:p>
            <a:r>
              <a:rPr lang="en-GB" dirty="0"/>
              <a:t>T</a:t>
            </a:r>
            <a:r>
              <a:rPr lang="en-NL" dirty="0"/>
              <a:t>he continuum distribution</a:t>
            </a:r>
          </a:p>
        </p:txBody>
      </p:sp>
      <p:sp>
        <p:nvSpPr>
          <p:cNvPr id="4" name="Rectangle 3">
            <a:extLst>
              <a:ext uri="{FF2B5EF4-FFF2-40B4-BE49-F238E27FC236}">
                <a16:creationId xmlns:a16="http://schemas.microsoft.com/office/drawing/2014/main" id="{53CF375C-186B-509A-9B60-4AB8CDE47515}"/>
              </a:ext>
            </a:extLst>
          </p:cNvPr>
          <p:cNvSpPr/>
          <p:nvPr/>
        </p:nvSpPr>
        <p:spPr>
          <a:xfrm>
            <a:off x="1201480" y="2046768"/>
            <a:ext cx="1699438" cy="760228"/>
          </a:xfrm>
          <a:prstGeom prst="rect">
            <a:avLst/>
          </a:prstGeom>
          <a:solidFill>
            <a:schemeClr val="accent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A</a:t>
            </a:r>
          </a:p>
        </p:txBody>
      </p:sp>
      <p:sp>
        <p:nvSpPr>
          <p:cNvPr id="5" name="Rectangle 4">
            <a:extLst>
              <a:ext uri="{FF2B5EF4-FFF2-40B4-BE49-F238E27FC236}">
                <a16:creationId xmlns:a16="http://schemas.microsoft.com/office/drawing/2014/main" id="{0C307491-B3FE-9BD9-C2E4-F29781A6F420}"/>
              </a:ext>
            </a:extLst>
          </p:cNvPr>
          <p:cNvSpPr/>
          <p:nvPr/>
        </p:nvSpPr>
        <p:spPr>
          <a:xfrm>
            <a:off x="6342319" y="2046768"/>
            <a:ext cx="1699438" cy="760228"/>
          </a:xfrm>
          <a:prstGeom prst="rect">
            <a:avLst/>
          </a:prstGeom>
          <a:solidFill>
            <a:srgbClr val="7030A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D</a:t>
            </a:r>
          </a:p>
        </p:txBody>
      </p:sp>
      <p:sp>
        <p:nvSpPr>
          <p:cNvPr id="6" name="Rectangle 5">
            <a:extLst>
              <a:ext uri="{FF2B5EF4-FFF2-40B4-BE49-F238E27FC236}">
                <a16:creationId xmlns:a16="http://schemas.microsoft.com/office/drawing/2014/main" id="{A1B7AA72-6183-0C62-A82D-A1815894D740}"/>
              </a:ext>
            </a:extLst>
          </p:cNvPr>
          <p:cNvSpPr/>
          <p:nvPr/>
        </p:nvSpPr>
        <p:spPr>
          <a:xfrm>
            <a:off x="4628706" y="2046768"/>
            <a:ext cx="1699438" cy="760228"/>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C</a:t>
            </a:r>
          </a:p>
        </p:txBody>
      </p:sp>
      <p:sp>
        <p:nvSpPr>
          <p:cNvPr id="7" name="Rectangle 6">
            <a:extLst>
              <a:ext uri="{FF2B5EF4-FFF2-40B4-BE49-F238E27FC236}">
                <a16:creationId xmlns:a16="http://schemas.microsoft.com/office/drawing/2014/main" id="{A5EBC14B-FF2E-CAB6-8707-ACED7703E397}"/>
              </a:ext>
            </a:extLst>
          </p:cNvPr>
          <p:cNvSpPr/>
          <p:nvPr/>
        </p:nvSpPr>
        <p:spPr>
          <a:xfrm>
            <a:off x="2915093" y="2046768"/>
            <a:ext cx="1699438" cy="760228"/>
          </a:xfrm>
          <a:prstGeom prst="rect">
            <a:avLst/>
          </a:prstGeom>
          <a:solidFill>
            <a:schemeClr val="accent2"/>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B</a:t>
            </a:r>
          </a:p>
        </p:txBody>
      </p:sp>
      <p:sp>
        <p:nvSpPr>
          <p:cNvPr id="8" name="TextBox 7">
            <a:extLst>
              <a:ext uri="{FF2B5EF4-FFF2-40B4-BE49-F238E27FC236}">
                <a16:creationId xmlns:a16="http://schemas.microsoft.com/office/drawing/2014/main" id="{B1CAAA3C-1064-B283-5993-DAB6008EEC8B}"/>
              </a:ext>
            </a:extLst>
          </p:cNvPr>
          <p:cNvSpPr txBox="1"/>
          <p:nvPr/>
        </p:nvSpPr>
        <p:spPr>
          <a:xfrm>
            <a:off x="2280684" y="4066953"/>
            <a:ext cx="487569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NL" sz="1800" b="0" i="0" u="none" strike="noStrike" cap="none" spc="0" normalizeH="0" baseline="0" dirty="0">
                <a:ln>
                  <a:noFill/>
                </a:ln>
                <a:solidFill>
                  <a:srgbClr val="000000"/>
                </a:solidFill>
                <a:effectLst/>
                <a:uFillTx/>
                <a:latin typeface="+mn-lt"/>
                <a:ea typeface="+mn-ea"/>
                <a:cs typeface="+mn-cs"/>
                <a:sym typeface="Calibri"/>
              </a:rPr>
              <a:t>4 target nodes, each serving 25% of the continuum</a:t>
            </a:r>
          </a:p>
        </p:txBody>
      </p:sp>
    </p:spTree>
    <p:extLst>
      <p:ext uri="{BB962C8B-B14F-4D97-AF65-F5344CB8AC3E}">
        <p14:creationId xmlns:p14="http://schemas.microsoft.com/office/powerpoint/2010/main" val="1591276762"/>
      </p:ext>
    </p:extLst>
  </p:cSld>
  <p:clrMapOvr>
    <a:masterClrMapping/>
  </p:clrMapOvr>
  <p:transition spd="med"/>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257</TotalTime>
  <Words>806</Words>
  <Application>Microsoft Macintosh PowerPoint</Application>
  <PresentationFormat>On-screen Show (4:3)</PresentationFormat>
  <Paragraphs>362</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Andale Mono</vt:lpstr>
      <vt:lpstr>Arial</vt:lpstr>
      <vt:lpstr>Calibri</vt:lpstr>
      <vt:lpstr>Kantoorthema</vt:lpstr>
      <vt:lpstr>Load balancing &amp; DNS deep dive</vt:lpstr>
      <vt:lpstr>Consistent Hashing Load balancing</vt:lpstr>
      <vt:lpstr>What?</vt:lpstr>
      <vt:lpstr>Load balancing</vt:lpstr>
      <vt:lpstr>Hashing</vt:lpstr>
      <vt:lpstr>Why?</vt:lpstr>
      <vt:lpstr>Hashing</vt:lpstr>
      <vt:lpstr>How? hash-buckets</vt:lpstr>
      <vt:lpstr>The continuum distribution</vt:lpstr>
      <vt:lpstr>The continuum distribution</vt:lpstr>
      <vt:lpstr>The continuum distribution</vt:lpstr>
      <vt:lpstr>Effect of consistency loss</vt:lpstr>
      <vt:lpstr>DNS in the bigger picture</vt:lpstr>
      <vt:lpstr>DNS &amp; plugins</vt:lpstr>
      <vt:lpstr>Some (typical) issues</vt:lpstr>
      <vt:lpstr>PowerPoint Presentation</vt:lpstr>
      <vt:lpstr>Load balancer features</vt:lpstr>
      <vt:lpstr>Continuum modeled as a ring</vt:lpstr>
      <vt:lpstr>PowerPoint Presentation</vt:lpstr>
      <vt:lpstr>PowerPoint Presentation</vt:lpstr>
      <vt:lpstr>PowerPoint Presentation</vt:lpstr>
      <vt:lpstr>cluster wide consistent hashing</vt:lpstr>
      <vt:lpstr>Ring-balancer with 20 positions</vt:lpstr>
      <vt:lpstr>PowerPoint Presentation</vt:lpstr>
      <vt:lpstr>Ring-balancer with slots</vt:lpstr>
      <vt:lpstr>PowerPoint Presentation</vt:lpstr>
      <vt:lpstr>Caveats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balancing &amp; DNS deep dive</dc:title>
  <cp:lastModifiedBy>Thijs Schreijer</cp:lastModifiedBy>
  <cp:revision>2</cp:revision>
  <dcterms:modified xsi:type="dcterms:W3CDTF">2024-01-31T18:12:34Z</dcterms:modified>
</cp:coreProperties>
</file>