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59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10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CD9F-F85F-119B-0C8D-BAC2526F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E609B-720F-8320-FA46-2489F4AAC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03B54-2EC2-F506-5920-6B914AC2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44AD-7A73-0E81-63B1-E88397F7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EF24-9634-39B1-E4A9-F5738151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55AB-157F-BE16-65C7-DFF5D057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30ABF-2BFD-3BF7-1674-ABCE30225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8454E-5774-3345-BBFB-F84B952D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16252-E5B3-5AE8-DA32-3BC5A605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9ADC-62EA-4D13-215E-010647C9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4B9E4-65D1-9E5A-6C81-0BB0051E8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98BF-09B7-27B8-A25B-8A85C168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8F17B-B71A-4946-0172-0639D5A8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B376-EAEA-EE9C-A75B-0953AD4E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AD8AE-67F8-BD33-E7C4-2E1A3CEE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E9A8-E3E5-54F7-08C0-3AB9CA41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E713-395B-A9AE-D60A-60D82E891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DA43-EB9F-6F49-288F-6AA1C717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4C129-A06E-E9E6-7F4A-5B34B157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AB8E-3151-41DF-6DFC-6DD2A03E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07F2-5D04-5E0E-76C3-15789E1C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11FC7-4BA1-9E6C-A969-390AAF75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C35C-AD95-F8D5-7689-1408EA5B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8561-127E-3BB2-9206-BB30FACD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E836E-AFCB-5680-044A-22864D7C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C053-5455-2DCE-6A66-7D291EE8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2598-11CF-90E0-C6DE-25AFDDC59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5CFE6-5EBF-0AF4-D93D-17F53C73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6D805-C594-6579-7383-B982C382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DFC35-C714-2FA2-38AB-352130E8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0FD2F-6A78-570B-EE72-2D667C6B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DC5-B475-9B10-A827-2738E18A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75294-B6D7-CC21-DC05-8C59CCFD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51623-1EB5-E423-C130-D0D174DCC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7305F-A3FB-BC60-CACE-05FC7E22B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AA466-2DDF-FF75-5598-51D011687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1EC1D3-3FD0-078C-89A6-FB3A3D99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C6DBD-2ACD-FEB4-3B85-7D30221C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DF72A-DCD4-DBF6-3FEC-9216071F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EBDF-8606-D0C0-2404-35A40D1F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71424-27E3-8645-42DB-CC304EBC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83FFB-7F1D-A8DE-C6C0-981DDEBF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D7CA3-AD12-E8E9-84EF-F9D642C0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F7F32-7483-D9CF-E166-96E4EE3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ACE73-6250-3B1A-D944-A7BCF475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F01EF-2D9C-15A0-F798-2CD3265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343A-2F34-C3B5-0444-B8BE76A7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2AA4-A46B-5C38-40C7-B9AAABEE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C181B-7E91-5E76-E772-2861C1BFE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F085E-4D99-2C5C-187E-402AE25B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F196E-A0BF-0222-33B7-AC8CE0CA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6F1B-5346-C6A0-BF8B-11E7CF0A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365C-D15F-66B6-55C0-F3E93651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CAACD-E169-40B7-15F2-8B52F2E43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048D6-8DCC-8F73-FCE3-D6B99D0CF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8CCA7-4E12-117D-55EB-6C98F121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5F1F3-C21C-9AB6-E7EE-AD38EB84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A316A-B9FD-47EB-0549-1A256CC2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18F36-BCE9-3945-7EEA-5C4541A2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0779F-C529-5611-B3D4-67D8F50D7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F3BA-041E-1518-9743-384BF25AB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C61EC-C8E1-4FE7-8EC4-7DE08BDBD70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DF0C-86E4-B547-7DF6-DBB898E0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1598-0C75-2D9C-4FAC-86CE8BF7F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E6ADC-60B6-4C84-B953-E410EB2D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9BC-FE33-0FD0-F111-A621CC2D0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5963"/>
            <a:ext cx="9144000" cy="3198236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Scaling up open-source batteries: what's worth pursuing?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5CB76-E428-F487-CEDF-7DCA6B1C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6275"/>
            <a:ext cx="9144000" cy="1655762"/>
          </a:xfrm>
        </p:spPr>
        <p:txBody>
          <a:bodyPr/>
          <a:lstStyle/>
          <a:p>
            <a:r>
              <a:rPr lang="en-US" dirty="0"/>
              <a:t>Kirk Smith Ph.D., Daniel Fernandez Ph.D. </a:t>
            </a:r>
          </a:p>
        </p:txBody>
      </p:sp>
    </p:spTree>
    <p:extLst>
      <p:ext uri="{BB962C8B-B14F-4D97-AF65-F5344CB8AC3E}">
        <p14:creationId xmlns:p14="http://schemas.microsoft.com/office/powerpoint/2010/main" val="20965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2BB6D19-DCA3-EA50-8614-E36C736A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54" y="-76200"/>
            <a:ext cx="910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CBDA0-E7FF-B906-5675-C5263B41CA68}"/>
              </a:ext>
            </a:extLst>
          </p:cNvPr>
          <p:cNvSpPr txBox="1"/>
          <p:nvPr/>
        </p:nvSpPr>
        <p:spPr>
          <a:xfrm>
            <a:off x="360217" y="1891145"/>
            <a:ext cx="2486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Static battery using Cu/Mn chemistry in methanesulfonic acid (MES)</a:t>
            </a:r>
          </a:p>
          <a:p>
            <a:endParaRPr lang="en-US" dirty="0"/>
          </a:p>
          <a:p>
            <a:r>
              <a:rPr lang="en-US" dirty="0"/>
              <a:t>Tested with carbon felt and </a:t>
            </a:r>
            <a:r>
              <a:rPr lang="en-US" dirty="0" err="1"/>
              <a:t>grafoil</a:t>
            </a:r>
            <a:r>
              <a:rPr lang="en-US" dirty="0"/>
              <a:t> electrodes</a:t>
            </a:r>
          </a:p>
        </p:txBody>
      </p:sp>
    </p:spTree>
    <p:extLst>
      <p:ext uri="{BB962C8B-B14F-4D97-AF65-F5344CB8AC3E}">
        <p14:creationId xmlns:p14="http://schemas.microsoft.com/office/powerpoint/2010/main" val="38420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AE9B21-D0B5-B61E-7370-5B7A324B028F}"/>
              </a:ext>
            </a:extLst>
          </p:cNvPr>
          <p:cNvSpPr txBox="1"/>
          <p:nvPr/>
        </p:nvSpPr>
        <p:spPr>
          <a:xfrm>
            <a:off x="360217" y="1891145"/>
            <a:ext cx="24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Achieved good stability and high energy density</a:t>
            </a:r>
          </a:p>
          <a:p>
            <a:r>
              <a:rPr lang="en-US" dirty="0"/>
              <a:t>30-35Wh/L, comparable to lead batteries</a:t>
            </a:r>
          </a:p>
          <a:p>
            <a:endParaRPr lang="en-US" dirty="0"/>
          </a:p>
          <a:p>
            <a:r>
              <a:rPr lang="en-US" dirty="0"/>
              <a:t>Cost is 8-16 USD/kWh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A887B73-8D2C-9BCE-7C73-BF8AECA8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47" y="0"/>
            <a:ext cx="7583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3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91ED7-0446-68FA-866C-93766B813FFE}"/>
              </a:ext>
            </a:extLst>
          </p:cNvPr>
          <p:cNvSpPr txBox="1"/>
          <p:nvPr/>
        </p:nvSpPr>
        <p:spPr>
          <a:xfrm>
            <a:off x="741217" y="5181600"/>
            <a:ext cx="996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Full 1kWh battery estimated material cost: ~310 USD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FEB959-93BF-E98A-757C-0996540AF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39653"/>
              </p:ext>
            </p:extLst>
          </p:nvPr>
        </p:nvGraphicFramePr>
        <p:xfrm>
          <a:off x="858404" y="1057708"/>
          <a:ext cx="10675504" cy="3687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7251">
                  <a:extLst>
                    <a:ext uri="{9D8B030D-6E8A-4147-A177-3AD203B41FA5}">
                      <a16:colId xmlns:a16="http://schemas.microsoft.com/office/drawing/2014/main" val="2280033765"/>
                    </a:ext>
                  </a:extLst>
                </a:gridCol>
                <a:gridCol w="3823626">
                  <a:extLst>
                    <a:ext uri="{9D8B030D-6E8A-4147-A177-3AD203B41FA5}">
                      <a16:colId xmlns:a16="http://schemas.microsoft.com/office/drawing/2014/main" val="472522334"/>
                    </a:ext>
                  </a:extLst>
                </a:gridCol>
                <a:gridCol w="1696552">
                  <a:extLst>
                    <a:ext uri="{9D8B030D-6E8A-4147-A177-3AD203B41FA5}">
                      <a16:colId xmlns:a16="http://schemas.microsoft.com/office/drawing/2014/main" val="1193208677"/>
                    </a:ext>
                  </a:extLst>
                </a:gridCol>
                <a:gridCol w="788075">
                  <a:extLst>
                    <a:ext uri="{9D8B030D-6E8A-4147-A177-3AD203B41FA5}">
                      <a16:colId xmlns:a16="http://schemas.microsoft.com/office/drawing/2014/main" val="4255481931"/>
                    </a:ext>
                  </a:extLst>
                </a:gridCol>
              </a:tblGrid>
              <a:tr h="2892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Qty for 1 kWh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Unit price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Cost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10051"/>
                  </a:ext>
                </a:extLst>
              </a:tr>
              <a:tr h="5639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800" u="none" strike="noStrike" dirty="0">
                          <a:effectLst/>
                        </a:rPr>
                        <a:t>CuSO₄·5H₂O (copper sulfate)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5.71 kg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$1.40/kg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$8.00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3188882"/>
                  </a:ext>
                </a:extLst>
              </a:tr>
              <a:tr h="5639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800" u="none" strike="noStrike" dirty="0">
                          <a:effectLst/>
                        </a:rPr>
                        <a:t>MnSO₄·H₂O (manganese sulfate)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3.86 kg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$0.45/kg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$1.74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514208"/>
                  </a:ext>
                </a:extLst>
              </a:tr>
              <a:tr h="2892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Methanesulfonic acid (70%)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7.85 kg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$1.55/kg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$12.17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2068929"/>
                  </a:ext>
                </a:extLst>
              </a:tr>
              <a:tr h="5639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Conductive carbon felt (battery grade)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5.714 m²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$25/m²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$142.85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1294980"/>
                  </a:ext>
                </a:extLst>
              </a:tr>
              <a:tr h="5639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Graphite current collectors (cathodes), 2 mm assumed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2.857 m² → ~10.29 kg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$6/kg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$61.71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500938"/>
                  </a:ext>
                </a:extLst>
              </a:tr>
              <a:tr h="56396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Copper current collectors (anodes), 0.5 mm assumed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2.857 m² → ~12.80 kg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$5.90/kg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$75.52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720749"/>
                  </a:ext>
                </a:extLst>
              </a:tr>
              <a:tr h="2892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Celgard separator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2.857 m²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$2.20/m²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$6.29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12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893906-59D4-4A4D-67C7-84FD8D5037E1}"/>
              </a:ext>
            </a:extLst>
          </p:cNvPr>
          <p:cNvSpPr txBox="1"/>
          <p:nvPr/>
        </p:nvSpPr>
        <p:spPr>
          <a:xfrm>
            <a:off x="741217" y="5800292"/>
            <a:ext cx="1009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 comparison </a:t>
            </a:r>
            <a:r>
              <a:rPr lang="en-US" sz="3200" b="1" dirty="0" err="1"/>
              <a:t>FeLiPo</a:t>
            </a:r>
            <a:r>
              <a:rPr lang="en-US" sz="3200" b="1" dirty="0"/>
              <a:t> cost/kWh is currently 60-80 USD</a:t>
            </a:r>
          </a:p>
        </p:txBody>
      </p:sp>
    </p:spTree>
    <p:extLst>
      <p:ext uri="{BB962C8B-B14F-4D97-AF65-F5344CB8AC3E}">
        <p14:creationId xmlns:p14="http://schemas.microsoft.com/office/powerpoint/2010/main" val="13745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776117-AABD-101E-CEE3-28E9A0894841}"/>
              </a:ext>
            </a:extLst>
          </p:cNvPr>
          <p:cNvSpPr txBox="1"/>
          <p:nvPr/>
        </p:nvSpPr>
        <p:spPr>
          <a:xfrm>
            <a:off x="568034" y="5334000"/>
            <a:ext cx="899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Full 1kWh battery estimated material cost: ~55 USD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3B3793-62C9-2A58-02EF-19FD806A0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32501"/>
              </p:ext>
            </p:extLst>
          </p:nvPr>
        </p:nvGraphicFramePr>
        <p:xfrm>
          <a:off x="662709" y="529070"/>
          <a:ext cx="10628746" cy="353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338">
                  <a:extLst>
                    <a:ext uri="{9D8B030D-6E8A-4147-A177-3AD203B41FA5}">
                      <a16:colId xmlns:a16="http://schemas.microsoft.com/office/drawing/2014/main" val="2522890495"/>
                    </a:ext>
                  </a:extLst>
                </a:gridCol>
                <a:gridCol w="2704849">
                  <a:extLst>
                    <a:ext uri="{9D8B030D-6E8A-4147-A177-3AD203B41FA5}">
                      <a16:colId xmlns:a16="http://schemas.microsoft.com/office/drawing/2014/main" val="1497343630"/>
                    </a:ext>
                  </a:extLst>
                </a:gridCol>
                <a:gridCol w="1846923">
                  <a:extLst>
                    <a:ext uri="{9D8B030D-6E8A-4147-A177-3AD203B41FA5}">
                      <a16:colId xmlns:a16="http://schemas.microsoft.com/office/drawing/2014/main" val="3401833730"/>
                    </a:ext>
                  </a:extLst>
                </a:gridCol>
                <a:gridCol w="1322636">
                  <a:extLst>
                    <a:ext uri="{9D8B030D-6E8A-4147-A177-3AD203B41FA5}">
                      <a16:colId xmlns:a16="http://schemas.microsoft.com/office/drawing/2014/main" val="3798326459"/>
                    </a:ext>
                  </a:extLst>
                </a:gridCol>
              </a:tblGrid>
              <a:tr h="5933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Material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Quantity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Unit price used (bulk)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Cost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232621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CuSO₄·5H₂O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5.71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$1.40/kg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$8.00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8008332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MnSO₄·H₂O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3.86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$0.40/kg 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$1.54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5768732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Methanesulfonic acid (MSA) 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7.85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$1.55/kg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$12.17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674174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Calcined petroleum coke (CPC)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22.6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$0.60/kg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$13.56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608488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Activated carbon (10 wt%)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2.66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$2.37/kg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$6.30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098570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Conductive carbon black (3 wt%)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0.80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$1.20/kg 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$0.96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3760288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PTFE binder (2 wt%)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0.53 kg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$10/kg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$5.30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180845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Separator (microporous PP film “Celgard-type”)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2.857 m²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$1.70/m²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$4.86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174824"/>
                  </a:ext>
                </a:extLst>
              </a:tr>
              <a:tr h="5636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Titanium tabs (only)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small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commodity Ti; negligible at this scale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~$0–$2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89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E323-4D1C-FA50-0A91-1263FAA6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8812-3B0F-1CE8-7FC9-A8F0E6D2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test and validate our large scale flow battery cell.</a:t>
            </a:r>
          </a:p>
          <a:p>
            <a:r>
              <a:rPr lang="en-US" dirty="0"/>
              <a:t>Produce stable charge/discharge curves with the large flow cell.</a:t>
            </a:r>
          </a:p>
          <a:p>
            <a:r>
              <a:rPr lang="en-US" dirty="0"/>
              <a:t>Implement a 1kWh stacked flow battery using Zn-I at 12V.</a:t>
            </a:r>
          </a:p>
          <a:p>
            <a:r>
              <a:rPr lang="en-US" dirty="0"/>
              <a:t>Validate the Fe chemistry at a small scale so that we can pursue a large scale implementation.</a:t>
            </a:r>
          </a:p>
          <a:p>
            <a:r>
              <a:rPr lang="en-US" dirty="0"/>
              <a:t>Test a small scale </a:t>
            </a:r>
            <a:r>
              <a:rPr lang="en-US" dirty="0" err="1"/>
              <a:t>pretroleum</a:t>
            </a:r>
            <a:r>
              <a:rPr lang="en-US" dirty="0"/>
              <a:t> coke Cu-Mn battery.</a:t>
            </a:r>
          </a:p>
          <a:p>
            <a:r>
              <a:rPr lang="en-US" dirty="0"/>
              <a:t>Test a medium scale design for a Cu-Mn battery (35-100Wh).</a:t>
            </a:r>
          </a:p>
          <a:p>
            <a:r>
              <a:rPr lang="en-US" dirty="0"/>
              <a:t>Continue to explore interesting chemistries at a small scale.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5E9A-9022-2194-6A50-39CE12AD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2C64D04-078D-4C61-C15F-01934E796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2579543"/>
            <a:ext cx="9545916" cy="25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7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C7A295-F084-7693-77B2-4CA0D1A2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32" y="386470"/>
            <a:ext cx="7733333" cy="438095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362D87B-C11B-2B7D-3EEE-2E86F870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719" y="4962525"/>
            <a:ext cx="2920279" cy="1638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293017-75D3-A9E5-33A6-3D118DE5AFD1}"/>
              </a:ext>
            </a:extLst>
          </p:cNvPr>
          <p:cNvSpPr txBox="1"/>
          <p:nvPr/>
        </p:nvSpPr>
        <p:spPr>
          <a:xfrm>
            <a:off x="6906491" y="5119255"/>
            <a:ext cx="3796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fbrc.dev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6021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4C92-2992-3693-3E33-37E5C126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 source energy storage?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2956-DE41-53B4-073A-A3E87197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open source energy storage solution exists.</a:t>
            </a:r>
          </a:p>
          <a:p>
            <a:r>
              <a:rPr lang="en-US" dirty="0"/>
              <a:t>The task is not trivial. </a:t>
            </a:r>
          </a:p>
          <a:p>
            <a:r>
              <a:rPr lang="en-US" dirty="0"/>
              <a:t>Currently no clear path to create rechargeable energy storage with reproducible characteristics from raw materials.</a:t>
            </a:r>
          </a:p>
          <a:p>
            <a:r>
              <a:rPr lang="en-US" dirty="0"/>
              <a:t>An open source alternative will improve energy independence and enhance industrial development.</a:t>
            </a:r>
          </a:p>
          <a:p>
            <a:r>
              <a:rPr lang="en-US" dirty="0"/>
              <a:t>An open source alternative should improve energy storage access in developing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B27C-E56F-91B0-8F3E-6CB52C85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A8DA-7B35-67D1-3D22-48017313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licensing.</a:t>
            </a:r>
          </a:p>
          <a:p>
            <a:r>
              <a:rPr lang="en-US" dirty="0"/>
              <a:t>Medium and large scale storage.</a:t>
            </a:r>
          </a:p>
          <a:p>
            <a:r>
              <a:rPr lang="en-US" dirty="0"/>
              <a:t>Low material costs.</a:t>
            </a:r>
          </a:p>
          <a:p>
            <a:r>
              <a:rPr lang="en-US" dirty="0"/>
              <a:t>High reliability.</a:t>
            </a:r>
          </a:p>
          <a:p>
            <a:r>
              <a:rPr lang="en-US" dirty="0"/>
              <a:t>High material availability.</a:t>
            </a:r>
          </a:p>
          <a:p>
            <a:r>
              <a:rPr lang="en-US" dirty="0"/>
              <a:t>Openly available characterization.</a:t>
            </a:r>
          </a:p>
          <a:p>
            <a:r>
              <a:rPr lang="en-US" dirty="0"/>
              <a:t>Open source characterization hardware and software.</a:t>
            </a:r>
          </a:p>
        </p:txBody>
      </p:sp>
    </p:spTree>
    <p:extLst>
      <p:ext uri="{BB962C8B-B14F-4D97-AF65-F5344CB8AC3E}">
        <p14:creationId xmlns:p14="http://schemas.microsoft.com/office/powerpoint/2010/main" val="4878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CA86F-7E44-5706-156F-C8B5FBA2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0D0B23A-2B6B-1E3A-C177-D20B89C9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41" y="0"/>
            <a:ext cx="707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36FD0-E3D6-8278-A090-9BE939916C64}"/>
              </a:ext>
            </a:extLst>
          </p:cNvPr>
          <p:cNvSpPr txBox="1"/>
          <p:nvPr/>
        </p:nvSpPr>
        <p:spPr>
          <a:xfrm>
            <a:off x="221674" y="1309255"/>
            <a:ext cx="2452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 tested with </a:t>
            </a:r>
          </a:p>
          <a:p>
            <a:r>
              <a:rPr lang="en-US" dirty="0"/>
              <a:t>Zinc-Iodine chemistry</a:t>
            </a:r>
          </a:p>
          <a:p>
            <a:r>
              <a:rPr lang="en-US" dirty="0"/>
              <a:t>Achieved hundreds of hours</a:t>
            </a:r>
            <a:br>
              <a:rPr lang="en-US" dirty="0"/>
            </a:br>
            <a:r>
              <a:rPr lang="en-US" dirty="0"/>
              <a:t>of stable cycling.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Zn-I battery chemical costs ~80 USD/kWh</a:t>
            </a:r>
          </a:p>
        </p:txBody>
      </p:sp>
    </p:spTree>
    <p:extLst>
      <p:ext uri="{BB962C8B-B14F-4D97-AF65-F5344CB8AC3E}">
        <p14:creationId xmlns:p14="http://schemas.microsoft.com/office/powerpoint/2010/main" val="21961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AD1670-E95B-C296-325F-BD654FD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05" y="0"/>
            <a:ext cx="707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C6F5D2-D176-A3FD-6A0D-720665ED544C}"/>
              </a:ext>
            </a:extLst>
          </p:cNvPr>
          <p:cNvSpPr txBox="1"/>
          <p:nvPr/>
        </p:nvSpPr>
        <p:spPr>
          <a:xfrm>
            <a:off x="103909" y="1704109"/>
            <a:ext cx="280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testing lower cost All-Fe chemistries using innovative MgCl</a:t>
            </a:r>
            <a:r>
              <a:rPr lang="en-US" baseline="-25000" dirty="0"/>
              <a:t>2</a:t>
            </a:r>
            <a:r>
              <a:rPr lang="en-US" dirty="0"/>
              <a:t> and CaCl</a:t>
            </a:r>
            <a:r>
              <a:rPr lang="en-US" baseline="-25000" dirty="0"/>
              <a:t>2</a:t>
            </a:r>
            <a:r>
              <a:rPr lang="en-US" dirty="0"/>
              <a:t> electrolytes.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Fe- CaCl</a:t>
            </a:r>
            <a:r>
              <a:rPr lang="en-US" baseline="-25000" dirty="0"/>
              <a:t>2</a:t>
            </a:r>
            <a:r>
              <a:rPr lang="en-US" dirty="0"/>
              <a:t> battery chemical costs ~30 USD/kWh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1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AD371C-4FDB-39DE-4B30-E9B861FE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1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33308ED-FC7C-FF27-BF8F-5D7BB003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0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597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Office Theme</vt:lpstr>
      <vt:lpstr> Scaling up open-source batteries: what's worth pursuing? </vt:lpstr>
      <vt:lpstr>PowerPoint Presentation</vt:lpstr>
      <vt:lpstr>Why open source energy storage?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plan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Fernandez</dc:creator>
  <cp:lastModifiedBy>Daniel Fernandez</cp:lastModifiedBy>
  <cp:revision>3</cp:revision>
  <dcterms:created xsi:type="dcterms:W3CDTF">2026-01-28T16:35:16Z</dcterms:created>
  <dcterms:modified xsi:type="dcterms:W3CDTF">2026-01-28T22:19:36Z</dcterms:modified>
</cp:coreProperties>
</file>