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8" r:id="rId5"/>
    <p:sldId id="286" r:id="rId6"/>
    <p:sldId id="287" r:id="rId7"/>
    <p:sldId id="288" r:id="rId8"/>
    <p:sldId id="275" r:id="rId9"/>
    <p:sldId id="283" r:id="rId10"/>
    <p:sldId id="284" r:id="rId11"/>
    <p:sldId id="276" r:id="rId12"/>
    <p:sldId id="282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381"/>
    <a:srgbClr val="163E64"/>
    <a:srgbClr val="F8D836"/>
    <a:srgbClr val="FFFFFF"/>
    <a:srgbClr val="F0EA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7353B-1FA1-179A-60C8-A00665167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E29A95-0FE8-C603-9E38-CF504F650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9EA9BC-FA77-51B6-E87F-CC795C59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A7C86E-CCA5-4751-A191-66CD9B76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DB1308-CE26-5A27-9922-8B3B0E47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41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10803-E932-0C56-BECC-DD5FA198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AB250F-C80D-5148-6BCC-1B392B50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DA7603-5F58-A84E-59D7-CBE4E533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BA40B2-321D-C8AB-D846-321032F7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490BF0-D731-860C-DDEB-3FB6FD18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5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F79E98B-4538-8C49-2E6B-463F3A6BD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DCF93F-C831-98D1-3109-7F2715C09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E356EA-72D0-88A7-F058-1A19FDD8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E9832A-E923-2213-7444-27C81D52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1BC4D5-CEA6-1DAE-F4E3-C71BFE71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68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DECBD-7524-9FC8-6193-4DAAD774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50DAB7-59D0-0DA9-F820-B3D4A78E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02B3B5-05C2-A340-1736-D0EC1415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97D442-0EE9-A78D-D7FA-FC2169A2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5A7B7-67F3-773B-2663-5EA79B51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70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6CDE3-AD1C-E08E-59DA-FA580DF3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506827-AC83-6891-DB5F-10AFFEDB5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E75B78-7B74-99DD-D518-CFE89041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66DA21-DE86-AD7B-62F9-8624F7B8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0FA7F4-3B53-74C9-1E32-C2C98089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22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46011-4A67-ADE5-97A5-CE3A6BF7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955438-E34E-791A-C2EC-665F18B17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4FDF7A-F4B0-9BCF-0F68-951D027BB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C63CB8-3414-CDD8-517F-BA8034DE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A1CD64-B752-2C83-C92A-34830161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9DE128-083F-E469-EC53-D51E5689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28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B09DA-033D-8740-CABE-316CCADE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7B8671-B494-B9C2-C58D-BC61B5E4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F7EDD9-F129-326E-A084-86A2BBB3D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342CBA-D471-FB41-83EA-6B0C913AE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58A6B58-7E01-4C1A-A506-FA0510F05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D75430E-84B8-A96F-2407-8BDE98E9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DE46F6D-5FC8-C625-38AC-A423E9A2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9C120D5-95E6-66EA-5810-D6B7CB27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996D3-CB80-0BDE-89DB-8DD2699D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CD33125-286F-832F-02F8-F28E4267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3C76B-C27D-8B83-C685-8B4B199F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D54CED-3111-9BDE-D373-5D912EF4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26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A3CF24-B12C-308A-803C-E2F57A5D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8941D1-7D9F-5E42-2F04-4A9E4315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5F44E7-CCCC-D6C1-B99F-FD9DF515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68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17105-D78A-2CC6-0E61-8B473662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3D7B12-96F4-F88B-F517-49355CBC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B12EA2-CD17-1BC8-7964-57C264A19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762B4C-A756-4BF4-1AD5-FD6CFDA6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0306A3-E5E4-4C21-0B9B-38E31C31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3817AF-A42D-2C6A-FB36-524203A6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08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DB30D-6B1F-8688-3CF7-0A5B3FF2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44F1574-D689-EAE2-D008-F55BC5C25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A5C108-753C-D52A-4EFE-7A0798D51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01AAB9-8FE4-9B57-D0B0-B23A82F9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E08C5C-D55F-63AA-467B-871EB15F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026DC0-1AA1-200B-D292-F532BA23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25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DC97FD-4D22-056F-D825-1CD6A4BA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34FC3E-0017-B5DD-7621-2ECA5670D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B1BEF5-4125-CE05-BB40-CF86DA6BE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DDE65-ADBB-4270-863A-B1FE524DF6E9}" type="datetimeFigureOut">
              <a:rPr lang="nl-NL" smtClean="0"/>
              <a:t>31-1-2026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751A45-92A2-F5FA-DDB4-B922CA465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08CCCE-412D-DF31-5CB1-5A209466E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47DF55-1973-4AF8-9C09-C91B5A5A73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57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42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5" name="Rectangle 1046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8EA7BC-758D-00A8-6678-4B242DC28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585" y="1168794"/>
            <a:ext cx="5969389" cy="2127287"/>
          </a:xfrm>
        </p:spPr>
        <p:txBody>
          <a:bodyPr anchor="b">
            <a:normAutofit/>
          </a:bodyPr>
          <a:lstStyle/>
          <a:p>
            <a:pPr algn="l"/>
            <a:r>
              <a:rPr lang="en-US" sz="3600" b="1" i="0" dirty="0">
                <a:solidFill>
                  <a:srgbClr val="0D0F10"/>
                </a:solidFill>
                <a:effectLst/>
                <a:latin typeface="Open Sans" panose="020B0606030504020204" pitchFamily="34" charset="0"/>
              </a:rPr>
              <a:t>From Policy to Practice: Open Source in the Dutch Government</a:t>
            </a:r>
            <a:endParaRPr lang="nl-NL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92B4C4-75EB-9E80-6BFB-BCA3899CB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213" y="3764975"/>
            <a:ext cx="4849586" cy="2192683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Gina Plat </a:t>
            </a:r>
            <a:b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Source Program Office (OSPO) </a:t>
            </a:r>
            <a:b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Dutch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Ministry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Interior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Kingdom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Relations (BZK)</a:t>
            </a:r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0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Rectangle 1052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425172"/>
            <a:ext cx="1469410" cy="469534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Welkom bij Overheid In Nederland - Overheid in Nederland">
            <a:extLst>
              <a:ext uri="{FF2B5EF4-FFF2-40B4-BE49-F238E27FC236}">
                <a16:creationId xmlns:a16="http://schemas.microsoft.com/office/drawing/2014/main" id="{2921CB57-3642-5CF7-D02F-48833383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99" y="1306291"/>
            <a:ext cx="3781188" cy="44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7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BEEC0-0301-1FC2-8818-D6FFAFB60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B99E9FF-2FB3-F458-0DFB-FE8AD4F36B32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3632200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BBEED2C-D8B6-E5FB-C02D-85D3599C51A2}"/>
              </a:ext>
            </a:extLst>
          </p:cNvPr>
          <p:cNvSpPr txBox="1"/>
          <p:nvPr/>
        </p:nvSpPr>
        <p:spPr>
          <a:xfrm>
            <a:off x="194732" y="305191"/>
            <a:ext cx="3733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D0F10"/>
                </a:solidFill>
                <a:latin typeface="Open Sans" panose="020B0606030504020204" pitchFamily="34" charset="0"/>
              </a:rPr>
              <a:t>Practice: </a:t>
            </a:r>
            <a:r>
              <a:rPr lang="en-US" sz="2200" b="1" dirty="0" err="1">
                <a:solidFill>
                  <a:srgbClr val="0D0F10"/>
                </a:solidFill>
                <a:latin typeface="Open Sans" panose="020B0606030504020204" pitchFamily="34" charset="0"/>
              </a:rPr>
              <a:t>Codeplatform</a:t>
            </a:r>
            <a:endParaRPr lang="nl-NL" sz="2200" dirty="0"/>
          </a:p>
        </p:txBody>
      </p:sp>
      <p:sp>
        <p:nvSpPr>
          <p:cNvPr id="6" name="Tekstvak 3">
            <a:extLst>
              <a:ext uri="{FF2B5EF4-FFF2-40B4-BE49-F238E27FC236}">
                <a16:creationId xmlns:a16="http://schemas.microsoft.com/office/drawing/2014/main" id="{EB8650BC-8907-01C1-AC8F-E8D1D8147F1E}"/>
              </a:ext>
            </a:extLst>
          </p:cNvPr>
          <p:cNvSpPr txBox="1"/>
          <p:nvPr/>
        </p:nvSpPr>
        <p:spPr>
          <a:xfrm>
            <a:off x="1120040" y="1410500"/>
            <a:ext cx="8566573" cy="186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sovereign, opensource, </a:t>
            </a:r>
            <a:r>
              <a:rPr lang="nl-NL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government-wide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codeplatform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move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code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Forgejo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 starts end of Feb 2026 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🥳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Hosted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Digitally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Autonomous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Workspace (DAWO) stack</a:t>
            </a:r>
          </a:p>
        </p:txBody>
      </p:sp>
      <p:pic>
        <p:nvPicPr>
          <p:cNvPr id="4098" name="Picture 2" descr="Forgejo – Beyond coding. We forge.">
            <a:extLst>
              <a:ext uri="{FF2B5EF4-FFF2-40B4-BE49-F238E27FC236}">
                <a16:creationId xmlns:a16="http://schemas.microsoft.com/office/drawing/2014/main" id="{F9964CB8-D5C1-6320-494E-F51A5013E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613" y="282869"/>
            <a:ext cx="2023534" cy="7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0B5B0-28DB-117E-583E-98461BF95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444"/>
          <a:stretch/>
        </p:blipFill>
        <p:spPr>
          <a:xfrm>
            <a:off x="1672166" y="5154254"/>
            <a:ext cx="8364476" cy="10738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03F868-BD4E-C1A8-97EC-49328DFDD258}"/>
              </a:ext>
            </a:extLst>
          </p:cNvPr>
          <p:cNvSpPr txBox="1"/>
          <p:nvPr/>
        </p:nvSpPr>
        <p:spPr>
          <a:xfrm>
            <a:off x="1556074" y="4023187"/>
            <a:ext cx="8205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take code, but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support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Forgejo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community? How do we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Graphic 22" descr="Help with solid fill">
            <a:extLst>
              <a:ext uri="{FF2B5EF4-FFF2-40B4-BE49-F238E27FC236}">
                <a16:creationId xmlns:a16="http://schemas.microsoft.com/office/drawing/2014/main" id="{E91F7CB3-0A9A-CC33-A7A3-18506F631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674" y="38891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9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56FD8-F475-E0D9-1FAF-9D124E4A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04E8718-51D2-9911-7472-7D971611BA58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1913467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C0B8DFDC-D3FC-D4BC-95CF-370135803DC8}"/>
              </a:ext>
            </a:extLst>
          </p:cNvPr>
          <p:cNvSpPr txBox="1"/>
          <p:nvPr/>
        </p:nvSpPr>
        <p:spPr>
          <a:xfrm>
            <a:off x="223460" y="305190"/>
            <a:ext cx="20443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D0F10"/>
                </a:solidFill>
                <a:latin typeface="Open Sans" panose="020B0606030504020204" pitchFamily="34" charset="0"/>
              </a:rPr>
              <a:t>Challenge</a:t>
            </a:r>
            <a:endParaRPr lang="nl-NL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1E82A-62DF-ADEC-8FF4-5DECBEC1F02E}"/>
              </a:ext>
            </a:extLst>
          </p:cNvPr>
          <p:cNvSpPr txBox="1"/>
          <p:nvPr/>
        </p:nvSpPr>
        <p:spPr>
          <a:xfrm>
            <a:off x="1737985" y="2218435"/>
            <a:ext cx="9139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Government needs to get out of its own way</a:t>
            </a:r>
            <a:endParaRPr lang="nl-NL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D9FA87-34C2-82D6-036B-814ECCECD7B9}"/>
              </a:ext>
            </a:extLst>
          </p:cNvPr>
          <p:cNvSpPr txBox="1"/>
          <p:nvPr/>
        </p:nvSpPr>
        <p:spPr>
          <a:xfrm>
            <a:off x="3801534" y="3826244"/>
            <a:ext cx="376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Tech is not the problem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nl-NL" sz="2400" dirty="0"/>
          </a:p>
        </p:txBody>
      </p:sp>
      <p:cxnSp>
        <p:nvCxnSpPr>
          <p:cNvPr id="24" name="Rechte verbindingslijn 4">
            <a:extLst>
              <a:ext uri="{FF2B5EF4-FFF2-40B4-BE49-F238E27FC236}">
                <a16:creationId xmlns:a16="http://schemas.microsoft.com/office/drawing/2014/main" id="{77690B36-468A-0136-5600-07E3130C6A5D}"/>
              </a:ext>
            </a:extLst>
          </p:cNvPr>
          <p:cNvCxnSpPr>
            <a:cxnSpLocks/>
          </p:cNvCxnSpPr>
          <p:nvPr/>
        </p:nvCxnSpPr>
        <p:spPr>
          <a:xfrm>
            <a:off x="3801534" y="4220173"/>
            <a:ext cx="3462867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D5F8E-B77D-3EA9-9EB0-E06B6021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D8D1B48-9F3F-A1E5-68F6-7D370A934D42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2709333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BBF1D6C4-77F2-015C-E073-32DD6F723BCA}"/>
              </a:ext>
            </a:extLst>
          </p:cNvPr>
          <p:cNvSpPr txBox="1"/>
          <p:nvPr/>
        </p:nvSpPr>
        <p:spPr>
          <a:xfrm>
            <a:off x="223460" y="305190"/>
            <a:ext cx="2485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D0F10"/>
                </a:solidFill>
                <a:latin typeface="Open Sans" panose="020B0606030504020204" pitchFamily="34" charset="0"/>
              </a:rPr>
              <a:t>Lessons learned</a:t>
            </a:r>
            <a:endParaRPr lang="nl-NL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A2E53-4F85-3EBB-2364-EDBB6E625DD1}"/>
              </a:ext>
            </a:extLst>
          </p:cNvPr>
          <p:cNvSpPr txBox="1"/>
          <p:nvPr/>
        </p:nvSpPr>
        <p:spPr>
          <a:xfrm>
            <a:off x="1214967" y="2159525"/>
            <a:ext cx="9762066" cy="3803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US" sz="2000" b="1" dirty="0"/>
              <a:t>Bottom-up innovation</a:t>
            </a:r>
            <a:r>
              <a:rPr lang="en-US" sz="2000" dirty="0"/>
              <a:t>, top-down funding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We must build a place where our </a:t>
            </a:r>
            <a:r>
              <a:rPr lang="en-US" sz="2000" b="1" dirty="0"/>
              <a:t>open source gov tech can land</a:t>
            </a:r>
            <a:r>
              <a:rPr lang="en-US" sz="2000" dirty="0"/>
              <a:t>, with maintainer support, infrastructure and funding.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If we buy: fix procurement rules! Stop funding Big Tech and Big Consultancy, start aligning with communities. Build a </a:t>
            </a:r>
            <a:r>
              <a:rPr lang="en-US" sz="2000" b="1" dirty="0"/>
              <a:t>European, open source market</a:t>
            </a:r>
            <a:r>
              <a:rPr lang="en-US" sz="2000" dirty="0"/>
              <a:t>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F43B5-D4AF-E7D6-AC19-5DD6C6EF34B3}"/>
              </a:ext>
            </a:extLst>
          </p:cNvPr>
          <p:cNvSpPr txBox="1"/>
          <p:nvPr/>
        </p:nvSpPr>
        <p:spPr>
          <a:xfrm>
            <a:off x="778933" y="13390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Beyond the simple ‘is this allowed or not’ questions: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585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22A7B8C-5EE4-FF59-9428-713108662C14}"/>
              </a:ext>
            </a:extLst>
          </p:cNvPr>
          <p:cNvSpPr/>
          <p:nvPr/>
        </p:nvSpPr>
        <p:spPr>
          <a:xfrm>
            <a:off x="-2" y="1"/>
            <a:ext cx="5943601" cy="62747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074" name="Picture 2" descr="Netherlands On Map Europe Stock Illustration 764226085 | Shutterstock">
            <a:extLst>
              <a:ext uri="{FF2B5EF4-FFF2-40B4-BE49-F238E27FC236}">
                <a16:creationId xmlns:a16="http://schemas.microsoft.com/office/drawing/2014/main" id="{CDB348FD-D091-38B4-CE08-0292274E6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5"/>
          <a:stretch/>
        </p:blipFill>
        <p:spPr bwMode="auto">
          <a:xfrm>
            <a:off x="6804775" y="1255571"/>
            <a:ext cx="5380658" cy="42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AE764C5-7464-0199-A52F-4A444B1769B7}"/>
              </a:ext>
            </a:extLst>
          </p:cNvPr>
          <p:cNvSpPr txBox="1"/>
          <p:nvPr/>
        </p:nvSpPr>
        <p:spPr>
          <a:xfrm>
            <a:off x="657222" y="1259943"/>
            <a:ext cx="46291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</a:rPr>
              <a:t>Thank you! </a:t>
            </a:r>
            <a:br>
              <a:rPr lang="en-US" sz="2000" b="1" dirty="0">
                <a:latin typeface="Open Sans" panose="020B0606030504020204" pitchFamily="34" charset="0"/>
              </a:rPr>
            </a:br>
            <a:br>
              <a:rPr lang="en-US" sz="2000" b="1" dirty="0">
                <a:latin typeface="Open Sans" panose="020B0606030504020204" pitchFamily="34" charset="0"/>
              </a:rPr>
            </a:br>
            <a:br>
              <a:rPr lang="en-US" sz="2000" b="1" dirty="0">
                <a:latin typeface="Open Sans" panose="020B0606030504020204" pitchFamily="34" charset="0"/>
              </a:rPr>
            </a:br>
            <a:endParaRPr lang="en-US" sz="2000" b="1" dirty="0">
              <a:latin typeface="Open Sans" panose="020B0606030504020204" pitchFamily="34" charset="0"/>
            </a:endParaRPr>
          </a:p>
          <a:p>
            <a:pPr algn="ctr"/>
            <a:r>
              <a:rPr lang="en-US" sz="3600" b="1" dirty="0">
                <a:latin typeface="Open Sans" panose="020B0606030504020204" pitchFamily="34" charset="0"/>
              </a:rPr>
              <a:t>Questions?</a:t>
            </a:r>
            <a:endParaRPr lang="en-US" sz="2800" b="1" dirty="0">
              <a:latin typeface="Open Sans" panose="020B0606030504020204" pitchFamily="34" charset="0"/>
            </a:endParaRPr>
          </a:p>
          <a:p>
            <a:pPr algn="ctr"/>
            <a:endParaRPr lang="en-US" sz="2200" b="1" dirty="0">
              <a:latin typeface="Open Sans" panose="020B0606030504020204" pitchFamily="34" charset="0"/>
            </a:endParaRPr>
          </a:p>
          <a:p>
            <a:pPr algn="ctr"/>
            <a:endParaRPr lang="nl-NL" sz="2200" b="1" dirty="0">
              <a:latin typeface="Open Sans" panose="020B0606030504020204" pitchFamily="34" charset="0"/>
            </a:endParaRPr>
          </a:p>
          <a:p>
            <a:pPr algn="ctr"/>
            <a:br>
              <a:rPr lang="nl-NL" sz="2200" b="1" dirty="0">
                <a:latin typeface="Open Sans" panose="020B0606030504020204" pitchFamily="34" charset="0"/>
              </a:rPr>
            </a:br>
            <a:br>
              <a:rPr lang="nl-NL" sz="2200" b="1" dirty="0">
                <a:latin typeface="Open Sans" panose="020B0606030504020204" pitchFamily="34" charset="0"/>
              </a:rPr>
            </a:br>
            <a:r>
              <a:rPr lang="nl-NL" b="1" dirty="0">
                <a:latin typeface="Open Sans" panose="020B0606030504020204" pitchFamily="34" charset="0"/>
              </a:rPr>
              <a:t>OSPO NL</a:t>
            </a:r>
            <a:br>
              <a:rPr lang="nl-NL" b="1" dirty="0">
                <a:latin typeface="Open Sans" panose="020B0606030504020204" pitchFamily="34" charset="0"/>
              </a:rPr>
            </a:br>
            <a:endParaRPr lang="nl-NL" b="1" dirty="0">
              <a:latin typeface="Open Sans" panose="020B0606030504020204" pitchFamily="34" charset="0"/>
            </a:endParaRPr>
          </a:p>
          <a:p>
            <a:pPr algn="ctr"/>
            <a:r>
              <a:rPr lang="nl-NL" b="1" dirty="0">
                <a:latin typeface="Open Sans" panose="020B0606030504020204" pitchFamily="34" charset="0"/>
              </a:rPr>
              <a:t>https://opensourcewerken.nl</a:t>
            </a:r>
          </a:p>
          <a:p>
            <a:pPr algn="ctr"/>
            <a:endParaRPr lang="en-US" sz="2200" b="1" dirty="0">
              <a:latin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47CFD-CE46-4E57-608B-2A944547A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76"/>
          <a:stretch/>
        </p:blipFill>
        <p:spPr bwMode="auto">
          <a:xfrm>
            <a:off x="6804775" y="1286992"/>
            <a:ext cx="3272074" cy="42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30858DF-59BA-2BED-86CB-041F6CB893F9}"/>
              </a:ext>
            </a:extLst>
          </p:cNvPr>
          <p:cNvCxnSpPr>
            <a:cxnSpLocks/>
          </p:cNvCxnSpPr>
          <p:nvPr/>
        </p:nvCxnSpPr>
        <p:spPr>
          <a:xfrm flipH="1">
            <a:off x="0" y="6274760"/>
            <a:ext cx="12185433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F4A5CE7F-A1D1-2CCF-107F-BEED059EA7AC}"/>
              </a:ext>
            </a:extLst>
          </p:cNvPr>
          <p:cNvSpPr/>
          <p:nvPr/>
        </p:nvSpPr>
        <p:spPr>
          <a:xfrm flipH="1">
            <a:off x="-2" y="0"/>
            <a:ext cx="12191991" cy="583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22FB9F6-5EA8-3013-14BE-D6FC1A2DDF01}"/>
              </a:ext>
            </a:extLst>
          </p:cNvPr>
          <p:cNvSpPr/>
          <p:nvPr/>
        </p:nvSpPr>
        <p:spPr>
          <a:xfrm flipH="1">
            <a:off x="-6558" y="6274759"/>
            <a:ext cx="12191991" cy="583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97A37F08-51FF-7BA6-1D29-BFA8AC0E9386}"/>
              </a:ext>
            </a:extLst>
          </p:cNvPr>
          <p:cNvCxnSpPr>
            <a:cxnSpLocks/>
          </p:cNvCxnSpPr>
          <p:nvPr/>
        </p:nvCxnSpPr>
        <p:spPr>
          <a:xfrm flipH="1">
            <a:off x="-6558" y="6274759"/>
            <a:ext cx="12122358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37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0DBAB31-449D-09FC-1AB0-DD397CDF6BAF}"/>
              </a:ext>
            </a:extLst>
          </p:cNvPr>
          <p:cNvSpPr/>
          <p:nvPr/>
        </p:nvSpPr>
        <p:spPr>
          <a:xfrm>
            <a:off x="0" y="4251562"/>
            <a:ext cx="12191999" cy="20418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3884DA2-CC20-AB90-55C1-4C62AC262B51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3073400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AF66E0F3-AE52-3FFA-8FE3-DC57EC069E9E}"/>
              </a:ext>
            </a:extLst>
          </p:cNvPr>
          <p:cNvSpPr txBox="1"/>
          <p:nvPr/>
        </p:nvSpPr>
        <p:spPr>
          <a:xfrm>
            <a:off x="221946" y="303612"/>
            <a:ext cx="33481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D0F10"/>
                </a:solidFill>
                <a:latin typeface="Open Sans" panose="020B0606030504020204" pitchFamily="34" charset="0"/>
              </a:rPr>
              <a:t>Open source in gov</a:t>
            </a:r>
            <a:endParaRPr lang="nl-NL" sz="2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1F29D23-13EB-5FB2-2C4E-CD21A9717209}"/>
              </a:ext>
            </a:extLst>
          </p:cNvPr>
          <p:cNvSpPr txBox="1"/>
          <p:nvPr/>
        </p:nvSpPr>
        <p:spPr>
          <a:xfrm>
            <a:off x="670560" y="4364526"/>
            <a:ext cx="5577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Europe-</a:t>
            </a:r>
            <a:r>
              <a:rPr lang="nl-NL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regain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control 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digital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networks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code, etc.</a:t>
            </a:r>
          </a:p>
          <a:p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Digital </a:t>
            </a:r>
            <a:r>
              <a:rPr lang="nl-NL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Consortium (EDIC)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sovereign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🎉</a:t>
            </a:r>
            <a:b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200+ Nerd Computer Discussion Humor Stock Photos, Pictures &amp; Royalty-Free  Images - iStock">
            <a:extLst>
              <a:ext uri="{FF2B5EF4-FFF2-40B4-BE49-F238E27FC236}">
                <a16:creationId xmlns:a16="http://schemas.microsoft.com/office/drawing/2014/main" id="{653F04B1-C882-8A52-185B-155CFE27F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30" y="1295642"/>
            <a:ext cx="2324780" cy="17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7590B34D-4C99-921D-B306-927C262F7CCF}"/>
              </a:ext>
            </a:extLst>
          </p:cNvPr>
          <p:cNvSpPr txBox="1"/>
          <p:nvPr/>
        </p:nvSpPr>
        <p:spPr>
          <a:xfrm>
            <a:off x="1245318" y="3107006"/>
            <a:ext cx="2324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 err="1"/>
              <a:t>From</a:t>
            </a:r>
            <a:r>
              <a:rPr lang="nl-NL" sz="1400" b="1" dirty="0"/>
              <a:t> hobby </a:t>
            </a:r>
            <a:r>
              <a:rPr lang="nl-NL" sz="1400" b="1" dirty="0" err="1"/>
              <a:t>projects</a:t>
            </a:r>
            <a:endParaRPr lang="nl-NL" sz="1400" b="1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2467A11-768C-798F-2854-5AEC8858701C}"/>
              </a:ext>
            </a:extLst>
          </p:cNvPr>
          <p:cNvSpPr txBox="1"/>
          <p:nvPr/>
        </p:nvSpPr>
        <p:spPr>
          <a:xfrm>
            <a:off x="4724219" y="3119280"/>
            <a:ext cx="2324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 err="1"/>
              <a:t>And</a:t>
            </a:r>
            <a:r>
              <a:rPr lang="nl-NL" sz="1400" b="1" dirty="0"/>
              <a:t> </a:t>
            </a:r>
            <a:r>
              <a:rPr lang="nl-NL" sz="1400" b="1" dirty="0" err="1"/>
              <a:t>cost</a:t>
            </a:r>
            <a:r>
              <a:rPr lang="nl-NL" sz="1400" b="1" dirty="0"/>
              <a:t> </a:t>
            </a:r>
            <a:r>
              <a:rPr lang="nl-NL" sz="1400" b="1" dirty="0" err="1"/>
              <a:t>saving</a:t>
            </a:r>
            <a:endParaRPr lang="nl-NL" sz="1400" b="1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832F909-493E-ADF6-9CE6-9D9E8D4EC2EF}"/>
              </a:ext>
            </a:extLst>
          </p:cNvPr>
          <p:cNvSpPr txBox="1"/>
          <p:nvPr/>
        </p:nvSpPr>
        <p:spPr>
          <a:xfrm>
            <a:off x="7796953" y="3121223"/>
            <a:ext cx="3291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 err="1"/>
              <a:t>To</a:t>
            </a:r>
            <a:r>
              <a:rPr lang="nl-NL" sz="1400" b="1" dirty="0"/>
              <a:t> digital </a:t>
            </a:r>
            <a:r>
              <a:rPr lang="nl-NL" sz="1400" b="1" dirty="0" err="1"/>
              <a:t>sovereignty</a:t>
            </a:r>
            <a:endParaRPr lang="nl-NL" sz="1400" b="1" dirty="0"/>
          </a:p>
        </p:txBody>
      </p:sp>
      <p:pic>
        <p:nvPicPr>
          <p:cNvPr id="2052" name="Picture 4" descr="For Sale Buy Vintage Piggy Bank With Birds Online In India The Piggy Bank  The Piggy Bank Beacon Ny">
            <a:extLst>
              <a:ext uri="{FF2B5EF4-FFF2-40B4-BE49-F238E27FC236}">
                <a16:creationId xmlns:a16="http://schemas.microsoft.com/office/drawing/2014/main" id="{C97803F0-98B8-9A52-9141-9EA2B685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97" y="1310123"/>
            <a:ext cx="2324780" cy="17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elijkbenige driehoek 24">
            <a:extLst>
              <a:ext uri="{FF2B5EF4-FFF2-40B4-BE49-F238E27FC236}">
                <a16:creationId xmlns:a16="http://schemas.microsoft.com/office/drawing/2014/main" id="{6ABDF630-212B-37A9-7C07-A971A6DBE9DA}"/>
              </a:ext>
            </a:extLst>
          </p:cNvPr>
          <p:cNvSpPr/>
          <p:nvPr/>
        </p:nvSpPr>
        <p:spPr>
          <a:xfrm rot="5400000">
            <a:off x="2580546" y="2008092"/>
            <a:ext cx="1796882" cy="2499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Gelijkbenige driehoek 25">
            <a:extLst>
              <a:ext uri="{FF2B5EF4-FFF2-40B4-BE49-F238E27FC236}">
                <a16:creationId xmlns:a16="http://schemas.microsoft.com/office/drawing/2014/main" id="{6A7CBDE1-29DF-8DBF-7A31-6A64FFFF26A2}"/>
              </a:ext>
            </a:extLst>
          </p:cNvPr>
          <p:cNvSpPr/>
          <p:nvPr/>
        </p:nvSpPr>
        <p:spPr>
          <a:xfrm rot="5400000">
            <a:off x="5844321" y="2057521"/>
            <a:ext cx="1796882" cy="2499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Q&amp;A: The International Criminal Court and the United States | Human Rights  Watch">
            <a:extLst>
              <a:ext uri="{FF2B5EF4-FFF2-40B4-BE49-F238E27FC236}">
                <a16:creationId xmlns:a16="http://schemas.microsoft.com/office/drawing/2014/main" id="{336E0A58-8CF4-9602-9503-3260688E8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0"/>
          <a:stretch/>
        </p:blipFill>
        <p:spPr bwMode="auto">
          <a:xfrm>
            <a:off x="7572295" y="1310123"/>
            <a:ext cx="2376038" cy="17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France, l'Allemagne, les Pays-Bas et l'Italie s'unissent pour bâtir les  &quot;communs numériques&quot; européens">
            <a:extLst>
              <a:ext uri="{FF2B5EF4-FFF2-40B4-BE49-F238E27FC236}">
                <a16:creationId xmlns:a16="http://schemas.microsoft.com/office/drawing/2014/main" id="{FDA434A1-4DB2-A0D7-2661-AD56C8C0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3969248"/>
            <a:ext cx="3932865" cy="26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3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E50AE88-280C-0D25-70D7-AE65FFCE1308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4470400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AAE764C5-7464-0199-A52F-4A444B1769B7}"/>
              </a:ext>
            </a:extLst>
          </p:cNvPr>
          <p:cNvSpPr txBox="1"/>
          <p:nvPr/>
        </p:nvSpPr>
        <p:spPr>
          <a:xfrm>
            <a:off x="64636" y="291774"/>
            <a:ext cx="46408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D0F10"/>
                </a:solidFill>
                <a:latin typeface="Open Sans" panose="020B0606030504020204" pitchFamily="34" charset="0"/>
              </a:rPr>
              <a:t>Why open source alternatives</a:t>
            </a:r>
            <a:endParaRPr lang="nl-NL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805FF4-7E2A-F406-464F-CAE4E2BE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73" y="183113"/>
            <a:ext cx="6531779" cy="967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95179C1-D811-D632-BCB9-E09A76CDE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998" y="1359479"/>
            <a:ext cx="3645454" cy="18346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244501C-B147-AE6A-1BEA-577DA32C5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93" y="3170485"/>
            <a:ext cx="5674859" cy="1384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08C14EF-D359-3F58-26F1-B8B13C0B2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93" y="1042566"/>
            <a:ext cx="4108786" cy="1887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8D900A0-E58B-3E2A-EB5F-F416B10D7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741" y="1359479"/>
            <a:ext cx="3200045" cy="1702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51AD922-BE66-2507-BED0-45200245A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219" y="4775936"/>
            <a:ext cx="4553234" cy="1921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2EE18DE-23F1-080F-EE60-E93BEF2AE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517" y="4784174"/>
            <a:ext cx="6954018" cy="1702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270DC8D-DCE3-DC13-2DF0-A70EE6C72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1344" y="3324341"/>
            <a:ext cx="5700296" cy="1206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2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C1FB8CB-73C5-B00B-522C-3090938F0210}"/>
              </a:ext>
            </a:extLst>
          </p:cNvPr>
          <p:cNvSpPr/>
          <p:nvPr/>
        </p:nvSpPr>
        <p:spPr>
          <a:xfrm>
            <a:off x="9597629" y="216356"/>
            <a:ext cx="204661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2E1AA0-436C-3DA2-D561-DBB708323F27}"/>
              </a:ext>
            </a:extLst>
          </p:cNvPr>
          <p:cNvCxnSpPr>
            <a:cxnSpLocks/>
          </p:cNvCxnSpPr>
          <p:nvPr/>
        </p:nvCxnSpPr>
        <p:spPr>
          <a:xfrm>
            <a:off x="0" y="3283471"/>
            <a:ext cx="1219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7240DCF8-E480-67EB-845B-87849CC3EF38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3117823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AAE764C5-7464-0199-A52F-4A444B1769B7}"/>
              </a:ext>
            </a:extLst>
          </p:cNvPr>
          <p:cNvSpPr txBox="1"/>
          <p:nvPr/>
        </p:nvSpPr>
        <p:spPr>
          <a:xfrm>
            <a:off x="240392" y="288258"/>
            <a:ext cx="3476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Open Sans" panose="020B0606030504020204" pitchFamily="34" charset="0"/>
              </a:rPr>
              <a:t>Open Source Policy</a:t>
            </a:r>
            <a:endParaRPr lang="nl-NL" sz="2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33D5F1-8723-92CD-7D5F-0EFC728FDC88}"/>
              </a:ext>
            </a:extLst>
          </p:cNvPr>
          <p:cNvSpPr/>
          <p:nvPr/>
        </p:nvSpPr>
        <p:spPr>
          <a:xfrm>
            <a:off x="625693" y="3208868"/>
            <a:ext cx="137160" cy="13716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B37B3D-EB16-0D93-8FF7-6428AA8638CE}"/>
              </a:ext>
            </a:extLst>
          </p:cNvPr>
          <p:cNvSpPr/>
          <p:nvPr/>
        </p:nvSpPr>
        <p:spPr>
          <a:xfrm>
            <a:off x="11032080" y="3208868"/>
            <a:ext cx="137160" cy="1371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4FA898-4283-982C-4AC3-123107159EFA}"/>
              </a:ext>
            </a:extLst>
          </p:cNvPr>
          <p:cNvSpPr/>
          <p:nvPr/>
        </p:nvSpPr>
        <p:spPr>
          <a:xfrm>
            <a:off x="1748898" y="3208868"/>
            <a:ext cx="137160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9B4E5B-E710-0F3A-476E-FEACBF0B08D7}"/>
              </a:ext>
            </a:extLst>
          </p:cNvPr>
          <p:cNvSpPr/>
          <p:nvPr/>
        </p:nvSpPr>
        <p:spPr>
          <a:xfrm>
            <a:off x="2981476" y="3208868"/>
            <a:ext cx="137160" cy="13716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F290E9-2AA9-A8C1-C0D4-4EC938615417}"/>
              </a:ext>
            </a:extLst>
          </p:cNvPr>
          <p:cNvSpPr/>
          <p:nvPr/>
        </p:nvSpPr>
        <p:spPr>
          <a:xfrm>
            <a:off x="4152901" y="3208868"/>
            <a:ext cx="137160" cy="137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D50C47-4A0E-514F-178C-DFE9E07E5FE6}"/>
              </a:ext>
            </a:extLst>
          </p:cNvPr>
          <p:cNvSpPr/>
          <p:nvPr/>
        </p:nvSpPr>
        <p:spPr>
          <a:xfrm>
            <a:off x="6877139" y="3208068"/>
            <a:ext cx="137160" cy="1371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6F0D4F-C96B-6253-CA92-499F169821BB}"/>
              </a:ext>
            </a:extLst>
          </p:cNvPr>
          <p:cNvSpPr/>
          <p:nvPr/>
        </p:nvSpPr>
        <p:spPr>
          <a:xfrm>
            <a:off x="5505454" y="3208068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CE1500-8581-2B6D-E4AA-01362ECD732C}"/>
              </a:ext>
            </a:extLst>
          </p:cNvPr>
          <p:cNvSpPr txBox="1"/>
          <p:nvPr/>
        </p:nvSpPr>
        <p:spPr>
          <a:xfrm>
            <a:off x="339540" y="1394549"/>
            <a:ext cx="1330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Vendrik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motion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DF6BED-2B12-7D3A-93C7-3A0D15B0241F}"/>
              </a:ext>
            </a:extLst>
          </p:cNvPr>
          <p:cNvSpPr txBox="1"/>
          <p:nvPr/>
        </p:nvSpPr>
        <p:spPr>
          <a:xfrm>
            <a:off x="5988925" y="4472394"/>
            <a:ext cx="20660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Open Strategic </a:t>
            </a: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Autonomy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Agenda - DOSA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50179E-9C4C-C7D9-85AE-094B5A5BA312}"/>
              </a:ext>
            </a:extLst>
          </p:cNvPr>
          <p:cNvSpPr txBox="1"/>
          <p:nvPr/>
        </p:nvSpPr>
        <p:spPr>
          <a:xfrm>
            <a:off x="5069347" y="1384565"/>
            <a:ext cx="162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Open, </a:t>
            </a: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Unless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Policy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944AC9-91BA-15EF-5DE1-B3663578A7A1}"/>
              </a:ext>
            </a:extLst>
          </p:cNvPr>
          <p:cNvSpPr txBox="1"/>
          <p:nvPr/>
        </p:nvSpPr>
        <p:spPr>
          <a:xfrm>
            <a:off x="10292093" y="1386052"/>
            <a:ext cx="1617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 of Digital Affairs?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B9D082-7379-E1BC-9C38-87C512AF61FB}"/>
              </a:ext>
            </a:extLst>
          </p:cNvPr>
          <p:cNvSpPr txBox="1"/>
          <p:nvPr/>
        </p:nvSpPr>
        <p:spPr>
          <a:xfrm>
            <a:off x="3717136" y="4493905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Oosenbrug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D98B60-9651-1071-E046-98B365BD9092}"/>
              </a:ext>
            </a:extLst>
          </p:cNvPr>
          <p:cNvSpPr txBox="1"/>
          <p:nvPr/>
        </p:nvSpPr>
        <p:spPr>
          <a:xfrm>
            <a:off x="7555540" y="1387592"/>
            <a:ext cx="2046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Dutch Digitalization Strategy - NDS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61A652-ABDF-35CD-AE22-A2F5BA532DC7}"/>
              </a:ext>
            </a:extLst>
          </p:cNvPr>
          <p:cNvSpPr txBox="1"/>
          <p:nvPr/>
        </p:nvSpPr>
        <p:spPr>
          <a:xfrm>
            <a:off x="1064200" y="4503885"/>
            <a:ext cx="1896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Standards and Open Source Software (OSOSS) program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77FE702-AE25-451B-34F7-93F2DFA53C7E}"/>
              </a:ext>
            </a:extLst>
          </p:cNvPr>
          <p:cNvSpPr/>
          <p:nvPr/>
        </p:nvSpPr>
        <p:spPr>
          <a:xfrm>
            <a:off x="8324776" y="3198803"/>
            <a:ext cx="137160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D55839-73EF-DF88-133E-829DD29D96BA}"/>
              </a:ext>
            </a:extLst>
          </p:cNvPr>
          <p:cNvSpPr txBox="1"/>
          <p:nvPr/>
        </p:nvSpPr>
        <p:spPr>
          <a:xfrm>
            <a:off x="2230969" y="1371442"/>
            <a:ext cx="2370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 Open in Connection (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NOiV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5C71446-7369-92EF-E370-8C2DFD824B92}"/>
              </a:ext>
            </a:extLst>
          </p:cNvPr>
          <p:cNvSpPr/>
          <p:nvPr/>
        </p:nvSpPr>
        <p:spPr>
          <a:xfrm>
            <a:off x="9806528" y="3215688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5BD54E-7F15-8B28-4FC3-D400F4978E6A}"/>
              </a:ext>
            </a:extLst>
          </p:cNvPr>
          <p:cNvCxnSpPr>
            <a:cxnSpLocks/>
            <a:stCxn id="111" idx="4"/>
            <a:endCxn id="2" idx="0"/>
          </p:cNvCxnSpPr>
          <p:nvPr/>
        </p:nvCxnSpPr>
        <p:spPr>
          <a:xfrm flipH="1">
            <a:off x="694273" y="2211581"/>
            <a:ext cx="16939" cy="997287"/>
          </a:xfrm>
          <a:prstGeom prst="line">
            <a:avLst/>
          </a:prstGeom>
          <a:ln w="63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00DE41B-2847-ABDD-05A9-775313CEEBD0}"/>
              </a:ext>
            </a:extLst>
          </p:cNvPr>
          <p:cNvCxnSpPr>
            <a:cxnSpLocks/>
            <a:stCxn id="11" idx="4"/>
            <a:endCxn id="113" idx="0"/>
          </p:cNvCxnSpPr>
          <p:nvPr/>
        </p:nvCxnSpPr>
        <p:spPr>
          <a:xfrm>
            <a:off x="1817478" y="3346028"/>
            <a:ext cx="5075" cy="887305"/>
          </a:xfrm>
          <a:prstGeom prst="line">
            <a:avLst/>
          </a:prstGeom>
          <a:ln w="63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4A39582-9AC1-925B-B1DB-C5AF0D457C5E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050056" y="2242758"/>
            <a:ext cx="2544" cy="96611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351167D-A71B-E07C-6EF5-6155117FC637}"/>
              </a:ext>
            </a:extLst>
          </p:cNvPr>
          <p:cNvCxnSpPr>
            <a:cxnSpLocks/>
            <a:stCxn id="16" idx="4"/>
            <a:endCxn id="115" idx="0"/>
          </p:cNvCxnSpPr>
          <p:nvPr/>
        </p:nvCxnSpPr>
        <p:spPr>
          <a:xfrm flipH="1">
            <a:off x="4221480" y="3346028"/>
            <a:ext cx="1" cy="912706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FD6BAD5-475C-8101-1E21-C46B48327D18}"/>
              </a:ext>
            </a:extLst>
          </p:cNvPr>
          <p:cNvCxnSpPr>
            <a:cxnSpLocks/>
            <a:stCxn id="116" idx="4"/>
            <a:endCxn id="18" idx="0"/>
          </p:cNvCxnSpPr>
          <p:nvPr/>
        </p:nvCxnSpPr>
        <p:spPr>
          <a:xfrm>
            <a:off x="5568898" y="2260586"/>
            <a:ext cx="5136" cy="947482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D9E9901-ED85-5BED-D5F6-95AF90CFFF5A}"/>
              </a:ext>
            </a:extLst>
          </p:cNvPr>
          <p:cNvCxnSpPr>
            <a:cxnSpLocks/>
            <a:stCxn id="17" idx="4"/>
            <a:endCxn id="117" idx="0"/>
          </p:cNvCxnSpPr>
          <p:nvPr/>
        </p:nvCxnSpPr>
        <p:spPr>
          <a:xfrm>
            <a:off x="6945719" y="3345228"/>
            <a:ext cx="0" cy="884723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2F86F4F-89F6-020B-597B-2D799B22E7C8}"/>
              </a:ext>
            </a:extLst>
          </p:cNvPr>
          <p:cNvCxnSpPr>
            <a:cxnSpLocks/>
            <a:stCxn id="119" idx="4"/>
            <a:endCxn id="44" idx="0"/>
          </p:cNvCxnSpPr>
          <p:nvPr/>
        </p:nvCxnSpPr>
        <p:spPr>
          <a:xfrm flipH="1">
            <a:off x="8393356" y="2267563"/>
            <a:ext cx="1379" cy="931240"/>
          </a:xfrm>
          <a:prstGeom prst="line">
            <a:avLst/>
          </a:prstGeom>
          <a:ln w="63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0021F7C-7200-C900-7285-635DEF51EB06}"/>
              </a:ext>
            </a:extLst>
          </p:cNvPr>
          <p:cNvCxnSpPr>
            <a:cxnSpLocks/>
            <a:stCxn id="50" idx="4"/>
            <a:endCxn id="120" idx="0"/>
          </p:cNvCxnSpPr>
          <p:nvPr/>
        </p:nvCxnSpPr>
        <p:spPr>
          <a:xfrm>
            <a:off x="9875108" y="3352848"/>
            <a:ext cx="0" cy="998637"/>
          </a:xfrm>
          <a:prstGeom prst="line">
            <a:avLst/>
          </a:prstGeom>
          <a:ln w="63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059CD8-9B07-3BE8-87D3-23B492C8A7A4}"/>
              </a:ext>
            </a:extLst>
          </p:cNvPr>
          <p:cNvCxnSpPr>
            <a:cxnSpLocks/>
            <a:stCxn id="121" idx="4"/>
            <a:endCxn id="3" idx="0"/>
          </p:cNvCxnSpPr>
          <p:nvPr/>
        </p:nvCxnSpPr>
        <p:spPr>
          <a:xfrm>
            <a:off x="11100660" y="2203114"/>
            <a:ext cx="0" cy="1005754"/>
          </a:xfrm>
          <a:prstGeom prst="lin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91EC8896-69B9-EEDF-A582-2142B72BDF7F}"/>
              </a:ext>
            </a:extLst>
          </p:cNvPr>
          <p:cNvSpPr txBox="1"/>
          <p:nvPr/>
        </p:nvSpPr>
        <p:spPr>
          <a:xfrm>
            <a:off x="398811" y="3402914"/>
            <a:ext cx="665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2002</a:t>
            </a:r>
            <a:endParaRPr lang="nl-NL" sz="14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FAC855B-A60B-108A-3AA4-ECE38165DC4F}"/>
              </a:ext>
            </a:extLst>
          </p:cNvPr>
          <p:cNvSpPr txBox="1"/>
          <p:nvPr/>
        </p:nvSpPr>
        <p:spPr>
          <a:xfrm>
            <a:off x="1542217" y="2853512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2003</a:t>
            </a:r>
            <a:endParaRPr lang="nl-NL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7837B4-C280-D90F-7313-78380CCAEDD1}"/>
              </a:ext>
            </a:extLst>
          </p:cNvPr>
          <p:cNvSpPr txBox="1"/>
          <p:nvPr/>
        </p:nvSpPr>
        <p:spPr>
          <a:xfrm>
            <a:off x="2759810" y="340291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2007</a:t>
            </a:r>
            <a:endParaRPr lang="nl-NL" sz="1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0DDD0FC-EA62-3E89-099E-EA89198A1312}"/>
              </a:ext>
            </a:extLst>
          </p:cNvPr>
          <p:cNvSpPr txBox="1"/>
          <p:nvPr/>
        </p:nvSpPr>
        <p:spPr>
          <a:xfrm>
            <a:off x="3972931" y="2891026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2016</a:t>
            </a:r>
            <a:endParaRPr lang="nl-NL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8D4B34A-DE78-1D4F-BEAB-030171AC8CA2}"/>
              </a:ext>
            </a:extLst>
          </p:cNvPr>
          <p:cNvSpPr txBox="1"/>
          <p:nvPr/>
        </p:nvSpPr>
        <p:spPr>
          <a:xfrm>
            <a:off x="5324325" y="339826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2020</a:t>
            </a:r>
            <a:endParaRPr lang="nl-NL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D94E15-4661-11F7-8FE9-F0F68FE3EC33}"/>
              </a:ext>
            </a:extLst>
          </p:cNvPr>
          <p:cNvSpPr txBox="1"/>
          <p:nvPr/>
        </p:nvSpPr>
        <p:spPr>
          <a:xfrm>
            <a:off x="6628589" y="286951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2023</a:t>
            </a:r>
            <a:endParaRPr lang="nl-NL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A92C3FE-5940-90E1-A9A7-D8C2398C5539}"/>
              </a:ext>
            </a:extLst>
          </p:cNvPr>
          <p:cNvSpPr txBox="1"/>
          <p:nvPr/>
        </p:nvSpPr>
        <p:spPr>
          <a:xfrm>
            <a:off x="8072116" y="339826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2025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750DA71-DCE6-7E41-C759-15A1AD3BB651}"/>
              </a:ext>
            </a:extLst>
          </p:cNvPr>
          <p:cNvSpPr txBox="1"/>
          <p:nvPr/>
        </p:nvSpPr>
        <p:spPr>
          <a:xfrm>
            <a:off x="9570802" y="2853095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64381"/>
                </a:solidFill>
              </a:rPr>
              <a:t>2025</a:t>
            </a:r>
            <a:endParaRPr lang="nl-NL" sz="1400" dirty="0">
              <a:solidFill>
                <a:srgbClr val="06438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B59E137-2223-FB57-984A-7F980377F9D5}"/>
              </a:ext>
            </a:extLst>
          </p:cNvPr>
          <p:cNvSpPr txBox="1"/>
          <p:nvPr/>
        </p:nvSpPr>
        <p:spPr>
          <a:xfrm>
            <a:off x="10834129" y="3414608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2026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23ABE478-9428-585A-AEB0-3F16E6C66CFF}"/>
              </a:ext>
            </a:extLst>
          </p:cNvPr>
          <p:cNvSpPr/>
          <p:nvPr/>
        </p:nvSpPr>
        <p:spPr>
          <a:xfrm>
            <a:off x="642632" y="2074421"/>
            <a:ext cx="137160" cy="13716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0DDDD1E-9048-59B2-7ADC-700F207980A2}"/>
              </a:ext>
            </a:extLst>
          </p:cNvPr>
          <p:cNvSpPr/>
          <p:nvPr/>
        </p:nvSpPr>
        <p:spPr>
          <a:xfrm>
            <a:off x="1753973" y="4233333"/>
            <a:ext cx="137160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FCEC83D-E78C-189B-1E25-27B0208C767D}"/>
              </a:ext>
            </a:extLst>
          </p:cNvPr>
          <p:cNvSpPr/>
          <p:nvPr/>
        </p:nvSpPr>
        <p:spPr>
          <a:xfrm>
            <a:off x="2980663" y="2108204"/>
            <a:ext cx="137160" cy="13716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27A5BD9-F9C6-B817-1850-77E893C57EC1}"/>
              </a:ext>
            </a:extLst>
          </p:cNvPr>
          <p:cNvSpPr/>
          <p:nvPr/>
        </p:nvSpPr>
        <p:spPr>
          <a:xfrm>
            <a:off x="4152900" y="4258734"/>
            <a:ext cx="137160" cy="137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F5EC7E3-CE8B-3D23-E0CC-71039FD1A064}"/>
              </a:ext>
            </a:extLst>
          </p:cNvPr>
          <p:cNvSpPr/>
          <p:nvPr/>
        </p:nvSpPr>
        <p:spPr>
          <a:xfrm>
            <a:off x="5500318" y="2123426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B616AF8-693B-FED7-3F3C-1ED918911386}"/>
              </a:ext>
            </a:extLst>
          </p:cNvPr>
          <p:cNvSpPr/>
          <p:nvPr/>
        </p:nvSpPr>
        <p:spPr>
          <a:xfrm>
            <a:off x="6877139" y="4229951"/>
            <a:ext cx="137160" cy="1371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820245F-033E-BD5F-5A4C-36D9B9C902FC}"/>
              </a:ext>
            </a:extLst>
          </p:cNvPr>
          <p:cNvSpPr/>
          <p:nvPr/>
        </p:nvSpPr>
        <p:spPr>
          <a:xfrm>
            <a:off x="8326155" y="2130403"/>
            <a:ext cx="137160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EC72766-684E-7804-063E-078B26F23742}"/>
              </a:ext>
            </a:extLst>
          </p:cNvPr>
          <p:cNvSpPr/>
          <p:nvPr/>
        </p:nvSpPr>
        <p:spPr>
          <a:xfrm>
            <a:off x="9806528" y="4351485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4CDD71E-AB5F-3C25-0ABF-8E2CB3EB7B96}"/>
              </a:ext>
            </a:extLst>
          </p:cNvPr>
          <p:cNvSpPr/>
          <p:nvPr/>
        </p:nvSpPr>
        <p:spPr>
          <a:xfrm>
            <a:off x="11032080" y="2065954"/>
            <a:ext cx="137160" cy="1371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9A3FAA2-3AE5-B9E5-3E69-24378B77DFB3}"/>
              </a:ext>
            </a:extLst>
          </p:cNvPr>
          <p:cNvSpPr txBox="1"/>
          <p:nvPr/>
        </p:nvSpPr>
        <p:spPr>
          <a:xfrm>
            <a:off x="9762841" y="300325"/>
            <a:ext cx="18526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nl-NL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olicy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Money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20CAF24-17C5-E1F0-A387-B9ACF7A21BBA}"/>
              </a:ext>
            </a:extLst>
          </p:cNvPr>
          <p:cNvSpPr txBox="1"/>
          <p:nvPr/>
        </p:nvSpPr>
        <p:spPr>
          <a:xfrm>
            <a:off x="9135396" y="4539680"/>
            <a:ext cx="18966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 Vision on Digital Autonomy and Sovereignty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8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36CE3-2083-37C5-AFA1-9F93C8F1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75F98D-23B6-7B9A-16C5-9A70E8F51A46}"/>
              </a:ext>
            </a:extLst>
          </p:cNvPr>
          <p:cNvSpPr txBox="1"/>
          <p:nvPr/>
        </p:nvSpPr>
        <p:spPr>
          <a:xfrm>
            <a:off x="9135396" y="4539680"/>
            <a:ext cx="18966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 Vision on Digital Autonomy and Sovereignty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5C1F06-E4ED-1586-0A90-0028A8D8852A}"/>
              </a:ext>
            </a:extLst>
          </p:cNvPr>
          <p:cNvCxnSpPr>
            <a:cxnSpLocks/>
          </p:cNvCxnSpPr>
          <p:nvPr/>
        </p:nvCxnSpPr>
        <p:spPr>
          <a:xfrm>
            <a:off x="0" y="3283471"/>
            <a:ext cx="1219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06233BDF-894A-5B08-B175-7B67C49F281A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3117823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19A96C7A-495D-2E55-E03B-E56DAA784AB9}"/>
              </a:ext>
            </a:extLst>
          </p:cNvPr>
          <p:cNvSpPr txBox="1"/>
          <p:nvPr/>
        </p:nvSpPr>
        <p:spPr>
          <a:xfrm>
            <a:off x="240392" y="288258"/>
            <a:ext cx="3476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Open Sans" panose="020B0606030504020204" pitchFamily="34" charset="0"/>
              </a:rPr>
              <a:t>Open Source Policy</a:t>
            </a:r>
            <a:endParaRPr lang="nl-NL" sz="2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E9EBA6-AE56-3AA4-2219-77B96B9AA6D3}"/>
              </a:ext>
            </a:extLst>
          </p:cNvPr>
          <p:cNvSpPr/>
          <p:nvPr/>
        </p:nvSpPr>
        <p:spPr>
          <a:xfrm>
            <a:off x="625693" y="3208868"/>
            <a:ext cx="137160" cy="13716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544506-1C43-18FD-C6FF-40DFAFD22E4E}"/>
              </a:ext>
            </a:extLst>
          </p:cNvPr>
          <p:cNvSpPr/>
          <p:nvPr/>
        </p:nvSpPr>
        <p:spPr>
          <a:xfrm>
            <a:off x="11032080" y="3208868"/>
            <a:ext cx="137160" cy="1371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A82AED-AAB5-65A5-71C7-67E4E711C008}"/>
              </a:ext>
            </a:extLst>
          </p:cNvPr>
          <p:cNvSpPr/>
          <p:nvPr/>
        </p:nvSpPr>
        <p:spPr>
          <a:xfrm>
            <a:off x="1748898" y="3208868"/>
            <a:ext cx="137160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EE5265F-1096-5F3E-532E-532FB3156B1B}"/>
              </a:ext>
            </a:extLst>
          </p:cNvPr>
          <p:cNvSpPr/>
          <p:nvPr/>
        </p:nvSpPr>
        <p:spPr>
          <a:xfrm>
            <a:off x="2981476" y="3208868"/>
            <a:ext cx="137160" cy="13716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82C0F2-E8FE-6410-0CCA-B66C72EA834D}"/>
              </a:ext>
            </a:extLst>
          </p:cNvPr>
          <p:cNvSpPr/>
          <p:nvPr/>
        </p:nvSpPr>
        <p:spPr>
          <a:xfrm>
            <a:off x="4152901" y="3208868"/>
            <a:ext cx="137160" cy="137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F7403A-0737-DC1F-FBAB-83531EEECDA9}"/>
              </a:ext>
            </a:extLst>
          </p:cNvPr>
          <p:cNvSpPr/>
          <p:nvPr/>
        </p:nvSpPr>
        <p:spPr>
          <a:xfrm>
            <a:off x="6877139" y="3208068"/>
            <a:ext cx="137160" cy="1371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1A0DEC-3E5F-164E-C2E5-64A5C905D216}"/>
              </a:ext>
            </a:extLst>
          </p:cNvPr>
          <p:cNvSpPr/>
          <p:nvPr/>
        </p:nvSpPr>
        <p:spPr>
          <a:xfrm>
            <a:off x="5505454" y="3208068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B97255-F2CE-5E81-5371-8E1982988EC1}"/>
              </a:ext>
            </a:extLst>
          </p:cNvPr>
          <p:cNvSpPr txBox="1"/>
          <p:nvPr/>
        </p:nvSpPr>
        <p:spPr>
          <a:xfrm>
            <a:off x="5988925" y="4472394"/>
            <a:ext cx="20660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Open Strategic </a:t>
            </a: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Autonomy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Agenda - DOSA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464C91-A87B-DA48-20DF-2BE83E8F25D2}"/>
              </a:ext>
            </a:extLst>
          </p:cNvPr>
          <p:cNvSpPr txBox="1"/>
          <p:nvPr/>
        </p:nvSpPr>
        <p:spPr>
          <a:xfrm>
            <a:off x="10376611" y="1385278"/>
            <a:ext cx="1617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 of Digital Affairs?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99619A-2B4F-EA35-71B1-6C634E35927B}"/>
              </a:ext>
            </a:extLst>
          </p:cNvPr>
          <p:cNvSpPr txBox="1"/>
          <p:nvPr/>
        </p:nvSpPr>
        <p:spPr>
          <a:xfrm>
            <a:off x="3717136" y="4493905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Oosenbrug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AF79E0-6ADA-3757-5BD7-CF27F118BA65}"/>
              </a:ext>
            </a:extLst>
          </p:cNvPr>
          <p:cNvSpPr txBox="1"/>
          <p:nvPr/>
        </p:nvSpPr>
        <p:spPr>
          <a:xfrm>
            <a:off x="7555540" y="1387592"/>
            <a:ext cx="2046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Dutch Digitalization Strategy - NDS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78DCC-A92E-DFF9-65E1-A4C384644C23}"/>
              </a:ext>
            </a:extLst>
          </p:cNvPr>
          <p:cNvSpPr txBox="1"/>
          <p:nvPr/>
        </p:nvSpPr>
        <p:spPr>
          <a:xfrm>
            <a:off x="1064200" y="4503885"/>
            <a:ext cx="1896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Standards and Open Source Software (OSOSS) program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135AEF-25CC-51BD-4D57-C8CFA86EE2F9}"/>
              </a:ext>
            </a:extLst>
          </p:cNvPr>
          <p:cNvSpPr/>
          <p:nvPr/>
        </p:nvSpPr>
        <p:spPr>
          <a:xfrm>
            <a:off x="8324776" y="3198803"/>
            <a:ext cx="137160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3877A2-91A6-192C-ECD4-982F10632563}"/>
              </a:ext>
            </a:extLst>
          </p:cNvPr>
          <p:cNvSpPr txBox="1"/>
          <p:nvPr/>
        </p:nvSpPr>
        <p:spPr>
          <a:xfrm>
            <a:off x="2230969" y="1371442"/>
            <a:ext cx="2370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 Open in Connection (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NOiV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828B635-4655-D31C-E2B1-6024940A1E18}"/>
              </a:ext>
            </a:extLst>
          </p:cNvPr>
          <p:cNvSpPr/>
          <p:nvPr/>
        </p:nvSpPr>
        <p:spPr>
          <a:xfrm>
            <a:off x="9806528" y="3215688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87A820C-1417-6AF8-C3A2-7FD8CE45CA6E}"/>
              </a:ext>
            </a:extLst>
          </p:cNvPr>
          <p:cNvCxnSpPr>
            <a:cxnSpLocks/>
            <a:stCxn id="111" idx="4"/>
            <a:endCxn id="2" idx="0"/>
          </p:cNvCxnSpPr>
          <p:nvPr/>
        </p:nvCxnSpPr>
        <p:spPr>
          <a:xfrm flipH="1">
            <a:off x="694273" y="2211581"/>
            <a:ext cx="16939" cy="997287"/>
          </a:xfrm>
          <a:prstGeom prst="line">
            <a:avLst/>
          </a:prstGeom>
          <a:ln w="63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8B8C6A-EBCE-A32C-1411-7DC118120457}"/>
              </a:ext>
            </a:extLst>
          </p:cNvPr>
          <p:cNvCxnSpPr>
            <a:cxnSpLocks/>
            <a:stCxn id="11" idx="4"/>
            <a:endCxn id="113" idx="0"/>
          </p:cNvCxnSpPr>
          <p:nvPr/>
        </p:nvCxnSpPr>
        <p:spPr>
          <a:xfrm>
            <a:off x="1817478" y="3346028"/>
            <a:ext cx="5075" cy="887305"/>
          </a:xfrm>
          <a:prstGeom prst="line">
            <a:avLst/>
          </a:prstGeom>
          <a:ln w="63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C5846A5-4E04-650A-995C-E4789D2A2674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050056" y="2242758"/>
            <a:ext cx="2544" cy="96611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C26E9F0-2DFE-FC68-ECB5-D8B7FF55D731}"/>
              </a:ext>
            </a:extLst>
          </p:cNvPr>
          <p:cNvCxnSpPr>
            <a:cxnSpLocks/>
            <a:stCxn id="16" idx="4"/>
            <a:endCxn id="115" idx="0"/>
          </p:cNvCxnSpPr>
          <p:nvPr/>
        </p:nvCxnSpPr>
        <p:spPr>
          <a:xfrm flipH="1">
            <a:off x="4221480" y="3346028"/>
            <a:ext cx="1" cy="912706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E70368C-BE72-151C-A718-AB863FD6A9FB}"/>
              </a:ext>
            </a:extLst>
          </p:cNvPr>
          <p:cNvCxnSpPr>
            <a:cxnSpLocks/>
            <a:stCxn id="116" idx="4"/>
            <a:endCxn id="18" idx="0"/>
          </p:cNvCxnSpPr>
          <p:nvPr/>
        </p:nvCxnSpPr>
        <p:spPr>
          <a:xfrm>
            <a:off x="5568898" y="2260586"/>
            <a:ext cx="5136" cy="947482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B02D695-F24F-A50A-C2F4-9A1D11FDBCE8}"/>
              </a:ext>
            </a:extLst>
          </p:cNvPr>
          <p:cNvCxnSpPr>
            <a:cxnSpLocks/>
            <a:stCxn id="17" idx="4"/>
            <a:endCxn id="117" idx="0"/>
          </p:cNvCxnSpPr>
          <p:nvPr/>
        </p:nvCxnSpPr>
        <p:spPr>
          <a:xfrm>
            <a:off x="6945719" y="3345228"/>
            <a:ext cx="0" cy="884723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14DEAB1-032D-1C16-7BF0-3EECAB4CA05E}"/>
              </a:ext>
            </a:extLst>
          </p:cNvPr>
          <p:cNvCxnSpPr>
            <a:cxnSpLocks/>
            <a:stCxn id="119" idx="4"/>
            <a:endCxn id="44" idx="0"/>
          </p:cNvCxnSpPr>
          <p:nvPr/>
        </p:nvCxnSpPr>
        <p:spPr>
          <a:xfrm flipH="1">
            <a:off x="8393356" y="2267563"/>
            <a:ext cx="1379" cy="931240"/>
          </a:xfrm>
          <a:prstGeom prst="line">
            <a:avLst/>
          </a:prstGeom>
          <a:ln w="63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8804E8D-4A0A-82C9-0ACD-1045DB76815F}"/>
              </a:ext>
            </a:extLst>
          </p:cNvPr>
          <p:cNvCxnSpPr>
            <a:cxnSpLocks/>
            <a:stCxn id="50" idx="4"/>
            <a:endCxn id="120" idx="0"/>
          </p:cNvCxnSpPr>
          <p:nvPr/>
        </p:nvCxnSpPr>
        <p:spPr>
          <a:xfrm>
            <a:off x="9875108" y="3352848"/>
            <a:ext cx="0" cy="998637"/>
          </a:xfrm>
          <a:prstGeom prst="line">
            <a:avLst/>
          </a:prstGeom>
          <a:ln w="63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AB9FD36-E902-3ADE-7D7D-B1064010301E}"/>
              </a:ext>
            </a:extLst>
          </p:cNvPr>
          <p:cNvCxnSpPr>
            <a:cxnSpLocks/>
            <a:stCxn id="121" idx="4"/>
            <a:endCxn id="3" idx="0"/>
          </p:cNvCxnSpPr>
          <p:nvPr/>
        </p:nvCxnSpPr>
        <p:spPr>
          <a:xfrm>
            <a:off x="11100660" y="2203114"/>
            <a:ext cx="0" cy="1005754"/>
          </a:xfrm>
          <a:prstGeom prst="lin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12739632-5BEA-5D71-3176-8543A0D95DC3}"/>
              </a:ext>
            </a:extLst>
          </p:cNvPr>
          <p:cNvSpPr txBox="1"/>
          <p:nvPr/>
        </p:nvSpPr>
        <p:spPr>
          <a:xfrm>
            <a:off x="398811" y="3402914"/>
            <a:ext cx="665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2002</a:t>
            </a:r>
            <a:endParaRPr lang="nl-NL" sz="14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C46490D-528E-5B13-6083-BF45BAC9E29E}"/>
              </a:ext>
            </a:extLst>
          </p:cNvPr>
          <p:cNvSpPr txBox="1"/>
          <p:nvPr/>
        </p:nvSpPr>
        <p:spPr>
          <a:xfrm>
            <a:off x="1542217" y="2853512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2003</a:t>
            </a:r>
            <a:endParaRPr lang="nl-NL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AD07A87-51A4-6171-AE05-CC591C007C96}"/>
              </a:ext>
            </a:extLst>
          </p:cNvPr>
          <p:cNvSpPr txBox="1"/>
          <p:nvPr/>
        </p:nvSpPr>
        <p:spPr>
          <a:xfrm>
            <a:off x="2759810" y="340291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2007</a:t>
            </a:r>
            <a:endParaRPr lang="nl-NL" sz="1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418A41D-C5D0-F9A3-C6D0-F87FF089B2AD}"/>
              </a:ext>
            </a:extLst>
          </p:cNvPr>
          <p:cNvSpPr txBox="1"/>
          <p:nvPr/>
        </p:nvSpPr>
        <p:spPr>
          <a:xfrm>
            <a:off x="3972931" y="2891026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2016</a:t>
            </a:r>
            <a:endParaRPr lang="nl-NL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7D3EFDA-8B04-8B5F-3790-1AA6ECDB9C5F}"/>
              </a:ext>
            </a:extLst>
          </p:cNvPr>
          <p:cNvSpPr txBox="1"/>
          <p:nvPr/>
        </p:nvSpPr>
        <p:spPr>
          <a:xfrm>
            <a:off x="5324325" y="339826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2020</a:t>
            </a:r>
            <a:endParaRPr lang="nl-NL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E314C14-26B5-F596-54C1-D465D8DF3015}"/>
              </a:ext>
            </a:extLst>
          </p:cNvPr>
          <p:cNvSpPr txBox="1"/>
          <p:nvPr/>
        </p:nvSpPr>
        <p:spPr>
          <a:xfrm>
            <a:off x="6628589" y="286951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2023</a:t>
            </a:r>
            <a:endParaRPr lang="nl-NL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6015538-DE11-679A-8CDA-715CAE6A22C4}"/>
              </a:ext>
            </a:extLst>
          </p:cNvPr>
          <p:cNvSpPr txBox="1"/>
          <p:nvPr/>
        </p:nvSpPr>
        <p:spPr>
          <a:xfrm>
            <a:off x="8072116" y="339826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2025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F857C9C-4E48-0163-6209-F7FD82FBA176}"/>
              </a:ext>
            </a:extLst>
          </p:cNvPr>
          <p:cNvSpPr txBox="1"/>
          <p:nvPr/>
        </p:nvSpPr>
        <p:spPr>
          <a:xfrm>
            <a:off x="9570802" y="2853095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64381"/>
                </a:solidFill>
              </a:rPr>
              <a:t>2025</a:t>
            </a:r>
            <a:endParaRPr lang="nl-NL" sz="1400" dirty="0">
              <a:solidFill>
                <a:srgbClr val="06438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82F3D17-3603-247C-DA1D-09A0830C88ED}"/>
              </a:ext>
            </a:extLst>
          </p:cNvPr>
          <p:cNvSpPr txBox="1"/>
          <p:nvPr/>
        </p:nvSpPr>
        <p:spPr>
          <a:xfrm>
            <a:off x="10834129" y="3414608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2026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511C68E-4138-5A51-4CA8-7341CB726352}"/>
              </a:ext>
            </a:extLst>
          </p:cNvPr>
          <p:cNvSpPr/>
          <p:nvPr/>
        </p:nvSpPr>
        <p:spPr>
          <a:xfrm>
            <a:off x="642632" y="2074421"/>
            <a:ext cx="137160" cy="13716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D2E8756-B14A-1E1F-8C24-426235AD7F82}"/>
              </a:ext>
            </a:extLst>
          </p:cNvPr>
          <p:cNvSpPr/>
          <p:nvPr/>
        </p:nvSpPr>
        <p:spPr>
          <a:xfrm>
            <a:off x="1753973" y="4233333"/>
            <a:ext cx="137160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F6B2DFB-ACC4-0ED6-38B9-130BBC220CDA}"/>
              </a:ext>
            </a:extLst>
          </p:cNvPr>
          <p:cNvSpPr/>
          <p:nvPr/>
        </p:nvSpPr>
        <p:spPr>
          <a:xfrm>
            <a:off x="2980663" y="2108204"/>
            <a:ext cx="137160" cy="13716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49CD4EE-D0BE-6ED7-B31C-4A90CADE657A}"/>
              </a:ext>
            </a:extLst>
          </p:cNvPr>
          <p:cNvSpPr/>
          <p:nvPr/>
        </p:nvSpPr>
        <p:spPr>
          <a:xfrm>
            <a:off x="4152900" y="4258734"/>
            <a:ext cx="137160" cy="137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D8FDC2F-489D-1F05-5B27-978FA88971E3}"/>
              </a:ext>
            </a:extLst>
          </p:cNvPr>
          <p:cNvSpPr/>
          <p:nvPr/>
        </p:nvSpPr>
        <p:spPr>
          <a:xfrm>
            <a:off x="5500318" y="2123426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B1083F7-07A2-F217-91A0-76B392D6D133}"/>
              </a:ext>
            </a:extLst>
          </p:cNvPr>
          <p:cNvSpPr/>
          <p:nvPr/>
        </p:nvSpPr>
        <p:spPr>
          <a:xfrm>
            <a:off x="6877139" y="4229951"/>
            <a:ext cx="137160" cy="1371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FE26097-C9C2-1AD1-B094-9D67634FF266}"/>
              </a:ext>
            </a:extLst>
          </p:cNvPr>
          <p:cNvSpPr/>
          <p:nvPr/>
        </p:nvSpPr>
        <p:spPr>
          <a:xfrm>
            <a:off x="8326155" y="2130403"/>
            <a:ext cx="137160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70A5AE3-BBAC-2D4E-1805-6CF02FC6D390}"/>
              </a:ext>
            </a:extLst>
          </p:cNvPr>
          <p:cNvSpPr/>
          <p:nvPr/>
        </p:nvSpPr>
        <p:spPr>
          <a:xfrm>
            <a:off x="9806528" y="4351485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BF3BEF60-7C6C-D3A1-E637-91EEFC492612}"/>
              </a:ext>
            </a:extLst>
          </p:cNvPr>
          <p:cNvSpPr/>
          <p:nvPr/>
        </p:nvSpPr>
        <p:spPr>
          <a:xfrm>
            <a:off x="11032080" y="2065954"/>
            <a:ext cx="137160" cy="1371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78">
            <a:extLst>
              <a:ext uri="{FF2B5EF4-FFF2-40B4-BE49-F238E27FC236}">
                <a16:creationId xmlns:a16="http://schemas.microsoft.com/office/drawing/2014/main" id="{0FC000EF-92BE-7822-A8DB-86138177ADBD}"/>
              </a:ext>
            </a:extLst>
          </p:cNvPr>
          <p:cNvSpPr/>
          <p:nvPr/>
        </p:nvSpPr>
        <p:spPr>
          <a:xfrm>
            <a:off x="7202159" y="1011612"/>
            <a:ext cx="3983019" cy="45561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Gelijkbenige driehoek 79">
            <a:extLst>
              <a:ext uri="{FF2B5EF4-FFF2-40B4-BE49-F238E27FC236}">
                <a16:creationId xmlns:a16="http://schemas.microsoft.com/office/drawing/2014/main" id="{A134A2B6-B23C-1E9C-9DA1-4A4586728651}"/>
              </a:ext>
            </a:extLst>
          </p:cNvPr>
          <p:cNvSpPr/>
          <p:nvPr/>
        </p:nvSpPr>
        <p:spPr>
          <a:xfrm rot="16200000">
            <a:off x="6216973" y="1164901"/>
            <a:ext cx="1191502" cy="86799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80">
            <a:extLst>
              <a:ext uri="{FF2B5EF4-FFF2-40B4-BE49-F238E27FC236}">
                <a16:creationId xmlns:a16="http://schemas.microsoft.com/office/drawing/2014/main" id="{CBD77EDC-50A8-F6B5-A0D9-7BCDA301CF7B}"/>
              </a:ext>
            </a:extLst>
          </p:cNvPr>
          <p:cNvSpPr txBox="1"/>
          <p:nvPr/>
        </p:nvSpPr>
        <p:spPr>
          <a:xfrm>
            <a:off x="7909484" y="1299123"/>
            <a:ext cx="3322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Open, </a:t>
            </a:r>
            <a:r>
              <a:rPr lang="nl-NL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Unless</a:t>
            </a: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(2020)</a:t>
            </a:r>
            <a:endParaRPr lang="nl-N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vak 84">
            <a:extLst>
              <a:ext uri="{FF2B5EF4-FFF2-40B4-BE49-F238E27FC236}">
                <a16:creationId xmlns:a16="http://schemas.microsoft.com/office/drawing/2014/main" id="{1FB51E2B-A0D3-EAFD-A7CC-F99B1297AC35}"/>
              </a:ext>
            </a:extLst>
          </p:cNvPr>
          <p:cNvSpPr txBox="1"/>
          <p:nvPr/>
        </p:nvSpPr>
        <p:spPr>
          <a:xfrm>
            <a:off x="7660255" y="2015892"/>
            <a:ext cx="3258424" cy="3412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Default is </a:t>
            </a:r>
            <a:r>
              <a:rPr lang="nl-NL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source, or </a:t>
            </a:r>
            <a:r>
              <a:rPr lang="nl-NL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</a:t>
            </a:r>
            <a:r>
              <a:rPr lang="nl-NL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</a:t>
            </a:r>
            <a:r>
              <a:rPr lang="nl-NL" sz="1600" dirty="0"/>
              <a:t> </a:t>
            </a:r>
            <a:r>
              <a:rPr lang="nl-NL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r>
              <a:rPr lang="nl-NL" sz="1600" dirty="0"/>
              <a:t>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re-</a:t>
            </a:r>
            <a:r>
              <a:rPr lang="nl-NL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security </a:t>
            </a:r>
            <a:r>
              <a:rPr lang="nl-NL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l-NL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transparancy</a:t>
            </a:r>
            <a:endParaRPr lang="nl-NL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money = public code</a:t>
            </a:r>
          </a:p>
          <a:p>
            <a:pPr>
              <a:lnSpc>
                <a:spcPct val="150000"/>
              </a:lnSpc>
            </a:pPr>
            <a:endParaRPr lang="nl-NL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DF50E-83BE-53EB-A86B-BB97F1029837}"/>
              </a:ext>
            </a:extLst>
          </p:cNvPr>
          <p:cNvSpPr txBox="1"/>
          <p:nvPr/>
        </p:nvSpPr>
        <p:spPr>
          <a:xfrm>
            <a:off x="339540" y="1394549"/>
            <a:ext cx="1330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Vendrik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motion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C376C1-2505-89CF-DD9F-9214CF6522E1}"/>
              </a:ext>
            </a:extLst>
          </p:cNvPr>
          <p:cNvSpPr txBox="1"/>
          <p:nvPr/>
        </p:nvSpPr>
        <p:spPr>
          <a:xfrm>
            <a:off x="5069347" y="1384565"/>
            <a:ext cx="162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Open, </a:t>
            </a: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Unless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Policy</a:t>
            </a:r>
          </a:p>
        </p:txBody>
      </p:sp>
    </p:spTree>
    <p:extLst>
      <p:ext uri="{BB962C8B-B14F-4D97-AF65-F5344CB8AC3E}">
        <p14:creationId xmlns:p14="http://schemas.microsoft.com/office/powerpoint/2010/main" val="152250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D5B77-5E1B-9C18-E436-3CFFE474E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8CAB60-67D4-B267-30F2-3314A8AA4C7A}"/>
              </a:ext>
            </a:extLst>
          </p:cNvPr>
          <p:cNvCxnSpPr>
            <a:cxnSpLocks/>
          </p:cNvCxnSpPr>
          <p:nvPr/>
        </p:nvCxnSpPr>
        <p:spPr>
          <a:xfrm>
            <a:off x="0" y="3283471"/>
            <a:ext cx="1219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53DD5DBF-3881-D341-F16A-1CC7CF87FB77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3117823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81BA1B9B-C440-DF7E-C6F3-D6D4FBEBE04E}"/>
              </a:ext>
            </a:extLst>
          </p:cNvPr>
          <p:cNvSpPr txBox="1"/>
          <p:nvPr/>
        </p:nvSpPr>
        <p:spPr>
          <a:xfrm>
            <a:off x="240392" y="288258"/>
            <a:ext cx="3476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Open Sans" panose="020B0606030504020204" pitchFamily="34" charset="0"/>
              </a:rPr>
              <a:t>Open Source Policy</a:t>
            </a:r>
            <a:endParaRPr lang="nl-NL" sz="2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A34F87B-0DBE-5D00-F98F-DC8F6ACAE62D}"/>
              </a:ext>
            </a:extLst>
          </p:cNvPr>
          <p:cNvSpPr/>
          <p:nvPr/>
        </p:nvSpPr>
        <p:spPr>
          <a:xfrm>
            <a:off x="625693" y="3208868"/>
            <a:ext cx="137160" cy="13716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9553A5-0BBB-705D-7345-0405D4BA459E}"/>
              </a:ext>
            </a:extLst>
          </p:cNvPr>
          <p:cNvSpPr/>
          <p:nvPr/>
        </p:nvSpPr>
        <p:spPr>
          <a:xfrm>
            <a:off x="11032080" y="3208868"/>
            <a:ext cx="137160" cy="1371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B60ED7-ED91-FF14-1C8D-C6A48CCE8D19}"/>
              </a:ext>
            </a:extLst>
          </p:cNvPr>
          <p:cNvSpPr/>
          <p:nvPr/>
        </p:nvSpPr>
        <p:spPr>
          <a:xfrm>
            <a:off x="1748898" y="3208868"/>
            <a:ext cx="137160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FF5639-B9D2-D813-B804-1A44933B79B1}"/>
              </a:ext>
            </a:extLst>
          </p:cNvPr>
          <p:cNvSpPr/>
          <p:nvPr/>
        </p:nvSpPr>
        <p:spPr>
          <a:xfrm>
            <a:off x="2981476" y="3208868"/>
            <a:ext cx="137160" cy="13716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542CF4-A0B7-9616-FA33-18ACE47966E5}"/>
              </a:ext>
            </a:extLst>
          </p:cNvPr>
          <p:cNvSpPr/>
          <p:nvPr/>
        </p:nvSpPr>
        <p:spPr>
          <a:xfrm>
            <a:off x="4152901" y="3208868"/>
            <a:ext cx="137160" cy="137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216020-BBD9-0C0F-3D5D-80DBA9458A44}"/>
              </a:ext>
            </a:extLst>
          </p:cNvPr>
          <p:cNvSpPr/>
          <p:nvPr/>
        </p:nvSpPr>
        <p:spPr>
          <a:xfrm>
            <a:off x="6877139" y="3208068"/>
            <a:ext cx="137160" cy="1371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B72880-8718-7590-AB92-74ACA21265AF}"/>
              </a:ext>
            </a:extLst>
          </p:cNvPr>
          <p:cNvSpPr/>
          <p:nvPr/>
        </p:nvSpPr>
        <p:spPr>
          <a:xfrm>
            <a:off x="5505454" y="3208068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D35404-9365-5171-57D9-9ED0903F8AA1}"/>
              </a:ext>
            </a:extLst>
          </p:cNvPr>
          <p:cNvSpPr txBox="1"/>
          <p:nvPr/>
        </p:nvSpPr>
        <p:spPr>
          <a:xfrm>
            <a:off x="9135396" y="4539680"/>
            <a:ext cx="18966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 Vision on Digital Autonomy and Sovereignty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E35B3-EF73-BE31-1AD6-B7A85A0D7A79}"/>
              </a:ext>
            </a:extLst>
          </p:cNvPr>
          <p:cNvSpPr txBox="1"/>
          <p:nvPr/>
        </p:nvSpPr>
        <p:spPr>
          <a:xfrm>
            <a:off x="5988925" y="4472394"/>
            <a:ext cx="20660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Open Strategic </a:t>
            </a: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Autonomy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Agenda - DOSA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3CD5D7-AF28-26AE-34BB-D5EDE05AF45C}"/>
              </a:ext>
            </a:extLst>
          </p:cNvPr>
          <p:cNvSpPr txBox="1"/>
          <p:nvPr/>
        </p:nvSpPr>
        <p:spPr>
          <a:xfrm>
            <a:off x="5043947" y="1443831"/>
            <a:ext cx="162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Open, </a:t>
            </a: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Unless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Policy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61A2C0-6DE3-5C92-1112-A6AD886391BB}"/>
              </a:ext>
            </a:extLst>
          </p:cNvPr>
          <p:cNvSpPr txBox="1"/>
          <p:nvPr/>
        </p:nvSpPr>
        <p:spPr>
          <a:xfrm>
            <a:off x="10360673" y="1386031"/>
            <a:ext cx="1617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 of Digital Affairs?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4AE250-0A81-8D8B-0C2E-06AF6C3ECE30}"/>
              </a:ext>
            </a:extLst>
          </p:cNvPr>
          <p:cNvSpPr txBox="1"/>
          <p:nvPr/>
        </p:nvSpPr>
        <p:spPr>
          <a:xfrm>
            <a:off x="3717136" y="4493905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Oosenbrug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E0FC75-93FD-9987-7943-F25ECD7FDB44}"/>
              </a:ext>
            </a:extLst>
          </p:cNvPr>
          <p:cNvSpPr txBox="1"/>
          <p:nvPr/>
        </p:nvSpPr>
        <p:spPr>
          <a:xfrm>
            <a:off x="7555540" y="1387592"/>
            <a:ext cx="2046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Dutch Digitalization Strategy - NDS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C43F05-9884-A540-BEE5-FF5AA6202309}"/>
              </a:ext>
            </a:extLst>
          </p:cNvPr>
          <p:cNvSpPr txBox="1"/>
          <p:nvPr/>
        </p:nvSpPr>
        <p:spPr>
          <a:xfrm>
            <a:off x="1064200" y="4503885"/>
            <a:ext cx="1896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Standards and Open Source Software (OSOSS) program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F2044F-856D-43B0-9D14-23C7A41EFA43}"/>
              </a:ext>
            </a:extLst>
          </p:cNvPr>
          <p:cNvSpPr/>
          <p:nvPr/>
        </p:nvSpPr>
        <p:spPr>
          <a:xfrm>
            <a:off x="8324776" y="3198803"/>
            <a:ext cx="137160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0F7081-DF56-6E0F-8A4E-C368B7A56579}"/>
              </a:ext>
            </a:extLst>
          </p:cNvPr>
          <p:cNvSpPr txBox="1"/>
          <p:nvPr/>
        </p:nvSpPr>
        <p:spPr>
          <a:xfrm>
            <a:off x="2230969" y="1371442"/>
            <a:ext cx="2370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 Open in Connection (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NOiV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29C3EE0-F97F-DA40-4416-B96DEB6093BD}"/>
              </a:ext>
            </a:extLst>
          </p:cNvPr>
          <p:cNvSpPr/>
          <p:nvPr/>
        </p:nvSpPr>
        <p:spPr>
          <a:xfrm>
            <a:off x="9806528" y="3215688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7F9BCA0-8FB3-DE2B-4C2E-AF8094B89045}"/>
              </a:ext>
            </a:extLst>
          </p:cNvPr>
          <p:cNvCxnSpPr>
            <a:cxnSpLocks/>
            <a:stCxn id="111" idx="4"/>
            <a:endCxn id="2" idx="0"/>
          </p:cNvCxnSpPr>
          <p:nvPr/>
        </p:nvCxnSpPr>
        <p:spPr>
          <a:xfrm flipH="1">
            <a:off x="694273" y="2211581"/>
            <a:ext cx="16939" cy="997287"/>
          </a:xfrm>
          <a:prstGeom prst="line">
            <a:avLst/>
          </a:prstGeom>
          <a:ln w="63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E485269-01A4-1625-ABB3-00F8E8A4ED7F}"/>
              </a:ext>
            </a:extLst>
          </p:cNvPr>
          <p:cNvCxnSpPr>
            <a:cxnSpLocks/>
            <a:stCxn id="11" idx="4"/>
            <a:endCxn id="113" idx="0"/>
          </p:cNvCxnSpPr>
          <p:nvPr/>
        </p:nvCxnSpPr>
        <p:spPr>
          <a:xfrm>
            <a:off x="1817478" y="3346028"/>
            <a:ext cx="5075" cy="887305"/>
          </a:xfrm>
          <a:prstGeom prst="line">
            <a:avLst/>
          </a:prstGeom>
          <a:ln w="63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5E0170F-2E37-F833-EB52-58532E6B1414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050056" y="2242758"/>
            <a:ext cx="2544" cy="96611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C4D94BE-50F1-6DE8-8DA6-ADEA42EC5FFB}"/>
              </a:ext>
            </a:extLst>
          </p:cNvPr>
          <p:cNvCxnSpPr>
            <a:cxnSpLocks/>
            <a:stCxn id="16" idx="4"/>
            <a:endCxn id="115" idx="0"/>
          </p:cNvCxnSpPr>
          <p:nvPr/>
        </p:nvCxnSpPr>
        <p:spPr>
          <a:xfrm flipH="1">
            <a:off x="4221480" y="3346028"/>
            <a:ext cx="1" cy="912706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4F2BFA-AB3D-3F31-8ED2-F6673132900A}"/>
              </a:ext>
            </a:extLst>
          </p:cNvPr>
          <p:cNvCxnSpPr>
            <a:cxnSpLocks/>
            <a:stCxn id="116" idx="4"/>
            <a:endCxn id="18" idx="0"/>
          </p:cNvCxnSpPr>
          <p:nvPr/>
        </p:nvCxnSpPr>
        <p:spPr>
          <a:xfrm>
            <a:off x="5568898" y="2260586"/>
            <a:ext cx="5136" cy="947482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161AA91-688A-3A19-FB23-A82AA990C0ED}"/>
              </a:ext>
            </a:extLst>
          </p:cNvPr>
          <p:cNvCxnSpPr>
            <a:cxnSpLocks/>
            <a:stCxn id="17" idx="4"/>
            <a:endCxn id="117" idx="0"/>
          </p:cNvCxnSpPr>
          <p:nvPr/>
        </p:nvCxnSpPr>
        <p:spPr>
          <a:xfrm>
            <a:off x="6945719" y="3345228"/>
            <a:ext cx="0" cy="884723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3B37DF4-F8B3-5BE9-D21D-6D38B6AF6F4C}"/>
              </a:ext>
            </a:extLst>
          </p:cNvPr>
          <p:cNvCxnSpPr>
            <a:cxnSpLocks/>
            <a:stCxn id="119" idx="4"/>
            <a:endCxn id="44" idx="0"/>
          </p:cNvCxnSpPr>
          <p:nvPr/>
        </p:nvCxnSpPr>
        <p:spPr>
          <a:xfrm flipH="1">
            <a:off x="8393356" y="2267563"/>
            <a:ext cx="1379" cy="931240"/>
          </a:xfrm>
          <a:prstGeom prst="line">
            <a:avLst/>
          </a:prstGeom>
          <a:ln w="63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64C94E3-03A6-DA6F-BA12-8BBAB1E49DF5}"/>
              </a:ext>
            </a:extLst>
          </p:cNvPr>
          <p:cNvCxnSpPr>
            <a:cxnSpLocks/>
            <a:stCxn id="50" idx="4"/>
            <a:endCxn id="120" idx="0"/>
          </p:cNvCxnSpPr>
          <p:nvPr/>
        </p:nvCxnSpPr>
        <p:spPr>
          <a:xfrm>
            <a:off x="9875108" y="3352848"/>
            <a:ext cx="0" cy="998637"/>
          </a:xfrm>
          <a:prstGeom prst="line">
            <a:avLst/>
          </a:prstGeom>
          <a:ln w="63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9E7D109-EA01-CC74-D097-66525D3D0A13}"/>
              </a:ext>
            </a:extLst>
          </p:cNvPr>
          <p:cNvCxnSpPr>
            <a:cxnSpLocks/>
            <a:stCxn id="121" idx="4"/>
            <a:endCxn id="3" idx="0"/>
          </p:cNvCxnSpPr>
          <p:nvPr/>
        </p:nvCxnSpPr>
        <p:spPr>
          <a:xfrm>
            <a:off x="11100660" y="2203114"/>
            <a:ext cx="0" cy="1005754"/>
          </a:xfrm>
          <a:prstGeom prst="lin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8F16223-570F-6EFF-4EFD-E1348E2BDAB7}"/>
              </a:ext>
            </a:extLst>
          </p:cNvPr>
          <p:cNvSpPr txBox="1"/>
          <p:nvPr/>
        </p:nvSpPr>
        <p:spPr>
          <a:xfrm>
            <a:off x="398811" y="3402914"/>
            <a:ext cx="665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2002</a:t>
            </a:r>
            <a:endParaRPr lang="nl-NL" sz="14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29F2EF-1A41-EF51-087F-AD095F47408F}"/>
              </a:ext>
            </a:extLst>
          </p:cNvPr>
          <p:cNvSpPr txBox="1"/>
          <p:nvPr/>
        </p:nvSpPr>
        <p:spPr>
          <a:xfrm>
            <a:off x="1542217" y="2853512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2003</a:t>
            </a:r>
            <a:endParaRPr lang="nl-NL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9471CF0-852D-9286-BB8F-7A9C66F274EC}"/>
              </a:ext>
            </a:extLst>
          </p:cNvPr>
          <p:cNvSpPr txBox="1"/>
          <p:nvPr/>
        </p:nvSpPr>
        <p:spPr>
          <a:xfrm>
            <a:off x="2759810" y="340291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2007</a:t>
            </a:r>
            <a:endParaRPr lang="nl-NL" sz="1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DEE1DBF-F36A-76AE-BF70-5D1FCA6A1FFB}"/>
              </a:ext>
            </a:extLst>
          </p:cNvPr>
          <p:cNvSpPr txBox="1"/>
          <p:nvPr/>
        </p:nvSpPr>
        <p:spPr>
          <a:xfrm>
            <a:off x="3972931" y="2891026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2016</a:t>
            </a:r>
            <a:endParaRPr lang="nl-NL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29F078C-910C-85AD-E242-16EC70BC5F36}"/>
              </a:ext>
            </a:extLst>
          </p:cNvPr>
          <p:cNvSpPr txBox="1"/>
          <p:nvPr/>
        </p:nvSpPr>
        <p:spPr>
          <a:xfrm>
            <a:off x="5324325" y="339826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2020</a:t>
            </a:r>
            <a:endParaRPr lang="nl-NL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6AE9D1C-7E4F-5BF0-AE6E-814018EE307D}"/>
              </a:ext>
            </a:extLst>
          </p:cNvPr>
          <p:cNvSpPr txBox="1"/>
          <p:nvPr/>
        </p:nvSpPr>
        <p:spPr>
          <a:xfrm>
            <a:off x="6628589" y="286951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2023</a:t>
            </a:r>
            <a:endParaRPr lang="nl-NL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3C16743-EC32-01BA-845A-7F8B52686407}"/>
              </a:ext>
            </a:extLst>
          </p:cNvPr>
          <p:cNvSpPr txBox="1"/>
          <p:nvPr/>
        </p:nvSpPr>
        <p:spPr>
          <a:xfrm>
            <a:off x="8072116" y="339826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2025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70CA84F-1D2F-67B2-56F8-A631B3C9DD69}"/>
              </a:ext>
            </a:extLst>
          </p:cNvPr>
          <p:cNvSpPr txBox="1"/>
          <p:nvPr/>
        </p:nvSpPr>
        <p:spPr>
          <a:xfrm>
            <a:off x="9570802" y="2853095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64381"/>
                </a:solidFill>
              </a:rPr>
              <a:t>2025</a:t>
            </a:r>
            <a:endParaRPr lang="nl-NL" sz="1400" dirty="0">
              <a:solidFill>
                <a:srgbClr val="06438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5556BF2-C956-298F-6F51-AD9E1296D03F}"/>
              </a:ext>
            </a:extLst>
          </p:cNvPr>
          <p:cNvSpPr txBox="1"/>
          <p:nvPr/>
        </p:nvSpPr>
        <p:spPr>
          <a:xfrm>
            <a:off x="10834129" y="3414608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2026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359D0EA-1C24-E80D-B7A8-4B610BC3CB84}"/>
              </a:ext>
            </a:extLst>
          </p:cNvPr>
          <p:cNvSpPr/>
          <p:nvPr/>
        </p:nvSpPr>
        <p:spPr>
          <a:xfrm>
            <a:off x="642632" y="2074421"/>
            <a:ext cx="137160" cy="13716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257538C-D5B1-6A38-C249-6DE03500FE8B}"/>
              </a:ext>
            </a:extLst>
          </p:cNvPr>
          <p:cNvSpPr/>
          <p:nvPr/>
        </p:nvSpPr>
        <p:spPr>
          <a:xfrm>
            <a:off x="1753973" y="4233333"/>
            <a:ext cx="137160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FDB92B8-BA10-D0F4-FFF6-CB8C9266C953}"/>
              </a:ext>
            </a:extLst>
          </p:cNvPr>
          <p:cNvSpPr/>
          <p:nvPr/>
        </p:nvSpPr>
        <p:spPr>
          <a:xfrm>
            <a:off x="2980663" y="2108204"/>
            <a:ext cx="137160" cy="13716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B896C0D-22A5-817E-02EF-4AEDE8E502C4}"/>
              </a:ext>
            </a:extLst>
          </p:cNvPr>
          <p:cNvSpPr/>
          <p:nvPr/>
        </p:nvSpPr>
        <p:spPr>
          <a:xfrm>
            <a:off x="4152900" y="4258734"/>
            <a:ext cx="137160" cy="137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0CDD8DA-FBC2-5D20-6363-2438C14F178B}"/>
              </a:ext>
            </a:extLst>
          </p:cNvPr>
          <p:cNvSpPr/>
          <p:nvPr/>
        </p:nvSpPr>
        <p:spPr>
          <a:xfrm>
            <a:off x="5500318" y="2123426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511197F-52B9-A12A-43B7-9C59739E1F05}"/>
              </a:ext>
            </a:extLst>
          </p:cNvPr>
          <p:cNvSpPr/>
          <p:nvPr/>
        </p:nvSpPr>
        <p:spPr>
          <a:xfrm>
            <a:off x="6877139" y="4229951"/>
            <a:ext cx="137160" cy="1371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DADD8E23-BC44-F51C-7B24-A4C32773F399}"/>
              </a:ext>
            </a:extLst>
          </p:cNvPr>
          <p:cNvSpPr/>
          <p:nvPr/>
        </p:nvSpPr>
        <p:spPr>
          <a:xfrm>
            <a:off x="8326155" y="2130403"/>
            <a:ext cx="137160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5ABD727-A208-ACC3-1A3F-E54D1AEF2F7B}"/>
              </a:ext>
            </a:extLst>
          </p:cNvPr>
          <p:cNvSpPr/>
          <p:nvPr/>
        </p:nvSpPr>
        <p:spPr>
          <a:xfrm>
            <a:off x="9806528" y="4351485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6002ECF-42C4-55AC-A71E-921164FEB48B}"/>
              </a:ext>
            </a:extLst>
          </p:cNvPr>
          <p:cNvSpPr/>
          <p:nvPr/>
        </p:nvSpPr>
        <p:spPr>
          <a:xfrm>
            <a:off x="11032080" y="2065954"/>
            <a:ext cx="137160" cy="1371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78">
            <a:extLst>
              <a:ext uri="{FF2B5EF4-FFF2-40B4-BE49-F238E27FC236}">
                <a16:creationId xmlns:a16="http://schemas.microsoft.com/office/drawing/2014/main" id="{D838EE41-8240-7AD3-EC71-6DF4E02CAEBC}"/>
              </a:ext>
            </a:extLst>
          </p:cNvPr>
          <p:cNvSpPr/>
          <p:nvPr/>
        </p:nvSpPr>
        <p:spPr>
          <a:xfrm>
            <a:off x="2671073" y="1092006"/>
            <a:ext cx="3983019" cy="45561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Gelijkbenige driehoek 79">
            <a:extLst>
              <a:ext uri="{FF2B5EF4-FFF2-40B4-BE49-F238E27FC236}">
                <a16:creationId xmlns:a16="http://schemas.microsoft.com/office/drawing/2014/main" id="{DE935831-F1EF-2F7D-16EC-FB89F037DEB8}"/>
              </a:ext>
            </a:extLst>
          </p:cNvPr>
          <p:cNvSpPr/>
          <p:nvPr/>
        </p:nvSpPr>
        <p:spPr>
          <a:xfrm rot="5400000">
            <a:off x="6453605" y="1246284"/>
            <a:ext cx="1191502" cy="86799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80">
            <a:extLst>
              <a:ext uri="{FF2B5EF4-FFF2-40B4-BE49-F238E27FC236}">
                <a16:creationId xmlns:a16="http://schemas.microsoft.com/office/drawing/2014/main" id="{908595EC-E4C5-428F-C031-DB86E2F2AC4F}"/>
              </a:ext>
            </a:extLst>
          </p:cNvPr>
          <p:cNvSpPr txBox="1"/>
          <p:nvPr/>
        </p:nvSpPr>
        <p:spPr>
          <a:xfrm>
            <a:off x="3327389" y="1341089"/>
            <a:ext cx="3322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Dutch Digitalization Strategy (NDS) (2025)</a:t>
            </a:r>
            <a:endParaRPr lang="nl-N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vak 84">
            <a:extLst>
              <a:ext uri="{FF2B5EF4-FFF2-40B4-BE49-F238E27FC236}">
                <a16:creationId xmlns:a16="http://schemas.microsoft.com/office/drawing/2014/main" id="{CD809518-6BBC-3E2E-1AAA-99D3335E3AE8}"/>
              </a:ext>
            </a:extLst>
          </p:cNvPr>
          <p:cNvSpPr txBox="1"/>
          <p:nvPr/>
        </p:nvSpPr>
        <p:spPr>
          <a:xfrm>
            <a:off x="2948893" y="2229817"/>
            <a:ext cx="3481842" cy="310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 priorities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(cloud, data, ai, citizen services, digital autonomy, digital skills)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source as foundation, especially 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autonomy.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Serious </a:t>
            </a:r>
            <a:r>
              <a:rPr lang="nl-NL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priority.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B1AC1-E68F-6551-1093-23807E757C5D}"/>
              </a:ext>
            </a:extLst>
          </p:cNvPr>
          <p:cNvSpPr txBox="1"/>
          <p:nvPr/>
        </p:nvSpPr>
        <p:spPr>
          <a:xfrm>
            <a:off x="339540" y="1394549"/>
            <a:ext cx="1330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Vendrik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motion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25587-0546-E7BD-BE7C-7F21F5C5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ADE480-9F93-0D61-D7FB-E42EEFC4052E}"/>
              </a:ext>
            </a:extLst>
          </p:cNvPr>
          <p:cNvCxnSpPr>
            <a:cxnSpLocks/>
          </p:cNvCxnSpPr>
          <p:nvPr/>
        </p:nvCxnSpPr>
        <p:spPr>
          <a:xfrm>
            <a:off x="0" y="3283471"/>
            <a:ext cx="1219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98709564-1F80-B8BC-F538-EDFFE4C29650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3117823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EE3A2D60-9373-E523-943C-179A56618672}"/>
              </a:ext>
            </a:extLst>
          </p:cNvPr>
          <p:cNvSpPr txBox="1"/>
          <p:nvPr/>
        </p:nvSpPr>
        <p:spPr>
          <a:xfrm>
            <a:off x="240392" y="288258"/>
            <a:ext cx="3476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Open Sans" panose="020B0606030504020204" pitchFamily="34" charset="0"/>
              </a:rPr>
              <a:t>Open Source Policy</a:t>
            </a:r>
            <a:endParaRPr lang="nl-NL" sz="2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1370F9-E3F4-03E6-6443-6F1569489E26}"/>
              </a:ext>
            </a:extLst>
          </p:cNvPr>
          <p:cNvSpPr/>
          <p:nvPr/>
        </p:nvSpPr>
        <p:spPr>
          <a:xfrm>
            <a:off x="625693" y="3208868"/>
            <a:ext cx="137160" cy="13716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802464-F00E-92F6-227F-FC38BD440CE9}"/>
              </a:ext>
            </a:extLst>
          </p:cNvPr>
          <p:cNvSpPr/>
          <p:nvPr/>
        </p:nvSpPr>
        <p:spPr>
          <a:xfrm>
            <a:off x="11032080" y="3208868"/>
            <a:ext cx="137160" cy="1371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BBE7B2-3B69-1813-DE17-AB92443BEC00}"/>
              </a:ext>
            </a:extLst>
          </p:cNvPr>
          <p:cNvSpPr/>
          <p:nvPr/>
        </p:nvSpPr>
        <p:spPr>
          <a:xfrm>
            <a:off x="1748898" y="3208868"/>
            <a:ext cx="137160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51D54D-A1AB-9637-F140-D74AA7BC634E}"/>
              </a:ext>
            </a:extLst>
          </p:cNvPr>
          <p:cNvSpPr/>
          <p:nvPr/>
        </p:nvSpPr>
        <p:spPr>
          <a:xfrm>
            <a:off x="2981476" y="3208868"/>
            <a:ext cx="137160" cy="13716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0C3A85-DEBB-B1AB-C823-877F265EBFB2}"/>
              </a:ext>
            </a:extLst>
          </p:cNvPr>
          <p:cNvSpPr/>
          <p:nvPr/>
        </p:nvSpPr>
        <p:spPr>
          <a:xfrm>
            <a:off x="4152901" y="3208868"/>
            <a:ext cx="137160" cy="137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536AC9-5614-1F1A-F76C-80E44240BC2A}"/>
              </a:ext>
            </a:extLst>
          </p:cNvPr>
          <p:cNvSpPr/>
          <p:nvPr/>
        </p:nvSpPr>
        <p:spPr>
          <a:xfrm>
            <a:off x="6877139" y="3208068"/>
            <a:ext cx="137160" cy="1371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AC1AC9-AB39-D1F7-47A9-1DD0F309724C}"/>
              </a:ext>
            </a:extLst>
          </p:cNvPr>
          <p:cNvSpPr/>
          <p:nvPr/>
        </p:nvSpPr>
        <p:spPr>
          <a:xfrm>
            <a:off x="5505454" y="3208068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27CCD8-A04A-4386-906A-AECE3FA840BA}"/>
              </a:ext>
            </a:extLst>
          </p:cNvPr>
          <p:cNvSpPr txBox="1"/>
          <p:nvPr/>
        </p:nvSpPr>
        <p:spPr>
          <a:xfrm>
            <a:off x="5988925" y="4472394"/>
            <a:ext cx="20660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Open Strategic </a:t>
            </a: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Autonomy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Agenda - DOSA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35DF8B-B24F-0308-0F74-7C7CEC08F693}"/>
              </a:ext>
            </a:extLst>
          </p:cNvPr>
          <p:cNvSpPr txBox="1"/>
          <p:nvPr/>
        </p:nvSpPr>
        <p:spPr>
          <a:xfrm>
            <a:off x="5043947" y="1443831"/>
            <a:ext cx="162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Open, </a:t>
            </a: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Unless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Policy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EF5D33-0F5E-E962-A60B-EEDE01CA7301}"/>
              </a:ext>
            </a:extLst>
          </p:cNvPr>
          <p:cNvSpPr txBox="1"/>
          <p:nvPr/>
        </p:nvSpPr>
        <p:spPr>
          <a:xfrm>
            <a:off x="10360673" y="1375165"/>
            <a:ext cx="1617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 of Digital Affairs?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5AC0F4-8984-82BF-9717-73CE338942C4}"/>
              </a:ext>
            </a:extLst>
          </p:cNvPr>
          <p:cNvSpPr txBox="1"/>
          <p:nvPr/>
        </p:nvSpPr>
        <p:spPr>
          <a:xfrm>
            <a:off x="3717136" y="4493905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Oosenbrug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C09BBD-82BA-3FC1-27D5-9F22BAFC907D}"/>
              </a:ext>
            </a:extLst>
          </p:cNvPr>
          <p:cNvSpPr txBox="1"/>
          <p:nvPr/>
        </p:nvSpPr>
        <p:spPr>
          <a:xfrm>
            <a:off x="7555540" y="1387592"/>
            <a:ext cx="2046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Dutch Digitalization Strategy - NDS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DE9914-A4B5-3138-D02E-4865565A074A}"/>
              </a:ext>
            </a:extLst>
          </p:cNvPr>
          <p:cNvSpPr txBox="1"/>
          <p:nvPr/>
        </p:nvSpPr>
        <p:spPr>
          <a:xfrm>
            <a:off x="1064200" y="4503885"/>
            <a:ext cx="1896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Standards and Open Source Software (OSOSS) program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AC700E-2080-674D-605E-4BB8058008D4}"/>
              </a:ext>
            </a:extLst>
          </p:cNvPr>
          <p:cNvSpPr/>
          <p:nvPr/>
        </p:nvSpPr>
        <p:spPr>
          <a:xfrm>
            <a:off x="8324776" y="3198803"/>
            <a:ext cx="137160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A265DF-95E3-3ACE-B8C3-16BF50D41634}"/>
              </a:ext>
            </a:extLst>
          </p:cNvPr>
          <p:cNvSpPr txBox="1"/>
          <p:nvPr/>
        </p:nvSpPr>
        <p:spPr>
          <a:xfrm>
            <a:off x="2230969" y="1371442"/>
            <a:ext cx="2370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 Open in Connection (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NOiV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F4162F9-D26A-55E5-3F87-1071E7957428}"/>
              </a:ext>
            </a:extLst>
          </p:cNvPr>
          <p:cNvSpPr/>
          <p:nvPr/>
        </p:nvSpPr>
        <p:spPr>
          <a:xfrm>
            <a:off x="9806528" y="3215688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A06BE4-3E33-64CA-B233-16F2A6AAD8D6}"/>
              </a:ext>
            </a:extLst>
          </p:cNvPr>
          <p:cNvCxnSpPr>
            <a:cxnSpLocks/>
            <a:stCxn id="111" idx="4"/>
            <a:endCxn id="2" idx="0"/>
          </p:cNvCxnSpPr>
          <p:nvPr/>
        </p:nvCxnSpPr>
        <p:spPr>
          <a:xfrm flipH="1">
            <a:off x="694273" y="2211581"/>
            <a:ext cx="16939" cy="997287"/>
          </a:xfrm>
          <a:prstGeom prst="line">
            <a:avLst/>
          </a:prstGeom>
          <a:ln w="63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03B845-483D-18FD-C108-3803736FE5F0}"/>
              </a:ext>
            </a:extLst>
          </p:cNvPr>
          <p:cNvCxnSpPr>
            <a:cxnSpLocks/>
            <a:stCxn id="11" idx="4"/>
            <a:endCxn id="113" idx="0"/>
          </p:cNvCxnSpPr>
          <p:nvPr/>
        </p:nvCxnSpPr>
        <p:spPr>
          <a:xfrm>
            <a:off x="1817478" y="3346028"/>
            <a:ext cx="5075" cy="887305"/>
          </a:xfrm>
          <a:prstGeom prst="line">
            <a:avLst/>
          </a:prstGeom>
          <a:ln w="63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F82D8B-E517-410E-0C2F-49F1F8A2E70C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050056" y="2242758"/>
            <a:ext cx="2544" cy="96611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95546E6-4880-96A7-5CD9-74BF41C11302}"/>
              </a:ext>
            </a:extLst>
          </p:cNvPr>
          <p:cNvCxnSpPr>
            <a:cxnSpLocks/>
            <a:stCxn id="16" idx="4"/>
            <a:endCxn id="115" idx="0"/>
          </p:cNvCxnSpPr>
          <p:nvPr/>
        </p:nvCxnSpPr>
        <p:spPr>
          <a:xfrm flipH="1">
            <a:off x="4221480" y="3346028"/>
            <a:ext cx="1" cy="912706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3A19595-C0B0-C6E3-78A0-A04092A28242}"/>
              </a:ext>
            </a:extLst>
          </p:cNvPr>
          <p:cNvCxnSpPr>
            <a:cxnSpLocks/>
            <a:stCxn id="116" idx="4"/>
            <a:endCxn id="18" idx="0"/>
          </p:cNvCxnSpPr>
          <p:nvPr/>
        </p:nvCxnSpPr>
        <p:spPr>
          <a:xfrm>
            <a:off x="5568898" y="2260586"/>
            <a:ext cx="5136" cy="947482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9F63E0C-8E34-80CC-9B7C-ED3B7B502A90}"/>
              </a:ext>
            </a:extLst>
          </p:cNvPr>
          <p:cNvCxnSpPr>
            <a:cxnSpLocks/>
            <a:stCxn id="17" idx="4"/>
            <a:endCxn id="117" idx="0"/>
          </p:cNvCxnSpPr>
          <p:nvPr/>
        </p:nvCxnSpPr>
        <p:spPr>
          <a:xfrm>
            <a:off x="6945719" y="3345228"/>
            <a:ext cx="0" cy="884723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D16DD9-8534-AFDC-AAB1-A44E161CE865}"/>
              </a:ext>
            </a:extLst>
          </p:cNvPr>
          <p:cNvCxnSpPr>
            <a:cxnSpLocks/>
            <a:stCxn id="119" idx="4"/>
            <a:endCxn id="44" idx="0"/>
          </p:cNvCxnSpPr>
          <p:nvPr/>
        </p:nvCxnSpPr>
        <p:spPr>
          <a:xfrm flipH="1">
            <a:off x="8393356" y="2267563"/>
            <a:ext cx="1379" cy="931240"/>
          </a:xfrm>
          <a:prstGeom prst="line">
            <a:avLst/>
          </a:prstGeom>
          <a:ln w="63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6CC553-DDEA-F4A6-F97C-DE9578FF2454}"/>
              </a:ext>
            </a:extLst>
          </p:cNvPr>
          <p:cNvCxnSpPr>
            <a:cxnSpLocks/>
            <a:stCxn id="50" idx="4"/>
            <a:endCxn id="120" idx="0"/>
          </p:cNvCxnSpPr>
          <p:nvPr/>
        </p:nvCxnSpPr>
        <p:spPr>
          <a:xfrm>
            <a:off x="9875108" y="3352848"/>
            <a:ext cx="0" cy="998637"/>
          </a:xfrm>
          <a:prstGeom prst="line">
            <a:avLst/>
          </a:prstGeom>
          <a:ln w="63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B94544B-6B16-0D93-738C-71D2B61383B0}"/>
              </a:ext>
            </a:extLst>
          </p:cNvPr>
          <p:cNvCxnSpPr>
            <a:cxnSpLocks/>
            <a:stCxn id="121" idx="4"/>
            <a:endCxn id="3" idx="0"/>
          </p:cNvCxnSpPr>
          <p:nvPr/>
        </p:nvCxnSpPr>
        <p:spPr>
          <a:xfrm>
            <a:off x="11100660" y="2203114"/>
            <a:ext cx="0" cy="1005754"/>
          </a:xfrm>
          <a:prstGeom prst="lin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9CE9585B-E3B7-FE1C-DFAE-48E1DA9FFBBF}"/>
              </a:ext>
            </a:extLst>
          </p:cNvPr>
          <p:cNvSpPr txBox="1"/>
          <p:nvPr/>
        </p:nvSpPr>
        <p:spPr>
          <a:xfrm>
            <a:off x="398811" y="3402914"/>
            <a:ext cx="665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2002</a:t>
            </a:r>
            <a:endParaRPr lang="nl-NL" sz="14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36449FE-AE89-22EA-FCB7-BE9A1EA7F0C1}"/>
              </a:ext>
            </a:extLst>
          </p:cNvPr>
          <p:cNvSpPr txBox="1"/>
          <p:nvPr/>
        </p:nvSpPr>
        <p:spPr>
          <a:xfrm>
            <a:off x="1542217" y="2853512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2003</a:t>
            </a:r>
            <a:endParaRPr lang="nl-NL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9DA462-8580-3C4B-0EC7-947895FE47EA}"/>
              </a:ext>
            </a:extLst>
          </p:cNvPr>
          <p:cNvSpPr txBox="1"/>
          <p:nvPr/>
        </p:nvSpPr>
        <p:spPr>
          <a:xfrm>
            <a:off x="2759810" y="340291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2007</a:t>
            </a:r>
            <a:endParaRPr lang="nl-NL" sz="1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BCA181-FABD-487A-8E83-AFF137ACE187}"/>
              </a:ext>
            </a:extLst>
          </p:cNvPr>
          <p:cNvSpPr txBox="1"/>
          <p:nvPr/>
        </p:nvSpPr>
        <p:spPr>
          <a:xfrm>
            <a:off x="3972931" y="2891026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2016</a:t>
            </a:r>
            <a:endParaRPr lang="nl-NL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0E99000-5738-DB92-647D-4C48E652116B}"/>
              </a:ext>
            </a:extLst>
          </p:cNvPr>
          <p:cNvSpPr txBox="1"/>
          <p:nvPr/>
        </p:nvSpPr>
        <p:spPr>
          <a:xfrm>
            <a:off x="5324325" y="339826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2020</a:t>
            </a:r>
            <a:endParaRPr lang="nl-NL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9FEFBE-253F-0040-D983-1ACF72C2F353}"/>
              </a:ext>
            </a:extLst>
          </p:cNvPr>
          <p:cNvSpPr txBox="1"/>
          <p:nvPr/>
        </p:nvSpPr>
        <p:spPr>
          <a:xfrm>
            <a:off x="6628589" y="286951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2023</a:t>
            </a:r>
            <a:endParaRPr lang="nl-NL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45B05E0-72B7-9A8B-12D1-A0DA1DCB8272}"/>
              </a:ext>
            </a:extLst>
          </p:cNvPr>
          <p:cNvSpPr txBox="1"/>
          <p:nvPr/>
        </p:nvSpPr>
        <p:spPr>
          <a:xfrm>
            <a:off x="8072116" y="3398264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2025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14B8B98-E70A-CA3E-5F92-3D9003D8ED26}"/>
              </a:ext>
            </a:extLst>
          </p:cNvPr>
          <p:cNvSpPr txBox="1"/>
          <p:nvPr/>
        </p:nvSpPr>
        <p:spPr>
          <a:xfrm>
            <a:off x="9570802" y="2853095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64381"/>
                </a:solidFill>
              </a:rPr>
              <a:t>2025</a:t>
            </a:r>
            <a:endParaRPr lang="nl-NL" sz="1400" dirty="0">
              <a:solidFill>
                <a:srgbClr val="06438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96E3A8B-F96F-C0D0-DAA2-35361C258064}"/>
              </a:ext>
            </a:extLst>
          </p:cNvPr>
          <p:cNvSpPr txBox="1"/>
          <p:nvPr/>
        </p:nvSpPr>
        <p:spPr>
          <a:xfrm>
            <a:off x="10834129" y="3414608"/>
            <a:ext cx="810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2026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3140A5F-BB2A-D773-AF63-74FC134A0BB7}"/>
              </a:ext>
            </a:extLst>
          </p:cNvPr>
          <p:cNvSpPr/>
          <p:nvPr/>
        </p:nvSpPr>
        <p:spPr>
          <a:xfrm>
            <a:off x="642632" y="2074421"/>
            <a:ext cx="137160" cy="13716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1D3D232-ED93-D093-247C-A80CCDBBBB3B}"/>
              </a:ext>
            </a:extLst>
          </p:cNvPr>
          <p:cNvSpPr/>
          <p:nvPr/>
        </p:nvSpPr>
        <p:spPr>
          <a:xfrm>
            <a:off x="1753973" y="4233333"/>
            <a:ext cx="137160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0AACB52-FF96-BFCD-3A6B-7B800F2C9D67}"/>
              </a:ext>
            </a:extLst>
          </p:cNvPr>
          <p:cNvSpPr/>
          <p:nvPr/>
        </p:nvSpPr>
        <p:spPr>
          <a:xfrm>
            <a:off x="2980663" y="2108204"/>
            <a:ext cx="137160" cy="13716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CB911C7-F708-489B-8A45-476B354E62D8}"/>
              </a:ext>
            </a:extLst>
          </p:cNvPr>
          <p:cNvSpPr/>
          <p:nvPr/>
        </p:nvSpPr>
        <p:spPr>
          <a:xfrm>
            <a:off x="4152900" y="4258734"/>
            <a:ext cx="137160" cy="137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6C70A3C-60F1-5772-907B-D5DE09ED5B3C}"/>
              </a:ext>
            </a:extLst>
          </p:cNvPr>
          <p:cNvSpPr/>
          <p:nvPr/>
        </p:nvSpPr>
        <p:spPr>
          <a:xfrm>
            <a:off x="5500318" y="2123426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6F3F8A5-E94A-E8D9-D8DF-8F13907BA617}"/>
              </a:ext>
            </a:extLst>
          </p:cNvPr>
          <p:cNvSpPr/>
          <p:nvPr/>
        </p:nvSpPr>
        <p:spPr>
          <a:xfrm>
            <a:off x="6877139" y="4229951"/>
            <a:ext cx="137160" cy="1371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699033D-9196-F381-383A-C21DDCFF797D}"/>
              </a:ext>
            </a:extLst>
          </p:cNvPr>
          <p:cNvSpPr/>
          <p:nvPr/>
        </p:nvSpPr>
        <p:spPr>
          <a:xfrm>
            <a:off x="8326155" y="2130403"/>
            <a:ext cx="137160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19572E5-1A96-C91A-BA09-1B3E8C3B3E3D}"/>
              </a:ext>
            </a:extLst>
          </p:cNvPr>
          <p:cNvSpPr/>
          <p:nvPr/>
        </p:nvSpPr>
        <p:spPr>
          <a:xfrm>
            <a:off x="9806528" y="4351485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E507D33-2BEC-AFF4-BB74-DE055A73E997}"/>
              </a:ext>
            </a:extLst>
          </p:cNvPr>
          <p:cNvSpPr/>
          <p:nvPr/>
        </p:nvSpPr>
        <p:spPr>
          <a:xfrm>
            <a:off x="11032080" y="2065954"/>
            <a:ext cx="137160" cy="1371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78">
            <a:extLst>
              <a:ext uri="{FF2B5EF4-FFF2-40B4-BE49-F238E27FC236}">
                <a16:creationId xmlns:a16="http://schemas.microsoft.com/office/drawing/2014/main" id="{9AEFC4F8-9BED-4E7C-82B1-6FA08DB2737A}"/>
              </a:ext>
            </a:extLst>
          </p:cNvPr>
          <p:cNvSpPr/>
          <p:nvPr/>
        </p:nvSpPr>
        <p:spPr>
          <a:xfrm>
            <a:off x="4167916" y="1005729"/>
            <a:ext cx="3983019" cy="4904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Gelijkbenige driehoek 79">
            <a:extLst>
              <a:ext uri="{FF2B5EF4-FFF2-40B4-BE49-F238E27FC236}">
                <a16:creationId xmlns:a16="http://schemas.microsoft.com/office/drawing/2014/main" id="{7BB01B3E-8D5C-C116-EA32-67A0CBBA6812}"/>
              </a:ext>
            </a:extLst>
          </p:cNvPr>
          <p:cNvSpPr/>
          <p:nvPr/>
        </p:nvSpPr>
        <p:spPr>
          <a:xfrm rot="5400000">
            <a:off x="7983097" y="4525585"/>
            <a:ext cx="1191502" cy="86799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80">
            <a:extLst>
              <a:ext uri="{FF2B5EF4-FFF2-40B4-BE49-F238E27FC236}">
                <a16:creationId xmlns:a16="http://schemas.microsoft.com/office/drawing/2014/main" id="{3D0F8C10-C361-92DF-4417-70672EA97131}"/>
              </a:ext>
            </a:extLst>
          </p:cNvPr>
          <p:cNvSpPr txBox="1"/>
          <p:nvPr/>
        </p:nvSpPr>
        <p:spPr>
          <a:xfrm>
            <a:off x="4642581" y="1222464"/>
            <a:ext cx="33978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 V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ision on Digital Autonomy and Sovereignty (2025)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vak 84">
            <a:extLst>
              <a:ext uri="{FF2B5EF4-FFF2-40B4-BE49-F238E27FC236}">
                <a16:creationId xmlns:a16="http://schemas.microsoft.com/office/drawing/2014/main" id="{E08A670A-CD94-BB8A-33D0-E4AFEFF8DEFF}"/>
              </a:ext>
            </a:extLst>
          </p:cNvPr>
          <p:cNvSpPr txBox="1"/>
          <p:nvPr/>
        </p:nvSpPr>
        <p:spPr>
          <a:xfrm>
            <a:off x="4473728" y="2362051"/>
            <a:ext cx="3321427" cy="3259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 commitment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strategic direction gov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Emphasizes control of our own 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 and sovereignty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 call to use 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EU-based open source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line with NDS and DOSA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23947-3477-43D4-E04B-F3083B9BAD16}"/>
              </a:ext>
            </a:extLst>
          </p:cNvPr>
          <p:cNvSpPr txBox="1"/>
          <p:nvPr/>
        </p:nvSpPr>
        <p:spPr>
          <a:xfrm>
            <a:off x="339540" y="1394549"/>
            <a:ext cx="1330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Vendrik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motion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035BE-795A-7BB2-2787-C2F527331BF1}"/>
              </a:ext>
            </a:extLst>
          </p:cNvPr>
          <p:cNvSpPr txBox="1"/>
          <p:nvPr/>
        </p:nvSpPr>
        <p:spPr>
          <a:xfrm>
            <a:off x="9135396" y="4539680"/>
            <a:ext cx="18966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 Vision on Digital Autonomy and Sovereignty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6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2CC2A-82F7-A796-DA02-EED2D09C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577EB7C-0E37-D3D6-6777-EF90D581DAD6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2963333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BE20BABD-5CCE-C558-CF5B-A011EA56CB29}"/>
              </a:ext>
            </a:extLst>
          </p:cNvPr>
          <p:cNvSpPr txBox="1"/>
          <p:nvPr/>
        </p:nvSpPr>
        <p:spPr>
          <a:xfrm>
            <a:off x="217508" y="305191"/>
            <a:ext cx="3033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D0F10"/>
                </a:solidFill>
                <a:latin typeface="Open Sans" panose="020B0606030504020204" pitchFamily="34" charset="0"/>
              </a:rPr>
              <a:t>Practice: OpenKat</a:t>
            </a:r>
            <a:endParaRPr lang="nl-NL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411B9C-424C-B7E9-57B4-D5388365DDC4}"/>
              </a:ext>
            </a:extLst>
          </p:cNvPr>
          <p:cNvSpPr txBox="1"/>
          <p:nvPr/>
        </p:nvSpPr>
        <p:spPr>
          <a:xfrm>
            <a:off x="996946" y="1244043"/>
            <a:ext cx="10761133" cy="17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A </a:t>
            </a:r>
            <a:r>
              <a:rPr lang="en-US" sz="1600" b="1" dirty="0">
                <a:solidFill>
                  <a:srgbClr val="000000"/>
                </a:solidFill>
                <a:latin typeface="Open Sans" panose="020B0606030504020204" pitchFamily="34" charset="0"/>
              </a:rPr>
              <a:t>vulnerability analysis tool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built during the covid days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Open source project by the Ministry of Health, Welfare and Sport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Scans and analyzes information systems, like the Covid App.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Now steered by the 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LibreKAT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 foundation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E95839B-A402-125F-C7F9-40FB20D35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31550" r="8" b="47202"/>
          <a:stretch/>
        </p:blipFill>
        <p:spPr bwMode="auto">
          <a:xfrm>
            <a:off x="-30952" y="5147917"/>
            <a:ext cx="12222952" cy="17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879E88-9D64-EF3B-948A-0E26FF6CEC67}"/>
              </a:ext>
            </a:extLst>
          </p:cNvPr>
          <p:cNvSpPr txBox="1"/>
          <p:nvPr/>
        </p:nvSpPr>
        <p:spPr>
          <a:xfrm>
            <a:off x="1566328" y="3677507"/>
            <a:ext cx="9622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legal questions at the time, what is allowed to be published and where? How does support work? Who is going to maintain this?</a:t>
            </a:r>
            <a:endParaRPr lang="nl-NL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5" name="Graphic 44" descr="Help with solid fill">
            <a:extLst>
              <a:ext uri="{FF2B5EF4-FFF2-40B4-BE49-F238E27FC236}">
                <a16:creationId xmlns:a16="http://schemas.microsoft.com/office/drawing/2014/main" id="{52E7C221-DD37-A8CC-23CC-FF41265AB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930" y="34842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0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54262-2114-3147-4F9B-166EAEE7B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4AEE3FA-9A35-E550-B4F3-848D520D7A40}"/>
              </a:ext>
            </a:extLst>
          </p:cNvPr>
          <p:cNvCxnSpPr>
            <a:cxnSpLocks/>
          </p:cNvCxnSpPr>
          <p:nvPr/>
        </p:nvCxnSpPr>
        <p:spPr>
          <a:xfrm>
            <a:off x="0" y="629942"/>
            <a:ext cx="3327400" cy="0"/>
          </a:xfrm>
          <a:prstGeom prst="line">
            <a:avLst/>
          </a:prstGeom>
          <a:ln w="762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39211312-793A-21AE-37E0-BFAF97E80D26}"/>
              </a:ext>
            </a:extLst>
          </p:cNvPr>
          <p:cNvSpPr txBox="1"/>
          <p:nvPr/>
        </p:nvSpPr>
        <p:spPr>
          <a:xfrm>
            <a:off x="242908" y="305191"/>
            <a:ext cx="36856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D0F10"/>
                </a:solidFill>
                <a:latin typeface="Open Sans" panose="020B0606030504020204" pitchFamily="34" charset="0"/>
              </a:rPr>
              <a:t>Practice: MijnBureau</a:t>
            </a:r>
            <a:endParaRPr lang="nl-NL" sz="2200" dirty="0"/>
          </a:p>
        </p:txBody>
      </p:sp>
      <p:pic>
        <p:nvPicPr>
          <p:cNvPr id="2" name="Picture 2" descr="MijnBureau">
            <a:extLst>
              <a:ext uri="{FF2B5EF4-FFF2-40B4-BE49-F238E27FC236}">
                <a16:creationId xmlns:a16="http://schemas.microsoft.com/office/drawing/2014/main" id="{88479A48-0468-2816-C06E-75AEAA54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2896"/>
          <a:stretch/>
        </p:blipFill>
        <p:spPr bwMode="auto">
          <a:xfrm>
            <a:off x="5641589" y="815145"/>
            <a:ext cx="5693584" cy="39318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  <p:sp>
        <p:nvSpPr>
          <p:cNvPr id="3" name="Tekstvak 3">
            <a:extLst>
              <a:ext uri="{FF2B5EF4-FFF2-40B4-BE49-F238E27FC236}">
                <a16:creationId xmlns:a16="http://schemas.microsoft.com/office/drawing/2014/main" id="{1EC5E3B0-5B80-57FF-F0D7-B73C9841FB62}"/>
              </a:ext>
            </a:extLst>
          </p:cNvPr>
          <p:cNvSpPr txBox="1"/>
          <p:nvPr/>
        </p:nvSpPr>
        <p:spPr>
          <a:xfrm>
            <a:off x="856827" y="1138310"/>
            <a:ext cx="4121573" cy="374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sovereign, modular workspace based on 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source alternatives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(Open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Xchange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Files (Drive /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Nextcloud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Chat (Matrix)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 (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LiveKit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endParaRPr lang="nl-N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Made in EDIC </a:t>
            </a:r>
            <a:r>
              <a:rPr lang="nl-NL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</a:t>
            </a:r>
            <a:r>
              <a:rPr lang="nl-N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France (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LaSuite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Germany (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OpenDesk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7AFB7-5ED2-204C-1791-A4A041FB76B5}"/>
              </a:ext>
            </a:extLst>
          </p:cNvPr>
          <p:cNvSpPr txBox="1"/>
          <p:nvPr/>
        </p:nvSpPr>
        <p:spPr>
          <a:xfrm>
            <a:off x="1998981" y="5396524"/>
            <a:ext cx="8694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going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land? How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support of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SLA’s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How do we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collaborate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</a:t>
            </a: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Graphic 9" descr="Help with solid fill">
            <a:extLst>
              <a:ext uri="{FF2B5EF4-FFF2-40B4-BE49-F238E27FC236}">
                <a16:creationId xmlns:a16="http://schemas.microsoft.com/office/drawing/2014/main" id="{4E662041-93ED-6913-A7F3-93DB21A3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320" y="52624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068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Widescreen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Helvetica Neue Medium</vt:lpstr>
      <vt:lpstr>Open Sans</vt:lpstr>
      <vt:lpstr>Wingdings</vt:lpstr>
      <vt:lpstr>Kantoorthema</vt:lpstr>
      <vt:lpstr>From Policy to Practice: Open Source in the Dutch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Plat, Gina</dc:creator>
  <cp:lastModifiedBy>Plat, Gina</cp:lastModifiedBy>
  <cp:revision>131</cp:revision>
  <dcterms:created xsi:type="dcterms:W3CDTF">2025-09-28T07:47:58Z</dcterms:created>
  <dcterms:modified xsi:type="dcterms:W3CDTF">2026-02-01T09:25:02Z</dcterms:modified>
</cp:coreProperties>
</file>