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23"/>
  </p:notesMasterIdLst>
  <p:sldIdLst>
    <p:sldId id="257" r:id="rId2"/>
    <p:sldId id="260" r:id="rId3"/>
    <p:sldId id="261" r:id="rId4"/>
    <p:sldId id="262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4" r:id="rId14"/>
    <p:sldId id="275" r:id="rId15"/>
    <p:sldId id="276" r:id="rId16"/>
    <p:sldId id="264" r:id="rId17"/>
    <p:sldId id="277" r:id="rId18"/>
    <p:sldId id="278" r:id="rId19"/>
    <p:sldId id="279" r:id="rId20"/>
    <p:sldId id="281" r:id="rId21"/>
    <p:sldId id="280" r:id="rId22"/>
  </p:sldIdLst>
  <p:sldSz cx="9144000" cy="5143500" type="screen16x9"/>
  <p:notesSz cx="6858000" cy="9144000"/>
  <p:embeddedFontLst>
    <p:embeddedFont>
      <p:font typeface="Inter" panose="020B0604020202020204" charset="0"/>
      <p:regular r:id="rId24"/>
      <p:bold r:id="rId25"/>
      <p:italic r:id="rId26"/>
      <p:boldItalic r:id="rId27"/>
    </p:embeddedFont>
    <p:embeddedFont>
      <p:font typeface="Inter Black" panose="020B0604020202020204" charset="0"/>
      <p:bold r:id="rId28"/>
      <p:boldItalic r:id="rId29"/>
    </p:embeddedFont>
    <p:embeddedFont>
      <p:font typeface="Roboto" panose="02000000000000000000" pitchFamily="2" charset="0"/>
      <p:regular r:id="rId30"/>
      <p:bold r:id="rId31"/>
      <p:italic r:id="rId32"/>
      <p:boldItalic r:id="rId33"/>
    </p:embeddedFont>
    <p:embeddedFont>
      <p:font typeface="Roboto Black" panose="02000000000000000000" pitchFamily="2" charset="0"/>
      <p:bold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8" d="100"/>
          <a:sy n="128" d="100"/>
        </p:scale>
        <p:origin x="113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9bebd0f93b_0_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9bebd0f93b_0_6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28503B97-EDCC-B697-EE5F-0253EFB3E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9bebd0f93b_0_618:notes">
            <a:extLst>
              <a:ext uri="{FF2B5EF4-FFF2-40B4-BE49-F238E27FC236}">
                <a16:creationId xmlns:a16="http://schemas.microsoft.com/office/drawing/2014/main" id="{911CD03A-7CA1-DD87-145F-584DBB24E9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9bebd0f93b_0_618:notes">
            <a:extLst>
              <a:ext uri="{FF2B5EF4-FFF2-40B4-BE49-F238E27FC236}">
                <a16:creationId xmlns:a16="http://schemas.microsoft.com/office/drawing/2014/main" id="{A6477C68-E0E4-DE34-40F1-D77E213D26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429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7D9876DB-9D23-CE98-3DB1-20A09D57E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9bebd0f93b_0_618:notes">
            <a:extLst>
              <a:ext uri="{FF2B5EF4-FFF2-40B4-BE49-F238E27FC236}">
                <a16:creationId xmlns:a16="http://schemas.microsoft.com/office/drawing/2014/main" id="{36AE9046-BEC5-95E1-1F02-550B3E7676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9bebd0f93b_0_618:notes">
            <a:extLst>
              <a:ext uri="{FF2B5EF4-FFF2-40B4-BE49-F238E27FC236}">
                <a16:creationId xmlns:a16="http://schemas.microsoft.com/office/drawing/2014/main" id="{8BF4069C-C53B-A3A8-7C42-40F0E476C0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4697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CF215D0B-4423-1066-11DB-AACEB1664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9bebd0f93b_0_618:notes">
            <a:extLst>
              <a:ext uri="{FF2B5EF4-FFF2-40B4-BE49-F238E27FC236}">
                <a16:creationId xmlns:a16="http://schemas.microsoft.com/office/drawing/2014/main" id="{D1A883D6-CA83-B938-D6D4-1A6CC46578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9bebd0f93b_0_618:notes">
            <a:extLst>
              <a:ext uri="{FF2B5EF4-FFF2-40B4-BE49-F238E27FC236}">
                <a16:creationId xmlns:a16="http://schemas.microsoft.com/office/drawing/2014/main" id="{AEF22884-4115-F01B-88EA-EFB6BFF5F0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8008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84A379C9-EA41-B53C-2769-DE28C3FEC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9bebd0f93b_0_618:notes">
            <a:extLst>
              <a:ext uri="{FF2B5EF4-FFF2-40B4-BE49-F238E27FC236}">
                <a16:creationId xmlns:a16="http://schemas.microsoft.com/office/drawing/2014/main" id="{0EA2F6D3-5223-F7AB-5879-B10F11A187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9bebd0f93b_0_618:notes">
            <a:extLst>
              <a:ext uri="{FF2B5EF4-FFF2-40B4-BE49-F238E27FC236}">
                <a16:creationId xmlns:a16="http://schemas.microsoft.com/office/drawing/2014/main" id="{44B7B494-50D8-A363-08B8-87DF1FAFEB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290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3499E7FF-F5C2-B45E-013D-48B998AEF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9bebd0f93b_0_618:notes">
            <a:extLst>
              <a:ext uri="{FF2B5EF4-FFF2-40B4-BE49-F238E27FC236}">
                <a16:creationId xmlns:a16="http://schemas.microsoft.com/office/drawing/2014/main" id="{D9791712-F7EE-F2B9-55C2-3FA387F6B7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9bebd0f93b_0_618:notes">
            <a:extLst>
              <a:ext uri="{FF2B5EF4-FFF2-40B4-BE49-F238E27FC236}">
                <a16:creationId xmlns:a16="http://schemas.microsoft.com/office/drawing/2014/main" id="{D9C07DC6-E6B0-83EF-2EE2-AB9B01550B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37363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F07BD86F-77B2-B3B0-113A-39D602D96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9bebd0f93b_0_618:notes">
            <a:extLst>
              <a:ext uri="{FF2B5EF4-FFF2-40B4-BE49-F238E27FC236}">
                <a16:creationId xmlns:a16="http://schemas.microsoft.com/office/drawing/2014/main" id="{DEAED5F7-94B7-7E7E-DC25-D4D5138262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9bebd0f93b_0_618:notes">
            <a:extLst>
              <a:ext uri="{FF2B5EF4-FFF2-40B4-BE49-F238E27FC236}">
                <a16:creationId xmlns:a16="http://schemas.microsoft.com/office/drawing/2014/main" id="{9EEFB828-448E-EF87-0F3E-72BE525F16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80658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8B01045A-A971-24F4-4447-4CCEA3D65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9bebd0f93b_0_618:notes">
            <a:extLst>
              <a:ext uri="{FF2B5EF4-FFF2-40B4-BE49-F238E27FC236}">
                <a16:creationId xmlns:a16="http://schemas.microsoft.com/office/drawing/2014/main" id="{A7991902-2C4A-FF19-DD34-A8237E9AE4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9bebd0f93b_0_618:notes">
            <a:extLst>
              <a:ext uri="{FF2B5EF4-FFF2-40B4-BE49-F238E27FC236}">
                <a16:creationId xmlns:a16="http://schemas.microsoft.com/office/drawing/2014/main" id="{40D9D0EF-02E2-11C1-D2A6-8F4A692747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Those three challenges will drive my presentation, the remain with us and they have just evolve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705543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74C62305-F5A6-DDE9-8BF9-0DD7CED0B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9bebd0f93b_0_618:notes">
            <a:extLst>
              <a:ext uri="{FF2B5EF4-FFF2-40B4-BE49-F238E27FC236}">
                <a16:creationId xmlns:a16="http://schemas.microsoft.com/office/drawing/2014/main" id="{215751EB-70EB-0079-5E0B-842AFD61B4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9bebd0f93b_0_618:notes">
            <a:extLst>
              <a:ext uri="{FF2B5EF4-FFF2-40B4-BE49-F238E27FC236}">
                <a16:creationId xmlns:a16="http://schemas.microsoft.com/office/drawing/2014/main" id="{FED1C8D1-16BA-77C7-B5AB-5739CB6D54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90801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B72BE19D-B4DB-983E-4393-92ED0AF8C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9bebd0f93b_0_618:notes">
            <a:extLst>
              <a:ext uri="{FF2B5EF4-FFF2-40B4-BE49-F238E27FC236}">
                <a16:creationId xmlns:a16="http://schemas.microsoft.com/office/drawing/2014/main" id="{F7280C24-09F6-D4B2-4314-86A72C99F6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9bebd0f93b_0_618:notes">
            <a:extLst>
              <a:ext uri="{FF2B5EF4-FFF2-40B4-BE49-F238E27FC236}">
                <a16:creationId xmlns:a16="http://schemas.microsoft.com/office/drawing/2014/main" id="{87237787-8853-B51C-51A3-7927B13D8A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93486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626FE5DD-6288-745F-0959-7AE337135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9bebd0f93b_0_618:notes">
            <a:extLst>
              <a:ext uri="{FF2B5EF4-FFF2-40B4-BE49-F238E27FC236}">
                <a16:creationId xmlns:a16="http://schemas.microsoft.com/office/drawing/2014/main" id="{DADA1029-D332-6881-2A65-C88658763D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9bebd0f93b_0_618:notes">
            <a:extLst>
              <a:ext uri="{FF2B5EF4-FFF2-40B4-BE49-F238E27FC236}">
                <a16:creationId xmlns:a16="http://schemas.microsoft.com/office/drawing/2014/main" id="{C2F9EE51-0604-5ECA-9284-D1051BC4CB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0199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2064D9B6-4853-0BF5-1C59-FB32F27C9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9bebd0f93b_0_618:notes">
            <a:extLst>
              <a:ext uri="{FF2B5EF4-FFF2-40B4-BE49-F238E27FC236}">
                <a16:creationId xmlns:a16="http://schemas.microsoft.com/office/drawing/2014/main" id="{AE724583-E042-DAA8-7DB5-3CCDA83493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9bebd0f93b_0_618:notes">
            <a:extLst>
              <a:ext uri="{FF2B5EF4-FFF2-40B4-BE49-F238E27FC236}">
                <a16:creationId xmlns:a16="http://schemas.microsoft.com/office/drawing/2014/main" id="{022E943C-1F22-A639-C84C-D4688B297F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42952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47072C64-8954-23C0-3785-D7805E875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9bebd0f93b_0_618:notes">
            <a:extLst>
              <a:ext uri="{FF2B5EF4-FFF2-40B4-BE49-F238E27FC236}">
                <a16:creationId xmlns:a16="http://schemas.microsoft.com/office/drawing/2014/main" id="{4EC04DBF-2423-2F40-CFDE-56B0F89446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9bebd0f93b_0_618:notes">
            <a:extLst>
              <a:ext uri="{FF2B5EF4-FFF2-40B4-BE49-F238E27FC236}">
                <a16:creationId xmlns:a16="http://schemas.microsoft.com/office/drawing/2014/main" id="{61DE2F4A-7580-6D45-25AF-0249BCBA0C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7296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2521B566-AC01-D3B6-A106-93F0A2DAA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9bebd0f93b_0_618:notes">
            <a:extLst>
              <a:ext uri="{FF2B5EF4-FFF2-40B4-BE49-F238E27FC236}">
                <a16:creationId xmlns:a16="http://schemas.microsoft.com/office/drawing/2014/main" id="{9139FFFD-CDF2-5088-56E9-E20493A874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9bebd0f93b_0_618:notes">
            <a:extLst>
              <a:ext uri="{FF2B5EF4-FFF2-40B4-BE49-F238E27FC236}">
                <a16:creationId xmlns:a16="http://schemas.microsoft.com/office/drawing/2014/main" id="{9315EA62-FD30-EB90-9360-82A6172E12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9969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FAB92F78-2ED7-82A2-6525-233A03560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9bebd0f93b_0_618:notes">
            <a:extLst>
              <a:ext uri="{FF2B5EF4-FFF2-40B4-BE49-F238E27FC236}">
                <a16:creationId xmlns:a16="http://schemas.microsoft.com/office/drawing/2014/main" id="{3AFF7251-3A2A-C3D1-4B53-903F8F9FD0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9bebd0f93b_0_618:notes">
            <a:extLst>
              <a:ext uri="{FF2B5EF4-FFF2-40B4-BE49-F238E27FC236}">
                <a16:creationId xmlns:a16="http://schemas.microsoft.com/office/drawing/2014/main" id="{1FB02E12-54D1-461C-4407-B86923F76C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2311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AC904E61-35A7-D7B7-EC8D-929B5E550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9bebd0f93b_0_618:notes">
            <a:extLst>
              <a:ext uri="{FF2B5EF4-FFF2-40B4-BE49-F238E27FC236}">
                <a16:creationId xmlns:a16="http://schemas.microsoft.com/office/drawing/2014/main" id="{232BC632-4F1E-1EE5-991F-4F96BD1DFE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9bebd0f93b_0_618:notes">
            <a:extLst>
              <a:ext uri="{FF2B5EF4-FFF2-40B4-BE49-F238E27FC236}">
                <a16:creationId xmlns:a16="http://schemas.microsoft.com/office/drawing/2014/main" id="{8B1FE4E8-B76F-BB2E-2DF2-D32B0B5408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7916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73AB0CBB-2F59-3DD2-4095-BB3F675EF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9bebd0f93b_0_618:notes">
            <a:extLst>
              <a:ext uri="{FF2B5EF4-FFF2-40B4-BE49-F238E27FC236}">
                <a16:creationId xmlns:a16="http://schemas.microsoft.com/office/drawing/2014/main" id="{3B12EBF6-40A6-7EAA-AED3-A0E31BA1B1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9bebd0f93b_0_618:notes">
            <a:extLst>
              <a:ext uri="{FF2B5EF4-FFF2-40B4-BE49-F238E27FC236}">
                <a16:creationId xmlns:a16="http://schemas.microsoft.com/office/drawing/2014/main" id="{5D0B9F57-F0DF-8583-43A8-6B8415A662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7926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11AF5C83-6C0E-BA61-9EAF-2321B743C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9bebd0f93b_0_618:notes">
            <a:extLst>
              <a:ext uri="{FF2B5EF4-FFF2-40B4-BE49-F238E27FC236}">
                <a16:creationId xmlns:a16="http://schemas.microsoft.com/office/drawing/2014/main" id="{95D950C5-D034-D461-8F98-AB3A5B1FDE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9bebd0f93b_0_618:notes">
            <a:extLst>
              <a:ext uri="{FF2B5EF4-FFF2-40B4-BE49-F238E27FC236}">
                <a16:creationId xmlns:a16="http://schemas.microsoft.com/office/drawing/2014/main" id="{2E08A105-EC17-057D-2747-E200C98EE2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4219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A8A13158-6EC1-E39E-C003-A2D64D72C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9bebd0f93b_0_618:notes">
            <a:extLst>
              <a:ext uri="{FF2B5EF4-FFF2-40B4-BE49-F238E27FC236}">
                <a16:creationId xmlns:a16="http://schemas.microsoft.com/office/drawing/2014/main" id="{05A8FEFE-5CF2-EFAD-38C4-0AF4B307E5E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9bebd0f93b_0_618:notes">
            <a:extLst>
              <a:ext uri="{FF2B5EF4-FFF2-40B4-BE49-F238E27FC236}">
                <a16:creationId xmlns:a16="http://schemas.microsoft.com/office/drawing/2014/main" id="{93081F78-27B7-7228-00E5-FF0107E794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610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2FA7F6DC-05FC-577C-6E5B-70ABF0683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9bebd0f93b_0_618:notes">
            <a:extLst>
              <a:ext uri="{FF2B5EF4-FFF2-40B4-BE49-F238E27FC236}">
                <a16:creationId xmlns:a16="http://schemas.microsoft.com/office/drawing/2014/main" id="{44E4151A-B851-2F46-DBE5-894C39A55D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9bebd0f93b_0_618:notes">
            <a:extLst>
              <a:ext uri="{FF2B5EF4-FFF2-40B4-BE49-F238E27FC236}">
                <a16:creationId xmlns:a16="http://schemas.microsoft.com/office/drawing/2014/main" id="{F11B101F-80E3-949E-79E7-C2A7364E1E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5925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950" y="792100"/>
            <a:ext cx="3956076" cy="2200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311708" y="201822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11700" y="41077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  <a:defRPr sz="2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  <a:defRPr sz="2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  <a:defRPr sz="2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  <a:defRPr sz="2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  <a:defRPr sz="2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  <a:defRPr sz="2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  <a:defRPr sz="2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  <a:defRPr sz="2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  <a:defRPr sz="2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5071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sldNum" idx="12"/>
          </p:nvPr>
        </p:nvSpPr>
        <p:spPr>
          <a:xfrm>
            <a:off x="85071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-Dark">
  <p:cSld name="BLANK_1">
    <p:bg>
      <p:bgPr>
        <a:solidFill>
          <a:srgbClr val="ECF7FF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3" title="Blue Modern Elegant Presentation (4)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 title="Blue Modern Elegant Presentation (9).png"/>
          <p:cNvPicPr preferRelativeResize="0"/>
          <p:nvPr/>
        </p:nvPicPr>
        <p:blipFill rotWithShape="1">
          <a:blip r:embed="rId3">
            <a:alphaModFix amt="24000"/>
          </a:blip>
          <a:srcRect l="1267" r="1983" b="21507"/>
          <a:stretch/>
        </p:blipFill>
        <p:spPr>
          <a:xfrm>
            <a:off x="0" y="970446"/>
            <a:ext cx="9144000" cy="417305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850773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/>
          </p:nvPr>
        </p:nvSpPr>
        <p:spPr>
          <a:xfrm>
            <a:off x="493200" y="447375"/>
            <a:ext cx="8157600" cy="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3"/>
          <p:cNvSpPr txBox="1"/>
          <p:nvPr/>
        </p:nvSpPr>
        <p:spPr>
          <a:xfrm>
            <a:off x="0" y="4851000"/>
            <a:ext cx="9144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GB" sz="7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Copyright (c) Eclipse Foundation AISBL and contributors. Made available under CC-BY-SA 4.0 International.</a:t>
            </a:r>
            <a:endParaRPr sz="7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-Dark">
  <p:cSld name="TITLE_AND_BODY_1">
    <p:bg>
      <p:bgPr>
        <a:solidFill>
          <a:srgbClr val="1B208B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4" title="Blue Modern Elegant Presentation (2).png"/>
          <p:cNvPicPr preferRelativeResize="0"/>
          <p:nvPr/>
        </p:nvPicPr>
        <p:blipFill rotWithShape="1">
          <a:blip r:embed="rId2">
            <a:alphaModFix/>
          </a:blip>
          <a:srcRect t="6621" r="24156" b="1753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 rotWithShape="1">
          <a:blip r:embed="rId3">
            <a:alphaModFix amt="66000"/>
          </a:blip>
          <a:srcRect l="1263" b="11925"/>
          <a:stretch/>
        </p:blipFill>
        <p:spPr>
          <a:xfrm>
            <a:off x="0" y="2243850"/>
            <a:ext cx="7378299" cy="289965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Inter Black"/>
              <a:buNone/>
              <a:defRPr sz="2400" b="0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  <p:sp>
        <p:nvSpPr>
          <p:cNvPr id="81" name="Google Shape;81;p14"/>
          <p:cNvSpPr>
            <a:spLocks noGrp="1"/>
          </p:cNvSpPr>
          <p:nvPr>
            <p:ph type="pic" idx="2"/>
          </p:nvPr>
        </p:nvSpPr>
        <p:spPr>
          <a:xfrm>
            <a:off x="5962650" y="319550"/>
            <a:ext cx="4640700" cy="4395600"/>
          </a:xfrm>
          <a:prstGeom prst="chord">
            <a:avLst>
              <a:gd name="adj1" fmla="val 3991274"/>
              <a:gd name="adj2" fmla="val 17585403"/>
            </a:avLst>
          </a:prstGeom>
          <a:noFill/>
          <a:ln>
            <a:noFill/>
          </a:ln>
        </p:spPr>
      </p:sp>
      <p:sp>
        <p:nvSpPr>
          <p:cNvPr id="82" name="Google Shape;82;p14"/>
          <p:cNvSpPr txBox="1"/>
          <p:nvPr/>
        </p:nvSpPr>
        <p:spPr>
          <a:xfrm>
            <a:off x="0" y="4851000"/>
            <a:ext cx="9144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GB" sz="7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Copyright (c) Eclipse Foundation AISBL and contributors. Made available under CC-BY-SA 4.0 International.</a:t>
            </a:r>
            <a:endParaRPr sz="7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-Dark">
  <p:cSld name="TITLE_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 title="Ef - zoom Backgrounds (12)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 txBox="1">
            <a:spLocks noGrp="1"/>
          </p:cNvSpPr>
          <p:nvPr>
            <p:ph type="ctrTitle"/>
          </p:nvPr>
        </p:nvSpPr>
        <p:spPr>
          <a:xfrm>
            <a:off x="662508" y="1827550"/>
            <a:ext cx="78453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subTitle" idx="1"/>
          </p:nvPr>
        </p:nvSpPr>
        <p:spPr>
          <a:xfrm>
            <a:off x="662500" y="3796350"/>
            <a:ext cx="7845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6C02"/>
              </a:buClr>
              <a:buSzPts val="2400"/>
              <a:buNone/>
              <a:defRPr sz="2400">
                <a:solidFill>
                  <a:srgbClr val="F06C0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6C02"/>
              </a:buClr>
              <a:buSzPts val="2800"/>
              <a:buNone/>
              <a:defRPr sz="2800">
                <a:solidFill>
                  <a:srgbClr val="F06C0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6C02"/>
              </a:buClr>
              <a:buSzPts val="2800"/>
              <a:buNone/>
              <a:defRPr sz="2800">
                <a:solidFill>
                  <a:srgbClr val="F06C0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6C02"/>
              </a:buClr>
              <a:buSzPts val="2800"/>
              <a:buNone/>
              <a:defRPr sz="2800">
                <a:solidFill>
                  <a:srgbClr val="F06C0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6C02"/>
              </a:buClr>
              <a:buSzPts val="2800"/>
              <a:buNone/>
              <a:defRPr sz="2800">
                <a:solidFill>
                  <a:srgbClr val="F06C0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6C02"/>
              </a:buClr>
              <a:buSzPts val="2800"/>
              <a:buNone/>
              <a:defRPr sz="2800">
                <a:solidFill>
                  <a:srgbClr val="F06C0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6C02"/>
              </a:buClr>
              <a:buSzPts val="2800"/>
              <a:buNone/>
              <a:defRPr sz="2800">
                <a:solidFill>
                  <a:srgbClr val="F06C0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6C02"/>
              </a:buClr>
              <a:buSzPts val="2800"/>
              <a:buNone/>
              <a:defRPr sz="2800">
                <a:solidFill>
                  <a:srgbClr val="F06C0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6C02"/>
              </a:buClr>
              <a:buSzPts val="2800"/>
              <a:buNone/>
              <a:defRPr sz="2800">
                <a:solidFill>
                  <a:srgbClr val="F06C02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ldNum" idx="12"/>
          </p:nvPr>
        </p:nvSpPr>
        <p:spPr>
          <a:xfrm>
            <a:off x="850773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2">
  <p:cSld name="CAPTION_ONLY_1">
    <p:bg>
      <p:bgPr>
        <a:solidFill>
          <a:srgbClr val="1B208B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body" idx="1"/>
          </p:nvPr>
        </p:nvSpPr>
        <p:spPr>
          <a:xfrm>
            <a:off x="229575" y="289200"/>
            <a:ext cx="81192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 Black"/>
              <a:buNone/>
              <a:defRPr sz="24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  <p:pic>
        <p:nvPicPr>
          <p:cNvPr id="95" name="Google Shape;95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12916" y="2"/>
            <a:ext cx="1131084" cy="800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2800"/>
              <a:buNone/>
              <a:defRPr>
                <a:solidFill>
                  <a:srgbClr val="00647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2800"/>
              <a:buNone/>
              <a:defRPr>
                <a:solidFill>
                  <a:srgbClr val="00647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2800"/>
              <a:buNone/>
              <a:defRPr>
                <a:solidFill>
                  <a:srgbClr val="00647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2800"/>
              <a:buNone/>
              <a:defRPr>
                <a:solidFill>
                  <a:srgbClr val="00647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2800"/>
              <a:buNone/>
              <a:defRPr>
                <a:solidFill>
                  <a:srgbClr val="00647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2800"/>
              <a:buNone/>
              <a:defRPr>
                <a:solidFill>
                  <a:srgbClr val="00647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2800"/>
              <a:buNone/>
              <a:defRPr>
                <a:solidFill>
                  <a:srgbClr val="00647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2800"/>
              <a:buNone/>
              <a:defRPr>
                <a:solidFill>
                  <a:srgbClr val="00647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2800"/>
              <a:buNone/>
              <a:defRPr>
                <a:solidFill>
                  <a:srgbClr val="006473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5071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  <p:pic>
        <p:nvPicPr>
          <p:cNvPr id="27" name="Google Shape;27;p4"/>
          <p:cNvPicPr preferRelativeResize="0"/>
          <p:nvPr/>
        </p:nvPicPr>
        <p:blipFill rotWithShape="1">
          <a:blip r:embed="rId2">
            <a:alphaModFix amt="11000"/>
          </a:blip>
          <a:srcRect t="30598" r="14133"/>
          <a:stretch/>
        </p:blipFill>
        <p:spPr>
          <a:xfrm>
            <a:off x="7936625" y="0"/>
            <a:ext cx="1207375" cy="1201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5071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5071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Slide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/>
          </a:blip>
          <a:srcRect l="14642" t="8846" r="25712" b="45361"/>
          <a:stretch/>
        </p:blipFill>
        <p:spPr>
          <a:xfrm>
            <a:off x="0" y="13"/>
            <a:ext cx="9144000" cy="514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 rotWithShape="1">
          <a:blip r:embed="rId3">
            <a:alphaModFix amt="50000"/>
          </a:blip>
          <a:srcRect l="16256" t="29936" r="42610" b="13267"/>
          <a:stretch/>
        </p:blipFill>
        <p:spPr>
          <a:xfrm flipH="1">
            <a:off x="188390" y="0"/>
            <a:ext cx="392083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7"/>
          <p:cNvPicPr preferRelativeResize="0"/>
          <p:nvPr/>
        </p:nvPicPr>
        <p:blipFill rotWithShape="1">
          <a:blip r:embed="rId3">
            <a:alphaModFix/>
          </a:blip>
          <a:srcRect l="17206" t="30101" r="47258" b="13102"/>
          <a:stretch/>
        </p:blipFill>
        <p:spPr>
          <a:xfrm flipH="1">
            <a:off x="2" y="0"/>
            <a:ext cx="33871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698225" y="1320825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4647225" y="139905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sldNum" idx="12"/>
          </p:nvPr>
        </p:nvSpPr>
        <p:spPr>
          <a:xfrm>
            <a:off x="85071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sldNum" idx="12"/>
          </p:nvPr>
        </p:nvSpPr>
        <p:spPr>
          <a:xfrm>
            <a:off x="85071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9"/>
          <p:cNvPicPr preferRelativeResize="0"/>
          <p:nvPr/>
        </p:nvPicPr>
        <p:blipFill rotWithShape="1">
          <a:blip r:embed="rId2">
            <a:alphaModFix amt="50000"/>
          </a:blip>
          <a:srcRect l="16257" t="29936" r="40226" b="13267"/>
          <a:stretch/>
        </p:blipFill>
        <p:spPr>
          <a:xfrm>
            <a:off x="4582638" y="0"/>
            <a:ext cx="410972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9"/>
          <p:cNvPicPr preferRelativeResize="0"/>
          <p:nvPr/>
        </p:nvPicPr>
        <p:blipFill rotWithShape="1">
          <a:blip r:embed="rId2">
            <a:alphaModFix/>
          </a:blip>
          <a:srcRect l="16257" t="29936" r="40226" b="13267"/>
          <a:stretch/>
        </p:blipFill>
        <p:spPr>
          <a:xfrm>
            <a:off x="5034275" y="0"/>
            <a:ext cx="410972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9"/>
          <p:cNvSpPr/>
          <p:nvPr/>
        </p:nvSpPr>
        <p:spPr>
          <a:xfrm>
            <a:off x="4283500" y="1118175"/>
            <a:ext cx="3910800" cy="986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" name="Google Shape;51;p9"/>
          <p:cNvSpPr/>
          <p:nvPr/>
        </p:nvSpPr>
        <p:spPr>
          <a:xfrm>
            <a:off x="4310700" y="2301500"/>
            <a:ext cx="3910800" cy="986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" name="Google Shape;52;p9"/>
          <p:cNvSpPr/>
          <p:nvPr/>
        </p:nvSpPr>
        <p:spPr>
          <a:xfrm>
            <a:off x="4310700" y="3484825"/>
            <a:ext cx="3910800" cy="986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265500" y="139205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4200"/>
              <a:buNone/>
              <a:defRPr sz="4200">
                <a:solidFill>
                  <a:srgbClr val="00647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4200"/>
              <a:buNone/>
              <a:defRPr sz="4200">
                <a:solidFill>
                  <a:srgbClr val="00647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4200"/>
              <a:buNone/>
              <a:defRPr sz="4200">
                <a:solidFill>
                  <a:srgbClr val="00647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4200"/>
              <a:buNone/>
              <a:defRPr sz="4200">
                <a:solidFill>
                  <a:srgbClr val="00647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4200"/>
              <a:buNone/>
              <a:defRPr sz="4200">
                <a:solidFill>
                  <a:srgbClr val="00647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4200"/>
              <a:buNone/>
              <a:defRPr sz="4200">
                <a:solidFill>
                  <a:srgbClr val="00647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4200"/>
              <a:buNone/>
              <a:defRPr sz="4200">
                <a:solidFill>
                  <a:srgbClr val="00647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4200"/>
              <a:buNone/>
              <a:defRPr sz="4200">
                <a:solidFill>
                  <a:srgbClr val="00647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4200"/>
              <a:buNone/>
              <a:defRPr sz="4200">
                <a:solidFill>
                  <a:srgbClr val="006473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265500" y="2961950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2100"/>
              <a:buNone/>
              <a:defRPr sz="2100">
                <a:solidFill>
                  <a:srgbClr val="00647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2100"/>
              <a:buNone/>
              <a:defRPr sz="2100">
                <a:solidFill>
                  <a:srgbClr val="00647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2100"/>
              <a:buNone/>
              <a:defRPr sz="2100">
                <a:solidFill>
                  <a:srgbClr val="00647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2100"/>
              <a:buNone/>
              <a:defRPr sz="2100">
                <a:solidFill>
                  <a:srgbClr val="00647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2100"/>
              <a:buNone/>
              <a:defRPr sz="2100">
                <a:solidFill>
                  <a:srgbClr val="00647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2100"/>
              <a:buNone/>
              <a:defRPr sz="2100">
                <a:solidFill>
                  <a:srgbClr val="00647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2100"/>
              <a:buNone/>
              <a:defRPr sz="2100">
                <a:solidFill>
                  <a:srgbClr val="00647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2100"/>
              <a:buNone/>
              <a:defRPr sz="2100">
                <a:solidFill>
                  <a:srgbClr val="00647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2100"/>
              <a:buNone/>
              <a:defRPr sz="2100">
                <a:solidFill>
                  <a:srgbClr val="006473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2"/>
          </p:nvPr>
        </p:nvSpPr>
        <p:spPr>
          <a:xfrm>
            <a:off x="4939500" y="1230250"/>
            <a:ext cx="3837000" cy="8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ldNum" idx="12"/>
          </p:nvPr>
        </p:nvSpPr>
        <p:spPr>
          <a:xfrm>
            <a:off x="85071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3"/>
          </p:nvPr>
        </p:nvSpPr>
        <p:spPr>
          <a:xfrm>
            <a:off x="5034275" y="2357538"/>
            <a:ext cx="3837000" cy="8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4"/>
          </p:nvPr>
        </p:nvSpPr>
        <p:spPr>
          <a:xfrm>
            <a:off x="5121050" y="3553725"/>
            <a:ext cx="3837000" cy="8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sldNum" idx="12"/>
          </p:nvPr>
        </p:nvSpPr>
        <p:spPr>
          <a:xfrm>
            <a:off x="85071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slide">
  <p:cSld name="BIG_NUMB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1"/>
          <p:cNvPicPr preferRelativeResize="0"/>
          <p:nvPr/>
        </p:nvPicPr>
        <p:blipFill rotWithShape="1">
          <a:blip r:embed="rId2">
            <a:alphaModFix/>
          </a:blip>
          <a:srcRect l="24524" r="3703" b="28227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522100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" name="Google Shape;65;p11"/>
          <p:cNvSpPr txBox="1">
            <a:spLocks noGrp="1"/>
          </p:cNvSpPr>
          <p:nvPr>
            <p:ph type="body" idx="1"/>
          </p:nvPr>
        </p:nvSpPr>
        <p:spPr>
          <a:xfrm>
            <a:off x="311700" y="3449100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sldNum" idx="12"/>
          </p:nvPr>
        </p:nvSpPr>
        <p:spPr>
          <a:xfrm>
            <a:off x="85071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  <p:pic>
        <p:nvPicPr>
          <p:cNvPr id="67" name="Google Shape;67;p11"/>
          <p:cNvPicPr preferRelativeResize="0"/>
          <p:nvPr/>
        </p:nvPicPr>
        <p:blipFill rotWithShape="1">
          <a:blip r:embed="rId3">
            <a:alphaModFix amt="8000"/>
          </a:blip>
          <a:srcRect l="-6491" t="26367" r="17317"/>
          <a:stretch/>
        </p:blipFill>
        <p:spPr>
          <a:xfrm>
            <a:off x="6350600" y="0"/>
            <a:ext cx="2793399" cy="2840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071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hyperlink" Target="https://fosdem.org/2026/schedule/event/CGVFLP-cra-by-design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s://nlnet.nl/project/EVQI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hyperlink" Target="https://openchargealliance.or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hyperlink" Target="https://openchargealliance.org/" TargetMode="External"/><Relationship Id="rId4" Type="http://schemas.openxmlformats.org/officeDocument/2006/relationships/hyperlink" Target="https://openchargealliance.org/ocpp-info-whitepapers/security-operations-guide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hyperlink" Target="https://cyberstand.eu/" TargetMode="External"/><Relationship Id="rId4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hyperlink" Target="https://cyberstand.eu/" TargetMode="External"/><Relationship Id="rId4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harging.station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tbtime.ptb.de/.well-known/nts-policy.json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18" Type="http://schemas.openxmlformats.org/officeDocument/2006/relationships/image" Target="../media/image3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Himmel, Bild, Kleidung, Mann enthält.&#10;&#10;KI-generierte Inhalte können fehlerhaft sein.">
            <a:extLst>
              <a:ext uri="{FF2B5EF4-FFF2-40B4-BE49-F238E27FC236}">
                <a16:creationId xmlns:a16="http://schemas.microsoft.com/office/drawing/2014/main" id="{E3DC4E40-F5B4-D445-96F2-00C1EBD4B0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t="14222" b="2555"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6C7D6D34-B6BD-C90F-E63F-580070E68467}"/>
              </a:ext>
            </a:extLst>
          </p:cNvPr>
          <p:cNvSpPr/>
          <p:nvPr/>
        </p:nvSpPr>
        <p:spPr>
          <a:xfrm>
            <a:off x="3485213" y="3570394"/>
            <a:ext cx="5867067" cy="1387686"/>
          </a:xfrm>
          <a:prstGeom prst="round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Google Shape;108;p19">
            <a:extLst>
              <a:ext uri="{FF2B5EF4-FFF2-40B4-BE49-F238E27FC236}">
                <a16:creationId xmlns:a16="http://schemas.microsoft.com/office/drawing/2014/main" id="{F08474C7-7380-B05C-7CAE-4485D336A3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83043" y="3570394"/>
            <a:ext cx="5930537" cy="844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algn="r"/>
            <a:r>
              <a:rPr lang="en-US" noProof="0" dirty="0">
                <a:solidFill>
                  <a:schemeClr val="bg1"/>
                </a:solidFill>
              </a:rPr>
              <a:t>CRA by Design</a:t>
            </a:r>
            <a:br>
              <a:rPr lang="en-US" noProof="0" dirty="0">
                <a:solidFill>
                  <a:schemeClr val="bg1"/>
                </a:solidFill>
              </a:rPr>
            </a:br>
            <a:r>
              <a:rPr lang="en-US" sz="1600" noProof="0" dirty="0">
                <a:solidFill>
                  <a:schemeClr val="bg1"/>
                </a:solidFill>
              </a:rPr>
              <a:t>Protocol-Embedded Compliance for EV Charging Infrastructure</a:t>
            </a:r>
            <a:endParaRPr lang="en-US" sz="800" noProof="0" dirty="0">
              <a:solidFill>
                <a:schemeClr val="bg1"/>
              </a:solidFill>
            </a:endParaRPr>
          </a:p>
        </p:txBody>
      </p:sp>
      <p:sp>
        <p:nvSpPr>
          <p:cNvPr id="10" name="Google Shape;108;p19">
            <a:extLst>
              <a:ext uri="{FF2B5EF4-FFF2-40B4-BE49-F238E27FC236}">
                <a16:creationId xmlns:a16="http://schemas.microsoft.com/office/drawing/2014/main" id="{00FCB0F6-6A64-D3D0-84E1-96A5F1B440D6}"/>
              </a:ext>
            </a:extLst>
          </p:cNvPr>
          <p:cNvSpPr txBox="1">
            <a:spLocks/>
          </p:cNvSpPr>
          <p:nvPr/>
        </p:nvSpPr>
        <p:spPr>
          <a:xfrm>
            <a:off x="3891280" y="4305995"/>
            <a:ext cx="5022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2800"/>
              <a:buFont typeface="Roboto"/>
              <a:buNone/>
              <a:defRPr sz="2800" b="1" i="0" u="none" strike="noStrike" cap="none">
                <a:solidFill>
                  <a:srgbClr val="00647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2800"/>
              <a:buFont typeface="Roboto"/>
              <a:buNone/>
              <a:defRPr sz="2800" b="0" i="0" u="none" strike="noStrike" cap="none">
                <a:solidFill>
                  <a:srgbClr val="00647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2800"/>
              <a:buFont typeface="Roboto"/>
              <a:buNone/>
              <a:defRPr sz="2800" b="0" i="0" u="none" strike="noStrike" cap="none">
                <a:solidFill>
                  <a:srgbClr val="00647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2800"/>
              <a:buFont typeface="Roboto"/>
              <a:buNone/>
              <a:defRPr sz="2800" b="0" i="0" u="none" strike="noStrike" cap="none">
                <a:solidFill>
                  <a:srgbClr val="00647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2800"/>
              <a:buFont typeface="Roboto"/>
              <a:buNone/>
              <a:defRPr sz="2800" b="0" i="0" u="none" strike="noStrike" cap="none">
                <a:solidFill>
                  <a:srgbClr val="00647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2800"/>
              <a:buFont typeface="Roboto"/>
              <a:buNone/>
              <a:defRPr sz="2800" b="0" i="0" u="none" strike="noStrike" cap="none">
                <a:solidFill>
                  <a:srgbClr val="00647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2800"/>
              <a:buFont typeface="Roboto"/>
              <a:buNone/>
              <a:defRPr sz="2800" b="0" i="0" u="none" strike="noStrike" cap="none">
                <a:solidFill>
                  <a:srgbClr val="00647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2800"/>
              <a:buFont typeface="Roboto"/>
              <a:buNone/>
              <a:defRPr sz="2800" b="0" i="0" u="none" strike="noStrike" cap="none">
                <a:solidFill>
                  <a:srgbClr val="00647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2800"/>
              <a:buFont typeface="Roboto"/>
              <a:buNone/>
              <a:defRPr sz="2800" b="0" i="0" u="none" strike="noStrike" cap="none">
                <a:solidFill>
                  <a:srgbClr val="00647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r"/>
            <a:r>
              <a:rPr lang="en-US" sz="1400" noProof="0" dirty="0">
                <a:solidFill>
                  <a:schemeClr val="bg1"/>
                </a:solidFill>
              </a:rPr>
              <a:t>Achim Friedland // GraphDefined GmbH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2E35034-A53F-4A27-9652-42BC73FA98D0}"/>
              </a:ext>
            </a:extLst>
          </p:cNvPr>
          <p:cNvSpPr txBox="1"/>
          <p:nvPr/>
        </p:nvSpPr>
        <p:spPr>
          <a:xfrm>
            <a:off x="7639417" y="4607335"/>
            <a:ext cx="12741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</a:rPr>
              <a:t>31. January 2026</a:t>
            </a:r>
            <a:endParaRPr lang="en-US" sz="300" noProof="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hlinkClick r:id="rId4"/>
            <a:extLst>
              <a:ext uri="{FF2B5EF4-FFF2-40B4-BE49-F238E27FC236}">
                <a16:creationId xmlns:a16="http://schemas.microsoft.com/office/drawing/2014/main" id="{B2A65560-C7E2-5916-6A3E-1A2D41E2C0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39" t="32572" b="31560"/>
          <a:stretch>
            <a:fillRect/>
          </a:stretch>
        </p:blipFill>
        <p:spPr>
          <a:xfrm>
            <a:off x="6925456" y="0"/>
            <a:ext cx="2218544" cy="5630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>
          <a:extLst>
            <a:ext uri="{FF2B5EF4-FFF2-40B4-BE49-F238E27FC236}">
              <a16:creationId xmlns:a16="http://schemas.microsoft.com/office/drawing/2014/main" id="{722A5EE6-7E6A-4999-EA36-447CA46EE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1B7E7AA-9177-AF6E-9FB5-0CA1290BD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0" y="1520816"/>
            <a:ext cx="2510790" cy="2510790"/>
          </a:xfrm>
          <a:prstGeom prst="rect">
            <a:avLst/>
          </a:prstGeom>
        </p:spPr>
      </p:pic>
      <p:sp>
        <p:nvSpPr>
          <p:cNvPr id="108" name="Google Shape;108;p19">
            <a:extLst>
              <a:ext uri="{FF2B5EF4-FFF2-40B4-BE49-F238E27FC236}">
                <a16:creationId xmlns:a16="http://schemas.microsoft.com/office/drawing/2014/main" id="{7EADB311-BD58-A925-AF2D-D1DA24F739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-US" noProof="0" dirty="0"/>
              <a:t>Open-Source Protocols as compliance surfaces </a:t>
            </a:r>
            <a:endParaRPr lang="en-US" sz="1355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E57D3E-00F3-488F-1CD1-1BB758E04D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124199" y="1298887"/>
            <a:ext cx="5852161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7800" indent="-177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noProof="0" dirty="0">
                <a:solidFill>
                  <a:schemeClr val="tx1"/>
                </a:solidFill>
              </a:rPr>
              <a:t>Products &amp; services implement some open-source </a:t>
            </a:r>
            <a:r>
              <a:rPr lang="en-US" noProof="0" dirty="0">
                <a:solidFill>
                  <a:schemeClr val="accent5">
                    <a:lumMod val="75000"/>
                  </a:schemeClr>
                </a:solidFill>
              </a:rPr>
              <a:t>management protocol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, e.g. Open Charge Point Protocol by the Open Charge Alliance (a CRA OSS Steward?)</a:t>
            </a:r>
            <a:endParaRPr lang="en-US" i="1" noProof="0" dirty="0">
              <a:solidFill>
                <a:schemeClr val="bg1">
                  <a:lumMod val="50000"/>
                </a:schemeClr>
              </a:solidFill>
            </a:endParaRPr>
          </a:p>
          <a:p>
            <a:pPr marL="177800" indent="-177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noProof="0" dirty="0">
                <a:solidFill>
                  <a:schemeClr val="tx1"/>
                </a:solidFill>
                <a:latin typeface="Arial" panose="020B0604020202020204" pitchFamily="34" charset="0"/>
              </a:rPr>
              <a:t>Protocol encodes key assumptions, syntax, behavior, message formats, state machines, error semantics, …</a:t>
            </a:r>
          </a:p>
          <a:p>
            <a:pPr marL="177800" indent="-177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noProof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Defaults</a:t>
            </a:r>
            <a:r>
              <a:rPr lang="en-US" noProof="0" dirty="0">
                <a:solidFill>
                  <a:schemeClr val="tx1"/>
                </a:solidFill>
                <a:latin typeface="Arial" panose="020B0604020202020204" pitchFamily="34" charset="0"/>
              </a:rPr>
              <a:t> matter more than options</a:t>
            </a:r>
          </a:p>
          <a:p>
            <a:pPr marL="177800" indent="-177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noProof="0" dirty="0">
                <a:solidFill>
                  <a:schemeClr val="tx1"/>
                </a:solidFill>
                <a:latin typeface="Arial" panose="020B0604020202020204" pitchFamily="34" charset="0"/>
              </a:rPr>
              <a:t>Missing primitives </a:t>
            </a:r>
            <a:r>
              <a:rPr lang="en-US" noProof="0" dirty="0">
                <a:solidFill>
                  <a:schemeClr val="tx1"/>
                </a:solidFill>
              </a:rPr>
              <a:t>→ </a:t>
            </a:r>
            <a:r>
              <a:rPr lang="en-US" noProof="0" dirty="0">
                <a:solidFill>
                  <a:srgbClr val="FFC000"/>
                </a:solidFill>
              </a:rPr>
              <a:t>incompatible vendor hacks</a:t>
            </a:r>
            <a:endParaRPr lang="en-US" noProof="0" dirty="0">
              <a:solidFill>
                <a:srgbClr val="FFC00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Grafik 6" descr="Ein Bild, das Schrift, Logo, Grafiken, Symbol enthält.&#10;&#10;KI-generierte Inhalte können fehlerhaft sein.">
            <a:hlinkClick r:id="rId4"/>
            <a:extLst>
              <a:ext uri="{FF2B5EF4-FFF2-40B4-BE49-F238E27FC236}">
                <a16:creationId xmlns:a16="http://schemas.microsoft.com/office/drawing/2014/main" id="{9F5FD78D-0F33-B7B8-8BDF-653A18A47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2920" y="4245436"/>
            <a:ext cx="732149" cy="25852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8C375348-7B6A-8BD0-C4DB-BCBB795EF863}"/>
              </a:ext>
            </a:extLst>
          </p:cNvPr>
          <p:cNvSpPr txBox="1"/>
          <p:nvPr/>
        </p:nvSpPr>
        <p:spPr>
          <a:xfrm>
            <a:off x="1059592" y="4513809"/>
            <a:ext cx="123880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6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https://nlnet.nl/project/EVQI/</a:t>
            </a:r>
            <a:endParaRPr lang="de-DE" sz="600" dirty="0">
              <a:solidFill>
                <a:schemeClr val="tx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4231BB9-4169-7924-6DBD-FA8B381A1F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3339" y="387958"/>
            <a:ext cx="976164" cy="69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51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>
          <a:extLst>
            <a:ext uri="{FF2B5EF4-FFF2-40B4-BE49-F238E27FC236}">
              <a16:creationId xmlns:a16="http://schemas.microsoft.com/office/drawing/2014/main" id="{9092C753-357E-AA97-4851-4328B6FF8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492E6C0-2D30-BC8A-9298-E23458459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49" y="1520815"/>
            <a:ext cx="2510789" cy="2510789"/>
          </a:xfrm>
          <a:prstGeom prst="rect">
            <a:avLst/>
          </a:prstGeom>
        </p:spPr>
      </p:pic>
      <p:sp>
        <p:nvSpPr>
          <p:cNvPr id="108" name="Google Shape;108;p19">
            <a:extLst>
              <a:ext uri="{FF2B5EF4-FFF2-40B4-BE49-F238E27FC236}">
                <a16:creationId xmlns:a16="http://schemas.microsoft.com/office/drawing/2014/main" id="{4CAD5B34-ED0A-3C3C-EB5E-3F159A3FA1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-US" noProof="0" dirty="0"/>
              <a:t>Technical specs break under regulation</a:t>
            </a:r>
            <a:endParaRPr lang="en-US" sz="1355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E826A7-3F07-5CA6-0941-A66DAF6160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124199" y="1483553"/>
            <a:ext cx="5852161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7800" indent="-177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noProof="0" dirty="0">
                <a:solidFill>
                  <a:schemeClr val="tx1"/>
                </a:solidFill>
              </a:rPr>
              <a:t>Same protocol, </a:t>
            </a:r>
            <a:r>
              <a:rPr lang="en-US" noProof="0" dirty="0">
                <a:solidFill>
                  <a:srgbClr val="FFC000"/>
                </a:solidFill>
              </a:rPr>
              <a:t>too many roles.</a:t>
            </a:r>
          </a:p>
          <a:p>
            <a:pPr marL="177800" indent="-177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noProof="0" dirty="0">
                <a:solidFill>
                  <a:schemeClr val="tx1"/>
                </a:solidFill>
              </a:rPr>
              <a:t>Same protocol, </a:t>
            </a:r>
            <a:r>
              <a:rPr lang="en-US" noProof="0" dirty="0">
                <a:solidFill>
                  <a:srgbClr val="FFC000"/>
                </a:solidFill>
              </a:rPr>
              <a:t>very different acceptable risks!</a:t>
            </a:r>
          </a:p>
          <a:p>
            <a:pPr marL="177800" indent="-177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noProof="0" dirty="0">
                <a:solidFill>
                  <a:schemeClr val="tx1"/>
                </a:solidFill>
              </a:rPr>
              <a:t>Regulations care about </a:t>
            </a:r>
            <a:r>
              <a:rPr lang="en-US" noProof="0" dirty="0">
                <a:solidFill>
                  <a:srgbClr val="FFC000"/>
                </a:solidFill>
              </a:rPr>
              <a:t>what runs in production,</a:t>
            </a:r>
            <a:r>
              <a:rPr lang="en-US" noProof="0" dirty="0">
                <a:solidFill>
                  <a:schemeClr val="tx1"/>
                </a:solidFill>
              </a:rPr>
              <a:t> not </a:t>
            </a:r>
            <a:r>
              <a:rPr lang="en-US" noProof="0" dirty="0">
                <a:solidFill>
                  <a:schemeClr val="accent5">
                    <a:lumMod val="75000"/>
                  </a:schemeClr>
                </a:solidFill>
              </a:rPr>
              <a:t>what’s somehow “possible”.</a:t>
            </a:r>
            <a:endParaRPr lang="en-US" noProof="0" dirty="0">
              <a:solidFill>
                <a:schemeClr val="tx1"/>
              </a:solidFill>
            </a:endParaRPr>
          </a:p>
          <a:p>
            <a:pPr marL="177800" indent="-177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noProof="0" dirty="0">
                <a:solidFill>
                  <a:schemeClr val="tx1"/>
                </a:solidFill>
              </a:rPr>
              <a:t>Protocol ≠ deployment</a:t>
            </a:r>
          </a:p>
          <a:p>
            <a:pPr marL="177800" indent="-177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noProof="0" dirty="0">
                <a:solidFill>
                  <a:schemeClr val="tx1"/>
                </a:solidFill>
              </a:rPr>
              <a:t>Mechanics ≠ responsibility</a:t>
            </a:r>
            <a:endParaRPr lang="en-US" noProof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 descr="Open charge point protocol - Open Charge Alliance">
            <a:hlinkClick r:id="rId4"/>
            <a:extLst>
              <a:ext uri="{FF2B5EF4-FFF2-40B4-BE49-F238E27FC236}">
                <a16:creationId xmlns:a16="http://schemas.microsoft.com/office/drawing/2014/main" id="{4B5C986F-4AD3-D88B-EFD3-B658D4A01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955" y="290588"/>
            <a:ext cx="1171997" cy="91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245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>
          <a:extLst>
            <a:ext uri="{FF2B5EF4-FFF2-40B4-BE49-F238E27FC236}">
              <a16:creationId xmlns:a16="http://schemas.microsoft.com/office/drawing/2014/main" id="{95E781EE-D3A8-8EBD-928B-36B473A6F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01BF9856-BE74-14DA-A54C-0F83EDAED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0" y="1520816"/>
            <a:ext cx="2510790" cy="2510790"/>
          </a:xfrm>
          <a:prstGeom prst="rect">
            <a:avLst/>
          </a:prstGeom>
        </p:spPr>
      </p:pic>
      <p:sp>
        <p:nvSpPr>
          <p:cNvPr id="108" name="Google Shape;108;p19">
            <a:extLst>
              <a:ext uri="{FF2B5EF4-FFF2-40B4-BE49-F238E27FC236}">
                <a16:creationId xmlns:a16="http://schemas.microsoft.com/office/drawing/2014/main" id="{DE08E5B6-EC22-39FF-A190-E2DCF6AC9D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-US" noProof="0" dirty="0"/>
              <a:t>Security Operations Guide</a:t>
            </a:r>
            <a:endParaRPr lang="en-US" sz="1355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9DBF71-52A5-859E-30AF-933C2DD125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124199" y="1518179"/>
            <a:ext cx="5852161" cy="2516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7800" indent="-1778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noProof="0" dirty="0">
                <a:solidFill>
                  <a:schemeClr val="tx1"/>
                </a:solidFill>
                <a:latin typeface="Arial" panose="020B0604020202020204" pitchFamily="34" charset="0"/>
              </a:rPr>
              <a:t>Narrows down the protocol specification for the given </a:t>
            </a:r>
            <a:r>
              <a:rPr lang="en-US" noProof="0" dirty="0">
                <a:solidFill>
                  <a:srgbClr val="FFC000"/>
                </a:solidFill>
                <a:latin typeface="Arial" panose="020B0604020202020204" pitchFamily="34" charset="0"/>
              </a:rPr>
              <a:t>use case </a:t>
            </a:r>
            <a:r>
              <a:rPr lang="en-US" noProof="0" dirty="0">
                <a:solidFill>
                  <a:schemeClr val="tx1"/>
                </a:solidFill>
                <a:latin typeface="Arial" panose="020B0604020202020204" pitchFamily="34" charset="0"/>
              </a:rPr>
              <a:t>in the given </a:t>
            </a:r>
            <a:r>
              <a:rPr lang="en-US" noProof="0" dirty="0">
                <a:solidFill>
                  <a:srgbClr val="FFC000"/>
                </a:solidFill>
                <a:latin typeface="Arial" panose="020B0604020202020204" pitchFamily="34" charset="0"/>
              </a:rPr>
              <a:t>operational environment.</a:t>
            </a:r>
            <a:endParaRPr lang="en-US" noProof="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177800" indent="-1778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noProof="0" dirty="0">
                <a:solidFill>
                  <a:schemeClr val="tx1"/>
                </a:solidFill>
                <a:latin typeface="Arial" panose="020B0604020202020204" pitchFamily="34" charset="0"/>
              </a:rPr>
              <a:t>Anchors </a:t>
            </a:r>
            <a:r>
              <a:rPr lang="en-US" noProof="0" dirty="0">
                <a:solidFill>
                  <a:srgbClr val="FFC000"/>
                </a:solidFill>
                <a:latin typeface="Arial" panose="020B0604020202020204" pitchFamily="34" charset="0"/>
              </a:rPr>
              <a:t>operational duties.</a:t>
            </a:r>
            <a:endParaRPr lang="en-US" noProof="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177800" indent="-1778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noProof="0" dirty="0">
                <a:solidFill>
                  <a:schemeClr val="tx1"/>
                </a:solidFill>
                <a:latin typeface="Arial" panose="020B0604020202020204" pitchFamily="34" charset="0"/>
              </a:rPr>
              <a:t>Describes </a:t>
            </a:r>
            <a:r>
              <a:rPr lang="en-US" noProof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risks, mitigations, defaults, observable controls, evidence expectations</a:t>
            </a:r>
            <a:r>
              <a:rPr lang="en-US" sz="1200" noProof="0" dirty="0">
                <a:solidFill>
                  <a:schemeClr val="tx1"/>
                </a:solidFill>
                <a:latin typeface="Arial" panose="020B0604020202020204" pitchFamily="34" charset="0"/>
              </a:rPr>
              <a:t>  (~90% of obligations).</a:t>
            </a:r>
          </a:p>
          <a:p>
            <a:pPr marL="177800" indent="-1778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noProof="0" dirty="0">
                <a:solidFill>
                  <a:schemeClr val="tx1"/>
                </a:solidFill>
                <a:latin typeface="Arial" panose="020B0604020202020204" pitchFamily="34" charset="0"/>
              </a:rPr>
              <a:t>Keeps </a:t>
            </a:r>
            <a:r>
              <a:rPr lang="en-US" noProof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interoperability stable</a:t>
            </a:r>
            <a:r>
              <a:rPr lang="en-US" noProof="0" dirty="0">
                <a:solidFill>
                  <a:schemeClr val="tx1"/>
                </a:solidFill>
                <a:latin typeface="Arial" panose="020B0604020202020204" pitchFamily="34" charset="0"/>
              </a:rPr>
              <a:t>, while </a:t>
            </a:r>
            <a:r>
              <a:rPr lang="en-US" noProof="0" dirty="0">
                <a:solidFill>
                  <a:srgbClr val="FFC000"/>
                </a:solidFill>
                <a:latin typeface="Arial" panose="020B0604020202020204" pitchFamily="34" charset="0"/>
              </a:rPr>
              <a:t>allowing security and resilience to evolve.</a:t>
            </a:r>
            <a:endParaRPr lang="en-US" noProof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7A033AA-0C98-5B34-A721-A7229A0C87F0}"/>
              </a:ext>
            </a:extLst>
          </p:cNvPr>
          <p:cNvSpPr txBox="1"/>
          <p:nvPr/>
        </p:nvSpPr>
        <p:spPr>
          <a:xfrm>
            <a:off x="338258" y="4037209"/>
            <a:ext cx="2689505" cy="176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50" noProof="0" dirty="0">
                <a:hlinkClick r:id="rId4"/>
              </a:rPr>
              <a:t>https://openchargealliance.org/ocpp-info-whitepapers/security-operations-guide/</a:t>
            </a:r>
            <a:endParaRPr lang="en-US" sz="550" noProof="0" dirty="0"/>
          </a:p>
        </p:txBody>
      </p:sp>
      <p:pic>
        <p:nvPicPr>
          <p:cNvPr id="3" name="Picture 2" descr="Open charge point protocol - Open Charge Alliance">
            <a:hlinkClick r:id="rId5"/>
            <a:extLst>
              <a:ext uri="{FF2B5EF4-FFF2-40B4-BE49-F238E27FC236}">
                <a16:creationId xmlns:a16="http://schemas.microsoft.com/office/drawing/2014/main" id="{CCD68E0A-E9DE-39BA-8AD4-8CE8968A8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652" y="290588"/>
            <a:ext cx="1171997" cy="91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968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>
          <a:extLst>
            <a:ext uri="{FF2B5EF4-FFF2-40B4-BE49-F238E27FC236}">
              <a16:creationId xmlns:a16="http://schemas.microsoft.com/office/drawing/2014/main" id="{06205D21-2775-C73C-A693-0B2FC47B8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Gerade Verbindung mit Pfeil 70">
            <a:extLst>
              <a:ext uri="{FF2B5EF4-FFF2-40B4-BE49-F238E27FC236}">
                <a16:creationId xmlns:a16="http://schemas.microsoft.com/office/drawing/2014/main" id="{E1A38706-4E27-9D04-35A2-0DB1F9DEFA14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5341112" y="3052681"/>
            <a:ext cx="1375366" cy="582855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Gerade Verbindung mit Pfeil 84">
            <a:extLst>
              <a:ext uri="{FF2B5EF4-FFF2-40B4-BE49-F238E27FC236}">
                <a16:creationId xmlns:a16="http://schemas.microsoft.com/office/drawing/2014/main" id="{21B170F2-C83E-6D78-4B24-ED5E6E80953D}"/>
              </a:ext>
            </a:extLst>
          </p:cNvPr>
          <p:cNvCxnSpPr>
            <a:cxnSpLocks/>
            <a:stCxn id="58" idx="1"/>
          </p:cNvCxnSpPr>
          <p:nvPr/>
        </p:nvCxnSpPr>
        <p:spPr>
          <a:xfrm flipH="1" flipV="1">
            <a:off x="5341112" y="3814761"/>
            <a:ext cx="1363444" cy="1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Gerade Verbindung mit Pfeil 129">
            <a:extLst>
              <a:ext uri="{FF2B5EF4-FFF2-40B4-BE49-F238E27FC236}">
                <a16:creationId xmlns:a16="http://schemas.microsoft.com/office/drawing/2014/main" id="{C4DB7F74-259E-6D53-32D3-149B1EF9718A}"/>
              </a:ext>
            </a:extLst>
          </p:cNvPr>
          <p:cNvCxnSpPr>
            <a:cxnSpLocks/>
            <a:stCxn id="124" idx="1"/>
          </p:cNvCxnSpPr>
          <p:nvPr/>
        </p:nvCxnSpPr>
        <p:spPr>
          <a:xfrm flipH="1" flipV="1">
            <a:off x="5341112" y="3993987"/>
            <a:ext cx="1363444" cy="40700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Gerade Verbindung mit Pfeil 90">
            <a:extLst>
              <a:ext uri="{FF2B5EF4-FFF2-40B4-BE49-F238E27FC236}">
                <a16:creationId xmlns:a16="http://schemas.microsoft.com/office/drawing/2014/main" id="{7DFD4086-0BAE-4E6F-2869-981FA75D91B3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1240700" y="3812935"/>
            <a:ext cx="1602932" cy="1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Google Shape;108;p19">
            <a:extLst>
              <a:ext uri="{FF2B5EF4-FFF2-40B4-BE49-F238E27FC236}">
                <a16:creationId xmlns:a16="http://schemas.microsoft.com/office/drawing/2014/main" id="{F717B390-6F40-B552-64A5-B8BAB5406A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4"/>
            <a:ext cx="8520600" cy="15676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US" sz="2500" dirty="0"/>
              <a:t>A horizontal blueprint</a:t>
            </a:r>
            <a:r>
              <a:rPr lang="en-US" sz="2500" noProof="0" dirty="0"/>
              <a:t> for vertical standards 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8F1F8F9A-6ED1-CEAE-FF05-2039DF4AEB03}"/>
              </a:ext>
            </a:extLst>
          </p:cNvPr>
          <p:cNvGrpSpPr/>
          <p:nvPr/>
        </p:nvGrpSpPr>
        <p:grpSpPr>
          <a:xfrm>
            <a:off x="338156" y="3385255"/>
            <a:ext cx="1232710" cy="905110"/>
            <a:chOff x="477109" y="4373223"/>
            <a:chExt cx="1634385" cy="1200041"/>
          </a:xfrm>
        </p:grpSpPr>
        <p:pic>
          <p:nvPicPr>
            <p:cNvPr id="5" name="Grafik 4" descr="Schulmädchen Silhouette">
              <a:extLst>
                <a:ext uri="{FF2B5EF4-FFF2-40B4-BE49-F238E27FC236}">
                  <a16:creationId xmlns:a16="http://schemas.microsoft.com/office/drawing/2014/main" id="{F2E664D9-91A3-5F28-D6DF-DCA62A2FB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7095" y="4373223"/>
              <a:ext cx="914399" cy="914402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A0DB4F24-BD14-3B65-C29A-915425ADDB8B}"/>
                </a:ext>
              </a:extLst>
            </p:cNvPr>
            <p:cNvSpPr txBox="1"/>
            <p:nvPr/>
          </p:nvSpPr>
          <p:spPr>
            <a:xfrm>
              <a:off x="477109" y="5287617"/>
              <a:ext cx="1634385" cy="2856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Use</a:t>
              </a:r>
              <a:r>
                <a:rPr lang="en-US" dirty="0">
                  <a:latin typeface="+mn-lt"/>
                  <a:ea typeface="+mn-ea"/>
                  <a:cs typeface="+mn-cs"/>
                </a:rPr>
                <a:t>r / Operator</a:t>
              </a:r>
              <a:endParaRPr kumimoji="0" lang="en-US" sz="1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D0BB3B31-7CE0-9BF7-505B-7C1DB56CBAA4}"/>
              </a:ext>
            </a:extLst>
          </p:cNvPr>
          <p:cNvGrpSpPr/>
          <p:nvPr/>
        </p:nvGrpSpPr>
        <p:grpSpPr>
          <a:xfrm>
            <a:off x="6572615" y="2802334"/>
            <a:ext cx="759823" cy="731604"/>
            <a:chOff x="6694930" y="3119539"/>
            <a:chExt cx="759823" cy="731604"/>
          </a:xfrm>
        </p:grpSpPr>
        <p:sp>
          <p:nvSpPr>
            <p:cNvPr id="14" name="Rechteck: abgerundete Ecken 13">
              <a:extLst>
                <a:ext uri="{FF2B5EF4-FFF2-40B4-BE49-F238E27FC236}">
                  <a16:creationId xmlns:a16="http://schemas.microsoft.com/office/drawing/2014/main" id="{558AEE70-2DFF-1ADE-4DB8-703D7D06C9BC}"/>
                </a:ext>
              </a:extLst>
            </p:cNvPr>
            <p:cNvSpPr/>
            <p:nvPr/>
          </p:nvSpPr>
          <p:spPr>
            <a:xfrm>
              <a:off x="6838793" y="3119539"/>
              <a:ext cx="495941" cy="500693"/>
            </a:xfrm>
            <a:prstGeom prst="roundRect">
              <a:avLst/>
            </a:prstGeom>
            <a:solidFill>
              <a:srgbClr val="FFFFFF"/>
            </a:solidFill>
            <a:ln w="25400" cap="flat">
              <a:solidFill>
                <a:srgbClr val="FFC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FA4767AB-7F12-D56C-FF26-7B77F6815F02}"/>
                </a:ext>
              </a:extLst>
            </p:cNvPr>
            <p:cNvSpPr txBox="1"/>
            <p:nvPr/>
          </p:nvSpPr>
          <p:spPr>
            <a:xfrm>
              <a:off x="6694930" y="3666477"/>
              <a:ext cx="759823" cy="18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200" noProof="0" dirty="0">
                  <a:latin typeface="+mn-lt"/>
                  <a:ea typeface="+mn-ea"/>
                  <a:cs typeface="+mn-cs"/>
                </a:rPr>
                <a:t>Product A1</a:t>
              </a:r>
              <a:endParaRPr kumimoji="0" lang="en-US" sz="12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cxnSp>
        <p:nvCxnSpPr>
          <p:cNvPr id="83" name="Gerade Verbindung mit Pfeil 82">
            <a:extLst>
              <a:ext uri="{FF2B5EF4-FFF2-40B4-BE49-F238E27FC236}">
                <a16:creationId xmlns:a16="http://schemas.microsoft.com/office/drawing/2014/main" id="{2ABDA9F6-5966-6048-BB29-E648F85835D3}"/>
              </a:ext>
            </a:extLst>
          </p:cNvPr>
          <p:cNvCxnSpPr>
            <a:cxnSpLocks/>
          </p:cNvCxnSpPr>
          <p:nvPr/>
        </p:nvCxnSpPr>
        <p:spPr>
          <a:xfrm flipH="1">
            <a:off x="7209439" y="3052681"/>
            <a:ext cx="763098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mit Pfeil 87">
            <a:extLst>
              <a:ext uri="{FF2B5EF4-FFF2-40B4-BE49-F238E27FC236}">
                <a16:creationId xmlns:a16="http://schemas.microsoft.com/office/drawing/2014/main" id="{1BD137BD-100C-96B0-C904-61111E6F95D4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1214142" y="1813938"/>
            <a:ext cx="5502336" cy="22772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E7AD3392-EA7F-1BC7-BC1B-0D81369D4BFE}"/>
              </a:ext>
            </a:extLst>
          </p:cNvPr>
          <p:cNvGrpSpPr/>
          <p:nvPr/>
        </p:nvGrpSpPr>
        <p:grpSpPr>
          <a:xfrm>
            <a:off x="6643948" y="1586363"/>
            <a:ext cx="617157" cy="762382"/>
            <a:chOff x="6766263" y="1305283"/>
            <a:chExt cx="617157" cy="762382"/>
          </a:xfrm>
        </p:grpSpPr>
        <p:sp>
          <p:nvSpPr>
            <p:cNvPr id="12" name="Rechteck: abgerundete Ecken 11">
              <a:extLst>
                <a:ext uri="{FF2B5EF4-FFF2-40B4-BE49-F238E27FC236}">
                  <a16:creationId xmlns:a16="http://schemas.microsoft.com/office/drawing/2014/main" id="{01321024-4BA3-FF33-3727-64481E9BE0B8}"/>
                </a:ext>
              </a:extLst>
            </p:cNvPr>
            <p:cNvSpPr/>
            <p:nvPr/>
          </p:nvSpPr>
          <p:spPr>
            <a:xfrm>
              <a:off x="6838793" y="1305283"/>
              <a:ext cx="495941" cy="500693"/>
            </a:xfrm>
            <a:prstGeom prst="roundRect">
              <a:avLst/>
            </a:prstGeom>
            <a:solidFill>
              <a:srgbClr val="FFFFFF"/>
            </a:solidFill>
            <a:ln w="25400" cap="flat">
              <a:solidFill>
                <a:schemeClr val="accent5">
                  <a:lumMod val="75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 noProof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9473AD9C-A523-FDA4-917E-41D0C546A290}"/>
                </a:ext>
              </a:extLst>
            </p:cNvPr>
            <p:cNvSpPr txBox="1"/>
            <p:nvPr/>
          </p:nvSpPr>
          <p:spPr>
            <a:xfrm>
              <a:off x="6766263" y="1852221"/>
              <a:ext cx="617157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noProof="0" dirty="0">
                  <a:latin typeface="+mn-lt"/>
                  <a:ea typeface="+mn-ea"/>
                  <a:cs typeface="+mn-cs"/>
                </a:rPr>
                <a:t>Product</a:t>
              </a:r>
              <a:endParaRPr kumimoji="0" lang="en-US" sz="1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cxnSp>
        <p:nvCxnSpPr>
          <p:cNvPr id="67" name="Gerade Verbindung mit Pfeil 66">
            <a:extLst>
              <a:ext uri="{FF2B5EF4-FFF2-40B4-BE49-F238E27FC236}">
                <a16:creationId xmlns:a16="http://schemas.microsoft.com/office/drawing/2014/main" id="{6FDD53EA-EE35-82DE-7DD2-4938D75E7E3D}"/>
              </a:ext>
            </a:extLst>
          </p:cNvPr>
          <p:cNvCxnSpPr>
            <a:cxnSpLocks/>
            <a:stCxn id="7" idx="1"/>
            <a:endCxn id="12" idx="3"/>
          </p:cNvCxnSpPr>
          <p:nvPr/>
        </p:nvCxnSpPr>
        <p:spPr>
          <a:xfrm flipH="1">
            <a:off x="7212419" y="1836710"/>
            <a:ext cx="760116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uppieren 102">
            <a:extLst>
              <a:ext uri="{FF2B5EF4-FFF2-40B4-BE49-F238E27FC236}">
                <a16:creationId xmlns:a16="http://schemas.microsoft.com/office/drawing/2014/main" id="{E92BD2B2-6E67-5AF2-9717-FC5C2CBB9860}"/>
              </a:ext>
            </a:extLst>
          </p:cNvPr>
          <p:cNvGrpSpPr/>
          <p:nvPr/>
        </p:nvGrpSpPr>
        <p:grpSpPr>
          <a:xfrm>
            <a:off x="338156" y="1389482"/>
            <a:ext cx="1232710" cy="1120553"/>
            <a:chOff x="477103" y="4373223"/>
            <a:chExt cx="1634384" cy="1485686"/>
          </a:xfrm>
        </p:grpSpPr>
        <p:pic>
          <p:nvPicPr>
            <p:cNvPr id="104" name="Grafik 103" descr="Schulmädchen Silhouette">
              <a:extLst>
                <a:ext uri="{FF2B5EF4-FFF2-40B4-BE49-F238E27FC236}">
                  <a16:creationId xmlns:a16="http://schemas.microsoft.com/office/drawing/2014/main" id="{0DCFD91A-4234-7325-35B7-325CDE241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7095" y="4373223"/>
              <a:ext cx="914399" cy="914402"/>
            </a:xfrm>
            <a:prstGeom prst="rect">
              <a:avLst/>
            </a:prstGeom>
          </p:spPr>
        </p:pic>
        <p:sp>
          <p:nvSpPr>
            <p:cNvPr id="105" name="Textfeld 104">
              <a:extLst>
                <a:ext uri="{FF2B5EF4-FFF2-40B4-BE49-F238E27FC236}">
                  <a16:creationId xmlns:a16="http://schemas.microsoft.com/office/drawing/2014/main" id="{1883773E-AD6B-354B-B1B0-1E2D1947E8E6}"/>
                </a:ext>
              </a:extLst>
            </p:cNvPr>
            <p:cNvSpPr txBox="1"/>
            <p:nvPr/>
          </p:nvSpPr>
          <p:spPr>
            <a:xfrm>
              <a:off x="477103" y="5287617"/>
              <a:ext cx="1634384" cy="5712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algn="ctr" hangingPunct="0">
                <a:buClrTx/>
              </a:pPr>
              <a:r>
                <a:rPr lang="en-US" dirty="0"/>
                <a:t>User / Operator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07" name="Pfeil: nach unten 106">
            <a:extLst>
              <a:ext uri="{FF2B5EF4-FFF2-40B4-BE49-F238E27FC236}">
                <a16:creationId xmlns:a16="http://schemas.microsoft.com/office/drawing/2014/main" id="{4338FC2A-612F-FEEB-2314-E6CD0D4668AE}"/>
              </a:ext>
            </a:extLst>
          </p:cNvPr>
          <p:cNvSpPr/>
          <p:nvPr/>
        </p:nvSpPr>
        <p:spPr>
          <a:xfrm>
            <a:off x="3808432" y="2489112"/>
            <a:ext cx="500833" cy="464920"/>
          </a:xfrm>
          <a:prstGeom prst="downArrow">
            <a:avLst/>
          </a:prstGeom>
          <a:solidFill>
            <a:srgbClr val="FFC000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6" name="Gruppieren 155">
            <a:extLst>
              <a:ext uri="{FF2B5EF4-FFF2-40B4-BE49-F238E27FC236}">
                <a16:creationId xmlns:a16="http://schemas.microsoft.com/office/drawing/2014/main" id="{41EDCBFA-D0F5-1C0F-F626-006289E8B5C0}"/>
              </a:ext>
            </a:extLst>
          </p:cNvPr>
          <p:cNvGrpSpPr/>
          <p:nvPr/>
        </p:nvGrpSpPr>
        <p:grpSpPr>
          <a:xfrm>
            <a:off x="2843632" y="3198162"/>
            <a:ext cx="2431669" cy="1229547"/>
            <a:chOff x="2843632" y="3368126"/>
            <a:chExt cx="2431669" cy="1229547"/>
          </a:xfrm>
        </p:grpSpPr>
        <p:sp>
          <p:nvSpPr>
            <p:cNvPr id="11" name="Rechteck: abgerundete Ecken 10">
              <a:extLst>
                <a:ext uri="{FF2B5EF4-FFF2-40B4-BE49-F238E27FC236}">
                  <a16:creationId xmlns:a16="http://schemas.microsoft.com/office/drawing/2014/main" id="{54C1679E-A447-CD66-8133-D5CD3C89BB95}"/>
                </a:ext>
              </a:extLst>
            </p:cNvPr>
            <p:cNvSpPr/>
            <p:nvPr/>
          </p:nvSpPr>
          <p:spPr>
            <a:xfrm>
              <a:off x="2843632" y="3368126"/>
              <a:ext cx="2431669" cy="1229547"/>
            </a:xfrm>
            <a:prstGeom prst="roundRect">
              <a:avLst/>
            </a:prstGeom>
            <a:noFill/>
            <a:ln w="25400" cap="flat">
              <a:solidFill>
                <a:schemeClr val="accent5">
                  <a:lumMod val="75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9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155" name="Gruppieren 154">
              <a:extLst>
                <a:ext uri="{FF2B5EF4-FFF2-40B4-BE49-F238E27FC236}">
                  <a16:creationId xmlns:a16="http://schemas.microsoft.com/office/drawing/2014/main" id="{26728293-A9F3-84DE-9B31-6D779BE2BC44}"/>
                </a:ext>
              </a:extLst>
            </p:cNvPr>
            <p:cNvGrpSpPr/>
            <p:nvPr/>
          </p:nvGrpSpPr>
          <p:grpSpPr>
            <a:xfrm>
              <a:off x="3090981" y="3545408"/>
              <a:ext cx="1936970" cy="874983"/>
              <a:chOff x="3090366" y="3552084"/>
              <a:chExt cx="1936970" cy="874983"/>
            </a:xfrm>
          </p:grpSpPr>
          <p:sp>
            <p:nvSpPr>
              <p:cNvPr id="9" name="Rechteck: abgerundete Ecken 8">
                <a:extLst>
                  <a:ext uri="{FF2B5EF4-FFF2-40B4-BE49-F238E27FC236}">
                    <a16:creationId xmlns:a16="http://schemas.microsoft.com/office/drawing/2014/main" id="{E1EA5F13-D31C-A14C-DDA5-67C8E3D29AD0}"/>
                  </a:ext>
                </a:extLst>
              </p:cNvPr>
              <p:cNvSpPr/>
              <p:nvPr/>
            </p:nvSpPr>
            <p:spPr>
              <a:xfrm>
                <a:off x="3090369" y="3890383"/>
                <a:ext cx="1936967" cy="187285"/>
              </a:xfrm>
              <a:prstGeom prst="roundRect">
                <a:avLst/>
              </a:prstGeom>
              <a:solidFill>
                <a:srgbClr val="FFC000"/>
              </a:solidFill>
              <a:ln w="57150" cap="flat">
                <a:solidFill>
                  <a:srgbClr val="FFC000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Arial"/>
                  </a:rPr>
                  <a:t>Security Operations Guide</a:t>
                </a:r>
              </a:p>
            </p:txBody>
          </p:sp>
          <p:sp>
            <p:nvSpPr>
              <p:cNvPr id="10" name="Rechteck: abgerundete Ecken 9">
                <a:extLst>
                  <a:ext uri="{FF2B5EF4-FFF2-40B4-BE49-F238E27FC236}">
                    <a16:creationId xmlns:a16="http://schemas.microsoft.com/office/drawing/2014/main" id="{10508AF7-AC38-94F6-3249-84215F39CC38}"/>
                  </a:ext>
                </a:extLst>
              </p:cNvPr>
              <p:cNvSpPr/>
              <p:nvPr/>
            </p:nvSpPr>
            <p:spPr>
              <a:xfrm>
                <a:off x="3090368" y="4239782"/>
                <a:ext cx="1936967" cy="187285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  <a:ln w="57150" cap="flat">
                <a:solidFill>
                  <a:schemeClr val="accent5">
                    <a:lumMod val="7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Arial"/>
                  </a:rPr>
                  <a:t>Open Source Protocol</a:t>
                </a:r>
              </a:p>
            </p:txBody>
          </p:sp>
          <p:sp>
            <p:nvSpPr>
              <p:cNvPr id="112" name="Rechteck: abgerundete Ecken 111">
                <a:extLst>
                  <a:ext uri="{FF2B5EF4-FFF2-40B4-BE49-F238E27FC236}">
                    <a16:creationId xmlns:a16="http://schemas.microsoft.com/office/drawing/2014/main" id="{4CDADAF3-3086-C72D-3769-D5C70BF1EEA5}"/>
                  </a:ext>
                </a:extLst>
              </p:cNvPr>
              <p:cNvSpPr/>
              <p:nvPr/>
            </p:nvSpPr>
            <p:spPr>
              <a:xfrm>
                <a:off x="3090366" y="3552084"/>
                <a:ext cx="1936967" cy="187285"/>
              </a:xfrm>
              <a:prstGeom prst="roundRect">
                <a:avLst/>
              </a:prstGeom>
              <a:solidFill>
                <a:srgbClr val="92D050"/>
              </a:solidFill>
              <a:ln w="57150" cap="flat">
                <a:solidFill>
                  <a:srgbClr val="92D050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dirty="0">
                    <a:latin typeface="+mn-lt"/>
                    <a:ea typeface="+mn-ea"/>
                    <a:cs typeface="+mn-cs"/>
                  </a:rPr>
                  <a:t>UC1, OE1, UC2, OE2</a:t>
                </a:r>
                <a:endParaRPr kumimoji="0" lang="en-US" sz="1100" b="0" i="0" u="none" strike="noStrike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endParaRPr>
              </a:p>
            </p:txBody>
          </p:sp>
        </p:grpSp>
      </p:grpSp>
      <p:grpSp>
        <p:nvGrpSpPr>
          <p:cNvPr id="142" name="Gruppieren 141">
            <a:extLst>
              <a:ext uri="{FF2B5EF4-FFF2-40B4-BE49-F238E27FC236}">
                <a16:creationId xmlns:a16="http://schemas.microsoft.com/office/drawing/2014/main" id="{0A870C50-CC5E-86FB-44D9-B60EF9C97133}"/>
              </a:ext>
            </a:extLst>
          </p:cNvPr>
          <p:cNvGrpSpPr/>
          <p:nvPr/>
        </p:nvGrpSpPr>
        <p:grpSpPr>
          <a:xfrm>
            <a:off x="6345790" y="4280397"/>
            <a:ext cx="1213474" cy="481111"/>
            <a:chOff x="6345790" y="4450361"/>
            <a:chExt cx="1213474" cy="481111"/>
          </a:xfrm>
        </p:grpSpPr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85AA8253-E31F-1F1D-D517-F81FCE2A24B5}"/>
                </a:ext>
              </a:extLst>
            </p:cNvPr>
            <p:cNvSpPr txBox="1"/>
            <p:nvPr/>
          </p:nvSpPr>
          <p:spPr>
            <a:xfrm>
              <a:off x="6345790" y="4746806"/>
              <a:ext cx="1213474" cy="18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200" noProof="0" dirty="0">
                  <a:latin typeface="+mn-lt"/>
                  <a:ea typeface="+mn-ea"/>
                  <a:cs typeface="+mn-cs"/>
                </a:rPr>
                <a:t>Product B2 (OE2)</a:t>
              </a:r>
              <a:endParaRPr kumimoji="0" lang="en-US" sz="12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4" name="Rechteck: abgerundete Ecken 123">
              <a:extLst>
                <a:ext uri="{FF2B5EF4-FFF2-40B4-BE49-F238E27FC236}">
                  <a16:creationId xmlns:a16="http://schemas.microsoft.com/office/drawing/2014/main" id="{FA47B40D-1A5C-5925-5337-335E85DFC5BB}"/>
                </a:ext>
              </a:extLst>
            </p:cNvPr>
            <p:cNvSpPr/>
            <p:nvPr/>
          </p:nvSpPr>
          <p:spPr>
            <a:xfrm>
              <a:off x="6704556" y="4450361"/>
              <a:ext cx="495941" cy="241179"/>
            </a:xfrm>
            <a:prstGeom prst="roundRect">
              <a:avLst/>
            </a:prstGeom>
            <a:solidFill>
              <a:srgbClr val="FFFFFF"/>
            </a:solidFill>
            <a:ln w="25400" cap="flat">
              <a:solidFill>
                <a:schemeClr val="accent4">
                  <a:lumMod val="5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41" name="Gruppieren 140">
            <a:extLst>
              <a:ext uri="{FF2B5EF4-FFF2-40B4-BE49-F238E27FC236}">
                <a16:creationId xmlns:a16="http://schemas.microsoft.com/office/drawing/2014/main" id="{9EDDD9E8-91CF-F73D-A7E3-0ED00145D600}"/>
              </a:ext>
            </a:extLst>
          </p:cNvPr>
          <p:cNvGrpSpPr/>
          <p:nvPr/>
        </p:nvGrpSpPr>
        <p:grpSpPr>
          <a:xfrm>
            <a:off x="6345790" y="3694172"/>
            <a:ext cx="1213474" cy="475586"/>
            <a:chOff x="6345790" y="3864136"/>
            <a:chExt cx="1213474" cy="475586"/>
          </a:xfrm>
        </p:grpSpPr>
        <p:sp>
          <p:nvSpPr>
            <p:cNvPr id="58" name="Rechteck: abgerundete Ecken 57">
              <a:extLst>
                <a:ext uri="{FF2B5EF4-FFF2-40B4-BE49-F238E27FC236}">
                  <a16:creationId xmlns:a16="http://schemas.microsoft.com/office/drawing/2014/main" id="{BF547A63-D708-F3ED-205E-3F70C327FEC5}"/>
                </a:ext>
              </a:extLst>
            </p:cNvPr>
            <p:cNvSpPr/>
            <p:nvPr/>
          </p:nvSpPr>
          <p:spPr>
            <a:xfrm>
              <a:off x="6704556" y="3864136"/>
              <a:ext cx="495941" cy="241179"/>
            </a:xfrm>
            <a:prstGeom prst="roundRect">
              <a:avLst/>
            </a:prstGeom>
            <a:solidFill>
              <a:srgbClr val="FFFFFF"/>
            </a:solidFill>
            <a:ln w="25400" cap="flat">
              <a:solidFill>
                <a:schemeClr val="accent4">
                  <a:lumMod val="75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6" name="Textfeld 125">
              <a:extLst>
                <a:ext uri="{FF2B5EF4-FFF2-40B4-BE49-F238E27FC236}">
                  <a16:creationId xmlns:a16="http://schemas.microsoft.com/office/drawing/2014/main" id="{C3836A86-0096-9DEB-108F-453D02569A55}"/>
                </a:ext>
              </a:extLst>
            </p:cNvPr>
            <p:cNvSpPr txBox="1"/>
            <p:nvPr/>
          </p:nvSpPr>
          <p:spPr>
            <a:xfrm>
              <a:off x="6345790" y="4155056"/>
              <a:ext cx="1213474" cy="18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200" noProof="0" dirty="0">
                  <a:latin typeface="+mn-lt"/>
                  <a:ea typeface="+mn-ea"/>
                  <a:cs typeface="+mn-cs"/>
                </a:rPr>
                <a:t>Product B1 (OE1)</a:t>
              </a:r>
              <a:endParaRPr kumimoji="0" lang="en-US" sz="12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cxnSp>
        <p:nvCxnSpPr>
          <p:cNvPr id="76" name="Gerade Verbindung mit Pfeil 75">
            <a:extLst>
              <a:ext uri="{FF2B5EF4-FFF2-40B4-BE49-F238E27FC236}">
                <a16:creationId xmlns:a16="http://schemas.microsoft.com/office/drawing/2014/main" id="{A12FE649-CBED-CC60-4933-4E93FAA5DC84}"/>
              </a:ext>
            </a:extLst>
          </p:cNvPr>
          <p:cNvCxnSpPr>
            <a:cxnSpLocks/>
            <a:stCxn id="60" idx="1"/>
            <a:endCxn id="58" idx="3"/>
          </p:cNvCxnSpPr>
          <p:nvPr/>
        </p:nvCxnSpPr>
        <p:spPr>
          <a:xfrm flipH="1" flipV="1">
            <a:off x="7200497" y="3814762"/>
            <a:ext cx="772038" cy="293113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Gerade Verbindung mit Pfeil 126">
            <a:extLst>
              <a:ext uri="{FF2B5EF4-FFF2-40B4-BE49-F238E27FC236}">
                <a16:creationId xmlns:a16="http://schemas.microsoft.com/office/drawing/2014/main" id="{88827664-4E9F-2F2F-8E26-C455AAE8AAF6}"/>
              </a:ext>
            </a:extLst>
          </p:cNvPr>
          <p:cNvCxnSpPr>
            <a:cxnSpLocks/>
            <a:stCxn id="60" idx="1"/>
            <a:endCxn id="124" idx="3"/>
          </p:cNvCxnSpPr>
          <p:nvPr/>
        </p:nvCxnSpPr>
        <p:spPr>
          <a:xfrm flipH="1">
            <a:off x="7200497" y="4107875"/>
            <a:ext cx="772038" cy="293112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0" name="Gruppieren 139">
            <a:extLst>
              <a:ext uri="{FF2B5EF4-FFF2-40B4-BE49-F238E27FC236}">
                <a16:creationId xmlns:a16="http://schemas.microsoft.com/office/drawing/2014/main" id="{023EE38B-79CC-69FE-4DA8-34D0A9048FC3}"/>
              </a:ext>
            </a:extLst>
          </p:cNvPr>
          <p:cNvGrpSpPr/>
          <p:nvPr/>
        </p:nvGrpSpPr>
        <p:grpSpPr>
          <a:xfrm>
            <a:off x="7695522" y="3857528"/>
            <a:ext cx="1049966" cy="730696"/>
            <a:chOff x="7707442" y="4027492"/>
            <a:chExt cx="1049966" cy="730696"/>
          </a:xfrm>
        </p:grpSpPr>
        <p:sp>
          <p:nvSpPr>
            <p:cNvPr id="60" name="Rechteck: abgerundete Ecken 59">
              <a:extLst>
                <a:ext uri="{FF2B5EF4-FFF2-40B4-BE49-F238E27FC236}">
                  <a16:creationId xmlns:a16="http://schemas.microsoft.com/office/drawing/2014/main" id="{FA48A51D-3A57-82C9-4EA4-72142F4BE351}"/>
                </a:ext>
              </a:extLst>
            </p:cNvPr>
            <p:cNvSpPr/>
            <p:nvPr/>
          </p:nvSpPr>
          <p:spPr>
            <a:xfrm>
              <a:off x="7984455" y="4027492"/>
              <a:ext cx="495941" cy="500693"/>
            </a:xfrm>
            <a:prstGeom prst="roundRect">
              <a:avLst/>
            </a:prstGeom>
            <a:solidFill>
              <a:srgbClr val="FFFFFF"/>
            </a:solidFill>
            <a:ln w="25400" cap="flat">
              <a:solidFill>
                <a:schemeClr val="accent1">
                  <a:lumMod val="5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64F15264-2C3D-DCF2-2633-F11EB95DF6E8}"/>
                </a:ext>
              </a:extLst>
            </p:cNvPr>
            <p:cNvSpPr txBox="1"/>
            <p:nvPr/>
          </p:nvSpPr>
          <p:spPr>
            <a:xfrm>
              <a:off x="7707442" y="4573522"/>
              <a:ext cx="1049966" cy="18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algn="ctr" hangingPunct="0">
                <a:buClrTx/>
              </a:pPr>
              <a:r>
                <a:rPr lang="en-US" sz="1200" noProof="0" dirty="0"/>
                <a:t>Manufacturer B</a:t>
              </a:r>
              <a:endParaRPr kumimoji="0" lang="en-US" sz="12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9" name="Gruppieren 138">
            <a:extLst>
              <a:ext uri="{FF2B5EF4-FFF2-40B4-BE49-F238E27FC236}">
                <a16:creationId xmlns:a16="http://schemas.microsoft.com/office/drawing/2014/main" id="{7A1401D0-D041-AB17-E539-6E8FFEF57792}"/>
              </a:ext>
            </a:extLst>
          </p:cNvPr>
          <p:cNvGrpSpPr/>
          <p:nvPr/>
        </p:nvGrpSpPr>
        <p:grpSpPr>
          <a:xfrm>
            <a:off x="7695522" y="2802334"/>
            <a:ext cx="1049966" cy="731604"/>
            <a:chOff x="7683603" y="2972298"/>
            <a:chExt cx="1049966" cy="731604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C70B5CAF-5464-6AAC-A46E-AF5FCF5D7D7A}"/>
                </a:ext>
              </a:extLst>
            </p:cNvPr>
            <p:cNvSpPr txBox="1"/>
            <p:nvPr/>
          </p:nvSpPr>
          <p:spPr>
            <a:xfrm>
              <a:off x="7683603" y="3519236"/>
              <a:ext cx="1049966" cy="18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algn="ctr" hangingPunct="0">
                <a:buClrTx/>
              </a:pPr>
              <a:r>
                <a:rPr lang="en-US" sz="1200" noProof="0" dirty="0"/>
                <a:t>Manufacturer A</a:t>
              </a:r>
              <a:endParaRPr kumimoji="0" lang="en-US" sz="12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" name="Rechteck: abgerundete Ecken 1">
              <a:extLst>
                <a:ext uri="{FF2B5EF4-FFF2-40B4-BE49-F238E27FC236}">
                  <a16:creationId xmlns:a16="http://schemas.microsoft.com/office/drawing/2014/main" id="{940DE9D3-C888-4E5F-2361-60B669D6A846}"/>
                </a:ext>
              </a:extLst>
            </p:cNvPr>
            <p:cNvSpPr/>
            <p:nvPr/>
          </p:nvSpPr>
          <p:spPr>
            <a:xfrm>
              <a:off x="7960616" y="2972298"/>
              <a:ext cx="495941" cy="500693"/>
            </a:xfrm>
            <a:prstGeom prst="roundRect">
              <a:avLst/>
            </a:prstGeom>
            <a:solidFill>
              <a:srgbClr val="FFFFFF"/>
            </a:solidFill>
            <a:ln w="25400" cap="flat">
              <a:solidFill>
                <a:srgbClr val="00B05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8" name="Gruppieren 137">
            <a:extLst>
              <a:ext uri="{FF2B5EF4-FFF2-40B4-BE49-F238E27FC236}">
                <a16:creationId xmlns:a16="http://schemas.microsoft.com/office/drawing/2014/main" id="{AB406856-8667-741B-A8F6-4BCB835C9542}"/>
              </a:ext>
            </a:extLst>
          </p:cNvPr>
          <p:cNvGrpSpPr/>
          <p:nvPr/>
        </p:nvGrpSpPr>
        <p:grpSpPr>
          <a:xfrm>
            <a:off x="7693919" y="1586363"/>
            <a:ext cx="1053173" cy="762382"/>
            <a:chOff x="7693920" y="1654347"/>
            <a:chExt cx="1053173" cy="762382"/>
          </a:xfrm>
        </p:grpSpPr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D2C9C982-E64A-5F26-33C8-A56A6C28E743}"/>
                </a:ext>
              </a:extLst>
            </p:cNvPr>
            <p:cNvSpPr/>
            <p:nvPr/>
          </p:nvSpPr>
          <p:spPr>
            <a:xfrm>
              <a:off x="7972536" y="1654347"/>
              <a:ext cx="495941" cy="500693"/>
            </a:xfrm>
            <a:prstGeom prst="roundRect">
              <a:avLst/>
            </a:prstGeom>
            <a:solidFill>
              <a:srgbClr val="FFFFFF"/>
            </a:solidFill>
            <a:ln w="25400" cap="flat">
              <a:solidFill>
                <a:schemeClr val="accent1">
                  <a:lumMod val="5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EBEEE5BA-B891-34A1-42F1-9F236AC0D4B6}"/>
                </a:ext>
              </a:extLst>
            </p:cNvPr>
            <p:cNvSpPr txBox="1"/>
            <p:nvPr/>
          </p:nvSpPr>
          <p:spPr>
            <a:xfrm>
              <a:off x="7693920" y="2201285"/>
              <a:ext cx="1053173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noProof="0" dirty="0">
                  <a:latin typeface="+mn-lt"/>
                  <a:ea typeface="+mn-ea"/>
                  <a:cs typeface="+mn-cs"/>
                </a:rPr>
                <a:t>Manufacturer</a:t>
              </a:r>
              <a:endParaRPr kumimoji="0" lang="en-US" sz="1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graphicFrame>
        <p:nvGraphicFramePr>
          <p:cNvPr id="161" name="Objekt 160">
            <a:hlinkClick r:id="rId5"/>
            <a:extLst>
              <a:ext uri="{FF2B5EF4-FFF2-40B4-BE49-F238E27FC236}">
                <a16:creationId xmlns:a16="http://schemas.microsoft.com/office/drawing/2014/main" id="{6A7A76E5-F45C-15FC-91C3-D3C75BE3CC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3007402"/>
              </p:ext>
            </p:extLst>
          </p:nvPr>
        </p:nvGraphicFramePr>
        <p:xfrm>
          <a:off x="3620619" y="4590553"/>
          <a:ext cx="876458" cy="170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9854943" imgH="3875120" progId="">
                  <p:embed/>
                </p:oleObj>
              </mc:Choice>
              <mc:Fallback>
                <p:oleObj r:id="rId6" imgW="19854943" imgH="3875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20619" y="4590553"/>
                        <a:ext cx="876458" cy="1709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2266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>
          <a:extLst>
            <a:ext uri="{FF2B5EF4-FFF2-40B4-BE49-F238E27FC236}">
              <a16:creationId xmlns:a16="http://schemas.microsoft.com/office/drawing/2014/main" id="{083E23D7-22DE-8BD1-C2CE-7FBB0C501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08;p19">
            <a:extLst>
              <a:ext uri="{FF2B5EF4-FFF2-40B4-BE49-F238E27FC236}">
                <a16:creationId xmlns:a16="http://schemas.microsoft.com/office/drawing/2014/main" id="{4B90084C-A546-8422-CB01-907F2BB8DD8E}"/>
              </a:ext>
            </a:extLst>
          </p:cNvPr>
          <p:cNvSpPr txBox="1">
            <a:spLocks/>
          </p:cNvSpPr>
          <p:nvPr/>
        </p:nvSpPr>
        <p:spPr>
          <a:xfrm>
            <a:off x="296710" y="445024"/>
            <a:ext cx="8520600" cy="15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2800"/>
              <a:buFont typeface="Roboto"/>
              <a:buNone/>
              <a:defRPr sz="2800" b="1" i="0" u="none" strike="noStrike" cap="none">
                <a:solidFill>
                  <a:srgbClr val="00647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2800"/>
              <a:buFont typeface="Roboto"/>
              <a:buNone/>
              <a:defRPr sz="2800" b="0" i="0" u="none" strike="noStrike" cap="none">
                <a:solidFill>
                  <a:srgbClr val="00647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2800"/>
              <a:buFont typeface="Roboto"/>
              <a:buNone/>
              <a:defRPr sz="2800" b="0" i="0" u="none" strike="noStrike" cap="none">
                <a:solidFill>
                  <a:srgbClr val="00647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2800"/>
              <a:buFont typeface="Roboto"/>
              <a:buNone/>
              <a:defRPr sz="2800" b="0" i="0" u="none" strike="noStrike" cap="none">
                <a:solidFill>
                  <a:srgbClr val="00647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2800"/>
              <a:buFont typeface="Roboto"/>
              <a:buNone/>
              <a:defRPr sz="2800" b="0" i="0" u="none" strike="noStrike" cap="none">
                <a:solidFill>
                  <a:srgbClr val="00647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2800"/>
              <a:buFont typeface="Roboto"/>
              <a:buNone/>
              <a:defRPr sz="2800" b="0" i="0" u="none" strike="noStrike" cap="none">
                <a:solidFill>
                  <a:srgbClr val="00647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2800"/>
              <a:buFont typeface="Roboto"/>
              <a:buNone/>
              <a:defRPr sz="2800" b="0" i="0" u="none" strike="noStrike" cap="none">
                <a:solidFill>
                  <a:srgbClr val="00647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2800"/>
              <a:buFont typeface="Roboto"/>
              <a:buNone/>
              <a:defRPr sz="2800" b="0" i="0" u="none" strike="noStrike" cap="none">
                <a:solidFill>
                  <a:srgbClr val="00647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473"/>
              </a:buClr>
              <a:buSzPts val="2800"/>
              <a:buFont typeface="Roboto"/>
              <a:buNone/>
              <a:defRPr sz="2800" b="0" i="0" u="none" strike="noStrike" cap="none">
                <a:solidFill>
                  <a:srgbClr val="00647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2500" dirty="0"/>
              <a:t>A </a:t>
            </a:r>
            <a:r>
              <a:rPr lang="en-US" sz="2500" strike="sngStrike" dirty="0">
                <a:solidFill>
                  <a:schemeClr val="bg1">
                    <a:lumMod val="75000"/>
                  </a:schemeClr>
                </a:solidFill>
              </a:rPr>
              <a:t>horizontal</a:t>
            </a:r>
            <a:r>
              <a:rPr lang="en-US" sz="2500" dirty="0"/>
              <a:t> blueprint for </a:t>
            </a:r>
            <a:r>
              <a:rPr lang="en-US" sz="2500" strike="sngStrike" dirty="0">
                <a:solidFill>
                  <a:schemeClr val="bg1">
                    <a:lumMod val="75000"/>
                  </a:schemeClr>
                </a:solidFill>
              </a:rPr>
              <a:t>vertical standards </a:t>
            </a:r>
          </a:p>
        </p:txBody>
      </p:sp>
      <p:cxnSp>
        <p:nvCxnSpPr>
          <p:cNvPr id="71" name="Gerade Verbindung mit Pfeil 70">
            <a:extLst>
              <a:ext uri="{FF2B5EF4-FFF2-40B4-BE49-F238E27FC236}">
                <a16:creationId xmlns:a16="http://schemas.microsoft.com/office/drawing/2014/main" id="{11572B9F-96BB-E89F-89E9-F1BF93A51C26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5341112" y="3052681"/>
            <a:ext cx="1375366" cy="582855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Gerade Verbindung mit Pfeil 84">
            <a:extLst>
              <a:ext uri="{FF2B5EF4-FFF2-40B4-BE49-F238E27FC236}">
                <a16:creationId xmlns:a16="http://schemas.microsoft.com/office/drawing/2014/main" id="{D0EE503C-C172-5F99-0222-BFB63FC0D401}"/>
              </a:ext>
            </a:extLst>
          </p:cNvPr>
          <p:cNvCxnSpPr>
            <a:cxnSpLocks/>
            <a:stCxn id="58" idx="1"/>
          </p:cNvCxnSpPr>
          <p:nvPr/>
        </p:nvCxnSpPr>
        <p:spPr>
          <a:xfrm flipH="1" flipV="1">
            <a:off x="5341112" y="3814761"/>
            <a:ext cx="1363444" cy="1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Gerade Verbindung mit Pfeil 129">
            <a:extLst>
              <a:ext uri="{FF2B5EF4-FFF2-40B4-BE49-F238E27FC236}">
                <a16:creationId xmlns:a16="http://schemas.microsoft.com/office/drawing/2014/main" id="{0730A958-7035-F4F1-FB57-84DF6404ADD9}"/>
              </a:ext>
            </a:extLst>
          </p:cNvPr>
          <p:cNvCxnSpPr>
            <a:cxnSpLocks/>
            <a:stCxn id="124" idx="1"/>
          </p:cNvCxnSpPr>
          <p:nvPr/>
        </p:nvCxnSpPr>
        <p:spPr>
          <a:xfrm flipH="1" flipV="1">
            <a:off x="5341112" y="3993987"/>
            <a:ext cx="1363444" cy="40700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Gerade Verbindung mit Pfeil 90">
            <a:extLst>
              <a:ext uri="{FF2B5EF4-FFF2-40B4-BE49-F238E27FC236}">
                <a16:creationId xmlns:a16="http://schemas.microsoft.com/office/drawing/2014/main" id="{F855D5F9-81EC-051F-BEEB-3870E1064EC7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1240700" y="3812935"/>
            <a:ext cx="1602932" cy="1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Google Shape;108;p19">
            <a:extLst>
              <a:ext uri="{FF2B5EF4-FFF2-40B4-BE49-F238E27FC236}">
                <a16:creationId xmlns:a16="http://schemas.microsoft.com/office/drawing/2014/main" id="{6AAA1ABD-4D46-785E-F132-EE0EE6A44F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834765"/>
            <a:ext cx="883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900" dirty="0"/>
              <a:t>a CRA Article 25 “</a:t>
            </a:r>
            <a:r>
              <a:rPr lang="en-US" sz="1900" i="1" dirty="0"/>
              <a:t>Voluntary Security Attestation Framework”</a:t>
            </a:r>
            <a:r>
              <a:rPr lang="en-US" sz="1600" i="1" dirty="0"/>
              <a:t> </a:t>
            </a:r>
            <a:r>
              <a:rPr lang="en-US" sz="1500" i="1" dirty="0"/>
              <a:t>from an </a:t>
            </a:r>
            <a:r>
              <a:rPr lang="en-US" sz="1500" dirty="0"/>
              <a:t>OSS Steward?</a:t>
            </a:r>
            <a:endParaRPr lang="en-US" sz="1500" noProof="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5C07710-27C7-2322-1BEE-19C74F236C3C}"/>
              </a:ext>
            </a:extLst>
          </p:cNvPr>
          <p:cNvGrpSpPr/>
          <p:nvPr/>
        </p:nvGrpSpPr>
        <p:grpSpPr>
          <a:xfrm>
            <a:off x="338156" y="3385255"/>
            <a:ext cx="1232710" cy="905110"/>
            <a:chOff x="477109" y="4373223"/>
            <a:chExt cx="1634385" cy="1200041"/>
          </a:xfrm>
        </p:grpSpPr>
        <p:pic>
          <p:nvPicPr>
            <p:cNvPr id="5" name="Grafik 4" descr="Schulmädchen Silhouette">
              <a:extLst>
                <a:ext uri="{FF2B5EF4-FFF2-40B4-BE49-F238E27FC236}">
                  <a16:creationId xmlns:a16="http://schemas.microsoft.com/office/drawing/2014/main" id="{CE2D8A82-255E-5953-BE72-68A704817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7095" y="4373223"/>
              <a:ext cx="914399" cy="914402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984A9F8E-4532-1377-C4F1-9A6AA50B2FFE}"/>
                </a:ext>
              </a:extLst>
            </p:cNvPr>
            <p:cNvSpPr txBox="1"/>
            <p:nvPr/>
          </p:nvSpPr>
          <p:spPr>
            <a:xfrm>
              <a:off x="477109" y="5287617"/>
              <a:ext cx="1634385" cy="2856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Use</a:t>
              </a:r>
              <a:r>
                <a:rPr lang="en-US" dirty="0">
                  <a:latin typeface="+mn-lt"/>
                  <a:ea typeface="+mn-ea"/>
                  <a:cs typeface="+mn-cs"/>
                </a:rPr>
                <a:t>r / Operator</a:t>
              </a:r>
              <a:endParaRPr kumimoji="0" lang="en-US" sz="1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29A3EDDF-2D53-B689-DC0D-6307EA2E66D7}"/>
              </a:ext>
            </a:extLst>
          </p:cNvPr>
          <p:cNvGrpSpPr/>
          <p:nvPr/>
        </p:nvGrpSpPr>
        <p:grpSpPr>
          <a:xfrm>
            <a:off x="6572615" y="2802334"/>
            <a:ext cx="759823" cy="731604"/>
            <a:chOff x="6694930" y="3119539"/>
            <a:chExt cx="759823" cy="731604"/>
          </a:xfrm>
        </p:grpSpPr>
        <p:sp>
          <p:nvSpPr>
            <p:cNvPr id="14" name="Rechteck: abgerundete Ecken 13">
              <a:extLst>
                <a:ext uri="{FF2B5EF4-FFF2-40B4-BE49-F238E27FC236}">
                  <a16:creationId xmlns:a16="http://schemas.microsoft.com/office/drawing/2014/main" id="{74DCFF14-09DE-A3E0-0F66-AADDB6B2AF2F}"/>
                </a:ext>
              </a:extLst>
            </p:cNvPr>
            <p:cNvSpPr/>
            <p:nvPr/>
          </p:nvSpPr>
          <p:spPr>
            <a:xfrm>
              <a:off x="6838793" y="3119539"/>
              <a:ext cx="495941" cy="500693"/>
            </a:xfrm>
            <a:prstGeom prst="roundRect">
              <a:avLst/>
            </a:prstGeom>
            <a:solidFill>
              <a:srgbClr val="FFFFFF"/>
            </a:solidFill>
            <a:ln w="25400" cap="flat">
              <a:solidFill>
                <a:srgbClr val="FFC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B5382D3E-16E1-0863-6AD1-FF5DC2177C96}"/>
                </a:ext>
              </a:extLst>
            </p:cNvPr>
            <p:cNvSpPr txBox="1"/>
            <p:nvPr/>
          </p:nvSpPr>
          <p:spPr>
            <a:xfrm>
              <a:off x="6694930" y="3666477"/>
              <a:ext cx="759823" cy="18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200" noProof="0" dirty="0">
                  <a:latin typeface="+mn-lt"/>
                  <a:ea typeface="+mn-ea"/>
                  <a:cs typeface="+mn-cs"/>
                </a:rPr>
                <a:t>Product A1</a:t>
              </a:r>
              <a:endParaRPr kumimoji="0" lang="en-US" sz="12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cxnSp>
        <p:nvCxnSpPr>
          <p:cNvPr id="83" name="Gerade Verbindung mit Pfeil 82">
            <a:extLst>
              <a:ext uri="{FF2B5EF4-FFF2-40B4-BE49-F238E27FC236}">
                <a16:creationId xmlns:a16="http://schemas.microsoft.com/office/drawing/2014/main" id="{AC742F90-AD7E-59DF-4B26-ABC80370EB26}"/>
              </a:ext>
            </a:extLst>
          </p:cNvPr>
          <p:cNvCxnSpPr>
            <a:cxnSpLocks/>
          </p:cNvCxnSpPr>
          <p:nvPr/>
        </p:nvCxnSpPr>
        <p:spPr>
          <a:xfrm flipH="1">
            <a:off x="7209439" y="3052681"/>
            <a:ext cx="763098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mit Pfeil 87">
            <a:extLst>
              <a:ext uri="{FF2B5EF4-FFF2-40B4-BE49-F238E27FC236}">
                <a16:creationId xmlns:a16="http://schemas.microsoft.com/office/drawing/2014/main" id="{618AB97F-8713-6144-6F17-032B5846824E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1214142" y="1813938"/>
            <a:ext cx="5502336" cy="22772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4EB4D89F-D959-EA04-45CF-5CF6CE9ECFD1}"/>
              </a:ext>
            </a:extLst>
          </p:cNvPr>
          <p:cNvGrpSpPr/>
          <p:nvPr/>
        </p:nvGrpSpPr>
        <p:grpSpPr>
          <a:xfrm>
            <a:off x="6643948" y="1586363"/>
            <a:ext cx="617157" cy="762382"/>
            <a:chOff x="6766263" y="1305283"/>
            <a:chExt cx="617157" cy="762382"/>
          </a:xfrm>
        </p:grpSpPr>
        <p:sp>
          <p:nvSpPr>
            <p:cNvPr id="12" name="Rechteck: abgerundete Ecken 11">
              <a:extLst>
                <a:ext uri="{FF2B5EF4-FFF2-40B4-BE49-F238E27FC236}">
                  <a16:creationId xmlns:a16="http://schemas.microsoft.com/office/drawing/2014/main" id="{9ADEC726-B2AD-C8D0-D409-1F68E6C7FE09}"/>
                </a:ext>
              </a:extLst>
            </p:cNvPr>
            <p:cNvSpPr/>
            <p:nvPr/>
          </p:nvSpPr>
          <p:spPr>
            <a:xfrm>
              <a:off x="6838793" y="1305283"/>
              <a:ext cx="495941" cy="500693"/>
            </a:xfrm>
            <a:prstGeom prst="roundRect">
              <a:avLst/>
            </a:prstGeom>
            <a:solidFill>
              <a:srgbClr val="FFFFFF"/>
            </a:solidFill>
            <a:ln w="25400" cap="flat">
              <a:solidFill>
                <a:schemeClr val="accent5">
                  <a:lumMod val="75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 noProof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1107B4BC-1CD9-77B3-ACDF-0D8A416557F0}"/>
                </a:ext>
              </a:extLst>
            </p:cNvPr>
            <p:cNvSpPr txBox="1"/>
            <p:nvPr/>
          </p:nvSpPr>
          <p:spPr>
            <a:xfrm>
              <a:off x="6766263" y="1852221"/>
              <a:ext cx="617157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noProof="0" dirty="0">
                  <a:latin typeface="+mn-lt"/>
                  <a:ea typeface="+mn-ea"/>
                  <a:cs typeface="+mn-cs"/>
                </a:rPr>
                <a:t>Product</a:t>
              </a:r>
              <a:endParaRPr kumimoji="0" lang="en-US" sz="1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cxnSp>
        <p:nvCxnSpPr>
          <p:cNvPr id="67" name="Gerade Verbindung mit Pfeil 66">
            <a:extLst>
              <a:ext uri="{FF2B5EF4-FFF2-40B4-BE49-F238E27FC236}">
                <a16:creationId xmlns:a16="http://schemas.microsoft.com/office/drawing/2014/main" id="{50667BC1-4D10-8942-00AF-AA01B21619ED}"/>
              </a:ext>
            </a:extLst>
          </p:cNvPr>
          <p:cNvCxnSpPr>
            <a:cxnSpLocks/>
            <a:stCxn id="7" idx="1"/>
            <a:endCxn id="12" idx="3"/>
          </p:cNvCxnSpPr>
          <p:nvPr/>
        </p:nvCxnSpPr>
        <p:spPr>
          <a:xfrm flipH="1">
            <a:off x="7212419" y="1836710"/>
            <a:ext cx="760116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uppieren 102">
            <a:extLst>
              <a:ext uri="{FF2B5EF4-FFF2-40B4-BE49-F238E27FC236}">
                <a16:creationId xmlns:a16="http://schemas.microsoft.com/office/drawing/2014/main" id="{25EDEEDD-D10D-72E1-CFD1-C9A337F44643}"/>
              </a:ext>
            </a:extLst>
          </p:cNvPr>
          <p:cNvGrpSpPr/>
          <p:nvPr/>
        </p:nvGrpSpPr>
        <p:grpSpPr>
          <a:xfrm>
            <a:off x="338156" y="1389482"/>
            <a:ext cx="1232710" cy="1120553"/>
            <a:chOff x="477103" y="4373223"/>
            <a:chExt cx="1634384" cy="1485686"/>
          </a:xfrm>
        </p:grpSpPr>
        <p:pic>
          <p:nvPicPr>
            <p:cNvPr id="104" name="Grafik 103" descr="Schulmädchen Silhouette">
              <a:extLst>
                <a:ext uri="{FF2B5EF4-FFF2-40B4-BE49-F238E27FC236}">
                  <a16:creationId xmlns:a16="http://schemas.microsoft.com/office/drawing/2014/main" id="{6228494C-78B3-3B4B-3CDD-48F517424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7095" y="4373223"/>
              <a:ext cx="914399" cy="914402"/>
            </a:xfrm>
            <a:prstGeom prst="rect">
              <a:avLst/>
            </a:prstGeom>
          </p:spPr>
        </p:pic>
        <p:sp>
          <p:nvSpPr>
            <p:cNvPr id="105" name="Textfeld 104">
              <a:extLst>
                <a:ext uri="{FF2B5EF4-FFF2-40B4-BE49-F238E27FC236}">
                  <a16:creationId xmlns:a16="http://schemas.microsoft.com/office/drawing/2014/main" id="{72C9B697-F7FC-49D4-BDEE-EB68D213D33A}"/>
                </a:ext>
              </a:extLst>
            </p:cNvPr>
            <p:cNvSpPr txBox="1"/>
            <p:nvPr/>
          </p:nvSpPr>
          <p:spPr>
            <a:xfrm>
              <a:off x="477103" y="5287617"/>
              <a:ext cx="1634384" cy="5712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algn="ctr" hangingPunct="0">
                <a:buClrTx/>
              </a:pPr>
              <a:r>
                <a:rPr lang="en-US" dirty="0"/>
                <a:t>User / Operator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07" name="Pfeil: nach unten 106">
            <a:extLst>
              <a:ext uri="{FF2B5EF4-FFF2-40B4-BE49-F238E27FC236}">
                <a16:creationId xmlns:a16="http://schemas.microsoft.com/office/drawing/2014/main" id="{902EDB44-5B50-CB7E-5EA5-70439FC30B14}"/>
              </a:ext>
            </a:extLst>
          </p:cNvPr>
          <p:cNvSpPr/>
          <p:nvPr/>
        </p:nvSpPr>
        <p:spPr>
          <a:xfrm>
            <a:off x="3808432" y="2489112"/>
            <a:ext cx="500833" cy="464920"/>
          </a:xfrm>
          <a:prstGeom prst="downArrow">
            <a:avLst/>
          </a:prstGeom>
          <a:solidFill>
            <a:srgbClr val="FFC000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6" name="Gruppieren 155">
            <a:extLst>
              <a:ext uri="{FF2B5EF4-FFF2-40B4-BE49-F238E27FC236}">
                <a16:creationId xmlns:a16="http://schemas.microsoft.com/office/drawing/2014/main" id="{2B21A3E6-1A4F-9F64-C1A8-2352BBD807C7}"/>
              </a:ext>
            </a:extLst>
          </p:cNvPr>
          <p:cNvGrpSpPr/>
          <p:nvPr/>
        </p:nvGrpSpPr>
        <p:grpSpPr>
          <a:xfrm>
            <a:off x="2843632" y="3198162"/>
            <a:ext cx="2431669" cy="1229547"/>
            <a:chOff x="2843632" y="3368126"/>
            <a:chExt cx="2431669" cy="1229547"/>
          </a:xfrm>
        </p:grpSpPr>
        <p:sp>
          <p:nvSpPr>
            <p:cNvPr id="11" name="Rechteck: abgerundete Ecken 10">
              <a:extLst>
                <a:ext uri="{FF2B5EF4-FFF2-40B4-BE49-F238E27FC236}">
                  <a16:creationId xmlns:a16="http://schemas.microsoft.com/office/drawing/2014/main" id="{93FF1CCD-0417-B83B-2801-012C792F8C68}"/>
                </a:ext>
              </a:extLst>
            </p:cNvPr>
            <p:cNvSpPr/>
            <p:nvPr/>
          </p:nvSpPr>
          <p:spPr>
            <a:xfrm>
              <a:off x="2843632" y="3368126"/>
              <a:ext cx="2431669" cy="1229547"/>
            </a:xfrm>
            <a:prstGeom prst="roundRect">
              <a:avLst/>
            </a:prstGeom>
            <a:noFill/>
            <a:ln w="25400" cap="flat">
              <a:solidFill>
                <a:schemeClr val="accent5">
                  <a:lumMod val="75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9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155" name="Gruppieren 154">
              <a:extLst>
                <a:ext uri="{FF2B5EF4-FFF2-40B4-BE49-F238E27FC236}">
                  <a16:creationId xmlns:a16="http://schemas.microsoft.com/office/drawing/2014/main" id="{9F41DDC4-F5FE-75DF-FAAF-B0BD49273F50}"/>
                </a:ext>
              </a:extLst>
            </p:cNvPr>
            <p:cNvGrpSpPr/>
            <p:nvPr/>
          </p:nvGrpSpPr>
          <p:grpSpPr>
            <a:xfrm>
              <a:off x="3090981" y="3545408"/>
              <a:ext cx="1936970" cy="874983"/>
              <a:chOff x="3090366" y="3552084"/>
              <a:chExt cx="1936970" cy="874983"/>
            </a:xfrm>
          </p:grpSpPr>
          <p:sp>
            <p:nvSpPr>
              <p:cNvPr id="9" name="Rechteck: abgerundete Ecken 8">
                <a:extLst>
                  <a:ext uri="{FF2B5EF4-FFF2-40B4-BE49-F238E27FC236}">
                    <a16:creationId xmlns:a16="http://schemas.microsoft.com/office/drawing/2014/main" id="{122770C4-389A-F529-7754-42A4B87CD7CE}"/>
                  </a:ext>
                </a:extLst>
              </p:cNvPr>
              <p:cNvSpPr/>
              <p:nvPr/>
            </p:nvSpPr>
            <p:spPr>
              <a:xfrm>
                <a:off x="3090369" y="3890383"/>
                <a:ext cx="1936967" cy="187285"/>
              </a:xfrm>
              <a:prstGeom prst="roundRect">
                <a:avLst/>
              </a:prstGeom>
              <a:solidFill>
                <a:srgbClr val="FFC000"/>
              </a:solidFill>
              <a:ln w="57150" cap="flat">
                <a:solidFill>
                  <a:srgbClr val="FFC000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Arial"/>
                  </a:rPr>
                  <a:t>Security Operations Guide</a:t>
                </a:r>
              </a:p>
            </p:txBody>
          </p:sp>
          <p:sp>
            <p:nvSpPr>
              <p:cNvPr id="10" name="Rechteck: abgerundete Ecken 9">
                <a:extLst>
                  <a:ext uri="{FF2B5EF4-FFF2-40B4-BE49-F238E27FC236}">
                    <a16:creationId xmlns:a16="http://schemas.microsoft.com/office/drawing/2014/main" id="{7D42D0C7-27BE-38BD-6D46-AD99CC5AA2C1}"/>
                  </a:ext>
                </a:extLst>
              </p:cNvPr>
              <p:cNvSpPr/>
              <p:nvPr/>
            </p:nvSpPr>
            <p:spPr>
              <a:xfrm>
                <a:off x="3090368" y="4239782"/>
                <a:ext cx="1936967" cy="187285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  <a:ln w="57150" cap="flat">
                <a:solidFill>
                  <a:schemeClr val="accent5">
                    <a:lumMod val="7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Arial"/>
                  </a:rPr>
                  <a:t>Open Source Protocol</a:t>
                </a:r>
              </a:p>
            </p:txBody>
          </p:sp>
          <p:sp>
            <p:nvSpPr>
              <p:cNvPr id="112" name="Rechteck: abgerundete Ecken 111">
                <a:extLst>
                  <a:ext uri="{FF2B5EF4-FFF2-40B4-BE49-F238E27FC236}">
                    <a16:creationId xmlns:a16="http://schemas.microsoft.com/office/drawing/2014/main" id="{8403124C-B31D-F36A-A899-A7CF6BB135EE}"/>
                  </a:ext>
                </a:extLst>
              </p:cNvPr>
              <p:cNvSpPr/>
              <p:nvPr/>
            </p:nvSpPr>
            <p:spPr>
              <a:xfrm>
                <a:off x="3090366" y="3552084"/>
                <a:ext cx="1936967" cy="187285"/>
              </a:xfrm>
              <a:prstGeom prst="roundRect">
                <a:avLst/>
              </a:prstGeom>
              <a:solidFill>
                <a:srgbClr val="92D050"/>
              </a:solidFill>
              <a:ln w="57150" cap="flat">
                <a:solidFill>
                  <a:srgbClr val="92D050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dirty="0">
                    <a:latin typeface="+mn-lt"/>
                    <a:ea typeface="+mn-ea"/>
                    <a:cs typeface="+mn-cs"/>
                  </a:rPr>
                  <a:t>UC1, OE1, UC2, OE2</a:t>
                </a:r>
                <a:endParaRPr kumimoji="0" lang="en-US" sz="1100" b="0" i="0" u="none" strike="noStrike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endParaRPr>
              </a:p>
            </p:txBody>
          </p:sp>
        </p:grpSp>
      </p:grpSp>
      <p:grpSp>
        <p:nvGrpSpPr>
          <p:cNvPr id="142" name="Gruppieren 141">
            <a:extLst>
              <a:ext uri="{FF2B5EF4-FFF2-40B4-BE49-F238E27FC236}">
                <a16:creationId xmlns:a16="http://schemas.microsoft.com/office/drawing/2014/main" id="{E885472F-E2E3-DE0C-CDD5-E9E93BDE0AFA}"/>
              </a:ext>
            </a:extLst>
          </p:cNvPr>
          <p:cNvGrpSpPr/>
          <p:nvPr/>
        </p:nvGrpSpPr>
        <p:grpSpPr>
          <a:xfrm>
            <a:off x="6345790" y="4280397"/>
            <a:ext cx="1213474" cy="481111"/>
            <a:chOff x="6345790" y="4450361"/>
            <a:chExt cx="1213474" cy="481111"/>
          </a:xfrm>
        </p:grpSpPr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ACB38C35-5891-7CE5-318B-C9114AFD6BC3}"/>
                </a:ext>
              </a:extLst>
            </p:cNvPr>
            <p:cNvSpPr txBox="1"/>
            <p:nvPr/>
          </p:nvSpPr>
          <p:spPr>
            <a:xfrm>
              <a:off x="6345790" y="4746806"/>
              <a:ext cx="1213474" cy="18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200" noProof="0" dirty="0">
                  <a:latin typeface="+mn-lt"/>
                  <a:ea typeface="+mn-ea"/>
                  <a:cs typeface="+mn-cs"/>
                </a:rPr>
                <a:t>Product B2 (OE2)</a:t>
              </a:r>
              <a:endParaRPr kumimoji="0" lang="en-US" sz="12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4" name="Rechteck: abgerundete Ecken 123">
              <a:extLst>
                <a:ext uri="{FF2B5EF4-FFF2-40B4-BE49-F238E27FC236}">
                  <a16:creationId xmlns:a16="http://schemas.microsoft.com/office/drawing/2014/main" id="{01F4FCC9-DC69-79C5-EABE-209BD9123FAD}"/>
                </a:ext>
              </a:extLst>
            </p:cNvPr>
            <p:cNvSpPr/>
            <p:nvPr/>
          </p:nvSpPr>
          <p:spPr>
            <a:xfrm>
              <a:off x="6704556" y="4450361"/>
              <a:ext cx="495941" cy="241179"/>
            </a:xfrm>
            <a:prstGeom prst="roundRect">
              <a:avLst/>
            </a:prstGeom>
            <a:solidFill>
              <a:srgbClr val="FFFFFF"/>
            </a:solidFill>
            <a:ln w="25400" cap="flat">
              <a:solidFill>
                <a:schemeClr val="accent4">
                  <a:lumMod val="5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41" name="Gruppieren 140">
            <a:extLst>
              <a:ext uri="{FF2B5EF4-FFF2-40B4-BE49-F238E27FC236}">
                <a16:creationId xmlns:a16="http://schemas.microsoft.com/office/drawing/2014/main" id="{D2D5C7A6-014F-AA7B-77EB-23F6467D8A7F}"/>
              </a:ext>
            </a:extLst>
          </p:cNvPr>
          <p:cNvGrpSpPr/>
          <p:nvPr/>
        </p:nvGrpSpPr>
        <p:grpSpPr>
          <a:xfrm>
            <a:off x="6345790" y="3694172"/>
            <a:ext cx="1213474" cy="475586"/>
            <a:chOff x="6345790" y="3864136"/>
            <a:chExt cx="1213474" cy="475586"/>
          </a:xfrm>
        </p:grpSpPr>
        <p:sp>
          <p:nvSpPr>
            <p:cNvPr id="58" name="Rechteck: abgerundete Ecken 57">
              <a:extLst>
                <a:ext uri="{FF2B5EF4-FFF2-40B4-BE49-F238E27FC236}">
                  <a16:creationId xmlns:a16="http://schemas.microsoft.com/office/drawing/2014/main" id="{BA6058E9-3BA5-14D7-C41F-80012C67539D}"/>
                </a:ext>
              </a:extLst>
            </p:cNvPr>
            <p:cNvSpPr/>
            <p:nvPr/>
          </p:nvSpPr>
          <p:spPr>
            <a:xfrm>
              <a:off x="6704556" y="3864136"/>
              <a:ext cx="495941" cy="241179"/>
            </a:xfrm>
            <a:prstGeom prst="roundRect">
              <a:avLst/>
            </a:prstGeom>
            <a:solidFill>
              <a:srgbClr val="FFFFFF"/>
            </a:solidFill>
            <a:ln w="25400" cap="flat">
              <a:solidFill>
                <a:schemeClr val="accent4">
                  <a:lumMod val="75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6" name="Textfeld 125">
              <a:extLst>
                <a:ext uri="{FF2B5EF4-FFF2-40B4-BE49-F238E27FC236}">
                  <a16:creationId xmlns:a16="http://schemas.microsoft.com/office/drawing/2014/main" id="{559DA385-9732-CD07-D4E3-1EBEA4D51534}"/>
                </a:ext>
              </a:extLst>
            </p:cNvPr>
            <p:cNvSpPr txBox="1"/>
            <p:nvPr/>
          </p:nvSpPr>
          <p:spPr>
            <a:xfrm>
              <a:off x="6345790" y="4155056"/>
              <a:ext cx="1213474" cy="18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200" noProof="0" dirty="0">
                  <a:latin typeface="+mn-lt"/>
                  <a:ea typeface="+mn-ea"/>
                  <a:cs typeface="+mn-cs"/>
                </a:rPr>
                <a:t>Product B1 (OE1)</a:t>
              </a:r>
              <a:endParaRPr kumimoji="0" lang="en-US" sz="12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cxnSp>
        <p:nvCxnSpPr>
          <p:cNvPr id="76" name="Gerade Verbindung mit Pfeil 75">
            <a:extLst>
              <a:ext uri="{FF2B5EF4-FFF2-40B4-BE49-F238E27FC236}">
                <a16:creationId xmlns:a16="http://schemas.microsoft.com/office/drawing/2014/main" id="{86C982E5-7FBB-8CCE-BA82-7FBA1BA9D2C9}"/>
              </a:ext>
            </a:extLst>
          </p:cNvPr>
          <p:cNvCxnSpPr>
            <a:cxnSpLocks/>
            <a:stCxn id="60" idx="1"/>
            <a:endCxn id="58" idx="3"/>
          </p:cNvCxnSpPr>
          <p:nvPr/>
        </p:nvCxnSpPr>
        <p:spPr>
          <a:xfrm flipH="1" flipV="1">
            <a:off x="7200497" y="3814762"/>
            <a:ext cx="772038" cy="293113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Gerade Verbindung mit Pfeil 126">
            <a:extLst>
              <a:ext uri="{FF2B5EF4-FFF2-40B4-BE49-F238E27FC236}">
                <a16:creationId xmlns:a16="http://schemas.microsoft.com/office/drawing/2014/main" id="{29EA3723-98B0-4E0D-2A53-CF373FAA096E}"/>
              </a:ext>
            </a:extLst>
          </p:cNvPr>
          <p:cNvCxnSpPr>
            <a:cxnSpLocks/>
            <a:stCxn id="60" idx="1"/>
            <a:endCxn id="124" idx="3"/>
          </p:cNvCxnSpPr>
          <p:nvPr/>
        </p:nvCxnSpPr>
        <p:spPr>
          <a:xfrm flipH="1">
            <a:off x="7200497" y="4107875"/>
            <a:ext cx="772038" cy="293112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0" name="Gruppieren 139">
            <a:extLst>
              <a:ext uri="{FF2B5EF4-FFF2-40B4-BE49-F238E27FC236}">
                <a16:creationId xmlns:a16="http://schemas.microsoft.com/office/drawing/2014/main" id="{A74A94A8-AECF-8628-1388-E3BDECC37B32}"/>
              </a:ext>
            </a:extLst>
          </p:cNvPr>
          <p:cNvGrpSpPr/>
          <p:nvPr/>
        </p:nvGrpSpPr>
        <p:grpSpPr>
          <a:xfrm>
            <a:off x="7695522" y="3857528"/>
            <a:ext cx="1049966" cy="730696"/>
            <a:chOff x="7707442" y="4027492"/>
            <a:chExt cx="1049966" cy="730696"/>
          </a:xfrm>
        </p:grpSpPr>
        <p:sp>
          <p:nvSpPr>
            <p:cNvPr id="60" name="Rechteck: abgerundete Ecken 59">
              <a:extLst>
                <a:ext uri="{FF2B5EF4-FFF2-40B4-BE49-F238E27FC236}">
                  <a16:creationId xmlns:a16="http://schemas.microsoft.com/office/drawing/2014/main" id="{B839B6DA-5A97-7150-823D-E745B59531DB}"/>
                </a:ext>
              </a:extLst>
            </p:cNvPr>
            <p:cNvSpPr/>
            <p:nvPr/>
          </p:nvSpPr>
          <p:spPr>
            <a:xfrm>
              <a:off x="7984455" y="4027492"/>
              <a:ext cx="495941" cy="500693"/>
            </a:xfrm>
            <a:prstGeom prst="roundRect">
              <a:avLst/>
            </a:prstGeom>
            <a:solidFill>
              <a:srgbClr val="FFFFFF"/>
            </a:solidFill>
            <a:ln w="25400" cap="flat">
              <a:solidFill>
                <a:schemeClr val="accent1">
                  <a:lumMod val="5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69DC6859-BE77-AE6D-C873-DD7A2A112D9B}"/>
                </a:ext>
              </a:extLst>
            </p:cNvPr>
            <p:cNvSpPr txBox="1"/>
            <p:nvPr/>
          </p:nvSpPr>
          <p:spPr>
            <a:xfrm>
              <a:off x="7707442" y="4573522"/>
              <a:ext cx="1049966" cy="18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algn="ctr" hangingPunct="0">
                <a:buClrTx/>
              </a:pPr>
              <a:r>
                <a:rPr lang="en-US" sz="1200" noProof="0" dirty="0"/>
                <a:t>Manufacturer B</a:t>
              </a:r>
              <a:endParaRPr kumimoji="0" lang="en-US" sz="12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9" name="Gruppieren 138">
            <a:extLst>
              <a:ext uri="{FF2B5EF4-FFF2-40B4-BE49-F238E27FC236}">
                <a16:creationId xmlns:a16="http://schemas.microsoft.com/office/drawing/2014/main" id="{2ED27D39-AE32-F109-69EB-91947EEDF13A}"/>
              </a:ext>
            </a:extLst>
          </p:cNvPr>
          <p:cNvGrpSpPr/>
          <p:nvPr/>
        </p:nvGrpSpPr>
        <p:grpSpPr>
          <a:xfrm>
            <a:off x="7695522" y="2802334"/>
            <a:ext cx="1049966" cy="731604"/>
            <a:chOff x="7683603" y="2972298"/>
            <a:chExt cx="1049966" cy="731604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5ABD3D3D-9A5C-50FA-EABD-68227D9C4C03}"/>
                </a:ext>
              </a:extLst>
            </p:cNvPr>
            <p:cNvSpPr txBox="1"/>
            <p:nvPr/>
          </p:nvSpPr>
          <p:spPr>
            <a:xfrm>
              <a:off x="7683603" y="3519236"/>
              <a:ext cx="1049966" cy="18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algn="ctr" hangingPunct="0">
                <a:buClrTx/>
              </a:pPr>
              <a:r>
                <a:rPr lang="en-US" sz="1200" noProof="0" dirty="0"/>
                <a:t>Manufacturer A</a:t>
              </a:r>
              <a:endParaRPr kumimoji="0" lang="en-US" sz="12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" name="Rechteck: abgerundete Ecken 1">
              <a:extLst>
                <a:ext uri="{FF2B5EF4-FFF2-40B4-BE49-F238E27FC236}">
                  <a16:creationId xmlns:a16="http://schemas.microsoft.com/office/drawing/2014/main" id="{027B131D-43C8-1028-04BC-4A7FEF8E6289}"/>
                </a:ext>
              </a:extLst>
            </p:cNvPr>
            <p:cNvSpPr/>
            <p:nvPr/>
          </p:nvSpPr>
          <p:spPr>
            <a:xfrm>
              <a:off x="7960616" y="2972298"/>
              <a:ext cx="495941" cy="500693"/>
            </a:xfrm>
            <a:prstGeom prst="roundRect">
              <a:avLst/>
            </a:prstGeom>
            <a:solidFill>
              <a:srgbClr val="FFFFFF"/>
            </a:solidFill>
            <a:ln w="25400" cap="flat">
              <a:solidFill>
                <a:srgbClr val="00B05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8" name="Gruppieren 137">
            <a:extLst>
              <a:ext uri="{FF2B5EF4-FFF2-40B4-BE49-F238E27FC236}">
                <a16:creationId xmlns:a16="http://schemas.microsoft.com/office/drawing/2014/main" id="{8F8C93C6-9C65-87B0-C64B-98EEA0FFF489}"/>
              </a:ext>
            </a:extLst>
          </p:cNvPr>
          <p:cNvGrpSpPr/>
          <p:nvPr/>
        </p:nvGrpSpPr>
        <p:grpSpPr>
          <a:xfrm>
            <a:off x="7693919" y="1586363"/>
            <a:ext cx="1053173" cy="762382"/>
            <a:chOff x="7693920" y="1654347"/>
            <a:chExt cx="1053173" cy="762382"/>
          </a:xfrm>
        </p:grpSpPr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0E14F090-1934-23F0-BB55-4FBE6835552D}"/>
                </a:ext>
              </a:extLst>
            </p:cNvPr>
            <p:cNvSpPr/>
            <p:nvPr/>
          </p:nvSpPr>
          <p:spPr>
            <a:xfrm>
              <a:off x="7972536" y="1654347"/>
              <a:ext cx="495941" cy="500693"/>
            </a:xfrm>
            <a:prstGeom prst="roundRect">
              <a:avLst/>
            </a:prstGeom>
            <a:solidFill>
              <a:srgbClr val="FFFFFF"/>
            </a:solidFill>
            <a:ln w="25400" cap="flat">
              <a:solidFill>
                <a:schemeClr val="accent1">
                  <a:lumMod val="5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A1B37439-256D-20C0-1942-D682F52AE6F6}"/>
                </a:ext>
              </a:extLst>
            </p:cNvPr>
            <p:cNvSpPr txBox="1"/>
            <p:nvPr/>
          </p:nvSpPr>
          <p:spPr>
            <a:xfrm>
              <a:off x="7693920" y="2201285"/>
              <a:ext cx="1053173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noProof="0" dirty="0">
                  <a:latin typeface="+mn-lt"/>
                  <a:ea typeface="+mn-ea"/>
                  <a:cs typeface="+mn-cs"/>
                </a:rPr>
                <a:t>Manufacturer</a:t>
              </a:r>
              <a:endParaRPr kumimoji="0" lang="en-US" sz="1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graphicFrame>
        <p:nvGraphicFramePr>
          <p:cNvPr id="161" name="Objekt 160">
            <a:hlinkClick r:id="rId5"/>
            <a:extLst>
              <a:ext uri="{FF2B5EF4-FFF2-40B4-BE49-F238E27FC236}">
                <a16:creationId xmlns:a16="http://schemas.microsoft.com/office/drawing/2014/main" id="{4C3AF316-9ADE-9D07-F1C6-84E30FCF50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20619" y="4590553"/>
          <a:ext cx="876458" cy="170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9854943" imgH="3875120" progId="">
                  <p:embed/>
                </p:oleObj>
              </mc:Choice>
              <mc:Fallback>
                <p:oleObj r:id="rId6" imgW="19854943" imgH="3875120" progId="">
                  <p:embed/>
                  <p:pic>
                    <p:nvPicPr>
                      <p:cNvPr id="161" name="Objekt 160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id="{6A7A76E5-F45C-15FC-91C3-D3C75BE3CC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20619" y="4590553"/>
                        <a:ext cx="876458" cy="1709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1201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>
          <a:extLst>
            <a:ext uri="{FF2B5EF4-FFF2-40B4-BE49-F238E27FC236}">
              <a16:creationId xmlns:a16="http://schemas.microsoft.com/office/drawing/2014/main" id="{24243D9E-1C19-927C-506A-499C5F2AD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6F252A3-D8B0-D506-41D1-D6D6301EE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0" y="1520816"/>
            <a:ext cx="2510790" cy="2510790"/>
          </a:xfrm>
          <a:prstGeom prst="rect">
            <a:avLst/>
          </a:prstGeom>
        </p:spPr>
      </p:pic>
      <p:sp>
        <p:nvSpPr>
          <p:cNvPr id="108" name="Google Shape;108;p19">
            <a:extLst>
              <a:ext uri="{FF2B5EF4-FFF2-40B4-BE49-F238E27FC236}">
                <a16:creationId xmlns:a16="http://schemas.microsoft.com/office/drawing/2014/main" id="{F69BD561-529C-3364-D051-74ECA7259A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-US" noProof="0" dirty="0"/>
              <a:t>CRA / NIS2 lives outside our protocol stacks!</a:t>
            </a:r>
            <a:endParaRPr lang="en-US" sz="1355" i="1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F32612-4A69-9867-2CC2-F65C5FDD38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124199" y="1171932"/>
            <a:ext cx="5852161" cy="320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7800" indent="-1778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noProof="0" dirty="0">
                <a:solidFill>
                  <a:schemeClr val="tx1"/>
                </a:solidFill>
                <a:latin typeface="Arial" panose="020B0604020202020204" pitchFamily="34" charset="0"/>
              </a:rPr>
              <a:t>When we consume a </a:t>
            </a:r>
            <a:r>
              <a:rPr lang="en-US" i="1" noProof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product</a:t>
            </a:r>
            <a:r>
              <a:rPr lang="en-US" noProof="0" dirty="0">
                <a:solidFill>
                  <a:schemeClr val="tx1"/>
                </a:solidFill>
                <a:latin typeface="Arial" panose="020B0604020202020204" pitchFamily="34" charset="0"/>
              </a:rPr>
              <a:t> or a </a:t>
            </a:r>
            <a:r>
              <a:rPr lang="en-US" i="1" noProof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service</a:t>
            </a:r>
            <a:r>
              <a:rPr lang="en-US" noProof="0" dirty="0">
                <a:solidFill>
                  <a:schemeClr val="tx1"/>
                </a:solidFill>
                <a:latin typeface="Arial" panose="020B0604020202020204" pitchFamily="34" charset="0"/>
              </a:rPr>
              <a:t> our tooling, automation, and trust assumptions usually start on the TCP/IP networking layer: </a:t>
            </a:r>
            <a:r>
              <a:rPr lang="en-US" noProof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hlinkClick r:id="rId4"/>
              </a:rPr>
              <a:t>https://charging.station</a:t>
            </a:r>
            <a:r>
              <a:rPr lang="en-US" noProof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, https://ptbtime1.ptb.de</a:t>
            </a:r>
          </a:p>
          <a:p>
            <a:pPr marL="177800" indent="-1778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i="1" noProof="0" dirty="0">
                <a:solidFill>
                  <a:schemeClr val="tx1"/>
                </a:solidFill>
                <a:latin typeface="Arial" panose="020B0604020202020204" pitchFamily="34" charset="0"/>
              </a:rPr>
              <a:t>Governance, security, resilience, vulnerabilities, </a:t>
            </a:r>
            <a:r>
              <a:rPr lang="en-US" noProof="0" dirty="0">
                <a:solidFill>
                  <a:schemeClr val="tx1"/>
                </a:solidFill>
                <a:latin typeface="Arial" panose="020B0604020202020204" pitchFamily="34" charset="0"/>
              </a:rPr>
              <a:t>…</a:t>
            </a:r>
            <a:br>
              <a:rPr lang="en-US" noProof="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noProof="0" dirty="0">
                <a:solidFill>
                  <a:schemeClr val="tx1"/>
                </a:solidFill>
                <a:latin typeface="Arial" panose="020B0604020202020204" pitchFamily="34" charset="0"/>
              </a:rPr>
              <a:t>remain </a:t>
            </a:r>
            <a:r>
              <a:rPr lang="en-US" i="1" noProof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out-of-band, non-machine-readable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scattered across documentation, if mentioned at all.</a:t>
            </a:r>
            <a:endParaRPr lang="en-US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177800" indent="-1778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noProof="0" dirty="0">
                <a:solidFill>
                  <a:schemeClr val="tx1"/>
                </a:solidFill>
                <a:latin typeface="Arial" panose="020B0604020202020204" pitchFamily="34" charset="0"/>
              </a:rPr>
              <a:t>Is this still acceptable for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</a:rPr>
              <a:t>state-of-the-art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noProof="0" dirty="0">
                <a:solidFill>
                  <a:schemeClr val="tx1"/>
                </a:solidFill>
                <a:latin typeface="Arial" panose="020B0604020202020204" pitchFamily="34" charset="0"/>
              </a:rPr>
              <a:t>digital infrastructure?</a:t>
            </a:r>
          </a:p>
        </p:txBody>
      </p:sp>
    </p:spTree>
    <p:extLst>
      <p:ext uri="{BB962C8B-B14F-4D97-AF65-F5344CB8AC3E}">
        <p14:creationId xmlns:p14="http://schemas.microsoft.com/office/powerpoint/2010/main" val="347325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>
          <a:extLst>
            <a:ext uri="{FF2B5EF4-FFF2-40B4-BE49-F238E27FC236}">
              <a16:creationId xmlns:a16="http://schemas.microsoft.com/office/drawing/2014/main" id="{BE9428E0-5D65-E5DE-6C1E-F9B877641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Höhle, Kunst enthält.&#10;&#10;KI-generierte Inhalte können fehlerhaft sein.">
            <a:extLst>
              <a:ext uri="{FF2B5EF4-FFF2-40B4-BE49-F238E27FC236}">
                <a16:creationId xmlns:a16="http://schemas.microsoft.com/office/drawing/2014/main" id="{7425163D-D353-0EE1-32EB-1025CC123F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42" b="1913"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33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>
          <a:extLst>
            <a:ext uri="{FF2B5EF4-FFF2-40B4-BE49-F238E27FC236}">
              <a16:creationId xmlns:a16="http://schemas.microsoft.com/office/drawing/2014/main" id="{04F4CB9D-3BFF-442E-DECC-C81B7F4A4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5F5B407-1CC6-5112-B87A-350B3FC50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45" y="1678219"/>
            <a:ext cx="2510790" cy="2510790"/>
          </a:xfrm>
          <a:prstGeom prst="rect">
            <a:avLst/>
          </a:prstGeom>
        </p:spPr>
      </p:pic>
      <p:sp>
        <p:nvSpPr>
          <p:cNvPr id="108" name="Google Shape;108;p19">
            <a:extLst>
              <a:ext uri="{FF2B5EF4-FFF2-40B4-BE49-F238E27FC236}">
                <a16:creationId xmlns:a16="http://schemas.microsoft.com/office/drawing/2014/main" id="{5D02C250-17F7-BA32-CD8B-40C51FDB68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-US" noProof="0" dirty="0"/>
              <a:t>CRA product consuming a NIS2 </a:t>
            </a:r>
            <a:r>
              <a:rPr lang="en-US" dirty="0"/>
              <a:t>s</a:t>
            </a:r>
            <a:r>
              <a:rPr lang="en-US" noProof="0" dirty="0" err="1"/>
              <a:t>ervice</a:t>
            </a:r>
            <a:endParaRPr lang="en-US" sz="1355" i="1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A927A3-6018-4ACD-4C72-FA14118AE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124199" y="1156205"/>
            <a:ext cx="5852161" cy="355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7800" indent="-1778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noProof="0" dirty="0">
                <a:solidFill>
                  <a:schemeClr val="tx1"/>
                </a:solidFill>
                <a:latin typeface="Arial" panose="020B0604020202020204" pitchFamily="34" charset="0"/>
              </a:rPr>
              <a:t>No longer hardcoded/-configured service endpoints!</a:t>
            </a:r>
          </a:p>
          <a:p>
            <a:pPr marL="177800" indent="-1778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hlinkClick r:id="rId4"/>
              </a:rPr>
              <a:t>https://ptbtime.ptb.de/.well-known/nts-policy.json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635000" lvl="1" indent="-1778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noProof="0" dirty="0">
                <a:solidFill>
                  <a:schemeClr val="tx1"/>
                </a:solidFill>
                <a:latin typeface="Arial" panose="020B0604020202020204" pitchFamily="34" charset="0"/>
              </a:rPr>
              <a:t>Whether DNS SRV/SVCB and DANE shall be used</a:t>
            </a:r>
          </a:p>
          <a:p>
            <a:pPr marL="635000" lvl="1" indent="-1778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Service Description and General Contact Information</a:t>
            </a:r>
          </a:p>
          <a:p>
            <a:pPr marL="635000" lvl="1" indent="-1778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Service Quality Metrics: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minServers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maxDelay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, …</a:t>
            </a:r>
          </a:p>
          <a:p>
            <a:pPr marL="635000" lvl="1" indent="-1778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Links to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Historic Service Quality Data</a:t>
            </a:r>
            <a:endParaRPr lang="en-US" noProof="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635000" lvl="1" indent="-1778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Links to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Vulnerability Information / Reporting</a:t>
            </a:r>
          </a:p>
          <a:p>
            <a:pPr marL="635000" lvl="1" indent="-1778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Links to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Planed Service Times / </a:t>
            </a:r>
            <a:r>
              <a:rPr lang="en-US" noProof="0" dirty="0">
                <a:solidFill>
                  <a:schemeClr val="tx1"/>
                </a:solidFill>
                <a:latin typeface="Arial" panose="020B0604020202020204" pitchFamily="34" charset="0"/>
              </a:rPr>
              <a:t>Issue Management</a:t>
            </a:r>
          </a:p>
          <a:p>
            <a:pPr marL="635000" lvl="1" indent="-1778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Digital Signatures, Lifetime Information, …</a:t>
            </a:r>
            <a:endParaRPr lang="en-US" noProof="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177800" indent="-1778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</a:rPr>
              <a:t>Buzzword: </a:t>
            </a:r>
            <a:r>
              <a:rPr lang="en-US" i="1" dirty="0">
                <a:solidFill>
                  <a:srgbClr val="FFC000"/>
                </a:solidFill>
                <a:latin typeface="Arial" panose="020B0604020202020204" pitchFamily="34" charset="0"/>
              </a:rPr>
              <a:t>“Digital Service Passport”</a:t>
            </a:r>
            <a:endParaRPr lang="en-US" i="1" noProof="0" dirty="0">
              <a:solidFill>
                <a:srgbClr val="FFC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385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>
          <a:extLst>
            <a:ext uri="{FF2B5EF4-FFF2-40B4-BE49-F238E27FC236}">
              <a16:creationId xmlns:a16="http://schemas.microsoft.com/office/drawing/2014/main" id="{CF2FDA39-8347-8CEE-DAD1-B81DE9BF0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CD54272-B38E-F892-8A6A-89332F3C0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0" y="1520817"/>
            <a:ext cx="2510790" cy="2510790"/>
          </a:xfrm>
          <a:prstGeom prst="rect">
            <a:avLst/>
          </a:prstGeom>
        </p:spPr>
      </p:pic>
      <p:sp>
        <p:nvSpPr>
          <p:cNvPr id="108" name="Google Shape;108;p19">
            <a:extLst>
              <a:ext uri="{FF2B5EF4-FFF2-40B4-BE49-F238E27FC236}">
                <a16:creationId xmlns:a16="http://schemas.microsoft.com/office/drawing/2014/main" id="{2F1169A6-F96E-46E4-4D55-62C6DFDBD8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-US" noProof="0" dirty="0"/>
              <a:t>CRA product exposed information</a:t>
            </a:r>
            <a:endParaRPr lang="en-US" sz="1355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5A929E-9542-3E8B-1A6C-8ED0E75D89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124200" y="1203988"/>
            <a:ext cx="5594350" cy="3144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7800" lvl="0" indent="-1778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noProof="0" dirty="0">
                <a:solidFill>
                  <a:schemeClr val="tx1"/>
                </a:solidFill>
                <a:latin typeface="Arial" panose="020B0604020202020204" pitchFamily="34" charset="0"/>
              </a:rPr>
              <a:t>In </a:t>
            </a:r>
            <a:r>
              <a:rPr lang="en-US" noProof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error reports </a:t>
            </a:r>
            <a:r>
              <a:rPr lang="en-US" noProof="0" dirty="0">
                <a:solidFill>
                  <a:srgbClr val="FFC000"/>
                </a:solidFill>
                <a:latin typeface="Arial" panose="020B0604020202020204" pitchFamily="34" charset="0"/>
              </a:rPr>
              <a:t>context</a:t>
            </a:r>
            <a:r>
              <a:rPr lang="en-US" noProof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noProof="0" dirty="0">
                <a:solidFill>
                  <a:schemeClr val="tx1"/>
                </a:solidFill>
                <a:latin typeface="Arial" panose="020B0604020202020204" pitchFamily="34" charset="0"/>
              </a:rPr>
              <a:t>is always missing/wrong</a:t>
            </a:r>
          </a:p>
          <a:p>
            <a:pPr marL="177800" lvl="0" indent="-1778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CRA device shall provide governance meta data via its firmware and management protocol</a:t>
            </a:r>
          </a:p>
          <a:p>
            <a:pPr marL="635000" lvl="1" indent="-1778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Product Description and General Contact Information</a:t>
            </a:r>
          </a:p>
          <a:p>
            <a:pPr marL="635000" lvl="1" indent="-1778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Links to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Vulnerability Information / Reporting</a:t>
            </a:r>
          </a:p>
          <a:p>
            <a:pPr marL="635000" lvl="1" indent="-17780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Links to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Firmware Updates / Editions</a:t>
            </a:r>
            <a:b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</a:b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177800" indent="-1778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</a:rPr>
              <a:t>Buzzword: </a:t>
            </a:r>
            <a:r>
              <a:rPr lang="en-US" i="1" dirty="0">
                <a:solidFill>
                  <a:srgbClr val="FFC000"/>
                </a:solidFill>
                <a:latin typeface="Arial" panose="020B0604020202020204" pitchFamily="34" charset="0"/>
              </a:rPr>
              <a:t>“Digital Product Passport”</a:t>
            </a:r>
            <a:br>
              <a:rPr lang="en-US" i="1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</a:rPr>
              <a:t>                  </a:t>
            </a:r>
            <a:r>
              <a:rPr lang="en-US" sz="1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with CRA extensions</a:t>
            </a:r>
          </a:p>
        </p:txBody>
      </p:sp>
    </p:spTree>
    <p:extLst>
      <p:ext uri="{BB962C8B-B14F-4D97-AF65-F5344CB8AC3E}">
        <p14:creationId xmlns:p14="http://schemas.microsoft.com/office/powerpoint/2010/main" val="565071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>
          <a:extLst>
            <a:ext uri="{FF2B5EF4-FFF2-40B4-BE49-F238E27FC236}">
              <a16:creationId xmlns:a16="http://schemas.microsoft.com/office/drawing/2014/main" id="{3AADF764-8861-1CAB-5DA9-8683F8E67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5C3B592-1CAF-54DD-8D24-2B07660D3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0" y="1520817"/>
            <a:ext cx="2510790" cy="2510790"/>
          </a:xfrm>
          <a:prstGeom prst="rect">
            <a:avLst/>
          </a:prstGeom>
        </p:spPr>
      </p:pic>
      <p:sp>
        <p:nvSpPr>
          <p:cNvPr id="108" name="Google Shape;108;p19">
            <a:extLst>
              <a:ext uri="{FF2B5EF4-FFF2-40B4-BE49-F238E27FC236}">
                <a16:creationId xmlns:a16="http://schemas.microsoft.com/office/drawing/2014/main" id="{8AC34F95-5475-0F7B-B8B4-F314B8DAFE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-US" noProof="0" dirty="0"/>
              <a:t>CRA product exposed information with context</a:t>
            </a:r>
            <a:endParaRPr lang="en-US" sz="1355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A00801-DCCB-2432-B9E7-B6CB5ED66E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124200" y="1729774"/>
            <a:ext cx="5594350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7800" indent="-1778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CRA devices shall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</a:rPr>
              <a:t>expose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the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“layer 8 governance meta data”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from each (NIS2) service it is consuming.</a:t>
            </a:r>
          </a:p>
          <a:p>
            <a:pPr marL="177800" indent="-1778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This enables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more efficient error reports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, as all context information is directly available.</a:t>
            </a:r>
          </a:p>
          <a:p>
            <a:pPr marL="177800" indent="-1778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581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>
          <a:extLst>
            <a:ext uri="{FF2B5EF4-FFF2-40B4-BE49-F238E27FC236}">
              <a16:creationId xmlns:a16="http://schemas.microsoft.com/office/drawing/2014/main" id="{0169C254-DE69-8FE2-3664-8A624C1F7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>
            <a:extLst>
              <a:ext uri="{FF2B5EF4-FFF2-40B4-BE49-F238E27FC236}">
                <a16:creationId xmlns:a16="http://schemas.microsoft.com/office/drawing/2014/main" id="{0BF54CF4-6BB0-1C38-78CB-3783527BB4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-US" noProof="0" dirty="0"/>
              <a:t>EV-CRA Charge with Compliance</a:t>
            </a:r>
            <a:br>
              <a:rPr lang="en-US" noProof="0" dirty="0"/>
            </a:br>
            <a:endParaRPr lang="en-US" sz="1355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58D1B8-CA47-E152-BFA0-68C01DBF90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124199" y="1483550"/>
            <a:ext cx="5852161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7800" lvl="0" indent="-177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en-US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EV Charging is </a:t>
            </a:r>
            <a:r>
              <a:rPr lang="en-US" noProof="0" dirty="0">
                <a:solidFill>
                  <a:schemeClr val="tx1"/>
                </a:solidFill>
                <a:latin typeface="Arial" panose="020B0604020202020204" pitchFamily="34" charset="0"/>
              </a:rPr>
              <a:t>no longer a niche </a:t>
            </a:r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Internet-of-</a:t>
            </a:r>
            <a:r>
              <a:rPr lang="en-US" i="1" noProof="0" dirty="0">
                <a:solidFill>
                  <a:schemeClr val="tx1"/>
                </a:solidFill>
                <a:latin typeface="Arial" panose="020B0604020202020204" pitchFamily="34" charset="0"/>
              </a:rPr>
              <a:t>broken</a:t>
            </a:r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-Things</a:t>
            </a:r>
            <a:r>
              <a:rPr lang="en-US" noProof="0" dirty="0">
                <a:solidFill>
                  <a:schemeClr val="tx1"/>
                </a:solidFill>
                <a:latin typeface="Arial" panose="020B0604020202020204" pitchFamily="34" charset="0"/>
              </a:rPr>
              <a:t> topic</a:t>
            </a:r>
          </a:p>
          <a:p>
            <a:pPr marL="177800" lvl="0" indent="-177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noProof="0" dirty="0">
                <a:solidFill>
                  <a:schemeClr val="tx1"/>
                </a:solidFill>
                <a:latin typeface="Arial" panose="020B0604020202020204" pitchFamily="34" charset="0"/>
              </a:rPr>
              <a:t>EV Charging is </a:t>
            </a:r>
            <a:r>
              <a:rPr kumimoji="0" lang="en-US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now </a:t>
            </a:r>
            <a:r>
              <a:rPr kumimoji="0" lang="en-US" b="1" i="0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critical digital infrastructure</a:t>
            </a:r>
            <a:endParaRPr kumimoji="0" lang="en-US" b="0" i="0" u="none" strike="noStrike" cap="none" normalizeH="0" baseline="0" noProof="0" dirty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  <a:p>
            <a:pPr marL="177800" marR="0" lvl="0" indent="-1778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This talk is about </a:t>
            </a:r>
            <a:r>
              <a:rPr kumimoji="0" lang="en-US" b="1" i="0" u="none" strike="noStrike" cap="none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architecture</a:t>
            </a:r>
            <a:r>
              <a:rPr kumimoji="0" lang="en-US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not legal interpretation</a:t>
            </a:r>
          </a:p>
          <a:p>
            <a:pPr marL="177800" marR="0" lvl="0" indent="-1778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CRA and NIS2 are treated as </a:t>
            </a:r>
            <a:r>
              <a:rPr kumimoji="0" lang="en-US" b="1" i="0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design constraints</a:t>
            </a:r>
            <a:r>
              <a:rPr kumimoji="0" lang="en-US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b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not paperwork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6B4D295-747B-215E-1B4F-A25C18222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0" y="1520816"/>
            <a:ext cx="2510790" cy="251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17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>
          <a:extLst>
            <a:ext uri="{FF2B5EF4-FFF2-40B4-BE49-F238E27FC236}">
              <a16:creationId xmlns:a16="http://schemas.microsoft.com/office/drawing/2014/main" id="{10B0A112-9CE9-682E-8F22-CB7653BB6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47871D4-7358-A01F-FEDB-4E668A12F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0" y="1511716"/>
            <a:ext cx="2510790" cy="2510790"/>
          </a:xfrm>
          <a:prstGeom prst="rect">
            <a:avLst/>
          </a:prstGeom>
        </p:spPr>
      </p:pic>
      <p:sp>
        <p:nvSpPr>
          <p:cNvPr id="108" name="Google Shape;108;p19">
            <a:extLst>
              <a:ext uri="{FF2B5EF4-FFF2-40B4-BE49-F238E27FC236}">
                <a16:creationId xmlns:a16="http://schemas.microsoft.com/office/drawing/2014/main" id="{40442FDE-95F0-D45A-1012-30EA702017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-US" noProof="0" dirty="0"/>
              <a:t>Conclusions…</a:t>
            </a:r>
            <a:endParaRPr lang="en-US" sz="1355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E7A43C-F17E-79BF-8384-CD02924117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124200" y="1229639"/>
            <a:ext cx="5594350" cy="309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7800" indent="-1778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Open Source Protocols should become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CRA Stewards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</a:p>
          <a:p>
            <a:pPr marL="177800" indent="-1778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Split your protocol in a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Technical Base Layer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and a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</a:rPr>
              <a:t>Security Operations Guide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</a:p>
          <a:p>
            <a:pPr marL="177800" indent="-1778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Provide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</a:rPr>
              <a:t>Governance Meta Data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of all your services and products via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“Platon’s Layer 8”</a:t>
            </a:r>
          </a:p>
          <a:p>
            <a:pPr marL="177800" indent="-1778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Consume governance meta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data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to improve resilience, security, user-friendliness and your own service level.</a:t>
            </a:r>
          </a:p>
        </p:txBody>
      </p:sp>
    </p:spTree>
    <p:extLst>
      <p:ext uri="{BB962C8B-B14F-4D97-AF65-F5344CB8AC3E}">
        <p14:creationId xmlns:p14="http://schemas.microsoft.com/office/powerpoint/2010/main" val="4245609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7A2E1D4-1517-DA16-13FF-C713BF0978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69" b="775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91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>
          <a:extLst>
            <a:ext uri="{FF2B5EF4-FFF2-40B4-BE49-F238E27FC236}">
              <a16:creationId xmlns:a16="http://schemas.microsoft.com/office/drawing/2014/main" id="{CAAB8F30-FBD1-770E-DF01-06E47547C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>
            <a:extLst>
              <a:ext uri="{FF2B5EF4-FFF2-40B4-BE49-F238E27FC236}">
                <a16:creationId xmlns:a16="http://schemas.microsoft.com/office/drawing/2014/main" id="{6EB57A67-DECE-D63C-A200-5F3B709BEC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-US" noProof="0" dirty="0"/>
              <a:t>E-Mobility in a nutshell</a:t>
            </a:r>
            <a:endParaRPr lang="en-US" sz="1355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B4D9FB-00CA-6878-A2F9-ED984F9209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033520" y="1187573"/>
            <a:ext cx="47244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7800" lvl="0" indent="-177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sz="2000" noProof="0" dirty="0">
                <a:solidFill>
                  <a:schemeClr val="tx1"/>
                </a:solidFill>
              </a:rPr>
              <a:t>Fast deployment, weak foundations, </a:t>
            </a:r>
            <a:r>
              <a:rPr lang="en-US" sz="2000" i="1" noProof="0" dirty="0">
                <a:solidFill>
                  <a:schemeClr val="accent5">
                    <a:lumMod val="75000"/>
                  </a:schemeClr>
                </a:solidFill>
              </a:rPr>
              <a:t>“ship-and-forget”</a:t>
            </a:r>
            <a:r>
              <a:rPr lang="en-US" sz="2000" noProof="0" dirty="0">
                <a:solidFill>
                  <a:schemeClr val="tx1"/>
                </a:solidFill>
              </a:rPr>
              <a:t> mentality.</a:t>
            </a:r>
          </a:p>
          <a:p>
            <a:pPr marL="177800" indent="-177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sz="2000" noProof="0" dirty="0">
                <a:solidFill>
                  <a:schemeClr val="tx1"/>
                </a:solidFill>
              </a:rPr>
              <a:t>Security, resilience, updateability, lifecycle and auditability are all </a:t>
            </a:r>
            <a:r>
              <a:rPr lang="en-US" sz="2000" noProof="0" dirty="0">
                <a:solidFill>
                  <a:schemeClr val="accent5">
                    <a:lumMod val="75000"/>
                  </a:schemeClr>
                </a:solidFill>
              </a:rPr>
              <a:t>vendor-specific secondary concerns</a:t>
            </a:r>
            <a:r>
              <a:rPr lang="en-US" sz="2000" noProof="0" dirty="0">
                <a:solidFill>
                  <a:schemeClr val="tx1"/>
                </a:solidFill>
              </a:rPr>
              <a:t>.</a:t>
            </a:r>
          </a:p>
          <a:p>
            <a:pPr marL="177800" indent="-177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sz="2000" noProof="0" dirty="0">
                <a:solidFill>
                  <a:schemeClr val="tx1"/>
                </a:solidFill>
              </a:rPr>
              <a:t>This created </a:t>
            </a:r>
            <a:r>
              <a:rPr lang="en-US" sz="2000" i="1" noProof="0" dirty="0">
                <a:solidFill>
                  <a:srgbClr val="FFC000"/>
                </a:solidFill>
              </a:rPr>
              <a:t>long-term technical debt.</a:t>
            </a:r>
            <a:endParaRPr kumimoji="0" lang="en-US" sz="2000" b="0" i="1" u="none" strike="noStrike" cap="none" normalizeH="0" baseline="0" noProof="0" dirty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0A42899-952E-E070-2644-DE1D25187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1648432"/>
            <a:ext cx="3554180" cy="194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44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>
          <a:extLst>
            <a:ext uri="{FF2B5EF4-FFF2-40B4-BE49-F238E27FC236}">
              <a16:creationId xmlns:a16="http://schemas.microsoft.com/office/drawing/2014/main" id="{32B617DD-13FA-2BBE-D89A-BADD37092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974348A2-DDC4-9ABC-4312-B3B09CECE280}"/>
              </a:ext>
            </a:extLst>
          </p:cNvPr>
          <p:cNvGrpSpPr/>
          <p:nvPr/>
        </p:nvGrpSpPr>
        <p:grpSpPr>
          <a:xfrm>
            <a:off x="1561632" y="1966013"/>
            <a:ext cx="547696" cy="1950883"/>
            <a:chOff x="2268830" y="2437213"/>
            <a:chExt cx="726161" cy="2586573"/>
          </a:xfrm>
        </p:grpSpPr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F07F8E5E-8140-CD03-8CDB-1EFABF174879}"/>
                </a:ext>
              </a:extLst>
            </p:cNvPr>
            <p:cNvSpPr/>
            <p:nvPr/>
          </p:nvSpPr>
          <p:spPr>
            <a:xfrm>
              <a:off x="2274956" y="2437213"/>
              <a:ext cx="720035" cy="2018747"/>
            </a:xfrm>
            <a:prstGeom prst="roundRect">
              <a:avLst/>
            </a:prstGeom>
            <a:solidFill>
              <a:srgbClr val="FFFFFF"/>
            </a:solidFill>
            <a:ln w="25400" cap="flat">
              <a:solidFill>
                <a:schemeClr val="accent5">
                  <a:lumMod val="75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CAAFCD8C-AFB0-2A66-255F-7FEDEDDD7531}"/>
                </a:ext>
              </a:extLst>
            </p:cNvPr>
            <p:cNvSpPr txBox="1"/>
            <p:nvPr/>
          </p:nvSpPr>
          <p:spPr>
            <a:xfrm>
              <a:off x="2268830" y="4592899"/>
              <a:ext cx="726161" cy="4308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Charging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noProof="0" dirty="0"/>
                <a:t>Station</a:t>
              </a:r>
              <a:endParaRPr kumimoji="0" lang="en-US" sz="1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35279594-0709-7BD8-B620-099A7FF5C690}"/>
              </a:ext>
            </a:extLst>
          </p:cNvPr>
          <p:cNvGrpSpPr/>
          <p:nvPr/>
        </p:nvGrpSpPr>
        <p:grpSpPr>
          <a:xfrm>
            <a:off x="3793703" y="3633762"/>
            <a:ext cx="689672" cy="852167"/>
            <a:chOff x="4156765" y="5245843"/>
            <a:chExt cx="914400" cy="1129844"/>
          </a:xfrm>
        </p:grpSpPr>
        <p:pic>
          <p:nvPicPr>
            <p:cNvPr id="23" name="Grafik 22" descr="Schulmädchen Silhouette">
              <a:extLst>
                <a:ext uri="{FF2B5EF4-FFF2-40B4-BE49-F238E27FC236}">
                  <a16:creationId xmlns:a16="http://schemas.microsoft.com/office/drawing/2014/main" id="{5FD1B329-591F-2419-DDE0-3FB74E2CC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56765" y="5245843"/>
              <a:ext cx="914400" cy="914400"/>
            </a:xfrm>
            <a:prstGeom prst="rect">
              <a:avLst/>
            </a:prstGeom>
          </p:spPr>
        </p:pic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A7844921-3E54-2C7B-2ABB-03222FB9589C}"/>
                </a:ext>
              </a:extLst>
            </p:cNvPr>
            <p:cNvSpPr txBox="1"/>
            <p:nvPr/>
          </p:nvSpPr>
          <p:spPr>
            <a:xfrm>
              <a:off x="4339851" y="6160243"/>
              <a:ext cx="548227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User B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2ACB3B16-F873-13AD-17D4-7076142463EE}"/>
              </a:ext>
            </a:extLst>
          </p:cNvPr>
          <p:cNvGrpSpPr/>
          <p:nvPr/>
        </p:nvGrpSpPr>
        <p:grpSpPr>
          <a:xfrm>
            <a:off x="482601" y="1966013"/>
            <a:ext cx="689672" cy="852167"/>
            <a:chOff x="837095" y="4373217"/>
            <a:chExt cx="914400" cy="1129844"/>
          </a:xfrm>
        </p:grpSpPr>
        <p:pic>
          <p:nvPicPr>
            <p:cNvPr id="26" name="Grafik 25" descr="Schulmädchen Silhouette">
              <a:extLst>
                <a:ext uri="{FF2B5EF4-FFF2-40B4-BE49-F238E27FC236}">
                  <a16:creationId xmlns:a16="http://schemas.microsoft.com/office/drawing/2014/main" id="{98A51DDB-1D4D-095F-B21A-325CE654B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7095" y="4373217"/>
              <a:ext cx="914400" cy="914400"/>
            </a:xfrm>
            <a:prstGeom prst="rect">
              <a:avLst/>
            </a:prstGeom>
          </p:spPr>
        </p:pic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B1B6AA33-B9DB-7C58-4C01-9D17DBE0EE7C}"/>
                </a:ext>
              </a:extLst>
            </p:cNvPr>
            <p:cNvSpPr txBox="1"/>
            <p:nvPr/>
          </p:nvSpPr>
          <p:spPr>
            <a:xfrm>
              <a:off x="1020181" y="5287617"/>
              <a:ext cx="548227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User A</a:t>
              </a: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879E190B-9FBB-EBB8-E772-96105CBFFD02}"/>
              </a:ext>
            </a:extLst>
          </p:cNvPr>
          <p:cNvGrpSpPr/>
          <p:nvPr/>
        </p:nvGrpSpPr>
        <p:grpSpPr>
          <a:xfrm>
            <a:off x="7747776" y="1966013"/>
            <a:ext cx="689672" cy="852167"/>
            <a:chOff x="10175461" y="3500784"/>
            <a:chExt cx="914400" cy="1129844"/>
          </a:xfrm>
        </p:grpSpPr>
        <p:pic>
          <p:nvPicPr>
            <p:cNvPr id="29" name="Grafik 28" descr="Schulmädchen Silhouette">
              <a:extLst>
                <a:ext uri="{FF2B5EF4-FFF2-40B4-BE49-F238E27FC236}">
                  <a16:creationId xmlns:a16="http://schemas.microsoft.com/office/drawing/2014/main" id="{800D5D63-929D-2D51-1DE8-B6D6587C8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175461" y="3500784"/>
              <a:ext cx="914400" cy="914400"/>
            </a:xfrm>
            <a:prstGeom prst="rect">
              <a:avLst/>
            </a:prstGeom>
          </p:spPr>
        </p:pic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0F80B71D-252E-BD9C-BF34-E65FA9E65D2B}"/>
                </a:ext>
              </a:extLst>
            </p:cNvPr>
            <p:cNvSpPr txBox="1"/>
            <p:nvPr/>
          </p:nvSpPr>
          <p:spPr>
            <a:xfrm>
              <a:off x="10353738" y="4415184"/>
              <a:ext cx="557846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User C</a:t>
              </a:r>
            </a:p>
          </p:txBody>
        </p:sp>
      </p:grp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F230C015-3DBA-4592-83CB-EADAC94ED52C}"/>
              </a:ext>
            </a:extLst>
          </p:cNvPr>
          <p:cNvCxnSpPr>
            <a:cxnSpLocks/>
          </p:cNvCxnSpPr>
          <p:nvPr/>
        </p:nvCxnSpPr>
        <p:spPr>
          <a:xfrm>
            <a:off x="1079817" y="2589873"/>
            <a:ext cx="486435" cy="137444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A0A5DC41-BE0C-AA81-8179-826CF88F66A5}"/>
              </a:ext>
            </a:extLst>
          </p:cNvPr>
          <p:cNvSpPr txBox="1"/>
          <p:nvPr/>
        </p:nvSpPr>
        <p:spPr>
          <a:xfrm>
            <a:off x="489509" y="2892548"/>
            <a:ext cx="675854" cy="1624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Direct User</a:t>
            </a:r>
          </a:p>
        </p:txBody>
      </p: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E6BCE477-3EB4-2E93-5A6B-A77B728EB300}"/>
              </a:ext>
            </a:extLst>
          </p:cNvPr>
          <p:cNvCxnSpPr>
            <a:cxnSpLocks/>
          </p:cNvCxnSpPr>
          <p:nvPr/>
        </p:nvCxnSpPr>
        <p:spPr>
          <a:xfrm>
            <a:off x="2881597" y="3513182"/>
            <a:ext cx="1000260" cy="39752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4" name="Textfeld 33">
            <a:extLst>
              <a:ext uri="{FF2B5EF4-FFF2-40B4-BE49-F238E27FC236}">
                <a16:creationId xmlns:a16="http://schemas.microsoft.com/office/drawing/2014/main" id="{3BA84424-F8DB-0309-9A38-AF3DDFEF3A8C}"/>
              </a:ext>
            </a:extLst>
          </p:cNvPr>
          <p:cNvSpPr txBox="1"/>
          <p:nvPr/>
        </p:nvSpPr>
        <p:spPr>
          <a:xfrm>
            <a:off x="3395578" y="4559844"/>
            <a:ext cx="1485922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algn="ctr"/>
            <a:r>
              <a:rPr lang="en-US" noProof="0" dirty="0">
                <a:solidFill>
                  <a:srgbClr val="FF0000"/>
                </a:solidFill>
              </a:rPr>
              <a:t>ISO 15118 User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B9E653A5-0859-6509-6EBB-C44129C1889D}"/>
              </a:ext>
            </a:extLst>
          </p:cNvPr>
          <p:cNvSpPr txBox="1"/>
          <p:nvPr/>
        </p:nvSpPr>
        <p:spPr>
          <a:xfrm rot="1244139">
            <a:off x="2350526" y="3190823"/>
            <a:ext cx="441824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CRA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478FA395-AAAA-1A2B-5D4C-4735043E8210}"/>
              </a:ext>
            </a:extLst>
          </p:cNvPr>
          <p:cNvSpPr txBox="1"/>
          <p:nvPr/>
        </p:nvSpPr>
        <p:spPr>
          <a:xfrm rot="1815282">
            <a:off x="4183443" y="3563560"/>
            <a:ext cx="251456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?!</a:t>
            </a:r>
          </a:p>
        </p:txBody>
      </p: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DF2FCBA8-1903-6F15-FAE6-B211D29576F1}"/>
              </a:ext>
            </a:extLst>
          </p:cNvPr>
          <p:cNvCxnSpPr>
            <a:cxnSpLocks/>
          </p:cNvCxnSpPr>
          <p:nvPr/>
        </p:nvCxnSpPr>
        <p:spPr>
          <a:xfrm>
            <a:off x="2145977" y="2256770"/>
            <a:ext cx="5683964" cy="103284"/>
          </a:xfrm>
          <a:prstGeom prst="straightConnector1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D09DEE60-EFCE-C5EB-E69C-7ABD8AB3633A}"/>
              </a:ext>
            </a:extLst>
          </p:cNvPr>
          <p:cNvGrpSpPr/>
          <p:nvPr/>
        </p:nvGrpSpPr>
        <p:grpSpPr>
          <a:xfrm>
            <a:off x="4242479" y="1689817"/>
            <a:ext cx="689672" cy="876286"/>
            <a:chOff x="5823224" y="2071020"/>
            <a:chExt cx="914400" cy="1161822"/>
          </a:xfrm>
        </p:grpSpPr>
        <p:pic>
          <p:nvPicPr>
            <p:cNvPr id="40" name="Grafik 39" descr="Server mit einfarbiger Füllung">
              <a:extLst>
                <a:ext uri="{FF2B5EF4-FFF2-40B4-BE49-F238E27FC236}">
                  <a16:creationId xmlns:a16="http://schemas.microsoft.com/office/drawing/2014/main" id="{20A5E3CE-2DAC-3C2D-5FF8-DA9E6E8F5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23224" y="2071020"/>
              <a:ext cx="914400" cy="914400"/>
            </a:xfrm>
            <a:prstGeom prst="rect">
              <a:avLst/>
            </a:prstGeom>
          </p:spPr>
        </p:pic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44339339-B08D-1D07-31F8-20D9F7F00F48}"/>
                </a:ext>
              </a:extLst>
            </p:cNvPr>
            <p:cNvSpPr txBox="1"/>
            <p:nvPr/>
          </p:nvSpPr>
          <p:spPr>
            <a:xfrm>
              <a:off x="6020738" y="3017398"/>
              <a:ext cx="519373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CSMS</a:t>
              </a:r>
            </a:p>
          </p:txBody>
        </p: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B08873AA-EA74-5419-6D9C-EAB2D66041E3}"/>
              </a:ext>
            </a:extLst>
          </p:cNvPr>
          <p:cNvGrpSpPr/>
          <p:nvPr/>
        </p:nvGrpSpPr>
        <p:grpSpPr>
          <a:xfrm>
            <a:off x="3147541" y="1693946"/>
            <a:ext cx="689672" cy="1034652"/>
            <a:chOff x="4371503" y="2076494"/>
            <a:chExt cx="914400" cy="1371791"/>
          </a:xfrm>
        </p:grpSpPr>
        <p:pic>
          <p:nvPicPr>
            <p:cNvPr id="43" name="Grafik 42" descr="Drahtlosrouter mit einfarbiger Füllung">
              <a:extLst>
                <a:ext uri="{FF2B5EF4-FFF2-40B4-BE49-F238E27FC236}">
                  <a16:creationId xmlns:a16="http://schemas.microsoft.com/office/drawing/2014/main" id="{7CD43DA0-CF51-F0B1-3D52-F111CE382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371503" y="2076494"/>
              <a:ext cx="914400" cy="914400"/>
            </a:xfrm>
            <a:prstGeom prst="rect">
              <a:avLst/>
            </a:prstGeom>
          </p:spPr>
        </p:pic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C09BAB6D-AA39-D199-2120-E0721EDD2BA4}"/>
                </a:ext>
              </a:extLst>
            </p:cNvPr>
            <p:cNvSpPr txBox="1"/>
            <p:nvPr/>
          </p:nvSpPr>
          <p:spPr>
            <a:xfrm>
              <a:off x="4440777" y="3017398"/>
              <a:ext cx="775853" cy="4308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Local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Controller</a:t>
              </a:r>
            </a:p>
          </p:txBody>
        </p:sp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F178BF3F-89D6-2F02-F5D5-1F313206122D}"/>
              </a:ext>
            </a:extLst>
          </p:cNvPr>
          <p:cNvGrpSpPr/>
          <p:nvPr/>
        </p:nvGrpSpPr>
        <p:grpSpPr>
          <a:xfrm>
            <a:off x="5302619" y="1781858"/>
            <a:ext cx="759277" cy="808015"/>
            <a:chOff x="7228808" y="2193052"/>
            <a:chExt cx="1006686" cy="1071305"/>
          </a:xfrm>
        </p:grpSpPr>
        <p:pic>
          <p:nvPicPr>
            <p:cNvPr id="46" name="Grafik 45" descr="Synchronisierende Cloud Silhouette">
              <a:extLst>
                <a:ext uri="{FF2B5EF4-FFF2-40B4-BE49-F238E27FC236}">
                  <a16:creationId xmlns:a16="http://schemas.microsoft.com/office/drawing/2014/main" id="{0A462E29-68EF-9050-043F-5FE00C56E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274951" y="2193052"/>
              <a:ext cx="914400" cy="914400"/>
            </a:xfrm>
            <a:prstGeom prst="rect">
              <a:avLst/>
            </a:prstGeom>
          </p:spPr>
        </p:pic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C7D205A3-C4E3-EB99-D626-EC5CCC52E0F3}"/>
                </a:ext>
              </a:extLst>
            </p:cNvPr>
            <p:cNvSpPr txBox="1"/>
            <p:nvPr/>
          </p:nvSpPr>
          <p:spPr>
            <a:xfrm>
              <a:off x="7228808" y="3048913"/>
              <a:ext cx="1006686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EV Roaming</a:t>
              </a:r>
            </a:p>
          </p:txBody>
        </p:sp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5AE861E4-10A8-2F98-1D5E-D02F3BA51C7C}"/>
              </a:ext>
            </a:extLst>
          </p:cNvPr>
          <p:cNvGrpSpPr/>
          <p:nvPr/>
        </p:nvGrpSpPr>
        <p:grpSpPr>
          <a:xfrm>
            <a:off x="6476261" y="1750717"/>
            <a:ext cx="689672" cy="1012105"/>
            <a:chOff x="8784878" y="2210720"/>
            <a:chExt cx="914400" cy="1341897"/>
          </a:xfrm>
        </p:grpSpPr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B8BE2F71-8676-76AC-2144-335C420944C1}"/>
                </a:ext>
              </a:extLst>
            </p:cNvPr>
            <p:cNvSpPr txBox="1"/>
            <p:nvPr/>
          </p:nvSpPr>
          <p:spPr>
            <a:xfrm>
              <a:off x="8844334" y="3121730"/>
              <a:ext cx="787075" cy="4308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E-Mobility</a:t>
              </a:r>
              <a:br>
                <a:rPr kumimoji="0" lang="en-US" sz="1400" b="0" i="0" u="none" strike="noStrike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</a:br>
              <a:r>
                <a:rPr kumimoji="0" lang="en-US" sz="1400" b="0" i="0" u="none" strike="noStrike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Provider</a:t>
              </a:r>
            </a:p>
          </p:txBody>
        </p:sp>
        <p:pic>
          <p:nvPicPr>
            <p:cNvPr id="50" name="Grafik 49" descr="Datenbank mit einfarbiger Füllung">
              <a:extLst>
                <a:ext uri="{FF2B5EF4-FFF2-40B4-BE49-F238E27FC236}">
                  <a16:creationId xmlns:a16="http://schemas.microsoft.com/office/drawing/2014/main" id="{C8FA7D51-8533-1F00-302F-283CD4A04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784878" y="2210720"/>
              <a:ext cx="914400" cy="914400"/>
            </a:xfrm>
            <a:prstGeom prst="rect">
              <a:avLst/>
            </a:prstGeom>
          </p:spPr>
        </p:pic>
      </p:grpSp>
      <p:sp>
        <p:nvSpPr>
          <p:cNvPr id="51" name="Textfeld 50">
            <a:extLst>
              <a:ext uri="{FF2B5EF4-FFF2-40B4-BE49-F238E27FC236}">
                <a16:creationId xmlns:a16="http://schemas.microsoft.com/office/drawing/2014/main" id="{A36B3731-725B-7195-1E1D-C45663DD0273}"/>
              </a:ext>
            </a:extLst>
          </p:cNvPr>
          <p:cNvSpPr txBox="1"/>
          <p:nvPr/>
        </p:nvSpPr>
        <p:spPr>
          <a:xfrm>
            <a:off x="7660986" y="2892548"/>
            <a:ext cx="863255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Roaming User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33F4E772-F68C-BECF-A893-6F26B6876904}"/>
              </a:ext>
            </a:extLst>
          </p:cNvPr>
          <p:cNvSpPr txBox="1"/>
          <p:nvPr/>
        </p:nvSpPr>
        <p:spPr>
          <a:xfrm>
            <a:off x="3174039" y="3192172"/>
            <a:ext cx="2366344" cy="2785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UNECE R 155 /</a:t>
            </a:r>
            <a:br>
              <a:rPr kumimoji="0" lang="en-US" sz="1200" b="0" i="0" u="none" strike="noStrike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   UN Regulation No. 155</a:t>
            </a:r>
          </a:p>
        </p:txBody>
      </p:sp>
      <p:pic>
        <p:nvPicPr>
          <p:cNvPr id="53" name="Grafik 52" descr="Elektroauto mit einfarbiger Füllung">
            <a:extLst>
              <a:ext uri="{FF2B5EF4-FFF2-40B4-BE49-F238E27FC236}">
                <a16:creationId xmlns:a16="http://schemas.microsoft.com/office/drawing/2014/main" id="{DB18B1E7-5A5C-73D2-AEE5-C72F8EBE38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85707" y="3341836"/>
            <a:ext cx="689672" cy="689672"/>
          </a:xfrm>
          <a:prstGeom prst="rect">
            <a:avLst/>
          </a:prstGeom>
        </p:spPr>
      </p:pic>
      <p:pic>
        <p:nvPicPr>
          <p:cNvPr id="54" name="Grafik 53" descr="Strommast Silhouette">
            <a:extLst>
              <a:ext uri="{FF2B5EF4-FFF2-40B4-BE49-F238E27FC236}">
                <a16:creationId xmlns:a16="http://schemas.microsoft.com/office/drawing/2014/main" id="{1A679506-C491-3648-2C07-C3AFE321B2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846658" y="1221492"/>
            <a:ext cx="426569" cy="426569"/>
          </a:xfrm>
          <a:prstGeom prst="rect">
            <a:avLst/>
          </a:prstGeom>
        </p:spPr>
      </p:pic>
      <p:cxnSp>
        <p:nvCxnSpPr>
          <p:cNvPr id="55" name="Gerade Verbindung mit Pfeil 54">
            <a:extLst>
              <a:ext uri="{FF2B5EF4-FFF2-40B4-BE49-F238E27FC236}">
                <a16:creationId xmlns:a16="http://schemas.microsoft.com/office/drawing/2014/main" id="{343983C8-1C72-BBF6-E991-5FC039ED691D}"/>
              </a:ext>
            </a:extLst>
          </p:cNvPr>
          <p:cNvCxnSpPr>
            <a:cxnSpLocks/>
            <a:stCxn id="54" idx="2"/>
          </p:cNvCxnSpPr>
          <p:nvPr/>
        </p:nvCxnSpPr>
        <p:spPr>
          <a:xfrm flipH="1">
            <a:off x="3715231" y="1648061"/>
            <a:ext cx="344712" cy="474307"/>
          </a:xfrm>
          <a:prstGeom prst="straightConnector1">
            <a:avLst/>
          </a:prstGeom>
          <a:ln w="2857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6" name="Textfeld 55">
            <a:extLst>
              <a:ext uri="{FF2B5EF4-FFF2-40B4-BE49-F238E27FC236}">
                <a16:creationId xmlns:a16="http://schemas.microsoft.com/office/drawing/2014/main" id="{813B8E98-23EB-876A-4D06-14A88C62A543}"/>
              </a:ext>
            </a:extLst>
          </p:cNvPr>
          <p:cNvSpPr txBox="1"/>
          <p:nvPr/>
        </p:nvSpPr>
        <p:spPr>
          <a:xfrm>
            <a:off x="4273227" y="1341889"/>
            <a:ext cx="1279510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Smart Grid</a:t>
            </a:r>
          </a:p>
        </p:txBody>
      </p:sp>
      <p:sp>
        <p:nvSpPr>
          <p:cNvPr id="63" name="Google Shape;108;p19">
            <a:extLst>
              <a:ext uri="{FF2B5EF4-FFF2-40B4-BE49-F238E27FC236}">
                <a16:creationId xmlns:a16="http://schemas.microsoft.com/office/drawing/2014/main" id="{DE7831BC-9C84-1697-6C38-5872A0658C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-US" noProof="0" dirty="0"/>
              <a:t>EV Operational Environments</a:t>
            </a:r>
            <a:endParaRPr lang="en-US" sz="1355" noProof="0" dirty="0"/>
          </a:p>
        </p:txBody>
      </p:sp>
      <p:cxnSp>
        <p:nvCxnSpPr>
          <p:cNvPr id="65" name="Gerade Verbindung mit Pfeil 64">
            <a:extLst>
              <a:ext uri="{FF2B5EF4-FFF2-40B4-BE49-F238E27FC236}">
                <a16:creationId xmlns:a16="http://schemas.microsoft.com/office/drawing/2014/main" id="{8F237453-0E56-2EF9-BB52-670DA79B1A1B}"/>
              </a:ext>
            </a:extLst>
          </p:cNvPr>
          <p:cNvCxnSpPr>
            <a:cxnSpLocks/>
          </p:cNvCxnSpPr>
          <p:nvPr/>
        </p:nvCxnSpPr>
        <p:spPr>
          <a:xfrm>
            <a:off x="4084596" y="2290325"/>
            <a:ext cx="3362684" cy="62685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9" name="Textfeld 68">
            <a:extLst>
              <a:ext uri="{FF2B5EF4-FFF2-40B4-BE49-F238E27FC236}">
                <a16:creationId xmlns:a16="http://schemas.microsoft.com/office/drawing/2014/main" id="{6F90E0E2-73DF-412C-59CD-D250F594AE73}"/>
              </a:ext>
            </a:extLst>
          </p:cNvPr>
          <p:cNvSpPr txBox="1"/>
          <p:nvPr/>
        </p:nvSpPr>
        <p:spPr>
          <a:xfrm>
            <a:off x="5126183" y="1654471"/>
            <a:ext cx="1279510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noProof="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CRA Death Valley</a:t>
            </a:r>
            <a:endParaRPr kumimoji="0" lang="en-US" sz="1200" b="0" i="0" u="none" strike="noStrike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cxnSp>
        <p:nvCxnSpPr>
          <p:cNvPr id="70" name="Gerade Verbindung mit Pfeil 69">
            <a:extLst>
              <a:ext uri="{FF2B5EF4-FFF2-40B4-BE49-F238E27FC236}">
                <a16:creationId xmlns:a16="http://schemas.microsoft.com/office/drawing/2014/main" id="{A5D3183C-84E8-F1F7-43E4-4ACA935DC25A}"/>
              </a:ext>
            </a:extLst>
          </p:cNvPr>
          <p:cNvCxnSpPr>
            <a:cxnSpLocks/>
          </p:cNvCxnSpPr>
          <p:nvPr/>
        </p:nvCxnSpPr>
        <p:spPr>
          <a:xfrm>
            <a:off x="2145977" y="3248207"/>
            <a:ext cx="783541" cy="293074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8" name="Grafik 37" descr="Blitz mit einfarbiger Füllung">
            <a:extLst>
              <a:ext uri="{FF2B5EF4-FFF2-40B4-BE49-F238E27FC236}">
                <a16:creationId xmlns:a16="http://schemas.microsoft.com/office/drawing/2014/main" id="{24B86C7F-9F6B-DDF3-691E-BB8D035209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584682" y="3234619"/>
            <a:ext cx="689672" cy="689672"/>
          </a:xfrm>
          <a:prstGeom prst="rect">
            <a:avLst/>
          </a:prstGeom>
        </p:spPr>
      </p:pic>
      <p:sp>
        <p:nvSpPr>
          <p:cNvPr id="74" name="Textfeld 73">
            <a:extLst>
              <a:ext uri="{FF2B5EF4-FFF2-40B4-BE49-F238E27FC236}">
                <a16:creationId xmlns:a16="http://schemas.microsoft.com/office/drawing/2014/main" id="{0EB905F6-6E40-272C-2C46-EEC4FD8EA091}"/>
              </a:ext>
            </a:extLst>
          </p:cNvPr>
          <p:cNvSpPr txBox="1"/>
          <p:nvPr/>
        </p:nvSpPr>
        <p:spPr>
          <a:xfrm rot="1697725">
            <a:off x="8119429" y="1874084"/>
            <a:ext cx="249201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?!</a:t>
            </a:r>
          </a:p>
        </p:txBody>
      </p:sp>
      <p:cxnSp>
        <p:nvCxnSpPr>
          <p:cNvPr id="75" name="Gerade Verbindung mit Pfeil 74">
            <a:extLst>
              <a:ext uri="{FF2B5EF4-FFF2-40B4-BE49-F238E27FC236}">
                <a16:creationId xmlns:a16="http://schemas.microsoft.com/office/drawing/2014/main" id="{90D5DB57-4ED2-EE4B-DD72-600B05873201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837790" y="1595120"/>
            <a:ext cx="0" cy="370893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0" name="Textfeld 79">
            <a:extLst>
              <a:ext uri="{FF2B5EF4-FFF2-40B4-BE49-F238E27FC236}">
                <a16:creationId xmlns:a16="http://schemas.microsoft.com/office/drawing/2014/main" id="{92E66422-A81C-6408-62CC-BDB9EFBE76E3}"/>
              </a:ext>
            </a:extLst>
          </p:cNvPr>
          <p:cNvSpPr txBox="1"/>
          <p:nvPr/>
        </p:nvSpPr>
        <p:spPr>
          <a:xfrm>
            <a:off x="1600641" y="1353528"/>
            <a:ext cx="469680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PSD2</a:t>
            </a:r>
          </a:p>
        </p:txBody>
      </p:sp>
    </p:spTree>
    <p:extLst>
      <p:ext uri="{BB962C8B-B14F-4D97-AF65-F5344CB8AC3E}">
        <p14:creationId xmlns:p14="http://schemas.microsoft.com/office/powerpoint/2010/main" val="786535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>
          <a:extLst>
            <a:ext uri="{FF2B5EF4-FFF2-40B4-BE49-F238E27FC236}">
              <a16:creationId xmlns:a16="http://schemas.microsoft.com/office/drawing/2014/main" id="{DE24467D-BD95-A495-F5F9-F4E6F2256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B82E6EB-3D9E-548B-1CAB-0751046D1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1" y="1520817"/>
            <a:ext cx="2510790" cy="2510790"/>
          </a:xfrm>
          <a:prstGeom prst="rect">
            <a:avLst/>
          </a:prstGeom>
        </p:spPr>
      </p:pic>
      <p:sp>
        <p:nvSpPr>
          <p:cNvPr id="108" name="Google Shape;108;p19">
            <a:extLst>
              <a:ext uri="{FF2B5EF4-FFF2-40B4-BE49-F238E27FC236}">
                <a16:creationId xmlns:a16="http://schemas.microsoft.com/office/drawing/2014/main" id="{B84B892C-0983-B71C-438F-CF4D2A9EF4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-US" noProof="0" dirty="0"/>
              <a:t>When specs fail to produce trust</a:t>
            </a:r>
            <a:endParaRPr lang="en-US" sz="1355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29EB00-0DE5-EEEC-C38A-EF75F24F82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124200" y="1229636"/>
            <a:ext cx="5594350" cy="309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7800" lvl="0" indent="-1778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noProof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RFID/</a:t>
            </a:r>
            <a:r>
              <a:rPr lang="en-US" noProof="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AutoCharge</a:t>
            </a:r>
            <a:br>
              <a:rPr lang="en-US" noProof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</a:br>
            <a:r>
              <a:rPr lang="en-US" noProof="0" dirty="0">
                <a:solidFill>
                  <a:schemeClr val="tx1"/>
                </a:solidFill>
                <a:latin typeface="Arial" panose="020B0604020202020204" pitchFamily="34" charset="0"/>
              </a:rPr>
              <a:t>~Secure technology, insecure context/environment</a:t>
            </a:r>
          </a:p>
          <a:p>
            <a:pPr marL="177800" lvl="0" indent="-1778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en-US" b="0" u="none" strike="noStrike" cap="none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German Calibration Law (</a:t>
            </a:r>
            <a:r>
              <a:rPr kumimoji="0" lang="en-US" b="0" u="none" strike="noStrike" cap="none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Eichrecht</a:t>
            </a:r>
            <a:r>
              <a:rPr kumimoji="0" lang="en-US" b="0" u="none" strike="noStrike" cap="none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)</a:t>
            </a:r>
            <a:br>
              <a:rPr kumimoji="0" lang="en-US" b="0" u="none" strike="noStrike" cap="none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kumimoji="0" lang="en-US" b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Formal compliance, no driver benefits</a:t>
            </a:r>
          </a:p>
          <a:p>
            <a:pPr marL="177800" lvl="0" indent="-1778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noProof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ISO 15118</a:t>
            </a:r>
            <a:br>
              <a:rPr lang="en-US" noProof="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noProof="0" dirty="0">
                <a:solidFill>
                  <a:schemeClr val="tx1"/>
                </a:solidFill>
                <a:latin typeface="Arial" panose="020B0604020202020204" pitchFamily="34" charset="0"/>
              </a:rPr>
              <a:t>Cryptography on the charging cable… only</a:t>
            </a:r>
          </a:p>
          <a:p>
            <a:pPr marL="177800" lvl="0" indent="-1778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en-US" b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EU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Radio Equipment Directive (EU RED)</a:t>
            </a:r>
            <a:b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Manufacturers prefer to disable features, instead of securing them!</a:t>
            </a:r>
          </a:p>
        </p:txBody>
      </p:sp>
    </p:spTree>
    <p:extLst>
      <p:ext uri="{BB962C8B-B14F-4D97-AF65-F5344CB8AC3E}">
        <p14:creationId xmlns:p14="http://schemas.microsoft.com/office/powerpoint/2010/main" val="3873448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>
          <a:extLst>
            <a:ext uri="{FF2B5EF4-FFF2-40B4-BE49-F238E27FC236}">
              <a16:creationId xmlns:a16="http://schemas.microsoft.com/office/drawing/2014/main" id="{0E6DF0A1-5127-6F0C-D56A-E11109E6F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0E40FC0-53A4-095F-97F5-6388E1D38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0" y="1504423"/>
            <a:ext cx="2510791" cy="2510791"/>
          </a:xfrm>
          <a:prstGeom prst="rect">
            <a:avLst/>
          </a:prstGeom>
        </p:spPr>
      </p:pic>
      <p:sp>
        <p:nvSpPr>
          <p:cNvPr id="108" name="Google Shape;108;p19">
            <a:extLst>
              <a:ext uri="{FF2B5EF4-FFF2-40B4-BE49-F238E27FC236}">
                <a16:creationId xmlns:a16="http://schemas.microsoft.com/office/drawing/2014/main" id="{E835BD44-0D7B-F58E-5E7A-C24E0FBF55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-US" noProof="0" dirty="0"/>
              <a:t>When specs fail to produce trust</a:t>
            </a:r>
            <a:endParaRPr lang="en-US" sz="1355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5CEE97-4FA0-E409-682E-5C890D6186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124199" y="1899050"/>
            <a:ext cx="585216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7800" indent="-177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noProof="0" dirty="0">
                <a:solidFill>
                  <a:schemeClr val="tx1"/>
                </a:solidFill>
                <a:latin typeface="Arial" panose="020B0604020202020204" pitchFamily="34" charset="0"/>
              </a:rPr>
              <a:t>Security        ≠  </a:t>
            </a:r>
            <a:r>
              <a:rPr lang="en-US" noProof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Deployed Security</a:t>
            </a:r>
          </a:p>
          <a:p>
            <a:pPr marL="177800" indent="-177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noProof="0" dirty="0">
                <a:solidFill>
                  <a:schemeClr val="tx1"/>
                </a:solidFill>
                <a:latin typeface="Arial" panose="020B0604020202020204" pitchFamily="34" charset="0"/>
              </a:rPr>
              <a:t>Compliance  ≠  </a:t>
            </a:r>
            <a:r>
              <a:rPr lang="en-US" noProof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Trust</a:t>
            </a:r>
          </a:p>
          <a:p>
            <a:pPr marL="177800" indent="-177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noProof="0" dirty="0">
                <a:solidFill>
                  <a:schemeClr val="tx1"/>
                </a:solidFill>
                <a:latin typeface="Arial" panose="020B0604020202020204" pitchFamily="34" charset="0"/>
              </a:rPr>
              <a:t>Intent            ≠  </a:t>
            </a:r>
            <a:r>
              <a:rPr lang="en-US" noProof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Evidence</a:t>
            </a:r>
            <a:br>
              <a:rPr lang="en-US" noProof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</a:br>
            <a:endParaRPr lang="en-US" noProof="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85DDED6-5F30-A26C-5842-FF75D9CF3B8D}"/>
              </a:ext>
            </a:extLst>
          </p:cNvPr>
          <p:cNvSpPr txBox="1"/>
          <p:nvPr/>
        </p:nvSpPr>
        <p:spPr>
          <a:xfrm>
            <a:off x="3659179" y="3579197"/>
            <a:ext cx="4572000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800" noProof="0" dirty="0">
                <a:solidFill>
                  <a:schemeClr val="tx1"/>
                </a:solidFill>
                <a:latin typeface="Arial" panose="020B0604020202020204" pitchFamily="34" charset="0"/>
              </a:rPr>
              <a:t>Once </a:t>
            </a:r>
            <a:r>
              <a:rPr lang="en-US" sz="1800" noProof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released</a:t>
            </a:r>
            <a:r>
              <a:rPr lang="en-US" sz="1800" noProof="0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sz="1800" noProof="0" dirty="0">
                <a:solidFill>
                  <a:srgbClr val="FFC000"/>
                </a:solidFill>
                <a:latin typeface="Arial" panose="020B0604020202020204" pitchFamily="34" charset="0"/>
              </a:rPr>
              <a:t>specs </a:t>
            </a:r>
            <a:r>
              <a:rPr lang="en-US" sz="1800" noProof="0" dirty="0">
                <a:solidFill>
                  <a:srgbClr val="FFC000"/>
                </a:solidFill>
              </a:rPr>
              <a:t>ossify</a:t>
            </a:r>
            <a:r>
              <a:rPr lang="en-US" sz="1800" noProof="0" dirty="0">
                <a:solidFill>
                  <a:schemeClr val="tx1"/>
                </a:solidFill>
              </a:rPr>
              <a:t> asap and</a:t>
            </a:r>
            <a:br>
              <a:rPr lang="en-US" sz="1800" noProof="0" dirty="0">
                <a:solidFill>
                  <a:schemeClr val="tx1"/>
                </a:solidFill>
              </a:rPr>
            </a:br>
            <a:r>
              <a:rPr lang="en-US" sz="1800" noProof="0" dirty="0">
                <a:solidFill>
                  <a:schemeClr val="accent5">
                    <a:lumMod val="75000"/>
                  </a:schemeClr>
                </a:solidFill>
              </a:rPr>
              <a:t>lame manufacturer excuses </a:t>
            </a:r>
            <a:r>
              <a:rPr lang="en-US" sz="1800" noProof="0" dirty="0">
                <a:solidFill>
                  <a:schemeClr val="tx1"/>
                </a:solidFill>
              </a:rPr>
              <a:t>take over.</a:t>
            </a:r>
          </a:p>
        </p:txBody>
      </p:sp>
    </p:spTree>
    <p:extLst>
      <p:ext uri="{BB962C8B-B14F-4D97-AF65-F5344CB8AC3E}">
        <p14:creationId xmlns:p14="http://schemas.microsoft.com/office/powerpoint/2010/main" val="2130951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>
          <a:extLst>
            <a:ext uri="{FF2B5EF4-FFF2-40B4-BE49-F238E27FC236}">
              <a16:creationId xmlns:a16="http://schemas.microsoft.com/office/drawing/2014/main" id="{24EB4AFE-034C-0C76-FCA1-DB2BDD15A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99E7CC6-5B1A-E448-6FEB-80F8CC85E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49" y="1520815"/>
            <a:ext cx="2510789" cy="2510789"/>
          </a:xfrm>
          <a:prstGeom prst="rect">
            <a:avLst/>
          </a:prstGeom>
        </p:spPr>
      </p:pic>
      <p:sp>
        <p:nvSpPr>
          <p:cNvPr id="108" name="Google Shape;108;p19">
            <a:extLst>
              <a:ext uri="{FF2B5EF4-FFF2-40B4-BE49-F238E27FC236}">
                <a16:creationId xmlns:a16="http://schemas.microsoft.com/office/drawing/2014/main" id="{CA4D4900-CE80-69DC-2F1E-41A380A159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-US" noProof="0" dirty="0"/>
              <a:t>Regulation becomes design input</a:t>
            </a:r>
            <a:endParaRPr lang="en-US" sz="1355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F0BD20-EEE0-C171-5FD0-95F320B8BD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124199" y="1899049"/>
            <a:ext cx="585216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7800" indent="-177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noProof="0" dirty="0">
                <a:solidFill>
                  <a:schemeClr val="tx1"/>
                </a:solidFill>
              </a:rPr>
              <a:t>Security &amp; Resilience are no longer </a:t>
            </a:r>
            <a:r>
              <a:rPr lang="en-US" i="1" noProof="0" dirty="0">
                <a:solidFill>
                  <a:schemeClr val="accent5">
                    <a:lumMod val="75000"/>
                  </a:schemeClr>
                </a:solidFill>
              </a:rPr>
              <a:t>“best effort”</a:t>
            </a:r>
            <a:r>
              <a:rPr lang="en-US" noProof="0" dirty="0">
                <a:solidFill>
                  <a:schemeClr val="tx1"/>
                </a:solidFill>
              </a:rPr>
              <a:t>.</a:t>
            </a:r>
            <a:endParaRPr lang="en-US" i="1" noProof="0" dirty="0">
              <a:solidFill>
                <a:schemeClr val="accent5">
                  <a:lumMod val="75000"/>
                </a:schemeClr>
              </a:solidFill>
            </a:endParaRPr>
          </a:p>
          <a:p>
            <a:pPr marL="177800" indent="-177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noProof="0" dirty="0">
                <a:solidFill>
                  <a:schemeClr val="tx1"/>
                </a:solidFill>
              </a:rPr>
              <a:t>Both must be </a:t>
            </a:r>
            <a:r>
              <a:rPr lang="en-US" noProof="0" dirty="0">
                <a:solidFill>
                  <a:srgbClr val="FFC000"/>
                </a:solidFill>
              </a:rPr>
              <a:t>designed in</a:t>
            </a:r>
            <a:r>
              <a:rPr lang="en-US" noProof="0" dirty="0">
                <a:solidFill>
                  <a:schemeClr val="tx1"/>
                </a:solidFill>
              </a:rPr>
              <a:t> and </a:t>
            </a:r>
            <a:r>
              <a:rPr lang="en-US" noProof="0" dirty="0">
                <a:solidFill>
                  <a:srgbClr val="FFC000"/>
                </a:solidFill>
              </a:rPr>
              <a:t>provable</a:t>
            </a:r>
            <a:r>
              <a:rPr lang="en-US" noProof="0" dirty="0">
                <a:solidFill>
                  <a:schemeClr val="tx1"/>
                </a:solidFill>
              </a:rPr>
              <a:t>.</a:t>
            </a:r>
            <a:endParaRPr lang="en-US" noProof="0" dirty="0">
              <a:solidFill>
                <a:srgbClr val="FFC000"/>
              </a:solidFill>
            </a:endParaRPr>
          </a:p>
          <a:p>
            <a:pPr marL="177800" indent="-177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noProof="0" dirty="0">
                <a:solidFill>
                  <a:schemeClr val="tx1"/>
                </a:solidFill>
              </a:rPr>
              <a:t>Regulations now constrain </a:t>
            </a:r>
            <a:r>
              <a:rPr lang="en-US" noProof="0" dirty="0">
                <a:solidFill>
                  <a:schemeClr val="accent5">
                    <a:lumMod val="75000"/>
                  </a:schemeClr>
                </a:solidFill>
              </a:rPr>
              <a:t>architecture</a:t>
            </a:r>
            <a:r>
              <a:rPr lang="en-US" noProof="0" dirty="0">
                <a:solidFill>
                  <a:schemeClr val="tx1"/>
                </a:solidFill>
              </a:rPr>
              <a:t>, </a:t>
            </a:r>
            <a:r>
              <a:rPr lang="en-US" noProof="0" dirty="0">
                <a:solidFill>
                  <a:schemeClr val="accent5">
                    <a:lumMod val="75000"/>
                  </a:schemeClr>
                </a:solidFill>
              </a:rPr>
              <a:t>product lifecycle development</a:t>
            </a:r>
            <a:r>
              <a:rPr lang="en-US" noProof="0" dirty="0">
                <a:solidFill>
                  <a:schemeClr val="tx1"/>
                </a:solidFill>
              </a:rPr>
              <a:t> and </a:t>
            </a:r>
            <a:r>
              <a:rPr lang="en-US" noProof="0" dirty="0">
                <a:solidFill>
                  <a:schemeClr val="accent5">
                    <a:lumMod val="75000"/>
                  </a:schemeClr>
                </a:solidFill>
              </a:rPr>
              <a:t>day-to-day operations</a:t>
            </a:r>
            <a:r>
              <a:rPr lang="en-US" noProof="0" dirty="0">
                <a:solidFill>
                  <a:schemeClr val="tx1"/>
                </a:solidFill>
              </a:rPr>
              <a:t>.</a:t>
            </a:r>
            <a:endParaRPr lang="en-US" noProof="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929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>
          <a:extLst>
            <a:ext uri="{FF2B5EF4-FFF2-40B4-BE49-F238E27FC236}">
              <a16:creationId xmlns:a16="http://schemas.microsoft.com/office/drawing/2014/main" id="{957BD7AC-05A2-563B-5203-908D345A8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42FEDA6-3E27-439F-BE85-395FE2647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49" y="1520815"/>
            <a:ext cx="2510789" cy="2510789"/>
          </a:xfrm>
          <a:prstGeom prst="rect">
            <a:avLst/>
          </a:prstGeom>
        </p:spPr>
      </p:pic>
      <p:sp>
        <p:nvSpPr>
          <p:cNvPr id="108" name="Google Shape;108;p19">
            <a:extLst>
              <a:ext uri="{FF2B5EF4-FFF2-40B4-BE49-F238E27FC236}">
                <a16:creationId xmlns:a16="http://schemas.microsoft.com/office/drawing/2014/main" id="{03EF3543-A86C-A126-410B-39FDBD7BB0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-US" noProof="0" dirty="0"/>
              <a:t>Uncomfortable questions for engineers</a:t>
            </a:r>
            <a:endParaRPr lang="en-US" sz="1355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7025E5-6763-6ABB-178B-B710DF4FC6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124199" y="1691300"/>
            <a:ext cx="5852161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7800" indent="-177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noProof="0" dirty="0">
                <a:solidFill>
                  <a:schemeClr val="tx1"/>
                </a:solidFill>
              </a:rPr>
              <a:t>What must be </a:t>
            </a:r>
            <a:r>
              <a:rPr lang="en-US" noProof="0" dirty="0">
                <a:solidFill>
                  <a:schemeClr val="accent5">
                    <a:lumMod val="75000"/>
                  </a:schemeClr>
                </a:solidFill>
              </a:rPr>
              <a:t>enabled/disabled by default</a:t>
            </a:r>
            <a:r>
              <a:rPr lang="en-US" noProof="0" dirty="0">
                <a:solidFill>
                  <a:schemeClr val="tx1"/>
                </a:solidFill>
              </a:rPr>
              <a:t>?</a:t>
            </a:r>
          </a:p>
          <a:p>
            <a:pPr marL="177800" indent="-177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noProof="0" dirty="0">
                <a:solidFill>
                  <a:schemeClr val="tx1"/>
                </a:solidFill>
                <a:latin typeface="Arial" panose="020B0604020202020204" pitchFamily="34" charset="0"/>
              </a:rPr>
              <a:t>What must be </a:t>
            </a:r>
            <a:r>
              <a:rPr lang="en-US" noProof="0" dirty="0">
                <a:solidFill>
                  <a:srgbClr val="FFC000"/>
                </a:solidFill>
                <a:latin typeface="Arial" panose="020B0604020202020204" pitchFamily="34" charset="0"/>
              </a:rPr>
              <a:t>observable</a:t>
            </a:r>
            <a:r>
              <a:rPr lang="en-US" noProof="0" dirty="0">
                <a:solidFill>
                  <a:schemeClr val="tx1"/>
                </a:solidFill>
                <a:latin typeface="Arial" panose="020B0604020202020204" pitchFamily="34" charset="0"/>
              </a:rPr>
              <a:t>?</a:t>
            </a:r>
          </a:p>
          <a:p>
            <a:pPr marL="177800" indent="-177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noProof="0" dirty="0">
                <a:solidFill>
                  <a:schemeClr val="tx1"/>
                </a:solidFill>
                <a:latin typeface="Arial" panose="020B0604020202020204" pitchFamily="34" charset="0"/>
              </a:rPr>
              <a:t>What must be </a:t>
            </a:r>
            <a:r>
              <a:rPr lang="en-US" noProof="0" dirty="0">
                <a:solidFill>
                  <a:srgbClr val="FFC000"/>
                </a:solidFill>
                <a:latin typeface="Arial" panose="020B0604020202020204" pitchFamily="34" charset="0"/>
              </a:rPr>
              <a:t>provable</a:t>
            </a:r>
            <a:r>
              <a:rPr lang="en-US" noProof="0" dirty="0">
                <a:solidFill>
                  <a:schemeClr val="tx1"/>
                </a:solidFill>
                <a:latin typeface="Arial" panose="020B0604020202020204" pitchFamily="34" charset="0"/>
              </a:rPr>
              <a:t> years later?</a:t>
            </a:r>
          </a:p>
          <a:p>
            <a:pPr marL="177800" indent="-177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lang="en-US" noProof="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177800" indent="-177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noProof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Ad-hoc answers</a:t>
            </a:r>
            <a:r>
              <a:rPr lang="en-US" noProof="0" dirty="0">
                <a:solidFill>
                  <a:schemeClr val="tx1"/>
                </a:solidFill>
                <a:latin typeface="Arial" panose="020B0604020202020204" pitchFamily="34" charset="0"/>
              </a:rPr>
              <a:t> don’t scale!</a:t>
            </a:r>
          </a:p>
        </p:txBody>
      </p:sp>
    </p:spTree>
    <p:extLst>
      <p:ext uri="{BB962C8B-B14F-4D97-AF65-F5344CB8AC3E}">
        <p14:creationId xmlns:p14="http://schemas.microsoft.com/office/powerpoint/2010/main" val="3144762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>
          <a:extLst>
            <a:ext uri="{FF2B5EF4-FFF2-40B4-BE49-F238E27FC236}">
              <a16:creationId xmlns:a16="http://schemas.microsoft.com/office/drawing/2014/main" id="{065011BD-663A-D611-D9F1-0CA089117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0F0F785-9BD1-78E7-D353-B8BB396B1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0" y="1520816"/>
            <a:ext cx="2510790" cy="2510790"/>
          </a:xfrm>
          <a:prstGeom prst="rect">
            <a:avLst/>
          </a:prstGeom>
        </p:spPr>
      </p:pic>
      <p:sp>
        <p:nvSpPr>
          <p:cNvPr id="108" name="Google Shape;108;p19">
            <a:extLst>
              <a:ext uri="{FF2B5EF4-FFF2-40B4-BE49-F238E27FC236}">
                <a16:creationId xmlns:a16="http://schemas.microsoft.com/office/drawing/2014/main" id="{BF859A5D-FB33-0314-A93C-4FC18084B8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-US" noProof="0" dirty="0"/>
              <a:t>The uncomfortable reality for regulators</a:t>
            </a:r>
            <a:endParaRPr lang="en-US" sz="1355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768897-82D4-F3BA-9EC1-3F97F82EA8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124199" y="1275803"/>
            <a:ext cx="5852161" cy="300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7800" indent="-177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noProof="0" dirty="0">
                <a:solidFill>
                  <a:schemeClr val="tx1"/>
                </a:solidFill>
              </a:rPr>
              <a:t>Security &amp; resilience are </a:t>
            </a:r>
            <a:r>
              <a:rPr lang="en-US" noProof="0" dirty="0">
                <a:solidFill>
                  <a:schemeClr val="accent5">
                    <a:lumMod val="75000"/>
                  </a:schemeClr>
                </a:solidFill>
              </a:rPr>
              <a:t>cross-manufacturer obligations</a:t>
            </a:r>
            <a:r>
              <a:rPr lang="en-US" noProof="0" dirty="0">
                <a:solidFill>
                  <a:schemeClr val="tx1"/>
                </a:solidFill>
              </a:rPr>
              <a:t>, not single manufacturer concerns.</a:t>
            </a:r>
          </a:p>
          <a:p>
            <a:pPr marL="177800" indent="-177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noProof="0" dirty="0">
                <a:solidFill>
                  <a:schemeClr val="tx1"/>
                </a:solidFill>
                <a:latin typeface="Arial" panose="020B0604020202020204" pitchFamily="34" charset="0"/>
              </a:rPr>
              <a:t>CRA/NIS2 should be </a:t>
            </a:r>
            <a:r>
              <a:rPr lang="en-US" noProof="0" dirty="0">
                <a:solidFill>
                  <a:srgbClr val="FFC000"/>
                </a:solidFill>
                <a:latin typeface="Arial" panose="020B0604020202020204" pitchFamily="34" charset="0"/>
              </a:rPr>
              <a:t>interoperable</a:t>
            </a:r>
            <a:r>
              <a:rPr lang="en-US" noProof="0" dirty="0">
                <a:solidFill>
                  <a:schemeClr val="tx1"/>
                </a:solidFill>
                <a:latin typeface="Arial" panose="020B0604020202020204" pitchFamily="34" charset="0"/>
              </a:rPr>
              <a:t> between manufacturers of the </a:t>
            </a:r>
            <a:r>
              <a:rPr lang="en-US" noProof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same product type</a:t>
            </a:r>
            <a:r>
              <a:rPr lang="en-US" noProof="0" dirty="0">
                <a:solidFill>
                  <a:schemeClr val="tx1"/>
                </a:solidFill>
                <a:latin typeface="Arial" panose="020B0604020202020204" pitchFamily="34" charset="0"/>
              </a:rPr>
              <a:t>, otherwise security &amp; resilience often fails.</a:t>
            </a:r>
          </a:p>
          <a:p>
            <a:pPr marL="177800" indent="-177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noProof="0" dirty="0">
                <a:solidFill>
                  <a:schemeClr val="tx1"/>
                </a:solidFill>
              </a:rPr>
              <a:t>Inconsistent deployments increase systemic risk under NIS2.</a:t>
            </a:r>
            <a:endParaRPr lang="en-US" noProof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92581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961</Words>
  <Application>Microsoft Office PowerPoint</Application>
  <PresentationFormat>Bildschirmpräsentation (16:9)</PresentationFormat>
  <Paragraphs>133</Paragraphs>
  <Slides>21</Slides>
  <Notes>20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21</vt:i4>
      </vt:variant>
    </vt:vector>
  </HeadingPairs>
  <TitlesOfParts>
    <vt:vector size="27" baseType="lpstr">
      <vt:lpstr>Arial</vt:lpstr>
      <vt:lpstr>Roboto Black</vt:lpstr>
      <vt:lpstr>Roboto</vt:lpstr>
      <vt:lpstr>Inter Black</vt:lpstr>
      <vt:lpstr>Inter</vt:lpstr>
      <vt:lpstr>Simple Light</vt:lpstr>
      <vt:lpstr>CRA by Design Protocol-Embedded Compliance for EV Charging Infrastructure</vt:lpstr>
      <vt:lpstr>EV-CRA Charge with Compliance </vt:lpstr>
      <vt:lpstr>E-Mobility in a nutshell</vt:lpstr>
      <vt:lpstr>EV Operational Environments</vt:lpstr>
      <vt:lpstr>When specs fail to produce trust</vt:lpstr>
      <vt:lpstr>When specs fail to produce trust</vt:lpstr>
      <vt:lpstr>Regulation becomes design input</vt:lpstr>
      <vt:lpstr>Uncomfortable questions for engineers</vt:lpstr>
      <vt:lpstr>The uncomfortable reality for regulators</vt:lpstr>
      <vt:lpstr>Open-Source Protocols as compliance surfaces </vt:lpstr>
      <vt:lpstr>Technical specs break under regulation</vt:lpstr>
      <vt:lpstr>Security Operations Guide</vt:lpstr>
      <vt:lpstr>A horizontal blueprint for vertical standards </vt:lpstr>
      <vt:lpstr>a CRA Article 25 “Voluntary Security Attestation Framework” from an OSS Steward?</vt:lpstr>
      <vt:lpstr>CRA / NIS2 lives outside our protocol stacks!</vt:lpstr>
      <vt:lpstr>PowerPoint-Präsentation</vt:lpstr>
      <vt:lpstr>CRA product consuming a NIS2 service</vt:lpstr>
      <vt:lpstr>CRA product exposed information</vt:lpstr>
      <vt:lpstr>CRA product exposed information with context</vt:lpstr>
      <vt:lpstr>Conclusions…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Achim Friedland</dc:creator>
  <cp:lastModifiedBy>Achim Friedland</cp:lastModifiedBy>
  <cp:revision>245</cp:revision>
  <dcterms:modified xsi:type="dcterms:W3CDTF">2026-01-31T14:09:42Z</dcterms:modified>
</cp:coreProperties>
</file>