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1D_A8ADBB1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92" r:id="rId4"/>
    <p:sldId id="272" r:id="rId5"/>
    <p:sldId id="293" r:id="rId6"/>
    <p:sldId id="269" r:id="rId7"/>
    <p:sldId id="264" r:id="rId8"/>
    <p:sldId id="284" r:id="rId9"/>
    <p:sldId id="291" r:id="rId10"/>
    <p:sldId id="294" r:id="rId11"/>
    <p:sldId id="273" r:id="rId12"/>
    <p:sldId id="295" r:id="rId13"/>
    <p:sldId id="274" r:id="rId14"/>
    <p:sldId id="275" r:id="rId15"/>
    <p:sldId id="299" r:id="rId16"/>
    <p:sldId id="276" r:id="rId17"/>
    <p:sldId id="300" r:id="rId18"/>
    <p:sldId id="301" r:id="rId19"/>
    <p:sldId id="279" r:id="rId20"/>
    <p:sldId id="302" r:id="rId21"/>
    <p:sldId id="282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68A5FA-CABF-7E41-BFC6-57AE10DA4349}">
          <p14:sldIdLst>
            <p14:sldId id="256"/>
            <p14:sldId id="260"/>
            <p14:sldId id="292"/>
            <p14:sldId id="272"/>
            <p14:sldId id="293"/>
            <p14:sldId id="269"/>
            <p14:sldId id="264"/>
            <p14:sldId id="284"/>
            <p14:sldId id="291"/>
            <p14:sldId id="294"/>
            <p14:sldId id="273"/>
            <p14:sldId id="295"/>
            <p14:sldId id="274"/>
            <p14:sldId id="275"/>
            <p14:sldId id="299"/>
            <p14:sldId id="276"/>
            <p14:sldId id="300"/>
            <p14:sldId id="301"/>
            <p14:sldId id="279"/>
            <p14:sldId id="302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B0B57-936E-F0FA-34AD-441B2C9650FD}" name="Debojeet Das" initials="DD" userId="S::debojeet@iitb.ac.in::eaff8e4d-572a-4ae6-8c81-2ec738c46b57" providerId="AD"/>
  <p188:author id="{15100B5E-C8A4-D49C-BAA5-0B05D6F3C9A2}" name="Purushottam Kulkarni" initials="PK" userId="S::purukulk@iitb.ac.in::0b0fee78-ccd3-4fe9-b92a-f066851c6f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01854-09BB-7257-A82A-42E1145350A4}" v="17" dt="2025-11-20T17:35:58.447"/>
    <p1510:client id="{61D3B72F-A010-C20C-9C9E-79309D2F0472}" v="12" dt="2025-11-20T11:27:39.389"/>
    <p1510:client id="{8A37858E-2FFA-CD4A-0FD4-94FB4AA274C2}" v="3" dt="2025-11-20T08:11:14.557"/>
    <p1510:client id="{C25F6D2F-D261-6A5C-4135-B12B939282FA}" v="1" dt="2025-11-20T16:57:42.317"/>
    <p1510:client id="{C33658CC-819B-1A37-6A46-8AD665B8ACE9}" v="107" dt="2025-11-20T09:25:00.605"/>
    <p1510:client id="{F39D85E4-2686-EDAC-2CA7-FD9297F1CB8E}" v="44" dt="2025-11-20T04:46:4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87756"/>
  </p:normalViewPr>
  <p:slideViewPr>
    <p:cSldViewPr snapToGrid="0">
      <p:cViewPr varScale="1">
        <p:scale>
          <a:sx n="119" d="100"/>
          <a:sy n="119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1D_A8ADBB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CD1296-F73E-4D05-95A9-1E277EB9F567}" authorId="{15100B5E-C8A4-D49C-BAA5-0B05D6F3C9A2}" status="resolved" created="2025-11-20T11:27:32.764" startDate="2025-11-20T11:27:32.764" dueDate="2025-11-20T11:27:32.764" assignedTo="{DFFB0B57-936E-F0FA-34AD-441B2C9650FD}" complete="100000" title="@Debojeet Das adding ?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29957911" sldId="285"/>
      <ac:spMk id="2" creationId="{992DDE81-3E2E-013B-C282-5801383EDC83}"/>
    </ac:deMkLst>
    <p188:txBody>
      <a:bodyPr/>
      <a:lstStyle/>
      <a:p>
        <a:r>
          <a:rPr lang="en-US"/>
          <a:t>[@Debojeet Das] adding ??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20T11:27:32.764" id="{935978A5-817B-4552-ABF9-37F8FE02E591}">
              <p228:atrbtn authorId="{15100B5E-C8A4-D49C-BAA5-0B05D6F3C9A2}"/>
              <p228:anchr>
                <p228:comment id="{2FCD1296-F73E-4D05-95A9-1E277EB9F567}"/>
              </p228:anchr>
              <p228:add/>
            </p228:event>
            <p228:event time="2025-11-20T11:27:32.764" id="{E1B0E7A7-2A46-4D4E-BEA0-470093D89B7C}">
              <p228:atrbtn authorId="{15100B5E-C8A4-D49C-BAA5-0B05D6F3C9A2}"/>
              <p228:anchr>
                <p228:comment id="{2FCD1296-F73E-4D05-95A9-1E277EB9F567}"/>
              </p228:anchr>
              <p228:asgn authorId="{DFFB0B57-936E-F0FA-34AD-441B2C9650FD}"/>
            </p228:event>
            <p228:event time="2025-11-20T11:27:32.764" id="{DE3EB013-4EC3-41E7-8371-FA52FD9B5E13}">
              <p228:atrbtn authorId="{15100B5E-C8A4-D49C-BAA5-0B05D6F3C9A2}"/>
              <p228:anchr>
                <p228:comment id="{2FCD1296-F73E-4D05-95A9-1E277EB9F567}"/>
              </p228:anchr>
              <p228:title val="@Debojeet Das adding ??"/>
            </p228:event>
            <p228:event time="2025-11-20T11:27:32.764" id="{A322B1E0-D069-4015-8E69-A343C51F5BB5}">
              <p228:atrbtn authorId="{15100B5E-C8A4-D49C-BAA5-0B05D6F3C9A2}"/>
              <p228:anchr>
                <p228:comment id="{2FCD1296-F73E-4D05-95A9-1E277EB9F567}"/>
              </p228:anchr>
              <p228:date stDt="2025-11-20T11:27:32.764" endDt="2025-11-20T11:27:32.764"/>
            </p228:event>
            <p228:event time="2025-11-20T17:48:05.306" id="{B5349DE9-5665-DF4F-A766-AA75B0230F47}">
              <p228:atrbtn authorId="{DFFB0B57-936E-F0FA-34AD-441B2C9650FD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1-20T17:35:41.144" authorId="{DFFB0B57-936E-F0FA-34AD-441B2C9650FD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C70B9-8EE8-934F-A76A-99A2EFCAF5D3}" type="datetimeFigureOut">
              <a:rPr lang="en-US" smtClean="0"/>
              <a:t>1/31/26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7B57-78FE-E24F-8517-24B3A336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33747-885F-D3D2-094D-550901727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7B301-C19A-7369-5CA8-8D28114C7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C9566-2208-85DB-9D81-890ACDF41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9C1C1-6E20-61F1-DFD4-33C4BD2CD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AB53-ADC6-C420-6F7A-A23D01A4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3009A-E097-DBD2-8840-AF16F3D5F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A1F6B-342A-165D-E5CB-4E6CAE40E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54C85-0C20-4286-B48C-DF8260EC8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4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2346-95AE-BC87-E737-BFAD7385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0D7D5-B371-7F9E-4DA2-8CCAEBFE5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FDE5E-7165-485F-87BE-9DC13AB17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1B785-F388-C89F-03AA-751D5BE3A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8677A-27BC-6B20-A0CD-B4F622835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921A9-DE5E-E83D-27AA-CDFD754CA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BA0E0-7973-454E-DC5D-05FE5DC0C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AB7B-08CE-A628-C1AF-6DAB1BF25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FD72-C51F-C5F4-D60F-8844A93B6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16E16-9EB7-CC0C-98EF-2533BFE9D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07C7E-3F14-8C2D-F582-2D21FEE91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BEBF-5EF1-FA44-92BB-1EEAA15B1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1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DB4E-DB02-B165-B2BC-17EB9F33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1CB1E-FA14-57A3-E70A-C51C0B74D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8E2A7-8320-CA16-F89D-B2D766EAD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E3387-17B4-4227-5796-BA592C998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0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1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5309B-2B63-6206-A1F0-AE7C8EBA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F799B-29C6-0156-0F83-B1933EDBE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FDEFF-2C81-590D-6349-D05ACFD63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24C1F-1D35-1E67-C75C-D59F8F44B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4728-481F-F236-FFFB-AF5DCC6C9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82FFA-08B2-7C03-293D-7CA6BD7F0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374C6-56A7-7799-B42C-8D9B7DCEA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83674-4B8B-0F72-FCFB-2AA028FB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7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C498-0BFD-62A9-3FA8-518B3281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56D20-E887-FE69-8DFE-1A774FE65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12423-E7F9-2A6E-735E-C00F6EAEC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4D78-BE7F-201B-E4FC-54C835D05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A7B57-78FE-E24F-8517-24B3A336BF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85E1-C35B-2CC0-7C0F-C8C6C63BF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970AE-99A7-714B-97BA-9E9397D81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56223-2C00-A925-F8C1-B502E24A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DE52757-E1BA-B841-AF56-E8C44CC44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F525A-67CC-AC1F-5584-6913B986C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26799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32A67-330E-8A2A-AC1E-75D852858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68924"/>
            <a:ext cx="10515600" cy="50080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E61FA-006E-9D06-2B48-94427AB2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A6B42C-B2BE-9C90-5F79-ACD66E34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C91D70-1B90-F059-1439-C55C28F1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19221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86510-19FD-6920-8791-132BB7D56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AE98A-28B8-96DE-2204-6A784FC0B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785B6-F76C-2A35-C741-462F016C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2B8719-BECE-0982-CDFA-867FCA91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325616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9DC0-B1F3-EA21-0D51-D615C192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2F74-A5A8-8B3A-0042-DA170173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0268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7E429-55C9-F780-1B9C-E3CCCA8E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DDE52757-E1BA-B841-AF56-E8C44CC44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34F385-B952-C76B-768A-674DF7431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35570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B02D-2E92-134D-880E-CFF1B6E5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24DF2-CE95-7154-5D42-DEB53744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B41F-CBFC-1325-69F9-D98DD6D8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5D2AD1-C6FA-E727-DE15-AE51E868D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28489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A9B4-A76E-B585-497A-0A833BE0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6335"/>
            <a:ext cx="5181600" cy="49606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598AB-436F-5638-B948-8CC3C0D9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6335"/>
            <a:ext cx="5181600" cy="49606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62AC3-3928-21A1-BA7C-92F335E2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9B2EBB-B090-2493-F4FC-B89E5715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1B00-8E24-D3C8-04FD-0F68C55F0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381232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969AD-7771-A2A5-87E1-FA508A99B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629"/>
            <a:ext cx="5157787" cy="5015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604D7-D125-E44E-65C3-47D3E93A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3844"/>
            <a:ext cx="5157787" cy="43658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AEEA5-8A66-39CD-BD7D-697E3188A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1678"/>
            <a:ext cx="5183188" cy="43679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9F047-C426-3697-1D5E-471A0CB4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AAC772-EDCA-E59F-7702-3D467CB9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7D48A8-466A-69C1-9A52-F7832E73FE0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178546"/>
            <a:ext cx="5157787" cy="5015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6220-7206-04DC-7745-858E6F5D9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4417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F51BE-3D9F-D894-9A99-AF4EA3AD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0D9F29-843D-0EBF-CFD7-1832E0A9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E67D29-B179-BDDA-AABA-5E2F2F433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365288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D78AA-5ECE-46D6-9621-868C6F61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225A798-139F-BF8C-D7B2-BCA3E3614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243759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285B-AC45-5EE7-DCE7-067DA152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21B0-3F93-C347-56E5-F51043D8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34BB-0FFB-308F-E9FE-143A88795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1A913-A389-F2B6-568D-F575EC37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E55F82-71EF-1113-60BE-CDE8076D9509}"/>
              </a:ext>
            </a:extLst>
          </p:cNvPr>
          <p:cNvSpPr txBox="1">
            <a:spLocks/>
          </p:cNvSpPr>
          <p:nvPr userDrawn="1"/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20000"/>
              </a:lnSpc>
              <a:defRPr sz="1100" kern="12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6E32-1B84-F627-9083-B308810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583FB-8CED-B711-1799-C82A056B4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2A3BD-1F86-4274-9279-7FCAECC5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59D16-A517-2814-FCDF-588726E9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84C35-EF09-33B5-27E9-C41DBE8D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</p:spTree>
    <p:extLst>
      <p:ext uri="{BB962C8B-B14F-4D97-AF65-F5344CB8AC3E}">
        <p14:creationId xmlns:p14="http://schemas.microsoft.com/office/powerpoint/2010/main" val="9455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creativecommons.org/licenses/by-sa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4640D-2831-62FC-7F83-A12AEF4D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5758-41A2-EEBC-2117-C7CE5C551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51C0F-9B71-6E32-2919-B85A4CE7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8149" y="6366983"/>
            <a:ext cx="346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pPr algn="l"/>
            <a:r>
              <a:rPr lang="en-US" sz="1000"/>
              <a:t>- Debojeet Das &lt;debojeetdas@cse.iitb.ac.in&gt;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5C8B-55A5-C68C-A90B-B9411FA82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defRPr sz="1000">
                <a:solidFill>
                  <a:schemeClr val="tx1">
                    <a:tint val="82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DDE52757-E1BA-B841-AF56-E8C44CC448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F07B3A-7B94-D900-8705-3812D667DB59}"/>
              </a:ext>
            </a:extLst>
          </p:cNvPr>
          <p:cNvGrpSpPr/>
          <p:nvPr userDrawn="1"/>
        </p:nvGrpSpPr>
        <p:grpSpPr>
          <a:xfrm>
            <a:off x="803123" y="6480068"/>
            <a:ext cx="507870" cy="144000"/>
            <a:chOff x="945363" y="6480068"/>
            <a:chExt cx="507870" cy="144000"/>
          </a:xfrm>
        </p:grpSpPr>
        <p:sp>
          <p:nvSpPr>
            <p:cNvPr id="24" name="Freeform 23">
              <a:hlinkClick r:id="rId13"/>
              <a:extLst>
                <a:ext uri="{FF2B5EF4-FFF2-40B4-BE49-F238E27FC236}">
                  <a16:creationId xmlns:a16="http://schemas.microsoft.com/office/drawing/2014/main" id="{4126C051-E719-C7A9-908B-5EA35B822352}"/>
                </a:ext>
              </a:extLst>
            </p:cNvPr>
            <p:cNvSpPr/>
            <p:nvPr/>
          </p:nvSpPr>
          <p:spPr>
            <a:xfrm>
              <a:off x="945363" y="6480068"/>
              <a:ext cx="144000" cy="144000"/>
            </a:xfrm>
            <a:custGeom>
              <a:avLst/>
              <a:gdLst>
                <a:gd name="connsiteX0" fmla="*/ 111712 w 223833"/>
                <a:gd name="connsiteY0" fmla="*/ 0 h 223833"/>
                <a:gd name="connsiteX1" fmla="*/ 191653 w 223833"/>
                <a:gd name="connsiteY1" fmla="*/ 32778 h 223833"/>
                <a:gd name="connsiteX2" fmla="*/ 215635 w 223833"/>
                <a:gd name="connsiteY2" fmla="*/ 68851 h 223833"/>
                <a:gd name="connsiteX3" fmla="*/ 223834 w 223833"/>
                <a:gd name="connsiteY3" fmla="*/ 111919 h 223833"/>
                <a:gd name="connsiteX4" fmla="*/ 215740 w 223833"/>
                <a:gd name="connsiteY4" fmla="*/ 154983 h 223833"/>
                <a:gd name="connsiteX5" fmla="*/ 191860 w 223833"/>
                <a:gd name="connsiteY5" fmla="*/ 190457 h 223833"/>
                <a:gd name="connsiteX6" fmla="*/ 154685 w 223833"/>
                <a:gd name="connsiteY6" fmla="*/ 215240 h 223833"/>
                <a:gd name="connsiteX7" fmla="*/ 111719 w 223833"/>
                <a:gd name="connsiteY7" fmla="*/ 223834 h 223833"/>
                <a:gd name="connsiteX8" fmla="*/ 69250 w 223833"/>
                <a:gd name="connsiteY8" fmla="*/ 215338 h 223833"/>
                <a:gd name="connsiteX9" fmla="*/ 32876 w 223833"/>
                <a:gd name="connsiteY9" fmla="*/ 190762 h 223833"/>
                <a:gd name="connsiteX10" fmla="*/ 8394 w 223833"/>
                <a:gd name="connsiteY10" fmla="*/ 154486 h 223833"/>
                <a:gd name="connsiteX11" fmla="*/ 0 w 223833"/>
                <a:gd name="connsiteY11" fmla="*/ 111919 h 223833"/>
                <a:gd name="connsiteX12" fmla="*/ 8492 w 223833"/>
                <a:gd name="connsiteY12" fmla="*/ 69250 h 223833"/>
                <a:gd name="connsiteX13" fmla="*/ 33173 w 223833"/>
                <a:gd name="connsiteY13" fmla="*/ 32575 h 223833"/>
                <a:gd name="connsiteX14" fmla="*/ 111712 w 223833"/>
                <a:gd name="connsiteY14" fmla="*/ 0 h 223833"/>
                <a:gd name="connsiteX15" fmla="*/ 112118 w 223833"/>
                <a:gd name="connsiteY15" fmla="*/ 20187 h 223833"/>
                <a:gd name="connsiteX16" fmla="*/ 47562 w 223833"/>
                <a:gd name="connsiteY16" fmla="*/ 46967 h 223833"/>
                <a:gd name="connsiteX17" fmla="*/ 27277 w 223833"/>
                <a:gd name="connsiteY17" fmla="*/ 77045 h 223833"/>
                <a:gd name="connsiteX18" fmla="*/ 20180 w 223833"/>
                <a:gd name="connsiteY18" fmla="*/ 111922 h 223833"/>
                <a:gd name="connsiteX19" fmla="*/ 27277 w 223833"/>
                <a:gd name="connsiteY19" fmla="*/ 146592 h 223833"/>
                <a:gd name="connsiteX20" fmla="*/ 47562 w 223833"/>
                <a:gd name="connsiteY20" fmla="*/ 176377 h 223833"/>
                <a:gd name="connsiteX21" fmla="*/ 77343 w 223833"/>
                <a:gd name="connsiteY21" fmla="*/ 196365 h 223833"/>
                <a:gd name="connsiteX22" fmla="*/ 112118 w 223833"/>
                <a:gd name="connsiteY22" fmla="*/ 203258 h 223833"/>
                <a:gd name="connsiteX23" fmla="*/ 146998 w 223833"/>
                <a:gd name="connsiteY23" fmla="*/ 196267 h 223833"/>
                <a:gd name="connsiteX24" fmla="*/ 177471 w 223833"/>
                <a:gd name="connsiteY24" fmla="*/ 176083 h 223833"/>
                <a:gd name="connsiteX25" fmla="*/ 203646 w 223833"/>
                <a:gd name="connsiteY25" fmla="*/ 111926 h 223833"/>
                <a:gd name="connsiteX26" fmla="*/ 196851 w 223833"/>
                <a:gd name="connsiteY26" fmla="*/ 76752 h 223833"/>
                <a:gd name="connsiteX27" fmla="*/ 177076 w 223833"/>
                <a:gd name="connsiteY27" fmla="*/ 47170 h 223833"/>
                <a:gd name="connsiteX28" fmla="*/ 112118 w 223833"/>
                <a:gd name="connsiteY28" fmla="*/ 20187 h 223833"/>
                <a:gd name="connsiteX29" fmla="*/ 110715 w 223833"/>
                <a:gd name="connsiteY29" fmla="*/ 93337 h 223833"/>
                <a:gd name="connsiteX30" fmla="*/ 95722 w 223833"/>
                <a:gd name="connsiteY30" fmla="*/ 101132 h 223833"/>
                <a:gd name="connsiteX31" fmla="*/ 89829 w 223833"/>
                <a:gd name="connsiteY31" fmla="*/ 94137 h 223833"/>
                <a:gd name="connsiteX32" fmla="*/ 83330 w 223833"/>
                <a:gd name="connsiteY32" fmla="*/ 92140 h 223833"/>
                <a:gd name="connsiteX33" fmla="*/ 68340 w 223833"/>
                <a:gd name="connsiteY33" fmla="*/ 111926 h 223833"/>
                <a:gd name="connsiteX34" fmla="*/ 72135 w 223833"/>
                <a:gd name="connsiteY34" fmla="*/ 126311 h 223833"/>
                <a:gd name="connsiteX35" fmla="*/ 83330 w 223833"/>
                <a:gd name="connsiteY35" fmla="*/ 131711 h 223833"/>
                <a:gd name="connsiteX36" fmla="*/ 97124 w 223833"/>
                <a:gd name="connsiteY36" fmla="*/ 122117 h 223833"/>
                <a:gd name="connsiteX37" fmla="*/ 110911 w 223833"/>
                <a:gd name="connsiteY37" fmla="*/ 129112 h 223833"/>
                <a:gd name="connsiteX38" fmla="*/ 98719 w 223833"/>
                <a:gd name="connsiteY38" fmla="*/ 142004 h 223833"/>
                <a:gd name="connsiteX39" fmla="*/ 81533 w 223833"/>
                <a:gd name="connsiteY39" fmla="*/ 146701 h 223833"/>
                <a:gd name="connsiteX40" fmla="*/ 57348 w 223833"/>
                <a:gd name="connsiteY40" fmla="*/ 137506 h 223833"/>
                <a:gd name="connsiteX41" fmla="*/ 48156 w 223833"/>
                <a:gd name="connsiteY41" fmla="*/ 111929 h 223833"/>
                <a:gd name="connsiteX42" fmla="*/ 57449 w 223833"/>
                <a:gd name="connsiteY42" fmla="*/ 86548 h 223833"/>
                <a:gd name="connsiteX43" fmla="*/ 80935 w 223833"/>
                <a:gd name="connsiteY43" fmla="*/ 77154 h 223833"/>
                <a:gd name="connsiteX44" fmla="*/ 110715 w 223833"/>
                <a:gd name="connsiteY44" fmla="*/ 93337 h 223833"/>
                <a:gd name="connsiteX45" fmla="*/ 175268 w 223833"/>
                <a:gd name="connsiteY45" fmla="*/ 93337 h 223833"/>
                <a:gd name="connsiteX46" fmla="*/ 160477 w 223833"/>
                <a:gd name="connsiteY46" fmla="*/ 101132 h 223833"/>
                <a:gd name="connsiteX47" fmla="*/ 154580 w 223833"/>
                <a:gd name="connsiteY47" fmla="*/ 94137 h 223833"/>
                <a:gd name="connsiteX48" fmla="*/ 147886 w 223833"/>
                <a:gd name="connsiteY48" fmla="*/ 92140 h 223833"/>
                <a:gd name="connsiteX49" fmla="*/ 132893 w 223833"/>
                <a:gd name="connsiteY49" fmla="*/ 111926 h 223833"/>
                <a:gd name="connsiteX50" fmla="*/ 136691 w 223833"/>
                <a:gd name="connsiteY50" fmla="*/ 126311 h 223833"/>
                <a:gd name="connsiteX51" fmla="*/ 147886 w 223833"/>
                <a:gd name="connsiteY51" fmla="*/ 131711 h 223833"/>
                <a:gd name="connsiteX52" fmla="*/ 161670 w 223833"/>
                <a:gd name="connsiteY52" fmla="*/ 122117 h 223833"/>
                <a:gd name="connsiteX53" fmla="*/ 175660 w 223833"/>
                <a:gd name="connsiteY53" fmla="*/ 129112 h 223833"/>
                <a:gd name="connsiteX54" fmla="*/ 163275 w 223833"/>
                <a:gd name="connsiteY54" fmla="*/ 142004 h 223833"/>
                <a:gd name="connsiteX55" fmla="*/ 146288 w 223833"/>
                <a:gd name="connsiteY55" fmla="*/ 146701 h 223833"/>
                <a:gd name="connsiteX56" fmla="*/ 122012 w 223833"/>
                <a:gd name="connsiteY56" fmla="*/ 137506 h 223833"/>
                <a:gd name="connsiteX57" fmla="*/ 112912 w 223833"/>
                <a:gd name="connsiteY57" fmla="*/ 111929 h 223833"/>
                <a:gd name="connsiteX58" fmla="*/ 122208 w 223833"/>
                <a:gd name="connsiteY58" fmla="*/ 86548 h 223833"/>
                <a:gd name="connsiteX59" fmla="*/ 145686 w 223833"/>
                <a:gd name="connsiteY59" fmla="*/ 77154 h 223833"/>
                <a:gd name="connsiteX60" fmla="*/ 175268 w 223833"/>
                <a:gd name="connsiteY60" fmla="*/ 93337 h 2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3833" h="223833">
                  <a:moveTo>
                    <a:pt x="111712" y="0"/>
                  </a:moveTo>
                  <a:cubicBezTo>
                    <a:pt x="143018" y="0"/>
                    <a:pt x="169672" y="10930"/>
                    <a:pt x="191653" y="32778"/>
                  </a:cubicBezTo>
                  <a:cubicBezTo>
                    <a:pt x="202174" y="43302"/>
                    <a:pt x="210172" y="55330"/>
                    <a:pt x="215635" y="68851"/>
                  </a:cubicBezTo>
                  <a:cubicBezTo>
                    <a:pt x="221095" y="82376"/>
                    <a:pt x="223834" y="96729"/>
                    <a:pt x="223834" y="111919"/>
                  </a:cubicBezTo>
                  <a:cubicBezTo>
                    <a:pt x="223834" y="127241"/>
                    <a:pt x="221130" y="141598"/>
                    <a:pt x="215740" y="154983"/>
                  </a:cubicBezTo>
                  <a:cubicBezTo>
                    <a:pt x="210344" y="168371"/>
                    <a:pt x="202380" y="180199"/>
                    <a:pt x="191860" y="190457"/>
                  </a:cubicBezTo>
                  <a:cubicBezTo>
                    <a:pt x="180937" y="201247"/>
                    <a:pt x="168546" y="209511"/>
                    <a:pt x="154685" y="215240"/>
                  </a:cubicBezTo>
                  <a:cubicBezTo>
                    <a:pt x="140832" y="220969"/>
                    <a:pt x="126506" y="223834"/>
                    <a:pt x="111719" y="223834"/>
                  </a:cubicBezTo>
                  <a:cubicBezTo>
                    <a:pt x="96932" y="223834"/>
                    <a:pt x="82774" y="221008"/>
                    <a:pt x="69250" y="215338"/>
                  </a:cubicBezTo>
                  <a:cubicBezTo>
                    <a:pt x="55728" y="209679"/>
                    <a:pt x="43603" y="201485"/>
                    <a:pt x="32876" y="190762"/>
                  </a:cubicBezTo>
                  <a:cubicBezTo>
                    <a:pt x="22149" y="180038"/>
                    <a:pt x="13990" y="167944"/>
                    <a:pt x="8394" y="154486"/>
                  </a:cubicBezTo>
                  <a:cubicBezTo>
                    <a:pt x="2798" y="141028"/>
                    <a:pt x="0" y="126842"/>
                    <a:pt x="0" y="111919"/>
                  </a:cubicBezTo>
                  <a:cubicBezTo>
                    <a:pt x="0" y="97128"/>
                    <a:pt x="2829" y="82907"/>
                    <a:pt x="8492" y="69250"/>
                  </a:cubicBezTo>
                  <a:cubicBezTo>
                    <a:pt x="14154" y="55592"/>
                    <a:pt x="22384" y="43368"/>
                    <a:pt x="33173" y="32575"/>
                  </a:cubicBezTo>
                  <a:cubicBezTo>
                    <a:pt x="54490" y="10863"/>
                    <a:pt x="80669" y="0"/>
                    <a:pt x="111712" y="0"/>
                  </a:cubicBezTo>
                  <a:close/>
                  <a:moveTo>
                    <a:pt x="112118" y="20187"/>
                  </a:moveTo>
                  <a:cubicBezTo>
                    <a:pt x="86537" y="20187"/>
                    <a:pt x="65018" y="29116"/>
                    <a:pt x="47562" y="46967"/>
                  </a:cubicBezTo>
                  <a:cubicBezTo>
                    <a:pt x="38766" y="55896"/>
                    <a:pt x="32005" y="65920"/>
                    <a:pt x="27277" y="77045"/>
                  </a:cubicBezTo>
                  <a:cubicBezTo>
                    <a:pt x="22541" y="88171"/>
                    <a:pt x="20180" y="99796"/>
                    <a:pt x="20180" y="111922"/>
                  </a:cubicBezTo>
                  <a:cubicBezTo>
                    <a:pt x="20180" y="123915"/>
                    <a:pt x="22541" y="135474"/>
                    <a:pt x="27277" y="146592"/>
                  </a:cubicBezTo>
                  <a:cubicBezTo>
                    <a:pt x="32009" y="157725"/>
                    <a:pt x="38766" y="167650"/>
                    <a:pt x="47562" y="176377"/>
                  </a:cubicBezTo>
                  <a:cubicBezTo>
                    <a:pt x="56354" y="185106"/>
                    <a:pt x="66277" y="191762"/>
                    <a:pt x="77343" y="196365"/>
                  </a:cubicBezTo>
                  <a:cubicBezTo>
                    <a:pt x="88398" y="200960"/>
                    <a:pt x="99992" y="203258"/>
                    <a:pt x="112118" y="203258"/>
                  </a:cubicBezTo>
                  <a:cubicBezTo>
                    <a:pt x="124107" y="203258"/>
                    <a:pt x="135726" y="200932"/>
                    <a:pt x="146998" y="196267"/>
                  </a:cubicBezTo>
                  <a:cubicBezTo>
                    <a:pt x="158256" y="191597"/>
                    <a:pt x="168406" y="184875"/>
                    <a:pt x="177471" y="176083"/>
                  </a:cubicBezTo>
                  <a:cubicBezTo>
                    <a:pt x="194924" y="159029"/>
                    <a:pt x="203646" y="137646"/>
                    <a:pt x="203646" y="111926"/>
                  </a:cubicBezTo>
                  <a:cubicBezTo>
                    <a:pt x="203646" y="99534"/>
                    <a:pt x="201380" y="87811"/>
                    <a:pt x="196851" y="76752"/>
                  </a:cubicBezTo>
                  <a:cubicBezTo>
                    <a:pt x="192328" y="65693"/>
                    <a:pt x="185729" y="55837"/>
                    <a:pt x="177076" y="47170"/>
                  </a:cubicBezTo>
                  <a:cubicBezTo>
                    <a:pt x="159078" y="29183"/>
                    <a:pt x="137432" y="20187"/>
                    <a:pt x="112118" y="20187"/>
                  </a:cubicBezTo>
                  <a:close/>
                  <a:moveTo>
                    <a:pt x="110715" y="93337"/>
                  </a:moveTo>
                  <a:lnTo>
                    <a:pt x="95722" y="101132"/>
                  </a:lnTo>
                  <a:cubicBezTo>
                    <a:pt x="94120" y="97806"/>
                    <a:pt x="92158" y="95470"/>
                    <a:pt x="89829" y="94137"/>
                  </a:cubicBezTo>
                  <a:cubicBezTo>
                    <a:pt x="87496" y="92808"/>
                    <a:pt x="85331" y="92140"/>
                    <a:pt x="83330" y="92140"/>
                  </a:cubicBezTo>
                  <a:cubicBezTo>
                    <a:pt x="73342" y="92140"/>
                    <a:pt x="68340" y="98733"/>
                    <a:pt x="68340" y="111926"/>
                  </a:cubicBezTo>
                  <a:cubicBezTo>
                    <a:pt x="68340" y="117920"/>
                    <a:pt x="69606" y="122712"/>
                    <a:pt x="72135" y="126311"/>
                  </a:cubicBezTo>
                  <a:cubicBezTo>
                    <a:pt x="74667" y="129909"/>
                    <a:pt x="78399" y="131711"/>
                    <a:pt x="83330" y="131711"/>
                  </a:cubicBezTo>
                  <a:cubicBezTo>
                    <a:pt x="89860" y="131711"/>
                    <a:pt x="94456" y="128510"/>
                    <a:pt x="97124" y="122117"/>
                  </a:cubicBezTo>
                  <a:lnTo>
                    <a:pt x="110911" y="129112"/>
                  </a:lnTo>
                  <a:cubicBezTo>
                    <a:pt x="107980" y="134579"/>
                    <a:pt x="103916" y="138873"/>
                    <a:pt x="98719" y="142004"/>
                  </a:cubicBezTo>
                  <a:cubicBezTo>
                    <a:pt x="93529" y="145137"/>
                    <a:pt x="87797" y="146701"/>
                    <a:pt x="81533" y="146701"/>
                  </a:cubicBezTo>
                  <a:cubicBezTo>
                    <a:pt x="71540" y="146701"/>
                    <a:pt x="63475" y="143640"/>
                    <a:pt x="57348" y="137506"/>
                  </a:cubicBezTo>
                  <a:cubicBezTo>
                    <a:pt x="51220" y="131378"/>
                    <a:pt x="48156" y="122852"/>
                    <a:pt x="48156" y="111929"/>
                  </a:cubicBezTo>
                  <a:cubicBezTo>
                    <a:pt x="48156" y="101269"/>
                    <a:pt x="51255" y="92812"/>
                    <a:pt x="57449" y="86548"/>
                  </a:cubicBezTo>
                  <a:cubicBezTo>
                    <a:pt x="63643" y="80288"/>
                    <a:pt x="71470" y="77154"/>
                    <a:pt x="80935" y="77154"/>
                  </a:cubicBezTo>
                  <a:cubicBezTo>
                    <a:pt x="94795" y="77147"/>
                    <a:pt x="104717" y="82543"/>
                    <a:pt x="110715" y="93337"/>
                  </a:cubicBezTo>
                  <a:close/>
                  <a:moveTo>
                    <a:pt x="175268" y="93337"/>
                  </a:moveTo>
                  <a:lnTo>
                    <a:pt x="160477" y="101132"/>
                  </a:lnTo>
                  <a:cubicBezTo>
                    <a:pt x="158879" y="97806"/>
                    <a:pt x="156910" y="95470"/>
                    <a:pt x="154580" y="94137"/>
                  </a:cubicBezTo>
                  <a:cubicBezTo>
                    <a:pt x="152244" y="92808"/>
                    <a:pt x="150009" y="92140"/>
                    <a:pt x="147886" y="92140"/>
                  </a:cubicBezTo>
                  <a:cubicBezTo>
                    <a:pt x="137894" y="92140"/>
                    <a:pt x="132893" y="98733"/>
                    <a:pt x="132893" y="111926"/>
                  </a:cubicBezTo>
                  <a:cubicBezTo>
                    <a:pt x="132893" y="117920"/>
                    <a:pt x="134162" y="122712"/>
                    <a:pt x="136691" y="126311"/>
                  </a:cubicBezTo>
                  <a:cubicBezTo>
                    <a:pt x="139220" y="129909"/>
                    <a:pt x="142948" y="131711"/>
                    <a:pt x="147886" y="131711"/>
                  </a:cubicBezTo>
                  <a:cubicBezTo>
                    <a:pt x="154409" y="131711"/>
                    <a:pt x="159008" y="128510"/>
                    <a:pt x="161670" y="122117"/>
                  </a:cubicBezTo>
                  <a:lnTo>
                    <a:pt x="175660" y="129112"/>
                  </a:lnTo>
                  <a:cubicBezTo>
                    <a:pt x="172599" y="134579"/>
                    <a:pt x="168465" y="138873"/>
                    <a:pt x="163275" y="142004"/>
                  </a:cubicBezTo>
                  <a:cubicBezTo>
                    <a:pt x="158078" y="145137"/>
                    <a:pt x="152416" y="146701"/>
                    <a:pt x="146288" y="146701"/>
                  </a:cubicBezTo>
                  <a:cubicBezTo>
                    <a:pt x="136159" y="146701"/>
                    <a:pt x="128070" y="143640"/>
                    <a:pt x="122012" y="137506"/>
                  </a:cubicBezTo>
                  <a:cubicBezTo>
                    <a:pt x="115941" y="131378"/>
                    <a:pt x="112912" y="122852"/>
                    <a:pt x="112912" y="111929"/>
                  </a:cubicBezTo>
                  <a:cubicBezTo>
                    <a:pt x="112912" y="101269"/>
                    <a:pt x="116007" y="92812"/>
                    <a:pt x="122208" y="86548"/>
                  </a:cubicBezTo>
                  <a:cubicBezTo>
                    <a:pt x="128399" y="80288"/>
                    <a:pt x="136226" y="77154"/>
                    <a:pt x="145686" y="77154"/>
                  </a:cubicBezTo>
                  <a:cubicBezTo>
                    <a:pt x="159543" y="77147"/>
                    <a:pt x="169410" y="82543"/>
                    <a:pt x="175268" y="93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eform 24">
              <a:hlinkClick r:id="rId13"/>
              <a:extLst>
                <a:ext uri="{FF2B5EF4-FFF2-40B4-BE49-F238E27FC236}">
                  <a16:creationId xmlns:a16="http://schemas.microsoft.com/office/drawing/2014/main" id="{61B6AFC1-CA57-DB2A-90F2-CB2E9C6D7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298" y="6480068"/>
              <a:ext cx="144000" cy="144000"/>
            </a:xfrm>
            <a:custGeom>
              <a:avLst/>
              <a:gdLst>
                <a:gd name="connsiteX0" fmla="*/ 304257 w 609600"/>
                <a:gd name="connsiteY0" fmla="*/ 0 h 609600"/>
                <a:gd name="connsiteX1" fmla="*/ 520875 w 609600"/>
                <a:gd name="connsiteY1" fmla="*/ 88173 h 609600"/>
                <a:gd name="connsiteX2" fmla="*/ 609600 w 609600"/>
                <a:gd name="connsiteY2" fmla="*/ 304800 h 609600"/>
                <a:gd name="connsiteX3" fmla="*/ 522494 w 609600"/>
                <a:gd name="connsiteY3" fmla="*/ 518693 h 609600"/>
                <a:gd name="connsiteX4" fmla="*/ 304257 w 609600"/>
                <a:gd name="connsiteY4" fmla="*/ 609600 h 609600"/>
                <a:gd name="connsiteX5" fmla="*/ 89811 w 609600"/>
                <a:gd name="connsiteY5" fmla="*/ 519779 h 609600"/>
                <a:gd name="connsiteX6" fmla="*/ 0 w 609600"/>
                <a:gd name="connsiteY6" fmla="*/ 304800 h 609600"/>
                <a:gd name="connsiteX7" fmla="*/ 89811 w 609600"/>
                <a:gd name="connsiteY7" fmla="*/ 88182 h 609600"/>
                <a:gd name="connsiteX8" fmla="*/ 304257 w 609600"/>
                <a:gd name="connsiteY8" fmla="*/ 0 h 609600"/>
                <a:gd name="connsiteX9" fmla="*/ 305343 w 609600"/>
                <a:gd name="connsiteY9" fmla="*/ 54978 h 609600"/>
                <a:gd name="connsiteX10" fmla="*/ 129540 w 609600"/>
                <a:gd name="connsiteY10" fmla="*/ 127911 h 609600"/>
                <a:gd name="connsiteX11" fmla="*/ 54969 w 609600"/>
                <a:gd name="connsiteY11" fmla="*/ 304810 h 609600"/>
                <a:gd name="connsiteX12" fmla="*/ 128978 w 609600"/>
                <a:gd name="connsiteY12" fmla="*/ 480050 h 609600"/>
                <a:gd name="connsiteX13" fmla="*/ 305324 w 609600"/>
                <a:gd name="connsiteY13" fmla="*/ 554069 h 609600"/>
                <a:gd name="connsiteX14" fmla="*/ 482765 w 609600"/>
                <a:gd name="connsiteY14" fmla="*/ 479508 h 609600"/>
                <a:gd name="connsiteX15" fmla="*/ 554612 w 609600"/>
                <a:gd name="connsiteY15" fmla="*/ 304790 h 609600"/>
                <a:gd name="connsiteX16" fmla="*/ 481689 w 609600"/>
                <a:gd name="connsiteY16" fmla="*/ 127902 h 609600"/>
                <a:gd name="connsiteX17" fmla="*/ 305343 w 609600"/>
                <a:gd name="connsiteY17" fmla="*/ 54978 h 609600"/>
                <a:gd name="connsiteX18" fmla="*/ 386991 w 609600"/>
                <a:gd name="connsiteY18" fmla="*/ 229143 h 609600"/>
                <a:gd name="connsiteX19" fmla="*/ 386991 w 609600"/>
                <a:gd name="connsiteY19" fmla="*/ 353778 h 609600"/>
                <a:gd name="connsiteX20" fmla="*/ 352168 w 609600"/>
                <a:gd name="connsiteY20" fmla="*/ 353778 h 609600"/>
                <a:gd name="connsiteX21" fmla="*/ 352168 w 609600"/>
                <a:gd name="connsiteY21" fmla="*/ 501815 h 609600"/>
                <a:gd name="connsiteX22" fmla="*/ 257451 w 609600"/>
                <a:gd name="connsiteY22" fmla="*/ 501815 h 609600"/>
                <a:gd name="connsiteX23" fmla="*/ 257451 w 609600"/>
                <a:gd name="connsiteY23" fmla="*/ 353787 h 609600"/>
                <a:gd name="connsiteX24" fmla="*/ 222628 w 609600"/>
                <a:gd name="connsiteY24" fmla="*/ 353787 h 609600"/>
                <a:gd name="connsiteX25" fmla="*/ 222628 w 609600"/>
                <a:gd name="connsiteY25" fmla="*/ 229143 h 609600"/>
                <a:gd name="connsiteX26" fmla="*/ 228333 w 609600"/>
                <a:gd name="connsiteY26" fmla="*/ 215265 h 609600"/>
                <a:gd name="connsiteX27" fmla="*/ 242211 w 609600"/>
                <a:gd name="connsiteY27" fmla="*/ 209550 h 609600"/>
                <a:gd name="connsiteX28" fmla="*/ 367408 w 609600"/>
                <a:gd name="connsiteY28" fmla="*/ 209550 h 609600"/>
                <a:gd name="connsiteX29" fmla="*/ 381010 w 609600"/>
                <a:gd name="connsiteY29" fmla="*/ 215265 h 609600"/>
                <a:gd name="connsiteX30" fmla="*/ 386991 w 609600"/>
                <a:gd name="connsiteY30" fmla="*/ 229143 h 609600"/>
                <a:gd name="connsiteX31" fmla="*/ 262338 w 609600"/>
                <a:gd name="connsiteY31" fmla="*/ 150771 h 609600"/>
                <a:gd name="connsiteX32" fmla="*/ 304800 w 609600"/>
                <a:gd name="connsiteY32" fmla="*/ 107775 h 609600"/>
                <a:gd name="connsiteX33" fmla="*/ 347253 w 609600"/>
                <a:gd name="connsiteY33" fmla="*/ 150771 h 609600"/>
                <a:gd name="connsiteX34" fmla="*/ 304800 w 609600"/>
                <a:gd name="connsiteY34" fmla="*/ 193224 h 609600"/>
                <a:gd name="connsiteX35" fmla="*/ 262338 w 609600"/>
                <a:gd name="connsiteY35" fmla="*/ 150771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9600" h="609600">
                  <a:moveTo>
                    <a:pt x="304257" y="0"/>
                  </a:moveTo>
                  <a:cubicBezTo>
                    <a:pt x="389868" y="0"/>
                    <a:pt x="462086" y="29385"/>
                    <a:pt x="520875" y="88173"/>
                  </a:cubicBezTo>
                  <a:cubicBezTo>
                    <a:pt x="580006" y="147323"/>
                    <a:pt x="609600" y="219532"/>
                    <a:pt x="609600" y="304800"/>
                  </a:cubicBezTo>
                  <a:cubicBezTo>
                    <a:pt x="609600" y="390439"/>
                    <a:pt x="580558" y="461734"/>
                    <a:pt x="522494" y="518693"/>
                  </a:cubicBezTo>
                  <a:cubicBezTo>
                    <a:pt x="460810" y="579301"/>
                    <a:pt x="388068" y="609600"/>
                    <a:pt x="304257" y="609600"/>
                  </a:cubicBezTo>
                  <a:cubicBezTo>
                    <a:pt x="221875" y="609600"/>
                    <a:pt x="150400" y="579653"/>
                    <a:pt x="89811" y="519779"/>
                  </a:cubicBezTo>
                  <a:cubicBezTo>
                    <a:pt x="29947" y="459905"/>
                    <a:pt x="0" y="388258"/>
                    <a:pt x="0" y="304800"/>
                  </a:cubicBezTo>
                  <a:cubicBezTo>
                    <a:pt x="0" y="221351"/>
                    <a:pt x="29947" y="149142"/>
                    <a:pt x="89811" y="88182"/>
                  </a:cubicBezTo>
                  <a:cubicBezTo>
                    <a:pt x="148600" y="29385"/>
                    <a:pt x="220066" y="0"/>
                    <a:pt x="304257" y="0"/>
                  </a:cubicBezTo>
                  <a:close/>
                  <a:moveTo>
                    <a:pt x="305343" y="54978"/>
                  </a:moveTo>
                  <a:cubicBezTo>
                    <a:pt x="236039" y="54978"/>
                    <a:pt x="177441" y="79296"/>
                    <a:pt x="129540" y="127911"/>
                  </a:cubicBezTo>
                  <a:cubicBezTo>
                    <a:pt x="79820" y="178718"/>
                    <a:pt x="54969" y="237687"/>
                    <a:pt x="54969" y="304810"/>
                  </a:cubicBezTo>
                  <a:cubicBezTo>
                    <a:pt x="54969" y="372304"/>
                    <a:pt x="79639" y="430730"/>
                    <a:pt x="128978" y="480050"/>
                  </a:cubicBezTo>
                  <a:cubicBezTo>
                    <a:pt x="178327" y="529409"/>
                    <a:pt x="237106" y="554069"/>
                    <a:pt x="305324" y="554069"/>
                  </a:cubicBezTo>
                  <a:cubicBezTo>
                    <a:pt x="373170" y="554069"/>
                    <a:pt x="432330" y="529238"/>
                    <a:pt x="482765" y="479508"/>
                  </a:cubicBezTo>
                  <a:cubicBezTo>
                    <a:pt x="530666" y="433426"/>
                    <a:pt x="554612" y="375190"/>
                    <a:pt x="554612" y="304790"/>
                  </a:cubicBezTo>
                  <a:cubicBezTo>
                    <a:pt x="554612" y="235487"/>
                    <a:pt x="530295" y="176536"/>
                    <a:pt x="481689" y="127902"/>
                  </a:cubicBezTo>
                  <a:cubicBezTo>
                    <a:pt x="433073" y="79286"/>
                    <a:pt x="374285" y="54978"/>
                    <a:pt x="305343" y="54978"/>
                  </a:cubicBezTo>
                  <a:close/>
                  <a:moveTo>
                    <a:pt x="386991" y="229143"/>
                  </a:moveTo>
                  <a:lnTo>
                    <a:pt x="386991" y="353778"/>
                  </a:lnTo>
                  <a:lnTo>
                    <a:pt x="352168" y="353778"/>
                  </a:lnTo>
                  <a:lnTo>
                    <a:pt x="352168" y="501815"/>
                  </a:lnTo>
                  <a:lnTo>
                    <a:pt x="257451" y="501815"/>
                  </a:lnTo>
                  <a:lnTo>
                    <a:pt x="257451" y="353787"/>
                  </a:lnTo>
                  <a:lnTo>
                    <a:pt x="222628" y="353787"/>
                  </a:lnTo>
                  <a:lnTo>
                    <a:pt x="222628" y="229143"/>
                  </a:lnTo>
                  <a:cubicBezTo>
                    <a:pt x="222628" y="223695"/>
                    <a:pt x="224533" y="219075"/>
                    <a:pt x="228333" y="215265"/>
                  </a:cubicBezTo>
                  <a:cubicBezTo>
                    <a:pt x="232153" y="211465"/>
                    <a:pt x="236782" y="209550"/>
                    <a:pt x="242211" y="209550"/>
                  </a:cubicBezTo>
                  <a:lnTo>
                    <a:pt x="367408" y="209550"/>
                  </a:lnTo>
                  <a:cubicBezTo>
                    <a:pt x="372485" y="209550"/>
                    <a:pt x="377028" y="211455"/>
                    <a:pt x="381010" y="215265"/>
                  </a:cubicBezTo>
                  <a:cubicBezTo>
                    <a:pt x="384981" y="219075"/>
                    <a:pt x="386991" y="223704"/>
                    <a:pt x="386991" y="229143"/>
                  </a:cubicBezTo>
                  <a:close/>
                  <a:moveTo>
                    <a:pt x="262338" y="150771"/>
                  </a:moveTo>
                  <a:cubicBezTo>
                    <a:pt x="262338" y="122120"/>
                    <a:pt x="276482" y="107775"/>
                    <a:pt x="304800" y="107775"/>
                  </a:cubicBezTo>
                  <a:cubicBezTo>
                    <a:pt x="333118" y="107775"/>
                    <a:pt x="347253" y="122101"/>
                    <a:pt x="347253" y="150771"/>
                  </a:cubicBezTo>
                  <a:cubicBezTo>
                    <a:pt x="347253" y="179070"/>
                    <a:pt x="333099" y="193224"/>
                    <a:pt x="304800" y="193224"/>
                  </a:cubicBezTo>
                  <a:cubicBezTo>
                    <a:pt x="276501" y="193224"/>
                    <a:pt x="262338" y="179070"/>
                    <a:pt x="262338" y="15077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hlinkClick r:id="rId13"/>
              <a:extLst>
                <a:ext uri="{FF2B5EF4-FFF2-40B4-BE49-F238E27FC236}">
                  <a16:creationId xmlns:a16="http://schemas.microsoft.com/office/drawing/2014/main" id="{538B3442-6124-B6EC-DB22-290400E1D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233" y="6480068"/>
              <a:ext cx="144000" cy="144000"/>
            </a:xfrm>
            <a:custGeom>
              <a:avLst/>
              <a:gdLst>
                <a:gd name="connsiteX0" fmla="*/ 304257 w 609600"/>
                <a:gd name="connsiteY0" fmla="*/ 0 h 609600"/>
                <a:gd name="connsiteX1" fmla="*/ 520875 w 609600"/>
                <a:gd name="connsiteY1" fmla="*/ 88725 h 609600"/>
                <a:gd name="connsiteX2" fmla="*/ 609600 w 609600"/>
                <a:gd name="connsiteY2" fmla="*/ 304800 h 609600"/>
                <a:gd name="connsiteX3" fmla="*/ 522494 w 609600"/>
                <a:gd name="connsiteY3" fmla="*/ 519246 h 609600"/>
                <a:gd name="connsiteX4" fmla="*/ 304257 w 609600"/>
                <a:gd name="connsiteY4" fmla="*/ 609600 h 609600"/>
                <a:gd name="connsiteX5" fmla="*/ 89811 w 609600"/>
                <a:gd name="connsiteY5" fmla="*/ 519789 h 609600"/>
                <a:gd name="connsiteX6" fmla="*/ 0 w 609600"/>
                <a:gd name="connsiteY6" fmla="*/ 304810 h 609600"/>
                <a:gd name="connsiteX7" fmla="*/ 89811 w 609600"/>
                <a:gd name="connsiteY7" fmla="*/ 88735 h 609600"/>
                <a:gd name="connsiteX8" fmla="*/ 304257 w 609600"/>
                <a:gd name="connsiteY8" fmla="*/ 0 h 609600"/>
                <a:gd name="connsiteX9" fmla="*/ 305343 w 609600"/>
                <a:gd name="connsiteY9" fmla="*/ 54978 h 609600"/>
                <a:gd name="connsiteX10" fmla="*/ 129540 w 609600"/>
                <a:gd name="connsiteY10" fmla="*/ 128464 h 609600"/>
                <a:gd name="connsiteX11" fmla="*/ 54969 w 609600"/>
                <a:gd name="connsiteY11" fmla="*/ 304800 h 609600"/>
                <a:gd name="connsiteX12" fmla="*/ 128978 w 609600"/>
                <a:gd name="connsiteY12" fmla="*/ 480060 h 609600"/>
                <a:gd name="connsiteX13" fmla="*/ 305324 w 609600"/>
                <a:gd name="connsiteY13" fmla="*/ 554079 h 609600"/>
                <a:gd name="connsiteX14" fmla="*/ 482765 w 609600"/>
                <a:gd name="connsiteY14" fmla="*/ 479517 h 609600"/>
                <a:gd name="connsiteX15" fmla="*/ 554612 w 609600"/>
                <a:gd name="connsiteY15" fmla="*/ 304800 h 609600"/>
                <a:gd name="connsiteX16" fmla="*/ 481689 w 609600"/>
                <a:gd name="connsiteY16" fmla="*/ 128464 h 609600"/>
                <a:gd name="connsiteX17" fmla="*/ 305343 w 609600"/>
                <a:gd name="connsiteY17" fmla="*/ 54978 h 609600"/>
                <a:gd name="connsiteX18" fmla="*/ 169269 w 609600"/>
                <a:gd name="connsiteY18" fmla="*/ 261795 h 609600"/>
                <a:gd name="connsiteX19" fmla="*/ 214436 w 609600"/>
                <a:gd name="connsiteY19" fmla="*/ 174984 h 609600"/>
                <a:gd name="connsiteX20" fmla="*/ 303152 w 609600"/>
                <a:gd name="connsiteY20" fmla="*/ 144237 h 609600"/>
                <a:gd name="connsiteX21" fmla="*/ 417452 w 609600"/>
                <a:gd name="connsiteY21" fmla="*/ 190490 h 609600"/>
                <a:gd name="connsiteX22" fmla="*/ 459905 w 609600"/>
                <a:gd name="connsiteY22" fmla="*/ 309143 h 609600"/>
                <a:gd name="connsiteX23" fmla="*/ 415833 w 609600"/>
                <a:gd name="connsiteY23" fmla="*/ 425882 h 609600"/>
                <a:gd name="connsiteX24" fmla="*/ 301514 w 609600"/>
                <a:gd name="connsiteY24" fmla="*/ 472421 h 609600"/>
                <a:gd name="connsiteX25" fmla="*/ 212255 w 609600"/>
                <a:gd name="connsiteY25" fmla="*/ 441398 h 609600"/>
                <a:gd name="connsiteX26" fmla="*/ 167078 w 609600"/>
                <a:gd name="connsiteY26" fmla="*/ 353225 h 609600"/>
                <a:gd name="connsiteX27" fmla="*/ 243840 w 609600"/>
                <a:gd name="connsiteY27" fmla="*/ 353225 h 609600"/>
                <a:gd name="connsiteX28" fmla="*/ 310791 w 609600"/>
                <a:gd name="connsiteY28" fmla="*/ 408746 h 609600"/>
                <a:gd name="connsiteX29" fmla="*/ 362493 w 609600"/>
                <a:gd name="connsiteY29" fmla="*/ 380990 h 609600"/>
                <a:gd name="connsiteX30" fmla="*/ 382105 w 609600"/>
                <a:gd name="connsiteY30" fmla="*/ 306972 h 609600"/>
                <a:gd name="connsiteX31" fmla="*/ 364150 w 609600"/>
                <a:gd name="connsiteY31" fmla="*/ 233220 h 609600"/>
                <a:gd name="connsiteX32" fmla="*/ 312430 w 609600"/>
                <a:gd name="connsiteY32" fmla="*/ 207912 h 609600"/>
                <a:gd name="connsiteX33" fmla="*/ 243850 w 609600"/>
                <a:gd name="connsiteY33" fmla="*/ 261785 h 609600"/>
                <a:gd name="connsiteX34" fmla="*/ 266167 w 609600"/>
                <a:gd name="connsiteY34" fmla="*/ 261785 h 609600"/>
                <a:gd name="connsiteX35" fmla="*/ 205759 w 609600"/>
                <a:gd name="connsiteY35" fmla="*/ 322202 h 609600"/>
                <a:gd name="connsiteX36" fmla="*/ 145342 w 609600"/>
                <a:gd name="connsiteY36" fmla="*/ 261785 h 609600"/>
                <a:gd name="connsiteX37" fmla="*/ 169269 w 609600"/>
                <a:gd name="connsiteY37" fmla="*/ 261795 h 609600"/>
                <a:gd name="connsiteX38" fmla="*/ 169269 w 609600"/>
                <a:gd name="connsiteY38" fmla="*/ 26179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9600" h="609600">
                  <a:moveTo>
                    <a:pt x="304257" y="0"/>
                  </a:moveTo>
                  <a:cubicBezTo>
                    <a:pt x="389515" y="0"/>
                    <a:pt x="461715" y="29575"/>
                    <a:pt x="520875" y="88725"/>
                  </a:cubicBezTo>
                  <a:cubicBezTo>
                    <a:pt x="580006" y="147514"/>
                    <a:pt x="609600" y="219532"/>
                    <a:pt x="609600" y="304800"/>
                  </a:cubicBezTo>
                  <a:cubicBezTo>
                    <a:pt x="609600" y="390087"/>
                    <a:pt x="580558" y="461553"/>
                    <a:pt x="522494" y="519246"/>
                  </a:cubicBezTo>
                  <a:cubicBezTo>
                    <a:pt x="461181" y="579482"/>
                    <a:pt x="388420" y="609600"/>
                    <a:pt x="304257" y="609600"/>
                  </a:cubicBezTo>
                  <a:cubicBezTo>
                    <a:pt x="221875" y="609600"/>
                    <a:pt x="150400" y="579663"/>
                    <a:pt x="89811" y="519789"/>
                  </a:cubicBezTo>
                  <a:cubicBezTo>
                    <a:pt x="29947" y="459924"/>
                    <a:pt x="0" y="388277"/>
                    <a:pt x="0" y="304810"/>
                  </a:cubicBezTo>
                  <a:cubicBezTo>
                    <a:pt x="0" y="221723"/>
                    <a:pt x="29947" y="149695"/>
                    <a:pt x="89811" y="88735"/>
                  </a:cubicBezTo>
                  <a:cubicBezTo>
                    <a:pt x="148952" y="29575"/>
                    <a:pt x="220437" y="0"/>
                    <a:pt x="304257" y="0"/>
                  </a:cubicBezTo>
                  <a:close/>
                  <a:moveTo>
                    <a:pt x="305343" y="54978"/>
                  </a:moveTo>
                  <a:cubicBezTo>
                    <a:pt x="236039" y="54978"/>
                    <a:pt x="177441" y="79477"/>
                    <a:pt x="129540" y="128464"/>
                  </a:cubicBezTo>
                  <a:cubicBezTo>
                    <a:pt x="79820" y="178908"/>
                    <a:pt x="54969" y="237687"/>
                    <a:pt x="54969" y="304800"/>
                  </a:cubicBezTo>
                  <a:cubicBezTo>
                    <a:pt x="54969" y="372666"/>
                    <a:pt x="79639" y="431073"/>
                    <a:pt x="128978" y="480060"/>
                  </a:cubicBezTo>
                  <a:cubicBezTo>
                    <a:pt x="178327" y="529419"/>
                    <a:pt x="237106" y="554079"/>
                    <a:pt x="305324" y="554079"/>
                  </a:cubicBezTo>
                  <a:cubicBezTo>
                    <a:pt x="373170" y="554079"/>
                    <a:pt x="432330" y="529228"/>
                    <a:pt x="482765" y="479517"/>
                  </a:cubicBezTo>
                  <a:cubicBezTo>
                    <a:pt x="530666" y="433073"/>
                    <a:pt x="554612" y="374837"/>
                    <a:pt x="554612" y="304800"/>
                  </a:cubicBezTo>
                  <a:cubicBezTo>
                    <a:pt x="554612" y="235144"/>
                    <a:pt x="530295" y="176355"/>
                    <a:pt x="481689" y="128464"/>
                  </a:cubicBezTo>
                  <a:cubicBezTo>
                    <a:pt x="433426" y="79458"/>
                    <a:pt x="374637" y="54978"/>
                    <a:pt x="305343" y="54978"/>
                  </a:cubicBezTo>
                  <a:close/>
                  <a:moveTo>
                    <a:pt x="169269" y="261795"/>
                  </a:moveTo>
                  <a:cubicBezTo>
                    <a:pt x="175069" y="224419"/>
                    <a:pt x="190119" y="195482"/>
                    <a:pt x="214436" y="174984"/>
                  </a:cubicBezTo>
                  <a:cubicBezTo>
                    <a:pt x="238744" y="154486"/>
                    <a:pt x="268310" y="144237"/>
                    <a:pt x="303152" y="144237"/>
                  </a:cubicBezTo>
                  <a:cubicBezTo>
                    <a:pt x="351034" y="144237"/>
                    <a:pt x="389153" y="159668"/>
                    <a:pt x="417452" y="190490"/>
                  </a:cubicBezTo>
                  <a:cubicBezTo>
                    <a:pt x="445751" y="221332"/>
                    <a:pt x="459905" y="260890"/>
                    <a:pt x="459905" y="309143"/>
                  </a:cubicBezTo>
                  <a:cubicBezTo>
                    <a:pt x="459905" y="355959"/>
                    <a:pt x="445208" y="394868"/>
                    <a:pt x="415833" y="425882"/>
                  </a:cubicBezTo>
                  <a:cubicBezTo>
                    <a:pt x="386420" y="456895"/>
                    <a:pt x="348339" y="472421"/>
                    <a:pt x="301514" y="472421"/>
                  </a:cubicBezTo>
                  <a:cubicBezTo>
                    <a:pt x="267043" y="472421"/>
                    <a:pt x="237287" y="462086"/>
                    <a:pt x="212255" y="441398"/>
                  </a:cubicBezTo>
                  <a:cubicBezTo>
                    <a:pt x="187214" y="420710"/>
                    <a:pt x="172164" y="391325"/>
                    <a:pt x="167078" y="353225"/>
                  </a:cubicBezTo>
                  <a:lnTo>
                    <a:pt x="243840" y="353225"/>
                  </a:lnTo>
                  <a:cubicBezTo>
                    <a:pt x="245650" y="390239"/>
                    <a:pt x="267967" y="408746"/>
                    <a:pt x="310791" y="408746"/>
                  </a:cubicBezTo>
                  <a:cubicBezTo>
                    <a:pt x="332184" y="408746"/>
                    <a:pt x="349434" y="399488"/>
                    <a:pt x="362493" y="380990"/>
                  </a:cubicBezTo>
                  <a:cubicBezTo>
                    <a:pt x="375571" y="362493"/>
                    <a:pt x="382105" y="337804"/>
                    <a:pt x="382105" y="306972"/>
                  </a:cubicBezTo>
                  <a:cubicBezTo>
                    <a:pt x="382105" y="274672"/>
                    <a:pt x="376114" y="250098"/>
                    <a:pt x="364150" y="233220"/>
                  </a:cubicBezTo>
                  <a:cubicBezTo>
                    <a:pt x="352168" y="216351"/>
                    <a:pt x="334947" y="207912"/>
                    <a:pt x="312430" y="207912"/>
                  </a:cubicBezTo>
                  <a:cubicBezTo>
                    <a:pt x="271777" y="207912"/>
                    <a:pt x="248926" y="225866"/>
                    <a:pt x="243850" y="261785"/>
                  </a:cubicBezTo>
                  <a:lnTo>
                    <a:pt x="266167" y="261785"/>
                  </a:lnTo>
                  <a:lnTo>
                    <a:pt x="205759" y="322202"/>
                  </a:lnTo>
                  <a:lnTo>
                    <a:pt x="145342" y="261785"/>
                  </a:lnTo>
                  <a:lnTo>
                    <a:pt x="169269" y="261795"/>
                  </a:lnTo>
                  <a:lnTo>
                    <a:pt x="169269" y="261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8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pc.events/event/19/contributions/2275/attachments/1946/4156/zero_copy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A8ADBB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F0E7-A663-7AF7-7291-1CC27FE0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817" y="557326"/>
            <a:ext cx="10856816" cy="1321716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Lucida Sans" panose="020B0602030504020204" pitchFamily="34" charset="77"/>
              </a:rPr>
              <a:t>Extending AF_XDP for fast co-located packet transfer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BF047-BF9F-9C7A-8D7B-2253FCA11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817" y="2246935"/>
            <a:ext cx="10856816" cy="40537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sz="1800" dirty="0">
                <a:solidFill>
                  <a:srgbClr val="7030A0"/>
                </a:solidFill>
                <a:latin typeface="Lucida Sans"/>
                <a:cs typeface="Arial"/>
              </a:rPr>
              <a:t>Debojeet Das</a:t>
            </a:r>
            <a:r>
              <a:rPr lang="en-US" sz="1800" dirty="0">
                <a:latin typeface="Lucida Sans"/>
              </a:rPr>
              <a:t>, </a:t>
            </a:r>
            <a:r>
              <a:rPr lang="en-US" sz="1800" dirty="0">
                <a:latin typeface="Lucida Sans"/>
                <a:cs typeface="Consolas" panose="020B0609020204030204" pitchFamily="49" charset="0"/>
              </a:rPr>
              <a:t>Kevin Prafull </a:t>
            </a:r>
            <a:r>
              <a:rPr lang="en-US" sz="1800" dirty="0" err="1">
                <a:latin typeface="Lucida Sans"/>
                <a:cs typeface="Consolas" panose="020B0609020204030204" pitchFamily="49" charset="0"/>
              </a:rPr>
              <a:t>Baua</a:t>
            </a:r>
            <a:r>
              <a:rPr lang="en-US" sz="1800" dirty="0">
                <a:latin typeface="Lucida Sans"/>
                <a:cs typeface="Consolas" panose="020B0609020204030204" pitchFamily="49" charset="0"/>
              </a:rPr>
              <a:t>, Aditya Kansara, </a:t>
            </a:r>
            <a:r>
              <a:rPr lang="en-US" sz="1800" dirty="0" err="1">
                <a:latin typeface="Lucida Sans"/>
                <a:cs typeface="Consolas" panose="020B0609020204030204" pitchFamily="49" charset="0"/>
              </a:rPr>
              <a:t>Arghyadip</a:t>
            </a:r>
            <a:r>
              <a:rPr lang="en-US" sz="1800" dirty="0">
                <a:latin typeface="Lucida Sans"/>
                <a:cs typeface="Consolas" panose="020B0609020204030204" pitchFamily="49" charset="0"/>
              </a:rPr>
              <a:t> Chakraborty, </a:t>
            </a:r>
            <a:br>
              <a:rPr lang="en-US" sz="1800" dirty="0">
                <a:latin typeface="Lucida Sans"/>
                <a:cs typeface="Consolas" panose="020B0609020204030204" pitchFamily="49" charset="0"/>
              </a:rPr>
            </a:br>
            <a:r>
              <a:rPr lang="en-US" sz="1800" dirty="0">
                <a:latin typeface="Lucida Sans"/>
                <a:cs typeface="Consolas" panose="020B0609020204030204" pitchFamily="49" charset="0"/>
              </a:rPr>
              <a:t>Dheeraj </a:t>
            </a:r>
            <a:r>
              <a:rPr lang="en-US" sz="1800" dirty="0" err="1">
                <a:latin typeface="Lucida Sans"/>
                <a:cs typeface="Consolas" panose="020B0609020204030204" pitchFamily="49" charset="0"/>
              </a:rPr>
              <a:t>Kurukunda</a:t>
            </a:r>
            <a:r>
              <a:rPr lang="en-US" sz="1800" dirty="0">
                <a:latin typeface="Lucida Sans"/>
                <a:cs typeface="Consolas" panose="020B0609020204030204" pitchFamily="49" charset="0"/>
              </a:rPr>
              <a:t>, Mythili </a:t>
            </a:r>
            <a:r>
              <a:rPr lang="en-US" sz="1800" dirty="0" err="1">
                <a:latin typeface="Lucida Sans"/>
                <a:cs typeface="Consolas" panose="020B0609020204030204" pitchFamily="49" charset="0"/>
              </a:rPr>
              <a:t>Vutukuru</a:t>
            </a:r>
            <a:r>
              <a:rPr lang="en-US" sz="1800" dirty="0">
                <a:latin typeface="Lucida Sans"/>
                <a:cs typeface="Consolas" panose="020B0609020204030204" pitchFamily="49" charset="0"/>
              </a:rPr>
              <a:t>, and Purushottam Kulkarni</a:t>
            </a:r>
            <a:br>
              <a:rPr lang="en-US" sz="1800" dirty="0">
                <a:latin typeface="Lucida Sans"/>
                <a:cs typeface="Consolas" panose="020B0609020204030204" pitchFamily="49" charset="0"/>
              </a:rPr>
            </a:br>
            <a:br>
              <a:rPr lang="en-US" sz="1800" dirty="0">
                <a:latin typeface="Lucida Sans"/>
              </a:rPr>
            </a:b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</a:rPr>
              <a:t>debojeetdas@cse.iitb.ac.in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</a:rPr>
              <a:t> 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                         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</a:br>
            <a:br>
              <a:rPr lang="en-US" sz="1800" dirty="0">
                <a:latin typeface="Lucida Sans"/>
              </a:rPr>
            </a:b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onsolas" panose="020B0609020204030204" pitchFamily="49" charset="0"/>
              </a:rPr>
              <a:t>Systems and Networking Research Group (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onsolas" panose="020B0609020204030204" pitchFamily="49" charset="0"/>
              </a:rPr>
              <a:t>SynerG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onsolas" panose="020B0609020204030204" pitchFamily="49" charset="0"/>
              </a:rPr>
              <a:t>)</a:t>
            </a:r>
            <a:br>
              <a:rPr lang="en-US" sz="1700" dirty="0">
                <a:cs typeface="Consolas" panose="020B0609020204030204" pitchFamily="49" charset="0"/>
              </a:rPr>
            </a:b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onsolas" panose="020B0609020204030204" pitchFamily="49" charset="0"/>
              </a:rPr>
              <a:t>Department of Computer Science and Engineering</a:t>
            </a:r>
            <a:br>
              <a:rPr lang="en-US" sz="1700" dirty="0">
                <a:cs typeface="Consolas" panose="020B0609020204030204" pitchFamily="49" charset="0"/>
              </a:rPr>
            </a:b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onsolas" panose="020B0609020204030204" pitchFamily="49" charset="0"/>
              </a:rPr>
              <a:t>Indian Institute of Technology Bombay</a:t>
            </a:r>
            <a:br>
              <a:rPr lang="en-US" sz="1700" dirty="0">
                <a:cs typeface="Consolas" panose="020B0609020204030204" pitchFamily="49" charset="0"/>
              </a:rPr>
            </a:br>
            <a:endParaRPr lang="en-US" sz="1700" dirty="0">
              <a:cs typeface="Consolas" panose="020B0609020204030204" pitchFamily="49" charset="0"/>
            </a:endParaRPr>
          </a:p>
          <a:p>
            <a:pPr algn="l"/>
            <a:endParaRPr lang="en-US" sz="1800" dirty="0">
              <a:latin typeface="Lucida Sans" panose="020B0602030504020204" pitchFamily="34" charset="77"/>
              <a:cs typeface="Consolas" panose="020B0609020204030204" pitchFamily="49" charset="0"/>
            </a:endParaRPr>
          </a:p>
          <a:p>
            <a:pPr algn="l"/>
            <a:r>
              <a:rPr lang="en-US" sz="1800" dirty="0">
                <a:latin typeface="Lucida Sans"/>
                <a:cs typeface="Consolas" panose="020B0609020204030204" pitchFamily="49" charset="0"/>
              </a:rPr>
              <a:t>                                                                                                                        </a:t>
            </a:r>
            <a:r>
              <a:rPr lang="en-US" sz="2200" dirty="0">
                <a:latin typeface="Lucida Sans"/>
                <a:cs typeface="Consolas" panose="020B0609020204030204" pitchFamily="49" charset="0"/>
              </a:rPr>
              <a:t>FOSDEM</a:t>
            </a:r>
            <a:r>
              <a:rPr lang="en-US" sz="2200" baseline="30000" dirty="0">
                <a:solidFill>
                  <a:srgbClr val="7030A0"/>
                </a:solidFill>
                <a:latin typeface="Lucida Sans"/>
                <a:cs typeface="Consolas" panose="020B0609020204030204" pitchFamily="49" charset="0"/>
              </a:rPr>
              <a:t>’26</a:t>
            </a:r>
            <a:br>
              <a:rPr lang="en-US" sz="1800" dirty="0">
                <a:latin typeface="Lucida Sans" panose="020B0602030504020204" pitchFamily="34" charset="77"/>
                <a:cs typeface="Consolas" panose="020B0609020204030204" pitchFamily="49" charset="0"/>
              </a:rPr>
            </a:br>
            <a:r>
              <a:rPr lang="en-US" sz="1800" dirty="0">
                <a:latin typeface="Lucida Sans"/>
                <a:cs typeface="Consolas" panose="020B0609020204030204" pitchFamily="49" charset="0"/>
              </a:rPr>
              <a:t>                                                                                                                     </a:t>
            </a:r>
            <a:r>
              <a:rPr lang="en-US" sz="1800" dirty="0">
                <a:solidFill>
                  <a:srgbClr val="000000"/>
                </a:solidFill>
                <a:latin typeface="Lucida Sans"/>
                <a:cs typeface="Consolas" panose="020B0609020204030204" pitchFamily="49" charset="0"/>
              </a:rPr>
              <a:t>    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onsolas" panose="020B0609020204030204" pitchFamily="49" charset="0"/>
              </a:rPr>
              <a:t>JAN 31, 2026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onsolas" panose="020B0609020204030204" pitchFamily="49" charset="0"/>
            </a:endParaRP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1F3F40FD-5ADE-1F36-29B5-CA3AD4F29E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67" y="5111912"/>
            <a:ext cx="1045022" cy="104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E2B-522C-2796-78C2-CE4D13865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EF56-C824-9BC4-5EE2-BB14A17E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transmission and modes of AF_XDP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976AF-36A6-5497-4339-08D7E8876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543" y="1532654"/>
            <a:ext cx="6574446" cy="40233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FACBC-108E-4BE0-4992-1F820442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64A06A-327B-6390-AE20-0A7BBB7B8727}"/>
              </a:ext>
            </a:extLst>
          </p:cNvPr>
          <p:cNvSpPr txBox="1">
            <a:spLocks/>
          </p:cNvSpPr>
          <p:nvPr/>
        </p:nvSpPr>
        <p:spPr>
          <a:xfrm>
            <a:off x="7735078" y="1532654"/>
            <a:ext cx="4003036" cy="464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8b. to 12. shows the transmission path which uses the Tx and completion rings</a:t>
            </a:r>
          </a:p>
          <a:p>
            <a:pPr marL="0" indent="0">
              <a:buNone/>
            </a:pPr>
            <a:r>
              <a:rPr lang="en-US" dirty="0"/>
              <a:t>The kernel space operations are initiated by the driver with the help of AF_XDP subsystem functions*</a:t>
            </a:r>
          </a:p>
          <a:p>
            <a:pPr marL="0" indent="0">
              <a:buNone/>
            </a:pPr>
            <a:r>
              <a:rPr lang="en-US" dirty="0"/>
              <a:t>Driver can either invoke them based on interrupts or </a:t>
            </a:r>
            <a:br>
              <a:rPr lang="en-US" dirty="0"/>
            </a:br>
            <a:r>
              <a:rPr lang="en-US" dirty="0"/>
              <a:t>via hints using 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sendto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recvfrom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 err="1"/>
              <a:t>syscalls</a:t>
            </a:r>
            <a:r>
              <a:rPr lang="en-US" dirty="0"/>
              <a:t> (</a:t>
            </a:r>
            <a:r>
              <a:rPr lang="en-US" dirty="0" err="1"/>
              <a:t>Busypoll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C80BB-4B0B-40C9-FA53-8774DD700681}"/>
              </a:ext>
            </a:extLst>
          </p:cNvPr>
          <p:cNvSpPr txBox="1"/>
          <p:nvPr/>
        </p:nvSpPr>
        <p:spPr>
          <a:xfrm>
            <a:off x="811763" y="5878286"/>
            <a:ext cx="656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functions can be found at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include/net/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xdp_sock_drv.h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3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8AAA-7A5E-520F-CBBD-0530DFE9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</a:rPr>
              <a:t>Challenge #1 Ring semantics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69F5-1F75-EF52-70CD-5EA472BE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35" y="1150071"/>
            <a:ext cx="7483151" cy="3086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Redirection violates SPSC (Single-Producer/Single-Consumer) semantics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Key Idea #1: Backward-compatible MP/MC lockless rings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 operations serialize MP/MC while maintaining SP/SC for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userspace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1B025-E5C1-90F2-1793-03D5C9D8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84EB3C-764F-71FB-8872-E0884BBC82A3}"/>
              </a:ext>
            </a:extLst>
          </p:cNvPr>
          <p:cNvSpPr txBox="1"/>
          <p:nvPr/>
        </p:nvSpPr>
        <p:spPr>
          <a:xfrm>
            <a:off x="783765" y="3666935"/>
            <a:ext cx="9470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00"/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xdp_ring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84600"/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producer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    </a:t>
            </a: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Old field; represents </a:t>
            </a:r>
            <a:r>
              <a:rPr lang="en-IN" sz="12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producer_tail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600"/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consumer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// Old field; represents </a:t>
            </a:r>
            <a:r>
              <a:rPr lang="en-IN" sz="12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consumer_tail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600"/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4600"/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producer_head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Used only for MPSC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600"/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consumer_head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Used only for SPMC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600"/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541800" lvl="1">
              <a:lnSpc>
                <a:spcPct val="100000"/>
              </a:lnSpc>
              <a:spcBef>
                <a:spcPts val="0"/>
              </a:spcBef>
              <a:buNone/>
            </a:pP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xskq_enqueue_desc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xsk_queue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u64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2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u32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xskq_dequeue_desc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xsk_queue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xdp_desc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desc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xsk_buff_pool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B1B989-3C04-5689-0DED-FE7DC178C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0588" y="1647079"/>
            <a:ext cx="3302873" cy="35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E46EA-935B-48D4-B8AB-BBE0C57F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2D64-DE38-1E1C-7D51-81275CD1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</a:rPr>
              <a:t>Zero-copy redirection with MP / MC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A507-F88B-82C6-D2AD-AF571975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0" y="1344260"/>
            <a:ext cx="5698280" cy="4666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Packet data stays in shared UMEM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 can move packet descriptor from TX ring of App 1 to RX ring of App 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 brings back empty descriptor from fill ring of App 2 to completion ring of App 1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ring becomes MC in kernel and Rx ring becomes MC in kernel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single-copy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redirection works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similarily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but using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memcpy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9837F-92DE-1E7D-3874-EF8F836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2C91A5-48EC-B2BE-0DA8-A711CFE1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210" y="1689494"/>
            <a:ext cx="5151860" cy="40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4537-C0B0-9AB7-CA02-74DD99FAD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318E-7EF3-1CA1-061F-91FF31DA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Batched redirections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95D9-5A27-9AAA-F1BC-6F4DF0C3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10993016" cy="356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We, batch redirections to amortize CAS overhead</a:t>
            </a:r>
          </a:p>
          <a:p>
            <a:pPr>
              <a:lnSpc>
                <a:spcPts val="1350"/>
              </a:lnSpc>
              <a:buNone/>
            </a:pPr>
            <a:r>
              <a:rPr lang="en-IN" sz="13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	</a:t>
            </a:r>
            <a:r>
              <a:rPr lang="en-IN" sz="1300" b="0" dirty="0">
                <a:solidFill>
                  <a:srgbClr val="267F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u32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xskq_bulk_enqueue_descs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IN" sz="13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3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xsk_queue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3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3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3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3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xdp_desc</a:t>
            </a:r>
            <a:r>
              <a:rPr lang="en-IN" sz="13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3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descs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300" b="0" dirty="0">
                <a:solidFill>
                  <a:srgbClr val="267F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u32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3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n_descs</a:t>
            </a:r>
            <a:r>
              <a:rPr lang="en-IN" sz="13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new MPSC/SPMC rings, available capacity changes mid-redirection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 descriptors cannot be returned without violating ring semantics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Key Idea #2: Partial TX + Descriptor Buffering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Order ring updates so any packet placed in TX is guaranteed to redirect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Buffer extra FR descriptors for use in the next iteration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7CB41-1CF0-AC04-F733-A367489E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3046B2-5037-0C7B-40F8-2D67433AA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7236" y="1126641"/>
            <a:ext cx="5777528" cy="13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EAE01-2C16-D54D-5C73-FBDDADF66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B1E8E7B-750B-F2F3-4DD9-7733460D9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783" y="2033222"/>
            <a:ext cx="4037588" cy="3098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E145A-01D2-66E2-894C-499D898F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#3: Scheduling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15EEB-629A-8A37-2F0E-92C1516C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6577484" cy="5026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balance CPU utilization and performance a hybrid polling workflow is usually employed in applications: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in interrupt mode: Use </a:t>
            </a:r>
            <a:r>
              <a:rPr lang="en-US" i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poll()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POLLIN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flag to block until packets arrive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Switch to busy-polling: At high rates, switch to a busy loop using </a:t>
            </a:r>
            <a:r>
              <a:rPr lang="en-US" i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recvfrom</a:t>
            </a:r>
            <a:r>
              <a:rPr lang="en-US" i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continuously process packets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Revert to interrupt mode: When load decreases, return to interrupt mode</a:t>
            </a:r>
          </a:p>
          <a:p>
            <a:pPr marL="0" indent="0">
              <a:buNone/>
            </a:pPr>
            <a:r>
              <a:rPr lang="en-US" dirty="0"/>
              <a:t>By default, hybrid polling across packet transfers doesn’t work</a:t>
            </a:r>
          </a:p>
          <a:p>
            <a:pPr marL="0" indent="0">
              <a:buNone/>
            </a:pPr>
            <a:r>
              <a:rPr lang="en-US" dirty="0"/>
              <a:t>Moreover, during congestion, the sender must retry transmissions until space becomes available this leads to wastage of CPU cycles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7DA340-5BC7-64A1-E2B6-303DED50ED2D}"/>
              </a:ext>
            </a:extLst>
          </p:cNvPr>
          <p:cNvSpPr/>
          <p:nvPr/>
        </p:nvSpPr>
        <p:spPr>
          <a:xfrm>
            <a:off x="8879841" y="2522156"/>
            <a:ext cx="1310640" cy="22250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8BFC99-395E-1474-74EE-583D28DA2C64}"/>
              </a:ext>
            </a:extLst>
          </p:cNvPr>
          <p:cNvSpPr/>
          <p:nvPr/>
        </p:nvSpPr>
        <p:spPr>
          <a:xfrm>
            <a:off x="7473528" y="4051703"/>
            <a:ext cx="1310640" cy="83202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20E55D-D7B5-DBB8-6050-62510AFDD67D}"/>
              </a:ext>
            </a:extLst>
          </p:cNvPr>
          <p:cNvSpPr/>
          <p:nvPr/>
        </p:nvSpPr>
        <p:spPr>
          <a:xfrm>
            <a:off x="10353942" y="4051702"/>
            <a:ext cx="1310640" cy="83202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73E696-81CF-CC9F-1786-74746BB4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FFFAF-D10D-DC95-2F7B-90C1C532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9308-D05E-1AA2-CE67-8A1556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polling and early backpressure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5170-1EB4-6319-8ACD-5FE4B043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4963"/>
            <a:ext cx="10629122" cy="262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Key Idea #3: Smart Polling &amp; Early Backpressure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Extends hybrid polling across redirection paths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Congestion Handling: Senders block via </a:t>
            </a:r>
            <a:r>
              <a:rPr lang="en-US" i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poll()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>
                <a:solidFill>
                  <a:srgbClr val="7030A0"/>
                </a:solidFill>
              </a:rPr>
              <a:t>POLLOUT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until space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Wake-up Signal: Receivers use </a:t>
            </a:r>
            <a:r>
              <a:rPr lang="en-US" i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recvfrom</a:t>
            </a:r>
            <a:r>
              <a:rPr lang="en-US" i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MSG_MORE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to signal senders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39C369-2B44-018B-C579-E95C3E28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773E98-99D4-E8B3-5E7F-39EB75057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950" y="1036948"/>
            <a:ext cx="5626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3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FE499-0ACD-7FE7-C15C-80EACB600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EB59-126B-429E-A6EE-236FAF91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#4: Performance vs.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12F7-FC0F-A3E5-1BE4-D2708059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0070"/>
            <a:ext cx="10759751" cy="520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isolate zero-copy Apps from each other in multi-tenant settings?</a:t>
            </a:r>
          </a:p>
          <a:p>
            <a:pPr marL="0" indent="0">
              <a:buNone/>
            </a:pP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Key Idea #4: FLASH monitor and safe runtime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 Monitor: Offloads privileged tasks and manages access control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Rust Runtime: Ensures memory and packet isolation in multi-tenant setups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2344-4D4A-6C57-8779-1DF6E7FE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D89D4D-EF64-CFCA-1CCF-304A632B6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5583" y="1650352"/>
            <a:ext cx="5220834" cy="29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0A355-1552-C578-ADA9-2B760D57B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74CC-29BD-52B9-443C-59F01AE6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you specify the path of transfers?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DDDE-5509-7A21-7D0A-EC5AEF85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0070"/>
            <a:ext cx="10759751" cy="502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need a way to inspect active AF_XDP sockets and configure transfer rules between sockets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 should then use the rules to access the rings and perform the transfers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But, the sockets (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xdp_sock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and its rings are backed by process local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fds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How do XDP get access of rings then?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stores the 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xdp_sock</a:t>
            </a:r>
            <a:r>
              <a:rPr lang="en-IN" dirty="0">
                <a:solidFill>
                  <a:srgbClr val="267F99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map and uses XDP program to select the socket on packet reception</a:t>
            </a:r>
          </a:p>
          <a:p>
            <a:pPr marL="0" indent="0">
              <a:buNone/>
            </a:pP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Solution: Expose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sysfs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interface under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/sys/kernel/flash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store the sockets and configure redirection rules*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example, if there are two sockets and we want all packets from socket 1 to go to socket 2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echo 2 |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tee /sys/kernel/flash/1/next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EE6F-CE54-BA7B-87F0-6A701666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1ED94-A4FE-6250-9BBD-962258BBFD3F}"/>
              </a:ext>
            </a:extLst>
          </p:cNvPr>
          <p:cNvSpPr txBox="1"/>
          <p:nvPr/>
        </p:nvSpPr>
        <p:spPr>
          <a:xfrm>
            <a:off x="7131696" y="6202461"/>
            <a:ext cx="3915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*We also support dynamic packet transfers</a:t>
            </a:r>
          </a:p>
        </p:txBody>
      </p:sp>
    </p:spTree>
    <p:extLst>
      <p:ext uri="{BB962C8B-B14F-4D97-AF65-F5344CB8AC3E}">
        <p14:creationId xmlns:p14="http://schemas.microsoft.com/office/powerpoint/2010/main" val="144895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38285-9D00-1540-E701-36E57705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0114-4AC1-027F-A0F1-66E5E37D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change is needed to support all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D504-7C1F-25E6-EB13-1D85C7209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0070"/>
            <a:ext cx="10759751" cy="5360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~700 LoC in AF_XDP subsystem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changes mostly augments new features to the AF_XDP subsystem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straightforward patching in driver to ignore packet transmissions</a:t>
            </a:r>
            <a:endParaRPr lang="en-IN" sz="800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>
              <a:spcBef>
                <a:spcPts val="0"/>
              </a:spcBef>
              <a:buNone/>
            </a:pPr>
            <a:endParaRPr lang="en-IN" sz="800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xmit_batch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xsk_buff_pool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unsigned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budget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struct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xdp_desc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descs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tx_descs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unsigned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nb_pkts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9865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Fetch a batch of descriptors for transmission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nb_pkts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xsk_tx_peek_release_desc_batch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budget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if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nb_pkts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return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If redirection is configured, skip NIC transmission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if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pool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no_tx_out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			</a:t>
            </a: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New lines 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return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nb_pkts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budget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	</a:t>
            </a: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New lines 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Proceed with normal transmission</a:t>
            </a:r>
            <a:endParaRPr lang="en-IN" sz="1200" dirty="0">
              <a:solidFill>
                <a:srgbClr val="3B3B3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return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nb_pkts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IN" sz="12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budget</a:t>
            </a: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en-IN" sz="12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>
              <a:spcBef>
                <a:spcPts val="0"/>
              </a:spcBef>
              <a:buNone/>
            </a:pPr>
            <a:endParaRPr lang="en-IN" sz="1050" dirty="0">
              <a:solidFill>
                <a:srgbClr val="3B3B3B"/>
              </a:solidFill>
              <a:latin typeface="Menlo" panose="020B0609030804020204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t>We have already added support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t>ixgbe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t>, i40e, ice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t> mlx5</a:t>
            </a:r>
            <a:endParaRPr lang="en-IN" sz="1050" dirty="0">
              <a:solidFill>
                <a:srgbClr val="3B3B3B"/>
              </a:solidFill>
              <a:latin typeface="Menlo" panose="020B0609030804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CCE72-9B79-E432-2C59-21CBD65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FF86-D19D-A5A6-E6ED-E477D713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performance gains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587D2-59E3-F666-3051-502099610D0B}"/>
              </a:ext>
            </a:extLst>
          </p:cNvPr>
          <p:cNvSpPr txBox="1"/>
          <p:nvPr/>
        </p:nvSpPr>
        <p:spPr>
          <a:xfrm>
            <a:off x="7481429" y="957193"/>
            <a:ext cx="4265811" cy="4477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Lucida Sans" panose="020B0602030504020204" pitchFamily="34" charset="77"/>
              </a:rPr>
              <a:t>Baselines: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AF_XDP-SRIOV: AF_XDP over SR-IOV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OpenNetVM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: DPDK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userspace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 chaining</a:t>
            </a:r>
            <a:br>
              <a:rPr lang="en-US" sz="1600" dirty="0">
                <a:solidFill>
                  <a:srgbClr val="1F4E9A"/>
                </a:solidFill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Our work: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FLASH-ZC: FLASH C library zero-copy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FLASH-ZR: FLASH Rust library zero-copy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rgbClr val="1F4E9A"/>
              </a:solidFill>
              <a:latin typeface="Lucida Sans" panose="020B0602030504020204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7030A0"/>
                </a:solidFill>
                <a:latin typeface="Lucida Sans" panose="020B0602030504020204" pitchFamily="34" charset="77"/>
              </a:rPr>
              <a:t>FLASH provides lowest latency among all solutions.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rgbClr val="1F4E9A"/>
              </a:solidFill>
              <a:latin typeface="Lucida Sans" panose="020B0602030504020204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7030A0"/>
                </a:solidFill>
                <a:latin typeface="Lucida Sans" panose="020B0602030504020204" pitchFamily="34" charset="77"/>
              </a:rPr>
              <a:t>FLASH-ZC provides 1.1 x - 2.5 x higher throughput than SR-IOV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8A6DD-8348-AC07-C4B0-7728771F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626EFB75-B683-867F-A6E7-3120DF18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08" y="1360449"/>
            <a:ext cx="6105063" cy="4818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597D97-D7D3-DEA8-5932-9BABDCC1FB1B}"/>
              </a:ext>
            </a:extLst>
          </p:cNvPr>
          <p:cNvSpPr txBox="1"/>
          <p:nvPr/>
        </p:nvSpPr>
        <p:spPr>
          <a:xfrm>
            <a:off x="2519270" y="6244355"/>
            <a:ext cx="70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24-core Intel Xeon Gold 5418Y, 128 GB RAM, HT disabled - Mellanox Connect X-4 MT27700 40Gbps (mlx5) Ubuntu 22.04 LTS, Linux Kernel 6.10.6 – Chains of L2FWD switches – Used </a:t>
            </a:r>
            <a:r>
              <a:rPr lang="en-US" sz="1200" dirty="0" err="1"/>
              <a:t>Pktgen</a:t>
            </a:r>
            <a:r>
              <a:rPr lang="en-US" sz="1200" dirty="0"/>
              <a:t> for load generation</a:t>
            </a:r>
          </a:p>
        </p:txBody>
      </p:sp>
    </p:spTree>
    <p:extLst>
      <p:ext uri="{BB962C8B-B14F-4D97-AF65-F5344CB8AC3E}">
        <p14:creationId xmlns:p14="http://schemas.microsoft.com/office/powerpoint/2010/main" val="230232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BAE2-B2A0-C672-7812-FC9323CC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network I/O with </a:t>
            </a:r>
            <a:r>
              <a:rPr lang="en-US" b="1" dirty="0">
                <a:solidFill>
                  <a:srgbClr val="7030A0"/>
                </a:solidFill>
              </a:rPr>
              <a:t>XDP</a:t>
            </a:r>
            <a:r>
              <a:rPr lang="en-US" dirty="0"/>
              <a:t> and </a:t>
            </a:r>
            <a:r>
              <a:rPr lang="en-US" b="1" dirty="0">
                <a:solidFill>
                  <a:srgbClr val="7030A0"/>
                </a:solidFill>
              </a:rPr>
              <a:t>AF_XDP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C8BAA-ADF6-ED1C-C9FF-78BDB172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EFD7E-73BE-19EC-4C2F-19F20D60CF9E}"/>
              </a:ext>
            </a:extLst>
          </p:cNvPr>
          <p:cNvSpPr txBox="1"/>
          <p:nvPr/>
        </p:nvSpPr>
        <p:spPr>
          <a:xfrm>
            <a:off x="2899565" y="3003135"/>
            <a:ext cx="2957861" cy="156914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Lucida Sans"/>
              </a:rPr>
              <a:t>eBPF</a:t>
            </a:r>
            <a:r>
              <a:rPr lang="en-US" dirty="0">
                <a:latin typeface="Lucida Sans"/>
              </a:rPr>
              <a:t>/XDP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In-kernel packet processing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-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eBPF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 based</a:t>
            </a:r>
            <a:r>
              <a:rPr lang="en-US" sz="1600" dirty="0">
                <a:solidFill>
                  <a:srgbClr val="C00000"/>
                </a:solidFill>
                <a:latin typeface="Lucida San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- </a:t>
            </a:r>
            <a:r>
              <a:rPr lang="en-US" sz="1600" dirty="0" err="1">
                <a:solidFill>
                  <a:srgbClr val="FF0000"/>
                </a:solidFill>
                <a:latin typeface="Lucida Sans"/>
              </a:rPr>
              <a:t>eBPF</a:t>
            </a:r>
            <a:r>
              <a:rPr lang="en-US" sz="1600" dirty="0">
                <a:solidFill>
                  <a:srgbClr val="FF0000"/>
                </a:solidFill>
                <a:latin typeface="Lucida Sans"/>
              </a:rPr>
              <a:t> restricted constraints</a:t>
            </a:r>
            <a:endParaRPr lang="en-US" sz="1600" dirty="0">
              <a:solidFill>
                <a:srgbClr val="C00000"/>
              </a:solidFill>
              <a:latin typeface="Lucida San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A040E5C-CF14-D1BC-0313-3982A2EC1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700" y="1746626"/>
            <a:ext cx="2168079" cy="3309174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4F37E4A-1120-B4D3-2C6C-BBC74EBC72F9}"/>
              </a:ext>
            </a:extLst>
          </p:cNvPr>
          <p:cNvSpPr/>
          <p:nvPr/>
        </p:nvSpPr>
        <p:spPr>
          <a:xfrm>
            <a:off x="2734769" y="5034099"/>
            <a:ext cx="1846562" cy="671823"/>
          </a:xfrm>
          <a:prstGeom prst="wedgeRectCallout">
            <a:avLst>
              <a:gd name="adj1" fmla="val -88311"/>
              <a:gd name="adj2" fmla="val -1422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400" dirty="0"/>
              <a:t>if (</a:t>
            </a:r>
            <a:r>
              <a:rPr lang="en-IN" sz="1400" dirty="0" err="1"/>
              <a:t>pkt.ip</a:t>
            </a:r>
            <a:r>
              <a:rPr lang="en-IN" sz="1400" dirty="0"/>
              <a:t> == </a:t>
            </a:r>
            <a:r>
              <a:rPr lang="en-IN" sz="1400" dirty="0" err="1"/>
              <a:t>a.b.x.x</a:t>
            </a:r>
            <a:r>
              <a:rPr lang="en-IN" sz="1400" dirty="0"/>
              <a:t>)</a:t>
            </a:r>
          </a:p>
          <a:p>
            <a:r>
              <a:rPr lang="en-IN" sz="1400" dirty="0"/>
              <a:t>     DROP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7E28F8-DC5B-7466-D79C-99178FC5DE82}"/>
              </a:ext>
            </a:extLst>
          </p:cNvPr>
          <p:cNvSpPr txBox="1"/>
          <p:nvPr/>
        </p:nvSpPr>
        <p:spPr>
          <a:xfrm>
            <a:off x="838200" y="1207121"/>
            <a:ext cx="1069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Lucida Sans"/>
              </a:rPr>
              <a:t>XDP and AF_XDP allows us to deploy our-own high-performance load balancer, firewall,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92F8-C92C-F14A-4D9C-B13C084F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33DC-8882-7760-E9DF-5540505C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75F5-3122-704A-7455-F5F26EB9C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Problem: AF_XDP lacks native support for zero-copy packet redirection between co-located sockets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Solution: FLASH extends the AF_XDP kernel subsystem to enable high-performance, transparent chaining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Ideas: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MP/MC Lockless Rings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Batching &amp; Buffering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Polling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sysfs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interface for setting up the redirections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8195-98C1-A10E-5DF3-838DD4C3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93BA-63D0-D27D-99E4-8F071F3D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AFCE-C749-72E2-80E1-1033DE56E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From </a:t>
            </a:r>
            <a:r>
              <a:rPr lang="en-US" dirty="0" err="1">
                <a:solidFill>
                  <a:srgbClr val="7030A0"/>
                </a:solidFill>
              </a:rPr>
              <a:t>sysfs</a:t>
            </a:r>
            <a:r>
              <a:rPr lang="en-US" dirty="0">
                <a:solidFill>
                  <a:srgbClr val="7030A0"/>
                </a:solidFill>
              </a:rPr>
              <a:t> to XDP_EGRESS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Replace current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sysfs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-based rule configuration with a native XDP hook at the egress point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packet-steering logic can be entirely programmable via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eBPF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Interesting use case of XDP_EGRESS?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(LPC 2025)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Generalizing the service chaining framework to support diverse set of applications</a:t>
            </a:r>
          </a:p>
          <a:p>
            <a:r>
              <a:rPr lang="en-US" dirty="0" err="1">
                <a:solidFill>
                  <a:srgbClr val="7030A0"/>
                </a:solidFill>
              </a:rPr>
              <a:t>mTCP</a:t>
            </a:r>
            <a:r>
              <a:rPr lang="en-US" dirty="0">
                <a:solidFill>
                  <a:srgbClr val="7030A0"/>
                </a:solidFill>
              </a:rPr>
              <a:t> Integration: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developing zero-copy support for TCP-based applications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SPMC/MPSC rings of AF_XDP for other use-cases: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Packet redirection from one queue to another queue during ingress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also working on a Rust rewrite of FLASH monitor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DEA62-58C9-B69F-2A4C-48C5F4D5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1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DDE81-3E2E-013B-C282-5801383EDC83}"/>
              </a:ext>
            </a:extLst>
          </p:cNvPr>
          <p:cNvSpPr txBox="1"/>
          <p:nvPr/>
        </p:nvSpPr>
        <p:spPr>
          <a:xfrm>
            <a:off x="799342" y="4157737"/>
            <a:ext cx="6777672" cy="13265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7030A0"/>
                </a:solidFill>
                <a:latin typeface="Lucida Sans"/>
              </a:rPr>
              <a:t>Thank You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debojeetdas@cse.iitb.ac.in</a:t>
            </a:r>
            <a:endParaRPr lang="en-US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CE466-AFED-7822-458E-CE037971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64381-ABED-97F0-E149-836DEACDCAF8}"/>
              </a:ext>
            </a:extLst>
          </p:cNvPr>
          <p:cNvSpPr txBox="1"/>
          <p:nvPr/>
        </p:nvSpPr>
        <p:spPr>
          <a:xfrm>
            <a:off x="7355234" y="4695603"/>
            <a:ext cx="2449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  <a:latin typeface="Lucida Sans" panose="020B0602030504020204" pitchFamily="34" charset="77"/>
              </a:rPr>
              <a:t>Project Link: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197970A-4CE8-E254-949A-7ABB0C922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4924" y="4276219"/>
            <a:ext cx="1208100" cy="12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579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6644D-EF72-3122-5F61-92FD6094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A081-09C5-918B-2112-4D0DA625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network I/O with </a:t>
            </a:r>
            <a:r>
              <a:rPr lang="en-US" b="1" dirty="0">
                <a:solidFill>
                  <a:srgbClr val="7030A0"/>
                </a:solidFill>
              </a:rPr>
              <a:t>XDP</a:t>
            </a:r>
            <a:r>
              <a:rPr lang="en-US" dirty="0"/>
              <a:t> and </a:t>
            </a:r>
            <a:r>
              <a:rPr lang="en-US" b="1" dirty="0">
                <a:solidFill>
                  <a:srgbClr val="7030A0"/>
                </a:solidFill>
              </a:rPr>
              <a:t>AF_XDP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DC7A3-DAF9-A806-F8B7-678EC7CF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FCC0C-C8AF-818B-1A6C-EF447116A03E}"/>
              </a:ext>
            </a:extLst>
          </p:cNvPr>
          <p:cNvSpPr txBox="1"/>
          <p:nvPr/>
        </p:nvSpPr>
        <p:spPr>
          <a:xfrm>
            <a:off x="2899564" y="3003135"/>
            <a:ext cx="3585211" cy="15691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eBPF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/XDP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In-kernel packet processing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eBPF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based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eBPF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restricted constraints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19C2B9D-A359-1420-8363-F958B2D0E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700" y="1746626"/>
            <a:ext cx="2168079" cy="3309174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8F46C2F-21AB-D547-D4EA-8DB207D0FDE8}"/>
              </a:ext>
            </a:extLst>
          </p:cNvPr>
          <p:cNvSpPr/>
          <p:nvPr/>
        </p:nvSpPr>
        <p:spPr>
          <a:xfrm>
            <a:off x="2734769" y="5034099"/>
            <a:ext cx="1846562" cy="671823"/>
          </a:xfrm>
          <a:prstGeom prst="wedgeRectCallout">
            <a:avLst>
              <a:gd name="adj1" fmla="val -88311"/>
              <a:gd name="adj2" fmla="val -1422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(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pkt.ip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==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a.b.x.x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DROP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EC27FE0-AB4B-194C-F74A-CAE148094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5046" y="1746626"/>
            <a:ext cx="2168080" cy="33091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E7849B-4AE7-00BA-F2AA-72C49BA63878}"/>
              </a:ext>
            </a:extLst>
          </p:cNvPr>
          <p:cNvSpPr txBox="1"/>
          <p:nvPr/>
        </p:nvSpPr>
        <p:spPr>
          <a:xfrm>
            <a:off x="8499519" y="3003135"/>
            <a:ext cx="3440365" cy="1569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Lucida Sans" panose="020B0602030504020204" pitchFamily="34" charset="77"/>
              </a:rPr>
              <a:t>AF_XDP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Partial kernel bypass via XDP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- zero-copy delivery to user apps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- Interrupt driven/Busy poll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97DE3DDF-05AE-F656-801E-307A250499E9}"/>
              </a:ext>
            </a:extLst>
          </p:cNvPr>
          <p:cNvSpPr/>
          <p:nvPr/>
        </p:nvSpPr>
        <p:spPr>
          <a:xfrm>
            <a:off x="8369966" y="5034098"/>
            <a:ext cx="2435565" cy="671823"/>
          </a:xfrm>
          <a:prstGeom prst="wedgeRectCallout">
            <a:avLst>
              <a:gd name="adj1" fmla="val -81210"/>
              <a:gd name="adj2" fmla="val -1353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IN" sz="1400" dirty="0">
                <a:solidFill>
                  <a:prstClr val="black"/>
                </a:solidFill>
              </a:rPr>
              <a:t>if (</a:t>
            </a:r>
            <a:r>
              <a:rPr lang="en-IN" sz="1400" dirty="0" err="1">
                <a:solidFill>
                  <a:prstClr val="black"/>
                </a:solidFill>
              </a:rPr>
              <a:t>pkt.ip</a:t>
            </a:r>
            <a:r>
              <a:rPr lang="en-IN" sz="1400" dirty="0">
                <a:solidFill>
                  <a:prstClr val="black"/>
                </a:solidFill>
              </a:rPr>
              <a:t> == </a:t>
            </a:r>
            <a:r>
              <a:rPr lang="en-IN" sz="1400" dirty="0" err="1">
                <a:solidFill>
                  <a:prstClr val="black"/>
                </a:solidFill>
              </a:rPr>
              <a:t>a.b.x.x</a:t>
            </a:r>
            <a:r>
              <a:rPr lang="en-IN" sz="1400" dirty="0">
                <a:solidFill>
                  <a:prstClr val="black"/>
                </a:solidFill>
              </a:rPr>
              <a:t>)</a:t>
            </a:r>
          </a:p>
          <a:p>
            <a:pPr lvl="0">
              <a:defRPr/>
            </a:pPr>
            <a:r>
              <a:rPr lang="en-IN" sz="1400" dirty="0">
                <a:solidFill>
                  <a:prstClr val="black"/>
                </a:solidFill>
              </a:rPr>
              <a:t>     Redirect to AF_XDP sock 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F1D16-FC12-C938-0FEF-A96A4F26A4C3}"/>
              </a:ext>
            </a:extLst>
          </p:cNvPr>
          <p:cNvSpPr txBox="1"/>
          <p:nvPr/>
        </p:nvSpPr>
        <p:spPr>
          <a:xfrm>
            <a:off x="838200" y="1207121"/>
            <a:ext cx="1069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Lucida Sans"/>
              </a:rPr>
              <a:t>XDP and AF_XDP allows us to deploy our-own high-performance load balancer, firewall,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6CAC-8394-4903-A858-84A048A0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Co-locating multiple AF_XDP zero-copy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B206-98F2-2C1F-6266-9CA996887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83559"/>
            <a:ext cx="8072534" cy="3193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Goal: </a:t>
            </a:r>
            <a:r>
              <a:rPr lang="en-US" dirty="0"/>
              <a:t>Efficient co-location of AF_XDP zero-copy apps to provide complex services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Problem: </a:t>
            </a:r>
            <a:r>
              <a:rPr lang="en-US" sz="2000" dirty="0">
                <a:solidFill>
                  <a:srgbClr val="7030A0"/>
                </a:solidFill>
                <a:latin typeface="Lucida Sans"/>
              </a:rPr>
              <a:t>AF_XDP lacks socket-to-socket redirection much less zero-copy transfers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007B6-765B-F819-50BF-45007C34878D}"/>
              </a:ext>
            </a:extLst>
          </p:cNvPr>
          <p:cNvSpPr txBox="1"/>
          <p:nvPr/>
        </p:nvSpPr>
        <p:spPr>
          <a:xfrm>
            <a:off x="9866305" y="58640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1BD5C4-4C62-21B6-E3AD-6C1F54E4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07AB8F-4954-B251-E5F9-715599FA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8216" y="2806183"/>
            <a:ext cx="1725728" cy="319340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E0C7655-3D70-3AE5-1060-8FF54ACB78AE}"/>
              </a:ext>
            </a:extLst>
          </p:cNvPr>
          <p:cNvSpPr/>
          <p:nvPr/>
        </p:nvSpPr>
        <p:spPr>
          <a:xfrm>
            <a:off x="2586134" y="1375727"/>
            <a:ext cx="1147665" cy="50385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NIC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41C473F-947C-A1D6-0D52-F4B896147E13}"/>
              </a:ext>
            </a:extLst>
          </p:cNvPr>
          <p:cNvSpPr/>
          <p:nvPr/>
        </p:nvSpPr>
        <p:spPr>
          <a:xfrm>
            <a:off x="4343400" y="1375727"/>
            <a:ext cx="1147665" cy="50385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Firewall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BFE980-F6F3-671C-AA4A-599099B4CEC9}"/>
              </a:ext>
            </a:extLst>
          </p:cNvPr>
          <p:cNvSpPr/>
          <p:nvPr/>
        </p:nvSpPr>
        <p:spPr>
          <a:xfrm>
            <a:off x="6096000" y="1375727"/>
            <a:ext cx="1147665" cy="50385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Load Balancer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9E0DFA2-CAF3-5335-B8B3-27A52DF131E6}"/>
              </a:ext>
            </a:extLst>
          </p:cNvPr>
          <p:cNvSpPr/>
          <p:nvPr/>
        </p:nvSpPr>
        <p:spPr>
          <a:xfrm>
            <a:off x="7848600" y="1375726"/>
            <a:ext cx="1147665" cy="50385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Router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FBB8CD-B8DE-D0BA-922B-3BA44FFD7C5F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3733799" y="1627654"/>
            <a:ext cx="6096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7BEC39-82A2-9E62-A694-DB4286CCA58C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5491065" y="1627654"/>
            <a:ext cx="6049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AAAE45-206B-E39B-6BA5-854DF39D406B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243665" y="1627653"/>
            <a:ext cx="60493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C2B4AE65-2A42-544C-73B3-FE3A2E6B362B}"/>
              </a:ext>
            </a:extLst>
          </p:cNvPr>
          <p:cNvCxnSpPr>
            <a:stCxn id="19" idx="3"/>
            <a:endCxn id="16" idx="2"/>
          </p:cNvCxnSpPr>
          <p:nvPr/>
        </p:nvCxnSpPr>
        <p:spPr>
          <a:xfrm flipH="1">
            <a:off x="3159967" y="1627653"/>
            <a:ext cx="5836298" cy="251927"/>
          </a:xfrm>
          <a:prstGeom prst="bentConnector4">
            <a:avLst>
              <a:gd name="adj1" fmla="val -3917"/>
              <a:gd name="adj2" fmla="val 19074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9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0E27-4662-5271-31E5-43921782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3AF4-9661-2956-259B-D8BFCE15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solutions for co-located packet transfers between AF_XDP sockets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CBE4E3-643C-B6C7-7E46-BC012D376D47}"/>
              </a:ext>
            </a:extLst>
          </p:cNvPr>
          <p:cNvSpPr txBox="1">
            <a:spLocks/>
          </p:cNvSpPr>
          <p:nvPr/>
        </p:nvSpPr>
        <p:spPr>
          <a:xfrm>
            <a:off x="2512460" y="1838116"/>
            <a:ext cx="3459135" cy="4013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API modifications needed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AF_XDP support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VF support only in mlx5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SF support only in ice and mlx5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rgbClr val="7030A0"/>
                </a:solidFill>
              </a:rPr>
              <a:t>Performance hit from app-to-app copying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0A12B1-9408-6437-23DC-5478A6D5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5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F9D630C-ACF5-6A19-EE3F-5E82212FE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73" y="1838115"/>
            <a:ext cx="1957080" cy="3443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C790EC-54F2-B027-6CEA-8FF14469852A}"/>
              </a:ext>
            </a:extLst>
          </p:cNvPr>
          <p:cNvSpPr txBox="1"/>
          <p:nvPr/>
        </p:nvSpPr>
        <p:spPr>
          <a:xfrm>
            <a:off x="838200" y="1396690"/>
            <a:ext cx="1069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Lucida Sans"/>
              </a:rPr>
              <a:t>   SR-IOV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2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B310FA-3168-68F7-AE28-2BB3C9C1DDEB}"/>
              </a:ext>
            </a:extLst>
          </p:cNvPr>
          <p:cNvSpPr txBox="1">
            <a:spLocks/>
          </p:cNvSpPr>
          <p:nvPr/>
        </p:nvSpPr>
        <p:spPr>
          <a:xfrm>
            <a:off x="2512460" y="1838116"/>
            <a:ext cx="3459135" cy="4013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API modifications needed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AF_XDP support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VF support only in mlx5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SF support only in ice and mlx5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rgbClr val="7030A0"/>
                </a:solidFill>
              </a:rPr>
              <a:t>Performance hit from app-to-app copying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BC1876D-BB6D-9B63-0885-7B234F2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t>6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F5B657-0596-2DEE-3D09-EA5B5B539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73" y="1838115"/>
            <a:ext cx="1957080" cy="344301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1BF9BE4-8733-DB63-2013-5B199D002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46389" y="1838115"/>
            <a:ext cx="1957080" cy="3475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D91A33-EA35-F38C-272D-20C678A51C60}"/>
              </a:ext>
            </a:extLst>
          </p:cNvPr>
          <p:cNvSpPr txBox="1"/>
          <p:nvPr/>
        </p:nvSpPr>
        <p:spPr>
          <a:xfrm>
            <a:off x="9787813" y="5666895"/>
            <a:ext cx="20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*Possible Solution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488C531-3A29-75A2-5712-BA96E48B7408}"/>
              </a:ext>
            </a:extLst>
          </p:cNvPr>
          <p:cNvSpPr txBox="1">
            <a:spLocks/>
          </p:cNvSpPr>
          <p:nvPr/>
        </p:nvSpPr>
        <p:spPr>
          <a:xfrm>
            <a:off x="8610600" y="1838116"/>
            <a:ext cx="3459135" cy="36202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Motivated from existing DPDK solutions like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OpenNetVM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Zero-copy packet transfers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rgbClr val="7030A0"/>
                </a:solidFill>
              </a:rPr>
              <a:t>Requires new APIs</a:t>
            </a:r>
            <a:br>
              <a:rPr lang="en-US" sz="1600" dirty="0">
                <a:solidFill>
                  <a:srgbClr val="7030A0"/>
                </a:solidFill>
              </a:rPr>
            </a:br>
            <a:br>
              <a:rPr lang="en-US" sz="1600" dirty="0">
                <a:solidFill>
                  <a:srgbClr val="7030A0"/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Creates tight coupling between Apps and libraries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00ED888-ECF3-91E1-ABE6-F6609E87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solutions for co-located packet transfers between AF_XDP sockets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253B3-9746-5598-EAB8-335B519D3893}"/>
              </a:ext>
            </a:extLst>
          </p:cNvPr>
          <p:cNvSpPr txBox="1"/>
          <p:nvPr/>
        </p:nvSpPr>
        <p:spPr>
          <a:xfrm>
            <a:off x="838200" y="1396690"/>
            <a:ext cx="1069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Lucida Sans"/>
              </a:rPr>
              <a:t>   SR-IOV					 </a:t>
            </a:r>
            <a:r>
              <a:rPr lang="en-US" dirty="0" err="1">
                <a:latin typeface="Lucida Sans"/>
              </a:rPr>
              <a:t>Userspace</a:t>
            </a:r>
            <a:r>
              <a:rPr lang="en-US" dirty="0">
                <a:latin typeface="Lucida Sans"/>
              </a:rPr>
              <a:t> Chaining*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2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6918F-D42E-15A5-C4DF-55E707E1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110" y="1585598"/>
            <a:ext cx="8089728" cy="442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Flexible co-location via AF_XDP kernel extensions</a:t>
            </a:r>
          </a:p>
          <a:p>
            <a:pPr marL="0" indent="0">
              <a:buNone/>
            </a:pPr>
            <a:r>
              <a:rPr lang="en-US" dirty="0"/>
              <a:t>Zero-copy for shared memory sockets; single-copy for others</a:t>
            </a:r>
          </a:p>
          <a:p>
            <a:pPr marL="0" indent="0">
              <a:buNone/>
            </a:pPr>
            <a:r>
              <a:rPr lang="en-US" dirty="0"/>
              <a:t>Backward compatible solution: Transparent redirection with zero changes to </a:t>
            </a:r>
            <a:r>
              <a:rPr lang="en-US" dirty="0" err="1"/>
              <a:t>userspace</a:t>
            </a:r>
            <a:r>
              <a:rPr lang="en-US" dirty="0"/>
              <a:t> APIs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FLASH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/>
              <a:t>ast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/>
              <a:t>inked </a:t>
            </a: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/>
              <a:t>F_XDP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/>
              <a:t>ockets for </a:t>
            </a:r>
            <a:r>
              <a:rPr lang="en-US" dirty="0">
                <a:solidFill>
                  <a:srgbClr val="7030A0"/>
                </a:solidFill>
              </a:rPr>
              <a:t>H</a:t>
            </a:r>
            <a:r>
              <a:rPr lang="en-US" dirty="0"/>
              <a:t>igh-Performance Chaining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6135C-9F01-33BD-D4F1-6906812E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371416-1299-42B1-6317-97BF6A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work: In-kernel packet transfers for AF_XDP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9ED90A-3785-EFAD-50A3-F39DF202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770" y="1490128"/>
            <a:ext cx="2317596" cy="41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ED4A-D258-8237-C1AB-0572D7A1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data path of AF_XDP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CDAC0-60FC-E236-7CFD-3ECECB65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392" y="1532654"/>
            <a:ext cx="3937722" cy="46443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Driver handles RX/TX</a:t>
            </a:r>
          </a:p>
          <a:p>
            <a:pPr marL="0" indent="0">
              <a:buNone/>
            </a:pPr>
            <a:r>
              <a:rPr lang="en-US" dirty="0"/>
              <a:t>UMEM (buffer pool) shared between </a:t>
            </a:r>
            <a:r>
              <a:rPr lang="en-US" dirty="0" err="1"/>
              <a:t>userspace</a:t>
            </a:r>
            <a:r>
              <a:rPr lang="en-US" dirty="0"/>
              <a:t> application and kernel</a:t>
            </a:r>
          </a:p>
          <a:p>
            <a:pPr marL="0" indent="0">
              <a:buNone/>
            </a:pPr>
            <a:r>
              <a:rPr lang="en-US" dirty="0"/>
              <a:t>SPSC rings to maintain packet accesses</a:t>
            </a:r>
          </a:p>
          <a:p>
            <a:r>
              <a:rPr lang="en-US" dirty="0"/>
              <a:t>Fill Ring and Rx Ring used in packet reception</a:t>
            </a:r>
          </a:p>
          <a:p>
            <a:r>
              <a:rPr lang="en-US" dirty="0"/>
              <a:t>Tx Ring and Completion Ring used in packet transmission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8EE0E-C38C-EFA0-1A31-5CAAA64AD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543" y="1532654"/>
            <a:ext cx="6574446" cy="40233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2C2C1-08ED-46FB-9808-DFE334EF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9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892B-46A6-EFDC-A885-12B1197B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6057-E38E-0AA7-EB97-318D1872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Reception in AF_XDP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9391-9847-8DA3-8A75-F28F138C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078" y="1122110"/>
            <a:ext cx="4003036" cy="4644309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dirty="0"/>
              <a:t>Applications provide free descriptors for DMA</a:t>
            </a:r>
          </a:p>
          <a:p>
            <a:pPr marL="342900" indent="-342900">
              <a:buAutoNum type="arabicPeriod"/>
            </a:pPr>
            <a:r>
              <a:rPr lang="en-US" dirty="0"/>
              <a:t>Kernel allocates them to NIC</a:t>
            </a:r>
          </a:p>
          <a:p>
            <a:pPr marL="342900" indent="-342900">
              <a:buAutoNum type="arabicPeriod"/>
            </a:pPr>
            <a:r>
              <a:rPr lang="en-US" dirty="0"/>
              <a:t>NIC DMA’s the packet to UMEM</a:t>
            </a:r>
          </a:p>
          <a:p>
            <a:pPr marL="342900" indent="-342900">
              <a:buAutoNum type="arabicPeriod"/>
            </a:pPr>
            <a:r>
              <a:rPr lang="en-US" dirty="0" err="1"/>
              <a:t>napi_poll</a:t>
            </a:r>
            <a:r>
              <a:rPr lang="en-US" dirty="0"/>
              <a:t> executes the XDP program which returns the socket where the packet should be sent</a:t>
            </a:r>
          </a:p>
          <a:p>
            <a:pPr marL="342900" indent="-342900">
              <a:buAutoNum type="arabicPeriod"/>
            </a:pPr>
            <a:r>
              <a:rPr lang="en-US" dirty="0"/>
              <a:t>The Driver calls AF_XDP subsystem’s function to place the descriptor in Rx ring</a:t>
            </a:r>
          </a:p>
          <a:p>
            <a:pPr marL="342900" indent="-342900">
              <a:buAutoNum type="arabicPeriod"/>
            </a:pPr>
            <a:r>
              <a:rPr lang="en-US" dirty="0"/>
              <a:t>Application reads 7. processes and 8. recycles descriptors.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A5D4D-EB55-0491-F600-A0B9CE61E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543" y="1532654"/>
            <a:ext cx="6574446" cy="40233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E911B-6D19-E5F7-0C05-BF7AF51D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757-E1BA-B841-AF56-E8C44CC448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7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1860</Words>
  <Application>Microsoft Macintosh PowerPoint</Application>
  <PresentationFormat>Widescreen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Consolas</vt:lpstr>
      <vt:lpstr>Lucida Sans</vt:lpstr>
      <vt:lpstr>Menlo</vt:lpstr>
      <vt:lpstr>Office Theme</vt:lpstr>
      <vt:lpstr>Extending AF_XDP for fast co-located packet transfer</vt:lpstr>
      <vt:lpstr>Fast network I/O with XDP and AF_XDP</vt:lpstr>
      <vt:lpstr>Fast network I/O with XDP and AF_XDP</vt:lpstr>
      <vt:lpstr>Co-locating multiple AF_XDP zero-copy apps</vt:lpstr>
      <vt:lpstr>Existing solutions for co-located packet transfers between AF_XDP sockets</vt:lpstr>
      <vt:lpstr>Existing solutions for co-located packet transfers between AF_XDP sockets</vt:lpstr>
      <vt:lpstr>Our work: In-kernel packet transfers for AF_XDP</vt:lpstr>
      <vt:lpstr>Split data path of AF_XDP</vt:lpstr>
      <vt:lpstr>Packet Reception in AF_XDP</vt:lpstr>
      <vt:lpstr>Packet transmission and modes of AF_XDP</vt:lpstr>
      <vt:lpstr>Challenge #1 Ring semantics</vt:lpstr>
      <vt:lpstr>Zero-copy redirection with MP / MC rings</vt:lpstr>
      <vt:lpstr>Challenge #2: Batched redirections</vt:lpstr>
      <vt:lpstr>Challenge #3: Scheduling threads</vt:lpstr>
      <vt:lpstr>Smart polling and early backpressure detection</vt:lpstr>
      <vt:lpstr>Challenge #4: Performance vs. safety</vt:lpstr>
      <vt:lpstr>But how do you specify the path of transfers?</vt:lpstr>
      <vt:lpstr>How much change is needed to support all this?</vt:lpstr>
      <vt:lpstr>FLASH performance gains</vt:lpstr>
      <vt:lpstr>Summary</vt:lpstr>
      <vt:lpstr>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Debojeet Das</dc:creator>
  <cp:lastModifiedBy>Debojeet Das</cp:lastModifiedBy>
  <cp:revision>37</cp:revision>
  <dcterms:created xsi:type="dcterms:W3CDTF">2025-11-10T14:54:44Z</dcterms:created>
  <dcterms:modified xsi:type="dcterms:W3CDTF">2026-01-31T10:13:27Z</dcterms:modified>
</cp:coreProperties>
</file>