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owl with salmon cakes, salad and houmo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owl of pappardelle pasta with parsley butter, roasted hazelnuts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.jpeg"/><Relationship Id="rId9" Type="http://schemas.openxmlformats.org/officeDocument/2006/relationships/image" Target="../media/image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.jpeg"/><Relationship Id="rId11" Type="http://schemas.openxmlformats.org/officeDocument/2006/relationships/image" Target="../media/image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mailto:joro@mariadb.org" TargetMode="External"/><Relationship Id="rId3" Type="http://schemas.openxmlformats.org/officeDocument/2006/relationships/hyperlink" Target="https://mariadb.zulipchat.com/#user/996698" TargetMode="External"/><Relationship Id="rId4" Type="http://schemas.openxmlformats.org/officeDocument/2006/relationships/hyperlink" Target="https://lists.mariadb.org/postorius/lists/developers.lists.mariadb.org/" TargetMode="External"/><Relationship Id="rId5" Type="http://schemas.openxmlformats.org/officeDocument/2006/relationships/image" Target="../media/image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jira.mariadb.org/browse/MDEV-15736?jql=resolution%20=%20Unresolved%20AND%20labels%20=%20beginner-friendly%20ORDER%20BY%20updated%20DESC" TargetMode="External"/><Relationship Id="rId3" Type="http://schemas.openxmlformats.org/officeDocument/2006/relationships/hyperlink" Target="https://github.com/MariaDB/server/blob/main/CONTRIBUTING.md" TargetMode="External"/><Relationship Id="rId4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Relationship Id="rId3" Type="http://schemas.openxmlformats.org/officeDocument/2006/relationships/image" Target="../media/image1.jpeg"/><Relationship Id="rId4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jpeg"/><Relationship Id="rId5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.jpeg"/><Relationship Id="rId6" Type="http://schemas.openxmlformats.org/officeDocument/2006/relationships/image" Target="../media/image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1.jpeg"/><Relationship Id="rId8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eorgi Kodinov: joro@mariadb.org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Georgi Kodinov: joro@mariadb.org</a:t>
            </a:r>
          </a:p>
        </p:txBody>
      </p:sp>
      <p:sp>
        <p:nvSpPr>
          <p:cNvPr id="172" name="The MariaDB Server Contribution Proces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MariaDB Server Contribution Process</a:t>
            </a:r>
          </a:p>
        </p:txBody>
      </p:sp>
      <p:sp>
        <p:nvSpPr>
          <p:cNvPr id="173" name="A Case Study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Case Study</a:t>
            </a:r>
          </a:p>
        </p:txBody>
      </p:sp>
      <p:pic>
        <p:nvPicPr>
          <p:cNvPr id="174" name="mariadb_org_rgb_v.png" descr="mariadb_org_rgb_v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99389" y="10385869"/>
            <a:ext cx="3624101" cy="3273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roup"/>
          <p:cNvGrpSpPr/>
          <p:nvPr/>
        </p:nvGrpSpPr>
        <p:grpSpPr>
          <a:xfrm>
            <a:off x="689968" y="6427087"/>
            <a:ext cx="6286501" cy="5247854"/>
            <a:chOff x="0" y="0"/>
            <a:chExt cx="6286500" cy="5247853"/>
          </a:xfrm>
        </p:grpSpPr>
        <p:sp>
          <p:nvSpPr>
            <p:cNvPr id="244" name="10 lines of actual code"/>
            <p:cNvSpPr/>
            <p:nvPr/>
          </p:nvSpPr>
          <p:spPr>
            <a:xfrm>
              <a:off x="0" y="0"/>
              <a:ext cx="6286500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b="1" sz="2700"/>
              </a:lvl1pPr>
            </a:lstStyle>
            <a:p>
              <a:pPr/>
              <a:r>
                <a:t>10 lines of actual code</a:t>
              </a:r>
            </a:p>
          </p:txBody>
        </p:sp>
        <p:pic>
          <p:nvPicPr>
            <p:cNvPr id="245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612353"/>
              <a:ext cx="6286500" cy="4635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9" name="Group"/>
          <p:cNvGrpSpPr/>
          <p:nvPr/>
        </p:nvGrpSpPr>
        <p:grpSpPr>
          <a:xfrm>
            <a:off x="1214767" y="4007051"/>
            <a:ext cx="6858001" cy="1933155"/>
            <a:chOff x="0" y="0"/>
            <a:chExt cx="6858000" cy="1933153"/>
          </a:xfrm>
        </p:grpSpPr>
        <p:sp>
          <p:nvSpPr>
            <p:cNvPr id="247" name="Based on a Jira MDEV-37434"/>
            <p:cNvSpPr/>
            <p:nvPr/>
          </p:nvSpPr>
          <p:spPr>
            <a:xfrm>
              <a:off x="0" y="0"/>
              <a:ext cx="6858001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b="1" sz="2700"/>
              </a:lvl1pPr>
            </a:lstStyle>
            <a:p>
              <a:pPr/>
              <a:r>
                <a:t>Based on a Jira MDEV-37434</a:t>
              </a:r>
            </a:p>
          </p:txBody>
        </p:sp>
        <p:pic>
          <p:nvPicPr>
            <p:cNvPr id="248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612353"/>
              <a:ext cx="6858001" cy="1320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2" name="Group"/>
          <p:cNvGrpSpPr/>
          <p:nvPr/>
        </p:nvGrpSpPr>
        <p:grpSpPr>
          <a:xfrm>
            <a:off x="5548932" y="329715"/>
            <a:ext cx="6362701" cy="3190455"/>
            <a:chOff x="0" y="0"/>
            <a:chExt cx="6362700" cy="3190453"/>
          </a:xfrm>
        </p:grpSpPr>
        <p:sp>
          <p:nvSpPr>
            <p:cNvPr id="250" name="Great Test Coverage!"/>
            <p:cNvSpPr/>
            <p:nvPr/>
          </p:nvSpPr>
          <p:spPr>
            <a:xfrm>
              <a:off x="0" y="0"/>
              <a:ext cx="6362701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b="1" sz="2700"/>
              </a:lvl1pPr>
            </a:lstStyle>
            <a:p>
              <a:pPr/>
              <a:r>
                <a:t>Great Test Coverage!</a:t>
              </a:r>
            </a:p>
          </p:txBody>
        </p:sp>
        <p:pic>
          <p:nvPicPr>
            <p:cNvPr id="251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612353"/>
              <a:ext cx="6362701" cy="2578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5" name="Group"/>
          <p:cNvGrpSpPr/>
          <p:nvPr/>
        </p:nvGrpSpPr>
        <p:grpSpPr>
          <a:xfrm>
            <a:off x="12633790" y="626987"/>
            <a:ext cx="4114801" cy="1920454"/>
            <a:chOff x="0" y="0"/>
            <a:chExt cx="4114800" cy="1920453"/>
          </a:xfrm>
        </p:grpSpPr>
        <p:sp>
          <p:nvSpPr>
            <p:cNvPr id="253" name="A Signed CLA"/>
            <p:cNvSpPr/>
            <p:nvPr/>
          </p:nvSpPr>
          <p:spPr>
            <a:xfrm>
              <a:off x="0" y="0"/>
              <a:ext cx="4114801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b="1" sz="2700"/>
              </a:lvl1pPr>
            </a:lstStyle>
            <a:p>
              <a:pPr/>
              <a:r>
                <a:t>A Signed CLA</a:t>
              </a:r>
            </a:p>
          </p:txBody>
        </p:sp>
        <p:pic>
          <p:nvPicPr>
            <p:cNvPr id="254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36550" y="612353"/>
              <a:ext cx="3441701" cy="1308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8" name="Group"/>
          <p:cNvGrpSpPr/>
          <p:nvPr/>
        </p:nvGrpSpPr>
        <p:grpSpPr>
          <a:xfrm>
            <a:off x="12811450" y="2929275"/>
            <a:ext cx="4114801" cy="1082254"/>
            <a:chOff x="0" y="0"/>
            <a:chExt cx="4114800" cy="1082253"/>
          </a:xfrm>
        </p:grpSpPr>
        <p:sp>
          <p:nvSpPr>
            <p:cNvPr id="256" name="Properly Tagged"/>
            <p:cNvSpPr/>
            <p:nvPr/>
          </p:nvSpPr>
          <p:spPr>
            <a:xfrm>
              <a:off x="0" y="0"/>
              <a:ext cx="4114801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b="1" sz="2700"/>
              </a:lvl1pPr>
            </a:lstStyle>
            <a:p>
              <a:pPr/>
              <a:r>
                <a:t>Properly Tagged</a:t>
              </a:r>
            </a:p>
          </p:txBody>
        </p:sp>
        <p:pic>
          <p:nvPicPr>
            <p:cNvPr id="257" name="pasted-movie.png" descr="pasted-movi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7350" y="612353"/>
              <a:ext cx="33401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1" name="Group"/>
          <p:cNvGrpSpPr/>
          <p:nvPr/>
        </p:nvGrpSpPr>
        <p:grpSpPr>
          <a:xfrm>
            <a:off x="18392061" y="2389666"/>
            <a:ext cx="4114801" cy="1806154"/>
            <a:chOff x="0" y="0"/>
            <a:chExt cx="4114800" cy="1806153"/>
          </a:xfrm>
        </p:grpSpPr>
        <p:sp>
          <p:nvSpPr>
            <p:cNvPr id="259" name="Active Conversation"/>
            <p:cNvSpPr/>
            <p:nvPr/>
          </p:nvSpPr>
          <p:spPr>
            <a:xfrm>
              <a:off x="0" y="0"/>
              <a:ext cx="4114801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b="1" sz="2700"/>
              </a:lvl1pPr>
            </a:lstStyle>
            <a:p>
              <a:pPr/>
              <a:r>
                <a:t>Active Conversation</a:t>
              </a:r>
            </a:p>
          </p:txBody>
        </p:sp>
        <p:pic>
          <p:nvPicPr>
            <p:cNvPr id="260" name="pasted-movie.png" descr="pasted-movi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96850" y="612353"/>
              <a:ext cx="3721101" cy="1193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2" name="just-seal.jpg" descr="just-seal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498068" y="5416574"/>
            <a:ext cx="8521505" cy="5041349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Rectangle"/>
          <p:cNvSpPr/>
          <p:nvPr/>
        </p:nvSpPr>
        <p:spPr>
          <a:xfrm>
            <a:off x="13868400" y="5416574"/>
            <a:ext cx="2540000" cy="50413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64" name="mariadb_org_rgb_v.png" descr="mariadb_org_rgb_v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0799389" y="10402756"/>
            <a:ext cx="3624101" cy="3273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roup"/>
          <p:cNvGrpSpPr/>
          <p:nvPr/>
        </p:nvGrpSpPr>
        <p:grpSpPr>
          <a:xfrm>
            <a:off x="689968" y="6427087"/>
            <a:ext cx="6286501" cy="5247854"/>
            <a:chOff x="0" y="0"/>
            <a:chExt cx="6286500" cy="5247853"/>
          </a:xfrm>
        </p:grpSpPr>
        <p:sp>
          <p:nvSpPr>
            <p:cNvPr id="266" name="10 lines of actual code"/>
            <p:cNvSpPr/>
            <p:nvPr/>
          </p:nvSpPr>
          <p:spPr>
            <a:xfrm>
              <a:off x="0" y="0"/>
              <a:ext cx="6286500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b="1" sz="2700"/>
              </a:lvl1pPr>
            </a:lstStyle>
            <a:p>
              <a:pPr/>
              <a:r>
                <a:t>10 lines of actual code</a:t>
              </a:r>
            </a:p>
          </p:txBody>
        </p:sp>
        <p:pic>
          <p:nvPicPr>
            <p:cNvPr id="267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612353"/>
              <a:ext cx="6286500" cy="4635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1" name="Group"/>
          <p:cNvGrpSpPr/>
          <p:nvPr/>
        </p:nvGrpSpPr>
        <p:grpSpPr>
          <a:xfrm>
            <a:off x="1214767" y="4007051"/>
            <a:ext cx="6858001" cy="1933155"/>
            <a:chOff x="0" y="0"/>
            <a:chExt cx="6858000" cy="1933153"/>
          </a:xfrm>
        </p:grpSpPr>
        <p:sp>
          <p:nvSpPr>
            <p:cNvPr id="269" name="Based on a Jira MDEV-37434"/>
            <p:cNvSpPr/>
            <p:nvPr/>
          </p:nvSpPr>
          <p:spPr>
            <a:xfrm>
              <a:off x="0" y="0"/>
              <a:ext cx="6858001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b="1" sz="2700"/>
              </a:lvl1pPr>
            </a:lstStyle>
            <a:p>
              <a:pPr/>
              <a:r>
                <a:t>Based on a Jira MDEV-37434</a:t>
              </a:r>
            </a:p>
          </p:txBody>
        </p:sp>
        <p:pic>
          <p:nvPicPr>
            <p:cNvPr id="270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612353"/>
              <a:ext cx="6858001" cy="1320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4" name="Group"/>
          <p:cNvGrpSpPr/>
          <p:nvPr/>
        </p:nvGrpSpPr>
        <p:grpSpPr>
          <a:xfrm>
            <a:off x="5548932" y="329715"/>
            <a:ext cx="6362701" cy="3190455"/>
            <a:chOff x="0" y="0"/>
            <a:chExt cx="6362700" cy="3190453"/>
          </a:xfrm>
        </p:grpSpPr>
        <p:sp>
          <p:nvSpPr>
            <p:cNvPr id="272" name="Great Test Coverage!"/>
            <p:cNvSpPr/>
            <p:nvPr/>
          </p:nvSpPr>
          <p:spPr>
            <a:xfrm>
              <a:off x="0" y="0"/>
              <a:ext cx="6362701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b="1" sz="2700"/>
              </a:lvl1pPr>
            </a:lstStyle>
            <a:p>
              <a:pPr/>
              <a:r>
                <a:t>Great Test Coverage!</a:t>
              </a:r>
            </a:p>
          </p:txBody>
        </p:sp>
        <p:pic>
          <p:nvPicPr>
            <p:cNvPr id="273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612353"/>
              <a:ext cx="6362701" cy="2578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7" name="Group"/>
          <p:cNvGrpSpPr/>
          <p:nvPr/>
        </p:nvGrpSpPr>
        <p:grpSpPr>
          <a:xfrm>
            <a:off x="12633790" y="626987"/>
            <a:ext cx="4114801" cy="1920454"/>
            <a:chOff x="0" y="0"/>
            <a:chExt cx="4114800" cy="1920453"/>
          </a:xfrm>
        </p:grpSpPr>
        <p:sp>
          <p:nvSpPr>
            <p:cNvPr id="275" name="A Signed CLA"/>
            <p:cNvSpPr/>
            <p:nvPr/>
          </p:nvSpPr>
          <p:spPr>
            <a:xfrm>
              <a:off x="0" y="0"/>
              <a:ext cx="4114801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b="1" sz="2700"/>
              </a:lvl1pPr>
            </a:lstStyle>
            <a:p>
              <a:pPr/>
              <a:r>
                <a:t>A Signed CLA</a:t>
              </a:r>
            </a:p>
          </p:txBody>
        </p:sp>
        <p:pic>
          <p:nvPicPr>
            <p:cNvPr id="276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36550" y="612353"/>
              <a:ext cx="3441701" cy="1308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0" name="Group"/>
          <p:cNvGrpSpPr/>
          <p:nvPr/>
        </p:nvGrpSpPr>
        <p:grpSpPr>
          <a:xfrm>
            <a:off x="12811450" y="2929275"/>
            <a:ext cx="4114801" cy="1082254"/>
            <a:chOff x="0" y="0"/>
            <a:chExt cx="4114800" cy="1082253"/>
          </a:xfrm>
        </p:grpSpPr>
        <p:sp>
          <p:nvSpPr>
            <p:cNvPr id="278" name="Properly Tagged"/>
            <p:cNvSpPr/>
            <p:nvPr/>
          </p:nvSpPr>
          <p:spPr>
            <a:xfrm>
              <a:off x="0" y="0"/>
              <a:ext cx="4114801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b="1" sz="2700"/>
              </a:lvl1pPr>
            </a:lstStyle>
            <a:p>
              <a:pPr/>
              <a:r>
                <a:t>Properly Tagged</a:t>
              </a:r>
            </a:p>
          </p:txBody>
        </p:sp>
        <p:pic>
          <p:nvPicPr>
            <p:cNvPr id="279" name="pasted-movie.png" descr="pasted-movi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7350" y="612353"/>
              <a:ext cx="33401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3" name="Group"/>
          <p:cNvGrpSpPr/>
          <p:nvPr/>
        </p:nvGrpSpPr>
        <p:grpSpPr>
          <a:xfrm>
            <a:off x="18392061" y="2389666"/>
            <a:ext cx="4114801" cy="1806154"/>
            <a:chOff x="0" y="0"/>
            <a:chExt cx="4114800" cy="1806153"/>
          </a:xfrm>
        </p:grpSpPr>
        <p:sp>
          <p:nvSpPr>
            <p:cNvPr id="281" name="Active Conversation"/>
            <p:cNvSpPr/>
            <p:nvPr/>
          </p:nvSpPr>
          <p:spPr>
            <a:xfrm>
              <a:off x="0" y="0"/>
              <a:ext cx="4114801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b="1" sz="2700"/>
              </a:lvl1pPr>
            </a:lstStyle>
            <a:p>
              <a:pPr/>
              <a:r>
                <a:t>Active Conversation</a:t>
              </a:r>
            </a:p>
          </p:txBody>
        </p:sp>
        <p:pic>
          <p:nvPicPr>
            <p:cNvPr id="282" name="pasted-movie.png" descr="pasted-movi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96850" y="612353"/>
              <a:ext cx="3721101" cy="1193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6" name="Group"/>
          <p:cNvGrpSpPr/>
          <p:nvPr/>
        </p:nvGrpSpPr>
        <p:grpSpPr>
          <a:xfrm>
            <a:off x="18334911" y="5674005"/>
            <a:ext cx="4229101" cy="1082255"/>
            <a:chOff x="0" y="0"/>
            <a:chExt cx="4229100" cy="1082253"/>
          </a:xfrm>
        </p:grpSpPr>
        <p:sp>
          <p:nvSpPr>
            <p:cNvPr id="284" name="Several Iterations"/>
            <p:cNvSpPr/>
            <p:nvPr/>
          </p:nvSpPr>
          <p:spPr>
            <a:xfrm>
              <a:off x="0" y="0"/>
              <a:ext cx="4229100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b="1" sz="2700"/>
              </a:lvl1pPr>
            </a:lstStyle>
            <a:p>
              <a:pPr/>
              <a:r>
                <a:t>Several Iterations</a:t>
              </a:r>
            </a:p>
          </p:txBody>
        </p:sp>
        <p:pic>
          <p:nvPicPr>
            <p:cNvPr id="285" name="pasted-movie.png" descr="pasted-movie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612353"/>
              <a:ext cx="4229100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87" name="just-seal.jpg" descr="just-seal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498068" y="5416574"/>
            <a:ext cx="8521505" cy="5041349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Rectangle"/>
          <p:cNvSpPr/>
          <p:nvPr/>
        </p:nvSpPr>
        <p:spPr>
          <a:xfrm>
            <a:off x="15138400" y="5416574"/>
            <a:ext cx="1270000" cy="50413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roup"/>
          <p:cNvGrpSpPr/>
          <p:nvPr/>
        </p:nvGrpSpPr>
        <p:grpSpPr>
          <a:xfrm>
            <a:off x="689968" y="6427087"/>
            <a:ext cx="6286501" cy="5247854"/>
            <a:chOff x="0" y="0"/>
            <a:chExt cx="6286500" cy="5247853"/>
          </a:xfrm>
        </p:grpSpPr>
        <p:sp>
          <p:nvSpPr>
            <p:cNvPr id="290" name="10 lines of actual code"/>
            <p:cNvSpPr/>
            <p:nvPr/>
          </p:nvSpPr>
          <p:spPr>
            <a:xfrm>
              <a:off x="0" y="0"/>
              <a:ext cx="6286500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b="1" sz="2700"/>
              </a:lvl1pPr>
            </a:lstStyle>
            <a:p>
              <a:pPr/>
              <a:r>
                <a:t>10 lines of actual code</a:t>
              </a:r>
            </a:p>
          </p:txBody>
        </p:sp>
        <p:pic>
          <p:nvPicPr>
            <p:cNvPr id="291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612353"/>
              <a:ext cx="6286500" cy="4635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5" name="Group"/>
          <p:cNvGrpSpPr/>
          <p:nvPr/>
        </p:nvGrpSpPr>
        <p:grpSpPr>
          <a:xfrm>
            <a:off x="1214767" y="4007051"/>
            <a:ext cx="6858001" cy="1933155"/>
            <a:chOff x="0" y="0"/>
            <a:chExt cx="6858000" cy="1933153"/>
          </a:xfrm>
        </p:grpSpPr>
        <p:sp>
          <p:nvSpPr>
            <p:cNvPr id="293" name="Based on a Jira MDEV-37434"/>
            <p:cNvSpPr/>
            <p:nvPr/>
          </p:nvSpPr>
          <p:spPr>
            <a:xfrm>
              <a:off x="0" y="0"/>
              <a:ext cx="6858001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b="1" sz="2700"/>
              </a:lvl1pPr>
            </a:lstStyle>
            <a:p>
              <a:pPr/>
              <a:r>
                <a:t>Based on a Jira MDEV-37434</a:t>
              </a:r>
            </a:p>
          </p:txBody>
        </p:sp>
        <p:pic>
          <p:nvPicPr>
            <p:cNvPr id="294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612353"/>
              <a:ext cx="6858001" cy="1320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8" name="Group"/>
          <p:cNvGrpSpPr/>
          <p:nvPr/>
        </p:nvGrpSpPr>
        <p:grpSpPr>
          <a:xfrm>
            <a:off x="5548932" y="329715"/>
            <a:ext cx="6362701" cy="3190455"/>
            <a:chOff x="0" y="0"/>
            <a:chExt cx="6362700" cy="3190453"/>
          </a:xfrm>
        </p:grpSpPr>
        <p:sp>
          <p:nvSpPr>
            <p:cNvPr id="296" name="Great Test Coverage!"/>
            <p:cNvSpPr/>
            <p:nvPr/>
          </p:nvSpPr>
          <p:spPr>
            <a:xfrm>
              <a:off x="0" y="0"/>
              <a:ext cx="6362701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b="1" sz="2700"/>
              </a:lvl1pPr>
            </a:lstStyle>
            <a:p>
              <a:pPr/>
              <a:r>
                <a:t>Great Test Coverage!</a:t>
              </a:r>
            </a:p>
          </p:txBody>
        </p:sp>
        <p:pic>
          <p:nvPicPr>
            <p:cNvPr id="297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612353"/>
              <a:ext cx="6362701" cy="2578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1" name="Group"/>
          <p:cNvGrpSpPr/>
          <p:nvPr/>
        </p:nvGrpSpPr>
        <p:grpSpPr>
          <a:xfrm>
            <a:off x="12633790" y="626987"/>
            <a:ext cx="4114801" cy="1920454"/>
            <a:chOff x="0" y="0"/>
            <a:chExt cx="4114800" cy="1920453"/>
          </a:xfrm>
        </p:grpSpPr>
        <p:sp>
          <p:nvSpPr>
            <p:cNvPr id="299" name="A Signed CLA"/>
            <p:cNvSpPr/>
            <p:nvPr/>
          </p:nvSpPr>
          <p:spPr>
            <a:xfrm>
              <a:off x="0" y="0"/>
              <a:ext cx="4114801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b="1" sz="2700"/>
              </a:lvl1pPr>
            </a:lstStyle>
            <a:p>
              <a:pPr/>
              <a:r>
                <a:t>A Signed CLA</a:t>
              </a:r>
            </a:p>
          </p:txBody>
        </p:sp>
        <p:pic>
          <p:nvPicPr>
            <p:cNvPr id="300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36550" y="612353"/>
              <a:ext cx="3441701" cy="1308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4" name="Group"/>
          <p:cNvGrpSpPr/>
          <p:nvPr/>
        </p:nvGrpSpPr>
        <p:grpSpPr>
          <a:xfrm>
            <a:off x="12811450" y="2929275"/>
            <a:ext cx="4114801" cy="1082254"/>
            <a:chOff x="0" y="0"/>
            <a:chExt cx="4114800" cy="1082253"/>
          </a:xfrm>
        </p:grpSpPr>
        <p:sp>
          <p:nvSpPr>
            <p:cNvPr id="302" name="Properly Tagged"/>
            <p:cNvSpPr/>
            <p:nvPr/>
          </p:nvSpPr>
          <p:spPr>
            <a:xfrm>
              <a:off x="0" y="0"/>
              <a:ext cx="4114801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b="1" sz="2700"/>
              </a:lvl1pPr>
            </a:lstStyle>
            <a:p>
              <a:pPr/>
              <a:r>
                <a:t>Properly Tagged</a:t>
              </a:r>
            </a:p>
          </p:txBody>
        </p:sp>
        <p:pic>
          <p:nvPicPr>
            <p:cNvPr id="303" name="pasted-movie.png" descr="pasted-movi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7350" y="612353"/>
              <a:ext cx="33401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7" name="Group"/>
          <p:cNvGrpSpPr/>
          <p:nvPr/>
        </p:nvGrpSpPr>
        <p:grpSpPr>
          <a:xfrm>
            <a:off x="18392061" y="2389666"/>
            <a:ext cx="4114801" cy="1806154"/>
            <a:chOff x="0" y="0"/>
            <a:chExt cx="4114800" cy="1806153"/>
          </a:xfrm>
        </p:grpSpPr>
        <p:sp>
          <p:nvSpPr>
            <p:cNvPr id="305" name="Active Conversation"/>
            <p:cNvSpPr/>
            <p:nvPr/>
          </p:nvSpPr>
          <p:spPr>
            <a:xfrm>
              <a:off x="0" y="0"/>
              <a:ext cx="4114801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b="1" sz="2700"/>
              </a:lvl1pPr>
            </a:lstStyle>
            <a:p>
              <a:pPr/>
              <a:r>
                <a:t>Active Conversation</a:t>
              </a:r>
            </a:p>
          </p:txBody>
        </p:sp>
        <p:pic>
          <p:nvPicPr>
            <p:cNvPr id="306" name="pasted-movie.png" descr="pasted-movi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96850" y="612353"/>
              <a:ext cx="3721101" cy="1193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0" name="Group"/>
          <p:cNvGrpSpPr/>
          <p:nvPr/>
        </p:nvGrpSpPr>
        <p:grpSpPr>
          <a:xfrm>
            <a:off x="18334911" y="5674005"/>
            <a:ext cx="4229101" cy="1082255"/>
            <a:chOff x="0" y="0"/>
            <a:chExt cx="4229100" cy="1082253"/>
          </a:xfrm>
        </p:grpSpPr>
        <p:sp>
          <p:nvSpPr>
            <p:cNvPr id="308" name="Several Iterations"/>
            <p:cNvSpPr/>
            <p:nvPr/>
          </p:nvSpPr>
          <p:spPr>
            <a:xfrm>
              <a:off x="0" y="0"/>
              <a:ext cx="4229100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b="1" sz="2700"/>
              </a:lvl1pPr>
            </a:lstStyle>
            <a:p>
              <a:pPr/>
              <a:r>
                <a:t>Several Iterations</a:t>
              </a:r>
            </a:p>
          </p:txBody>
        </p:sp>
        <p:pic>
          <p:nvPicPr>
            <p:cNvPr id="309" name="pasted-movie.png" descr="pasted-movie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612353"/>
              <a:ext cx="4229100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11" name="pasted-movie.png" descr="pasted-movi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8541173" y="8678867"/>
            <a:ext cx="4660901" cy="546101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Merged By A Developer!"/>
          <p:cNvSpPr/>
          <p:nvPr/>
        </p:nvSpPr>
        <p:spPr>
          <a:xfrm>
            <a:off x="18541173" y="8066513"/>
            <a:ext cx="4660901" cy="510755"/>
          </a:xfrm>
          <a:prstGeom prst="roundRect">
            <a:avLst>
              <a:gd name="adj" fmla="val 0"/>
            </a:avLst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b="1" sz="2700"/>
            </a:lvl1pPr>
          </a:lstStyle>
          <a:p>
            <a:pPr/>
            <a:r>
              <a:t>Merged By A Developer!</a:t>
            </a:r>
          </a:p>
        </p:txBody>
      </p:sp>
      <p:pic>
        <p:nvPicPr>
          <p:cNvPr id="313" name="just-seal.jpg" descr="just-seal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498068" y="5416574"/>
            <a:ext cx="8521505" cy="5041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mariadb_org_rgb_v.png" descr="mariadb_org_rgb_v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0799389" y="10402756"/>
            <a:ext cx="3624101" cy="3273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akeways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Takeways!</a:t>
            </a:r>
          </a:p>
        </p:txBody>
      </p:sp>
      <p:sp>
        <p:nvSpPr>
          <p:cNvPr id="3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8" name="Feel free to ask me (Zulip or email) if you need help!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Feel free to ask me (Zulip or email) if you need help!</a:t>
            </a:r>
          </a:p>
          <a:p>
            <a:pPr/>
            <a:r>
              <a:t>Communicate early! Communicate often!</a:t>
            </a:r>
          </a:p>
          <a:p>
            <a:pPr/>
            <a:r>
              <a:t>Be responsive to requests by reviewers</a:t>
            </a:r>
          </a:p>
          <a:p>
            <a:pPr/>
            <a:r>
              <a:t>Be nice!</a:t>
            </a:r>
          </a:p>
          <a:p>
            <a:pPr/>
            <a:r>
              <a:t>Don't Panic! </a:t>
            </a:r>
          </a:p>
        </p:txBody>
      </p:sp>
      <p:pic>
        <p:nvPicPr>
          <p:cNvPr id="319" name="mariadb_org_rgb_v.png" descr="mariadb_org_rgb_v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99389" y="10402756"/>
            <a:ext cx="3624101" cy="3273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ontact Data"/>
          <p:cNvSpPr txBox="1"/>
          <p:nvPr>
            <p:ph type="body" idx="21"/>
          </p:nvPr>
        </p:nvSpPr>
        <p:spPr>
          <a:xfrm>
            <a:off x="1206500" y="2355185"/>
            <a:ext cx="9779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Contact Data</a:t>
            </a:r>
          </a:p>
        </p:txBody>
      </p:sp>
      <p:sp>
        <p:nvSpPr>
          <p:cNvPr id="322" name="joro@mariadb.org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u="sng">
                <a:hlinkClick r:id="rId2" invalidUrl="" action="" tgtFrame="" tooltip="" history="1" highlightClick="0" endSnd="0"/>
              </a:rPr>
              <a:t>joro@mariadb.org</a:t>
            </a:r>
          </a:p>
          <a:p>
            <a:pPr/>
            <a:r>
              <a:rPr u="sng">
                <a:hlinkClick r:id="rId3" invalidUrl="" action="" tgtFrame="" tooltip="" history="1" highlightClick="0" endSnd="0"/>
              </a:rPr>
              <a:t>https://mariadb.zulipchat.com/#user/996698</a:t>
            </a:r>
          </a:p>
          <a:p>
            <a:pPr/>
            <a:r>
              <a:rPr u="sng">
                <a:hlinkClick r:id="rId4" invalidUrl="" action="" tgtFrame="" tooltip="" history="1" highlightClick="0" endSnd="0"/>
              </a:rPr>
              <a:t>https://lists.mariadb.org/postorius/lists/developers.lists.mariadb.org/</a:t>
            </a:r>
          </a:p>
        </p:txBody>
      </p:sp>
      <p:pic>
        <p:nvPicPr>
          <p:cNvPr id="323" name="mutra.JPG" descr="mutra.JPG"/>
          <p:cNvPicPr>
            <a:picLocks noChangeAspect="1"/>
          </p:cNvPicPr>
          <p:nvPr>
            <p:ph type="pic" idx="22"/>
          </p:nvPr>
        </p:nvPicPr>
        <p:blipFill>
          <a:blip r:embed="rId5">
            <a:extLst/>
          </a:blip>
          <a:srcRect l="0" t="8351" r="0" b="14783"/>
          <a:stretch>
            <a:fillRect/>
          </a:stretch>
        </p:blipFill>
        <p:spPr>
          <a:xfrm>
            <a:off x="12192000" y="1263848"/>
            <a:ext cx="10916874" cy="11188205"/>
          </a:xfrm>
          <a:prstGeom prst="rect">
            <a:avLst/>
          </a:prstGeom>
        </p:spPr>
      </p:pic>
      <p:sp>
        <p:nvSpPr>
          <p:cNvPr id="324" name="Thank You!"/>
          <p:cNvSpPr txBox="1"/>
          <p:nvPr>
            <p:ph type="title"/>
          </p:nvPr>
        </p:nvSpPr>
        <p:spPr>
          <a:xfrm>
            <a:off x="1206500" y="1074605"/>
            <a:ext cx="9779000" cy="1435101"/>
          </a:xfrm>
          <a:prstGeom prst="rect">
            <a:avLst/>
          </a:prstGeom>
        </p:spPr>
        <p:txBody>
          <a:bodyPr/>
          <a:lstStyle/>
          <a:p>
            <a:pPr/>
            <a:r>
              <a:t>Thank You!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he MariaDB Server Contribution Proce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MariaDB Server Contribution Process</a:t>
            </a:r>
          </a:p>
        </p:txBody>
      </p:sp>
      <p:sp>
        <p:nvSpPr>
          <p:cNvPr id="177" name="The Scene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The Scene</a:t>
            </a:r>
          </a:p>
        </p:txBody>
      </p:sp>
      <p:sp>
        <p:nvSpPr>
          <p:cNvPr id="178" name="It's a PROPER GitHub repository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It's a </a:t>
            </a:r>
            <a:r>
              <a:rPr b="1"/>
              <a:t>PROPER</a:t>
            </a:r>
            <a:r>
              <a:t> GitHub repository</a:t>
            </a:r>
          </a:p>
          <a:p>
            <a:pPr/>
            <a:r>
              <a:t>With some extensions:</a:t>
            </a:r>
          </a:p>
          <a:p>
            <a:pPr lvl="1"/>
            <a:r>
              <a:t>Contributor's License Agreement Bot</a:t>
            </a:r>
          </a:p>
          <a:p>
            <a:pPr lvl="1"/>
            <a:r>
              <a:t>A BuildBot for regression tests</a:t>
            </a:r>
          </a:p>
          <a:p>
            <a:pPr lvl="1"/>
            <a:r>
              <a:t>Need a Jira (MDEV-99999) for the "larger" contributions</a:t>
            </a:r>
          </a:p>
        </p:txBody>
      </p:sp>
      <p:pic>
        <p:nvPicPr>
          <p:cNvPr id="179" name="mariadb_org_rgb_v.png" descr="mariadb_org_rgb_v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99389" y="10385869"/>
            <a:ext cx="3624101" cy="3273016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A standard contribution process!"/>
          <p:cNvSpPr/>
          <p:nvPr/>
        </p:nvSpPr>
        <p:spPr>
          <a:xfrm>
            <a:off x="13185616" y="2550835"/>
            <a:ext cx="6786454" cy="2357117"/>
          </a:xfrm>
          <a:prstGeom prst="wedgeEllipseCallout">
            <a:avLst>
              <a:gd name="adj1" fmla="val -79536"/>
              <a:gd name="adj2" fmla="val 43644"/>
            </a:avLst>
          </a:prstGeom>
          <a:solidFill>
            <a:srgbClr val="D5D5D5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/>
          </a:lstStyle>
          <a:p>
            <a:pPr/>
            <a:r>
              <a:t> A standard contribution process!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How To Pick a Task To Work On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To Pick a Task To Work On?</a:t>
            </a:r>
          </a:p>
        </p:txBody>
      </p:sp>
      <p:sp>
        <p:nvSpPr>
          <p:cNvPr id="183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Something important to you!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89000" indent="-889000">
              <a:buSzPct val="100000"/>
              <a:buAutoNum type="arabicPeriod" startAt="1"/>
              <a:defRPr b="1">
                <a:solidFill>
                  <a:srgbClr val="0433FF"/>
                </a:solidFill>
              </a:defRPr>
            </a:pPr>
            <a:r>
              <a:t>Something important to you!</a:t>
            </a:r>
          </a:p>
          <a:p>
            <a:pPr marL="889000" indent="-889000">
              <a:buSzPct val="100000"/>
              <a:buAutoNum type="arabicPeriod" startAt="1"/>
            </a:pPr>
            <a:r>
              <a:t>Check the </a:t>
            </a:r>
            <a:r>
              <a:rPr b="1"/>
              <a:t>List Of </a:t>
            </a:r>
            <a:r>
              <a:rPr b="1" u="sng">
                <a:hlinkClick r:id="rId2" invalidUrl="" action="" tgtFrame="" tooltip="" history="1" highlightClick="0" endSnd="0"/>
              </a:rPr>
              <a:t>Beginner Friendly Tasks</a:t>
            </a:r>
            <a:r>
              <a:t> from </a:t>
            </a:r>
            <a:r>
              <a:rPr u="sng">
                <a:hlinkClick r:id="rId3" invalidUrl="" action="" tgtFrame="" tooltip="" history="1" highlightClick="0" endSnd="0"/>
              </a:rPr>
              <a:t>CONTRIBUTING.md</a:t>
            </a:r>
          </a:p>
          <a:p>
            <a:pPr marL="889000" indent="-889000">
              <a:buSzPct val="100000"/>
              <a:buAutoNum type="arabicPeriod" startAt="1"/>
            </a:pPr>
            <a:r>
              <a:t>Engage online with other community members</a:t>
            </a:r>
          </a:p>
          <a:p>
            <a:pPr marL="889000" indent="-889000">
              <a:buSzPct val="100000"/>
              <a:buAutoNum type="arabicPeriod" startAt="1"/>
            </a:pPr>
            <a:r>
              <a:t>Check Jira for open issues that sound appealing</a:t>
            </a:r>
          </a:p>
          <a:p>
            <a:pPr marL="889000" indent="-889000">
              <a:buSzPct val="100000"/>
              <a:buAutoNum type="arabicPeriod" startAt="1"/>
            </a:pPr>
            <a:r>
              <a:t>MariaDB participates in Google Summer of Code program!</a:t>
            </a:r>
          </a:p>
        </p:txBody>
      </p:sp>
      <p:pic>
        <p:nvPicPr>
          <p:cNvPr id="185" name="mariadb_org_rgb_v.png" descr="mariadb_org_rgb_v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799389" y="10402756"/>
            <a:ext cx="3624101" cy="3273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he Contribution Process in a Nutshel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Contribution Process in a Nutshell</a:t>
            </a:r>
          </a:p>
        </p:txBody>
      </p:sp>
      <p:sp>
        <p:nvSpPr>
          <p:cNvPr id="188" name="Things To Remember"/>
          <p:cNvSpPr txBox="1"/>
          <p:nvPr>
            <p:ph type="body" idx="21"/>
          </p:nvPr>
        </p:nvSpPr>
        <p:spPr>
          <a:xfrm>
            <a:off x="1206500" y="2355185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Things To Remember</a:t>
            </a:r>
          </a:p>
        </p:txBody>
      </p:sp>
      <p:sp>
        <p:nvSpPr>
          <p:cNvPr id="189" name="Clone (and star!) the &quot;MariaDB/Server&quot; repository and create a branch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Clone (and star!) the "MariaDB/Server" repository and create a branch</a:t>
            </a:r>
          </a:p>
          <a:p>
            <a:pPr/>
            <a:r>
              <a:t>Work on your feature</a:t>
            </a:r>
          </a:p>
          <a:p>
            <a:pPr/>
            <a:r>
              <a:t>Submit a pull request from your branch</a:t>
            </a:r>
          </a:p>
          <a:p>
            <a:pPr/>
            <a:r>
              <a:t>Make sure the CLA and the Build bots report success (regression tests etc)</a:t>
            </a:r>
          </a:p>
          <a:p>
            <a:pPr/>
            <a:r>
              <a:t>Get a review from the team: preliminary by me and final by a developer</a:t>
            </a:r>
          </a:p>
          <a:p>
            <a:pPr/>
            <a:r>
              <a:t>Have the final reviewer merge your pull request!</a:t>
            </a:r>
          </a:p>
        </p:txBody>
      </p:sp>
      <p:pic>
        <p:nvPicPr>
          <p:cNvPr id="190" name="mariadb_org_rgb_v.png" descr="mariadb_org_rgb_v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99389" y="10402756"/>
            <a:ext cx="3624101" cy="3273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ase Study: An Actual Contribution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Case Study:</a:t>
            </a:r>
            <a:br/>
            <a:r>
              <a:t>An Actual Contribution!</a:t>
            </a:r>
          </a:p>
        </p:txBody>
      </p:sp>
      <p:pic>
        <p:nvPicPr>
          <p:cNvPr id="193" name="mariadb_org_rgb_v.png" descr="mariadb_org_rgb_v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99389" y="10402756"/>
            <a:ext cx="3624101" cy="3273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roup"/>
          <p:cNvGrpSpPr/>
          <p:nvPr/>
        </p:nvGrpSpPr>
        <p:grpSpPr>
          <a:xfrm>
            <a:off x="689968" y="6427087"/>
            <a:ext cx="6286501" cy="5247854"/>
            <a:chOff x="0" y="0"/>
            <a:chExt cx="6286500" cy="5247853"/>
          </a:xfrm>
        </p:grpSpPr>
        <p:sp>
          <p:nvSpPr>
            <p:cNvPr id="195" name="10 lines of actual code"/>
            <p:cNvSpPr/>
            <p:nvPr/>
          </p:nvSpPr>
          <p:spPr>
            <a:xfrm>
              <a:off x="0" y="0"/>
              <a:ext cx="6286500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b="1" sz="2700"/>
              </a:lvl1pPr>
            </a:lstStyle>
            <a:p>
              <a:pPr/>
              <a:r>
                <a:t>10 lines of actual code</a:t>
              </a:r>
            </a:p>
          </p:txBody>
        </p:sp>
        <p:pic>
          <p:nvPicPr>
            <p:cNvPr id="196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612353"/>
              <a:ext cx="6286500" cy="4635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8" name="just-seal.jpg" descr="just-sea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98068" y="5416574"/>
            <a:ext cx="8521505" cy="5041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Rectangle"/>
          <p:cNvSpPr/>
          <p:nvPr/>
        </p:nvSpPr>
        <p:spPr>
          <a:xfrm>
            <a:off x="8788400" y="5416574"/>
            <a:ext cx="7620000" cy="50413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00" name="mariadb_org_rgb_v.png" descr="mariadb_org_rgb_v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799389" y="10402756"/>
            <a:ext cx="3624101" cy="3273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roup"/>
          <p:cNvGrpSpPr/>
          <p:nvPr/>
        </p:nvGrpSpPr>
        <p:grpSpPr>
          <a:xfrm>
            <a:off x="689968" y="6427087"/>
            <a:ext cx="6286501" cy="5247854"/>
            <a:chOff x="0" y="0"/>
            <a:chExt cx="6286500" cy="5247853"/>
          </a:xfrm>
        </p:grpSpPr>
        <p:sp>
          <p:nvSpPr>
            <p:cNvPr id="202" name="10 lines of actual code"/>
            <p:cNvSpPr/>
            <p:nvPr/>
          </p:nvSpPr>
          <p:spPr>
            <a:xfrm>
              <a:off x="0" y="0"/>
              <a:ext cx="6286500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b="1" sz="2700"/>
              </a:lvl1pPr>
            </a:lstStyle>
            <a:p>
              <a:pPr/>
              <a:r>
                <a:t>10 lines of actual code</a:t>
              </a:r>
            </a:p>
          </p:txBody>
        </p:sp>
        <p:pic>
          <p:nvPicPr>
            <p:cNvPr id="203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612353"/>
              <a:ext cx="6286500" cy="4635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7" name="Group"/>
          <p:cNvGrpSpPr/>
          <p:nvPr/>
        </p:nvGrpSpPr>
        <p:grpSpPr>
          <a:xfrm>
            <a:off x="1214767" y="4007051"/>
            <a:ext cx="6858001" cy="1933155"/>
            <a:chOff x="0" y="0"/>
            <a:chExt cx="6858000" cy="1933153"/>
          </a:xfrm>
        </p:grpSpPr>
        <p:sp>
          <p:nvSpPr>
            <p:cNvPr id="205" name="Based on a Jira MDEV-37434"/>
            <p:cNvSpPr/>
            <p:nvPr/>
          </p:nvSpPr>
          <p:spPr>
            <a:xfrm>
              <a:off x="0" y="0"/>
              <a:ext cx="6858001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b="1" sz="2700"/>
              </a:lvl1pPr>
            </a:lstStyle>
            <a:p>
              <a:pPr/>
              <a:r>
                <a:t>Based on a Jira MDEV-37434</a:t>
              </a:r>
            </a:p>
          </p:txBody>
        </p:sp>
        <p:pic>
          <p:nvPicPr>
            <p:cNvPr id="206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612353"/>
              <a:ext cx="6858001" cy="1320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8" name="just-seal.jpg" descr="just-seal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98068" y="5416574"/>
            <a:ext cx="8521505" cy="5041349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Rectangle"/>
          <p:cNvSpPr/>
          <p:nvPr/>
        </p:nvSpPr>
        <p:spPr>
          <a:xfrm>
            <a:off x="10058400" y="5416574"/>
            <a:ext cx="6350000" cy="50413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10" name="mariadb_org_rgb_v.png" descr="mariadb_org_rgb_v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799389" y="10402756"/>
            <a:ext cx="3624101" cy="3273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roup"/>
          <p:cNvGrpSpPr/>
          <p:nvPr/>
        </p:nvGrpSpPr>
        <p:grpSpPr>
          <a:xfrm>
            <a:off x="689968" y="6427087"/>
            <a:ext cx="6286501" cy="5247854"/>
            <a:chOff x="0" y="0"/>
            <a:chExt cx="6286500" cy="5247853"/>
          </a:xfrm>
        </p:grpSpPr>
        <p:sp>
          <p:nvSpPr>
            <p:cNvPr id="212" name="10 lines of actual code"/>
            <p:cNvSpPr/>
            <p:nvPr/>
          </p:nvSpPr>
          <p:spPr>
            <a:xfrm>
              <a:off x="0" y="0"/>
              <a:ext cx="6286500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b="1" sz="2700"/>
              </a:lvl1pPr>
            </a:lstStyle>
            <a:p>
              <a:pPr/>
              <a:r>
                <a:t>10 lines of actual code</a:t>
              </a:r>
            </a:p>
          </p:txBody>
        </p:sp>
        <p:pic>
          <p:nvPicPr>
            <p:cNvPr id="213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612353"/>
              <a:ext cx="6286500" cy="4635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7" name="Group"/>
          <p:cNvGrpSpPr/>
          <p:nvPr/>
        </p:nvGrpSpPr>
        <p:grpSpPr>
          <a:xfrm>
            <a:off x="1214767" y="4007051"/>
            <a:ext cx="6858001" cy="1933155"/>
            <a:chOff x="0" y="0"/>
            <a:chExt cx="6858000" cy="1933153"/>
          </a:xfrm>
        </p:grpSpPr>
        <p:sp>
          <p:nvSpPr>
            <p:cNvPr id="215" name="Based on a Jira MDEV-37434"/>
            <p:cNvSpPr/>
            <p:nvPr/>
          </p:nvSpPr>
          <p:spPr>
            <a:xfrm>
              <a:off x="0" y="0"/>
              <a:ext cx="6858001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b="1" sz="2700"/>
              </a:lvl1pPr>
            </a:lstStyle>
            <a:p>
              <a:pPr/>
              <a:r>
                <a:t>Based on a Jira MDEV-37434</a:t>
              </a:r>
            </a:p>
          </p:txBody>
        </p:sp>
        <p:pic>
          <p:nvPicPr>
            <p:cNvPr id="216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612353"/>
              <a:ext cx="6858001" cy="1320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0" name="Group"/>
          <p:cNvGrpSpPr/>
          <p:nvPr/>
        </p:nvGrpSpPr>
        <p:grpSpPr>
          <a:xfrm>
            <a:off x="5548932" y="329715"/>
            <a:ext cx="6362701" cy="3190455"/>
            <a:chOff x="0" y="0"/>
            <a:chExt cx="6362700" cy="3190453"/>
          </a:xfrm>
        </p:grpSpPr>
        <p:sp>
          <p:nvSpPr>
            <p:cNvPr id="218" name="Great Test Coverage!"/>
            <p:cNvSpPr/>
            <p:nvPr/>
          </p:nvSpPr>
          <p:spPr>
            <a:xfrm>
              <a:off x="0" y="0"/>
              <a:ext cx="6362701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b="1" sz="2700"/>
              </a:lvl1pPr>
            </a:lstStyle>
            <a:p>
              <a:pPr/>
              <a:r>
                <a:t>Great Test Coverage!</a:t>
              </a:r>
            </a:p>
          </p:txBody>
        </p:sp>
        <p:pic>
          <p:nvPicPr>
            <p:cNvPr id="219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612353"/>
              <a:ext cx="6362701" cy="2578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1" name="just-seal.jpg" descr="just-seal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98068" y="5416574"/>
            <a:ext cx="8521505" cy="5041349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Rectangle"/>
          <p:cNvSpPr/>
          <p:nvPr/>
        </p:nvSpPr>
        <p:spPr>
          <a:xfrm>
            <a:off x="11328400" y="5416574"/>
            <a:ext cx="5080000" cy="50413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23" name="mariadb_org_rgb_v.png" descr="mariadb_org_rgb_v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799389" y="10402756"/>
            <a:ext cx="3624101" cy="3273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roup"/>
          <p:cNvGrpSpPr/>
          <p:nvPr/>
        </p:nvGrpSpPr>
        <p:grpSpPr>
          <a:xfrm>
            <a:off x="689968" y="6427087"/>
            <a:ext cx="6286501" cy="5247854"/>
            <a:chOff x="0" y="0"/>
            <a:chExt cx="6286500" cy="5247853"/>
          </a:xfrm>
        </p:grpSpPr>
        <p:sp>
          <p:nvSpPr>
            <p:cNvPr id="225" name="10 lines of actual code"/>
            <p:cNvSpPr/>
            <p:nvPr/>
          </p:nvSpPr>
          <p:spPr>
            <a:xfrm>
              <a:off x="0" y="0"/>
              <a:ext cx="6286500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b="1" sz="2700"/>
              </a:lvl1pPr>
            </a:lstStyle>
            <a:p>
              <a:pPr/>
              <a:r>
                <a:t>10 lines of actual code</a:t>
              </a:r>
            </a:p>
          </p:txBody>
        </p:sp>
        <p:pic>
          <p:nvPicPr>
            <p:cNvPr id="226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612353"/>
              <a:ext cx="6286500" cy="4635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0" name="Group"/>
          <p:cNvGrpSpPr/>
          <p:nvPr/>
        </p:nvGrpSpPr>
        <p:grpSpPr>
          <a:xfrm>
            <a:off x="1214767" y="4007051"/>
            <a:ext cx="6858001" cy="1933155"/>
            <a:chOff x="0" y="0"/>
            <a:chExt cx="6858000" cy="1933153"/>
          </a:xfrm>
        </p:grpSpPr>
        <p:sp>
          <p:nvSpPr>
            <p:cNvPr id="228" name="Based on a Jira MDEV-37434"/>
            <p:cNvSpPr/>
            <p:nvPr/>
          </p:nvSpPr>
          <p:spPr>
            <a:xfrm>
              <a:off x="0" y="0"/>
              <a:ext cx="6858001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b="1" sz="2700"/>
              </a:lvl1pPr>
            </a:lstStyle>
            <a:p>
              <a:pPr/>
              <a:r>
                <a:t>Based on a Jira MDEV-37434</a:t>
              </a:r>
            </a:p>
          </p:txBody>
        </p:sp>
        <p:pic>
          <p:nvPicPr>
            <p:cNvPr id="229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612353"/>
              <a:ext cx="6858001" cy="1320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3" name="Group"/>
          <p:cNvGrpSpPr/>
          <p:nvPr/>
        </p:nvGrpSpPr>
        <p:grpSpPr>
          <a:xfrm>
            <a:off x="5548932" y="329715"/>
            <a:ext cx="6362701" cy="3190455"/>
            <a:chOff x="0" y="0"/>
            <a:chExt cx="6362700" cy="3190453"/>
          </a:xfrm>
        </p:grpSpPr>
        <p:sp>
          <p:nvSpPr>
            <p:cNvPr id="231" name="Great Test Coverage!"/>
            <p:cNvSpPr/>
            <p:nvPr/>
          </p:nvSpPr>
          <p:spPr>
            <a:xfrm>
              <a:off x="0" y="0"/>
              <a:ext cx="6362701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b="1" sz="2700"/>
              </a:lvl1pPr>
            </a:lstStyle>
            <a:p>
              <a:pPr/>
              <a:r>
                <a:t>Great Test Coverage!</a:t>
              </a:r>
            </a:p>
          </p:txBody>
        </p:sp>
        <p:pic>
          <p:nvPicPr>
            <p:cNvPr id="232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612353"/>
              <a:ext cx="6362701" cy="2578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6" name="Group"/>
          <p:cNvGrpSpPr/>
          <p:nvPr/>
        </p:nvGrpSpPr>
        <p:grpSpPr>
          <a:xfrm>
            <a:off x="12633790" y="626987"/>
            <a:ext cx="4114801" cy="1920454"/>
            <a:chOff x="0" y="0"/>
            <a:chExt cx="4114800" cy="1920453"/>
          </a:xfrm>
        </p:grpSpPr>
        <p:sp>
          <p:nvSpPr>
            <p:cNvPr id="234" name="A Signed CLA"/>
            <p:cNvSpPr/>
            <p:nvPr/>
          </p:nvSpPr>
          <p:spPr>
            <a:xfrm>
              <a:off x="0" y="0"/>
              <a:ext cx="4114801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b="1" sz="2700"/>
              </a:lvl1pPr>
            </a:lstStyle>
            <a:p>
              <a:pPr/>
              <a:r>
                <a:t>A Signed CLA</a:t>
              </a:r>
            </a:p>
          </p:txBody>
        </p:sp>
        <p:pic>
          <p:nvPicPr>
            <p:cNvPr id="235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36550" y="612353"/>
              <a:ext cx="3441701" cy="1308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9" name="Group"/>
          <p:cNvGrpSpPr/>
          <p:nvPr/>
        </p:nvGrpSpPr>
        <p:grpSpPr>
          <a:xfrm>
            <a:off x="12811450" y="2929275"/>
            <a:ext cx="4114801" cy="1082254"/>
            <a:chOff x="0" y="0"/>
            <a:chExt cx="4114800" cy="1082253"/>
          </a:xfrm>
        </p:grpSpPr>
        <p:sp>
          <p:nvSpPr>
            <p:cNvPr id="237" name="Properly Tagged"/>
            <p:cNvSpPr/>
            <p:nvPr/>
          </p:nvSpPr>
          <p:spPr>
            <a:xfrm>
              <a:off x="0" y="0"/>
              <a:ext cx="4114801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b="1" sz="2700"/>
              </a:lvl1pPr>
            </a:lstStyle>
            <a:p>
              <a:pPr/>
              <a:r>
                <a:t>Properly Tagged</a:t>
              </a:r>
            </a:p>
          </p:txBody>
        </p:sp>
        <p:pic>
          <p:nvPicPr>
            <p:cNvPr id="238" name="pasted-movie.png" descr="pasted-movi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87350" y="612353"/>
              <a:ext cx="33401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0" name="just-seal.jpg" descr="just-seal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498068" y="5416574"/>
            <a:ext cx="8521505" cy="5041349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Rectangle"/>
          <p:cNvSpPr/>
          <p:nvPr/>
        </p:nvSpPr>
        <p:spPr>
          <a:xfrm>
            <a:off x="12598400" y="5416574"/>
            <a:ext cx="3810000" cy="50413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42" name="mariadb_org_rgb_v.png" descr="mariadb_org_rgb_v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0799389" y="10402756"/>
            <a:ext cx="3624101" cy="3273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