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74" r:id="rId2"/>
    <p:sldId id="1146" r:id="rId3"/>
    <p:sldId id="958" r:id="rId4"/>
    <p:sldId id="964" r:id="rId5"/>
    <p:sldId id="1147" r:id="rId6"/>
    <p:sldId id="1148" r:id="rId7"/>
    <p:sldId id="1155" r:id="rId8"/>
    <p:sldId id="1149" r:id="rId9"/>
    <p:sldId id="946" r:id="rId10"/>
    <p:sldId id="912" r:id="rId11"/>
    <p:sldId id="947" r:id="rId12"/>
    <p:sldId id="1156" r:id="rId13"/>
    <p:sldId id="1157" r:id="rId14"/>
    <p:sldId id="969" r:id="rId15"/>
    <p:sldId id="948" r:id="rId16"/>
    <p:sldId id="1158" r:id="rId17"/>
    <p:sldId id="971" r:id="rId18"/>
  </p:sldIdLst>
  <p:sldSz cx="9144000" cy="5143500" type="screen16x9"/>
  <p:notesSz cx="6858000" cy="91440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62" userDrawn="1">
          <p15:clr>
            <a:srgbClr val="A4A3A4"/>
          </p15:clr>
        </p15:guide>
        <p15:guide id="2" pos="35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23264"/>
    <a:srgbClr val="005AA0"/>
    <a:srgbClr val="002864"/>
    <a:srgbClr val="515151"/>
    <a:srgbClr val="9C9C9C"/>
    <a:srgbClr val="B9B9B9"/>
    <a:srgbClr val="0A2D6E"/>
    <a:srgbClr val="B2CAE1"/>
    <a:srgbClr val="7FABCD"/>
    <a:srgbClr val="3379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59"/>
    <p:restoredTop sz="95994"/>
  </p:normalViewPr>
  <p:slideViewPr>
    <p:cSldViewPr showGuides="1">
      <p:cViewPr varScale="1">
        <p:scale>
          <a:sx n="135" d="100"/>
          <a:sy n="135" d="100"/>
        </p:scale>
        <p:origin x="184" y="512"/>
      </p:cViewPr>
      <p:guideLst>
        <p:guide orient="horz" pos="3162"/>
        <p:guide pos="35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0A58509-33E7-6D48-BC85-A228C85A150E}" type="datetimeFigureOut">
              <a:rPr lang="de-DE"/>
              <a:pPr>
                <a:defRPr/>
              </a:pPr>
              <a:t>05.01.26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845A2DD-4440-7647-85A1-756D8134B5B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17213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2D8450C-8E4F-F34E-AC10-B5DBD0E197B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9092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Genev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713BE3D-1403-ED25-5D40-2CE8412454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3668" b="23220"/>
          <a:stretch>
            <a:fillRect/>
          </a:stretch>
        </p:blipFill>
        <p:spPr>
          <a:xfrm>
            <a:off x="-4" y="0"/>
            <a:ext cx="9143998" cy="3847356"/>
          </a:xfrm>
          <a:prstGeom prst="rect">
            <a:avLst/>
          </a:prstGeom>
        </p:spPr>
      </p:pic>
      <p:pic>
        <p:nvPicPr>
          <p:cNvPr id="9" name="Grafik 3">
            <a:extLst>
              <a:ext uri="{FF2B5EF4-FFF2-40B4-BE49-F238E27FC236}">
                <a16:creationId xmlns:a16="http://schemas.microsoft.com/office/drawing/2014/main" id="{6A237354-D770-12E3-2D28-614B48833B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-1" t="59748" r="364"/>
          <a:stretch>
            <a:fillRect/>
          </a:stretch>
        </p:blipFill>
        <p:spPr>
          <a:xfrm>
            <a:off x="-1" y="3075806"/>
            <a:ext cx="9144001" cy="2072194"/>
          </a:xfrm>
          <a:prstGeom prst="rect">
            <a:avLst/>
          </a:prstGeom>
        </p:spPr>
      </p:pic>
      <p:pic>
        <p:nvPicPr>
          <p:cNvPr id="5" name="Grafik 4" descr="Ein Bild, das Text, Schrift, Screenshot, Grafiken enthält.&#10;&#10;KI-generierte Inhalte können fehlerhaft sein.">
            <a:extLst>
              <a:ext uri="{FF2B5EF4-FFF2-40B4-BE49-F238E27FC236}">
                <a16:creationId xmlns:a16="http://schemas.microsoft.com/office/drawing/2014/main" id="{DDBBBBCE-C86F-110A-CAEA-1487E66578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1600" y="4237200"/>
            <a:ext cx="3783906" cy="81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3FBB5D-2DE9-8FCA-63FC-677E94E358F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30570" y="4281418"/>
            <a:ext cx="4813430" cy="810612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3652686"/>
            <a:ext cx="7772400" cy="360227"/>
          </a:xfrm>
        </p:spPr>
        <p:txBody>
          <a:bodyPr/>
          <a:lstStyle>
            <a:lvl1pPr>
              <a:defRPr sz="2000">
                <a:solidFill>
                  <a:srgbClr val="002864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de-DE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1" y="4012913"/>
            <a:ext cx="5184775" cy="431045"/>
          </a:xfrm>
        </p:spPr>
        <p:txBody>
          <a:bodyPr/>
          <a:lstStyle>
            <a:lvl1pPr marL="0" indent="0">
              <a:buNone/>
              <a:defRPr sz="2000">
                <a:solidFill>
                  <a:srgbClr val="002864"/>
                </a:solidFill>
              </a:defRPr>
            </a:lvl1pPr>
          </a:lstStyle>
          <a:p>
            <a:pPr lvl="0"/>
            <a:r>
              <a:rPr lang="en-GB" noProof="0"/>
              <a:t>Click to edit Master subtitle style</a:t>
            </a:r>
            <a:endParaRPr lang="de-DE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5530D-AB70-8351-128B-37B455C111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4579523"/>
            <a:ext cx="4370956" cy="296483"/>
          </a:xfrm>
        </p:spPr>
        <p:txBody>
          <a:bodyPr/>
          <a:lstStyle>
            <a:lvl2pPr marL="1588" indent="0">
              <a:buNone/>
              <a:defRPr sz="1600">
                <a:solidFill>
                  <a:srgbClr val="002864"/>
                </a:solidFill>
              </a:defRPr>
            </a:lvl2pPr>
          </a:lstStyle>
          <a:p>
            <a:pPr lvl="1"/>
            <a:r>
              <a:rPr lang="en-DE" dirty="0"/>
              <a:t>City, Month Year</a:t>
            </a:r>
          </a:p>
        </p:txBody>
      </p:sp>
    </p:spTree>
    <p:extLst>
      <p:ext uri="{BB962C8B-B14F-4D97-AF65-F5344CB8AC3E}">
        <p14:creationId xmlns:p14="http://schemas.microsoft.com/office/powerpoint/2010/main" val="2523001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E059E30E-C061-2ABE-7AE6-BD2125CC69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6320" y="4949601"/>
            <a:ext cx="2895600" cy="14401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/>
            </a:lvl1pPr>
          </a:lstStyle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AB5148DA-69B5-DADC-A87F-1CB8866EF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4948014"/>
            <a:ext cx="503237" cy="177800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defRPr sz="700" baseline="0">
                <a:latin typeface="+mn-lt"/>
              </a:defRPr>
            </a:lvl1pPr>
          </a:lstStyle>
          <a:p>
            <a:pPr>
              <a:defRPr/>
            </a:pPr>
            <a:r>
              <a:rPr lang="de-DE" dirty="0">
                <a:solidFill>
                  <a:schemeClr val="bg1"/>
                </a:solidFill>
              </a:rPr>
              <a:t>Slide </a:t>
            </a:r>
            <a:fld id="{C2BE9D04-194B-3B49-84F7-ABD01BD69B33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r>
              <a:rPr lang="de-DE" dirty="0">
                <a:solidFill>
                  <a:schemeClr val="bg1"/>
                </a:solidFill>
              </a:rPr>
              <a:t> |</a:t>
            </a:r>
          </a:p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266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C6E862B7-A3B8-6819-77C4-B91BE66E47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616"/>
            <a:ext cx="9177422" cy="51480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311150"/>
            <a:ext cx="6130925" cy="6953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457200" y="1330325"/>
            <a:ext cx="7354888" cy="27543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 dirty="0"/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87F05C5A-3C66-877F-BF04-5241696EF1DD}"/>
              </a:ext>
            </a:extLst>
          </p:cNvPr>
          <p:cNvSpPr txBox="1">
            <a:spLocks/>
          </p:cNvSpPr>
          <p:nvPr userDrawn="1"/>
        </p:nvSpPr>
        <p:spPr>
          <a:xfrm>
            <a:off x="956320" y="4949601"/>
            <a:ext cx="2895600" cy="144016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kern="1200" baseline="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Name der Präsentation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564581A-AF9B-B1D8-42ED-F0EF2E85304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956320" y="4949601"/>
            <a:ext cx="2895600" cy="14401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 dirty="0">
              <a:solidFill>
                <a:srgbClr val="0A2D6E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C99DBB0-C4E8-59CA-3635-F59A64D350A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68313" y="4948014"/>
            <a:ext cx="503237" cy="177800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0A2D6E"/>
                </a:solidFill>
              </a:rPr>
              <a:t>Slide </a:t>
            </a:r>
            <a:fld id="{D86B261E-0046-C34D-B60B-438C0053A60A}" type="slidenum">
              <a:rPr lang="de-DE">
                <a:solidFill>
                  <a:srgbClr val="0A2D6E"/>
                </a:solidFill>
              </a:rPr>
              <a:pPr>
                <a:defRPr/>
              </a:pPr>
              <a:t>‹#›</a:t>
            </a:fld>
            <a:r>
              <a:rPr lang="de-DE" dirty="0">
                <a:solidFill>
                  <a:srgbClr val="0A2D6E"/>
                </a:solidFill>
              </a:rPr>
              <a:t> |</a:t>
            </a:r>
          </a:p>
          <a:p>
            <a:pPr>
              <a:defRPr/>
            </a:pPr>
            <a:endParaRPr lang="de-DE" dirty="0">
              <a:solidFill>
                <a:srgbClr val="0A2D6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F1A924-EA7B-DFD0-FF2D-B2CAF3DC8F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06472" y="4780157"/>
            <a:ext cx="2157536" cy="36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81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329929"/>
            <a:ext cx="3600450" cy="27539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210050" y="1329929"/>
            <a:ext cx="3602038" cy="27539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4A6B85FE-C6FD-7EC7-2A42-10C35B56AA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6320" y="4949601"/>
            <a:ext cx="2895600" cy="14401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/>
            </a:lvl1pPr>
          </a:lstStyle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F98818C2-4696-DA10-CDDF-21DD6561F2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4948014"/>
            <a:ext cx="503237" cy="177800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defRPr sz="700" baseline="0">
                <a:latin typeface="+mn-lt"/>
              </a:defRPr>
            </a:lvl1pPr>
          </a:lstStyle>
          <a:p>
            <a:pPr>
              <a:defRPr/>
            </a:pPr>
            <a:r>
              <a:rPr lang="de-DE" dirty="0">
                <a:solidFill>
                  <a:schemeClr val="bg1"/>
                </a:solidFill>
              </a:rPr>
              <a:t>Slide </a:t>
            </a:r>
            <a:fld id="{C2BE9D04-194B-3B49-84F7-ABD01BD69B33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r>
              <a:rPr lang="de-DE" dirty="0">
                <a:solidFill>
                  <a:schemeClr val="bg1"/>
                </a:solidFill>
              </a:rPr>
              <a:t> |</a:t>
            </a:r>
          </a:p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056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29D654C4-8B3C-8E02-A00F-94BE97BD02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56320" y="4949601"/>
            <a:ext cx="2895600" cy="14401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/>
            </a:lvl1pPr>
          </a:lstStyle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0" name="Foliennummernplatzhalter 4">
            <a:extLst>
              <a:ext uri="{FF2B5EF4-FFF2-40B4-BE49-F238E27FC236}">
                <a16:creationId xmlns:a16="http://schemas.microsoft.com/office/drawing/2014/main" id="{00D47934-AD2C-4E07-E481-484CAAC4D3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68313" y="4948014"/>
            <a:ext cx="503237" cy="177800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defRPr sz="700" baseline="0">
                <a:latin typeface="+mn-lt"/>
              </a:defRPr>
            </a:lvl1pPr>
          </a:lstStyle>
          <a:p>
            <a:pPr>
              <a:defRPr/>
            </a:pPr>
            <a:r>
              <a:rPr lang="de-DE" dirty="0">
                <a:solidFill>
                  <a:schemeClr val="bg1"/>
                </a:solidFill>
              </a:rPr>
              <a:t>Slide </a:t>
            </a:r>
            <a:fld id="{C2BE9D04-194B-3B49-84F7-ABD01BD69B33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r>
              <a:rPr lang="de-DE" dirty="0">
                <a:solidFill>
                  <a:schemeClr val="bg1"/>
                </a:solidFill>
              </a:rPr>
              <a:t> |</a:t>
            </a:r>
          </a:p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585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 dirty="0"/>
          </a:p>
        </p:txBody>
      </p:sp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B71A63D8-F475-48E4-AEE9-2C77FE7D0986}"/>
              </a:ext>
            </a:extLst>
          </p:cNvPr>
          <p:cNvSpPr txBox="1">
            <a:spLocks/>
          </p:cNvSpPr>
          <p:nvPr userDrawn="1"/>
        </p:nvSpPr>
        <p:spPr>
          <a:xfrm>
            <a:off x="468313" y="4948014"/>
            <a:ext cx="503237" cy="177800"/>
          </a:xfrm>
          <a:prstGeom prst="rect">
            <a:avLst/>
          </a:prstGeom>
          <a:noFill/>
        </p:spPr>
        <p:txBody>
          <a:bodyPr lIns="0" tIns="0" rIns="0" bIns="0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kern="1200" baseline="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de-DE" dirty="0">
                <a:solidFill>
                  <a:schemeClr val="bg1"/>
                </a:solidFill>
              </a:rPr>
              <a:t>Slide </a:t>
            </a:r>
            <a:fld id="{C2BE9D04-194B-3B49-84F7-ABD01BD69B33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r>
              <a:rPr lang="de-DE" dirty="0">
                <a:solidFill>
                  <a:schemeClr val="bg1"/>
                </a:solidFill>
              </a:rPr>
              <a:t> |</a:t>
            </a:r>
          </a:p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104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5BDA2F5-1131-51A7-51BA-8CA60F7A26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6320" y="4949601"/>
            <a:ext cx="2895600" cy="14401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/>
            </a:lvl1pPr>
          </a:lstStyle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99DE855-7F5A-438F-6094-957B4234D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4948014"/>
            <a:ext cx="503237" cy="177800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defRPr sz="700" baseline="0">
                <a:latin typeface="+mn-lt"/>
              </a:defRPr>
            </a:lvl1pPr>
          </a:lstStyle>
          <a:p>
            <a:pPr>
              <a:defRPr/>
            </a:pPr>
            <a:r>
              <a:rPr lang="de-DE" dirty="0">
                <a:solidFill>
                  <a:schemeClr val="bg1"/>
                </a:solidFill>
              </a:rPr>
              <a:t>Slide </a:t>
            </a:r>
            <a:fld id="{C2BE9D04-194B-3B49-84F7-ABD01BD69B33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r>
              <a:rPr lang="de-DE" dirty="0">
                <a:solidFill>
                  <a:schemeClr val="bg1"/>
                </a:solidFill>
              </a:rPr>
              <a:t> |</a:t>
            </a:r>
          </a:p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064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AB8D19E5-3C0C-DD93-73D8-FFFC5126B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6320" y="4949601"/>
            <a:ext cx="2895600" cy="14401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/>
            </a:lvl1pPr>
          </a:lstStyle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8A252F72-91C3-17DF-D731-C1507A575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4948014"/>
            <a:ext cx="503237" cy="177800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defRPr sz="700" baseline="0">
                <a:latin typeface="+mn-lt"/>
              </a:defRPr>
            </a:lvl1pPr>
          </a:lstStyle>
          <a:p>
            <a:pPr>
              <a:defRPr/>
            </a:pPr>
            <a:r>
              <a:rPr lang="de-DE" dirty="0">
                <a:solidFill>
                  <a:schemeClr val="bg1"/>
                </a:solidFill>
              </a:rPr>
              <a:t>Slide </a:t>
            </a:r>
            <a:fld id="{C2BE9D04-194B-3B49-84F7-ABD01BD69B33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r>
              <a:rPr lang="de-DE" dirty="0">
                <a:solidFill>
                  <a:schemeClr val="bg1"/>
                </a:solidFill>
              </a:rPr>
              <a:t> |</a:t>
            </a:r>
          </a:p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80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Click icon to add picture</a:t>
            </a:r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DE694800-BDD6-690A-584C-B585D707D0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6320" y="4949601"/>
            <a:ext cx="2895600" cy="14401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/>
            </a:lvl1pPr>
          </a:lstStyle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6A596164-9274-BEAA-6A02-221D22F39A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4948014"/>
            <a:ext cx="503237" cy="177800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defRPr sz="700" baseline="0">
                <a:latin typeface="+mn-lt"/>
              </a:defRPr>
            </a:lvl1pPr>
          </a:lstStyle>
          <a:p>
            <a:pPr>
              <a:defRPr/>
            </a:pPr>
            <a:r>
              <a:rPr lang="de-DE" dirty="0">
                <a:solidFill>
                  <a:schemeClr val="bg1"/>
                </a:solidFill>
              </a:rPr>
              <a:t>Slide </a:t>
            </a:r>
            <a:fld id="{C2BE9D04-194B-3B49-84F7-ABD01BD69B33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r>
              <a:rPr lang="de-DE" dirty="0">
                <a:solidFill>
                  <a:schemeClr val="bg1"/>
                </a:solidFill>
              </a:rPr>
              <a:t> |</a:t>
            </a:r>
          </a:p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009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3377403F-A06B-25A9-833A-149E8534FD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6320" y="4949601"/>
            <a:ext cx="2895600" cy="14401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/>
            </a:lvl1pPr>
          </a:lstStyle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1DF0B6B8-3131-384A-95C5-593E61B65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4948014"/>
            <a:ext cx="503237" cy="177800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defRPr sz="700" baseline="0">
                <a:latin typeface="+mn-lt"/>
              </a:defRPr>
            </a:lvl1pPr>
          </a:lstStyle>
          <a:p>
            <a:pPr>
              <a:defRPr/>
            </a:pPr>
            <a:r>
              <a:rPr lang="de-DE" dirty="0">
                <a:solidFill>
                  <a:schemeClr val="bg1"/>
                </a:solidFill>
              </a:rPr>
              <a:t>Slide </a:t>
            </a:r>
            <a:fld id="{C2BE9D04-194B-3B49-84F7-ABD01BD69B33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r>
              <a:rPr lang="de-DE" dirty="0">
                <a:solidFill>
                  <a:schemeClr val="bg1"/>
                </a:solidFill>
              </a:rPr>
              <a:t> |</a:t>
            </a:r>
          </a:p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307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5973764" y="310754"/>
            <a:ext cx="1838325" cy="377309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1" y="310754"/>
            <a:ext cx="5364163" cy="377309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DFC20D62-ACB7-9924-7753-B6CC831D9B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6320" y="4949601"/>
            <a:ext cx="2895600" cy="14401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/>
            </a:lvl1pPr>
          </a:lstStyle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E7677805-7BF1-4EC1-0938-A1D5BB65CD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4948014"/>
            <a:ext cx="503237" cy="177800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defRPr sz="700" baseline="0">
                <a:latin typeface="+mn-lt"/>
              </a:defRPr>
            </a:lvl1pPr>
          </a:lstStyle>
          <a:p>
            <a:pPr>
              <a:defRPr/>
            </a:pPr>
            <a:r>
              <a:rPr lang="de-DE" dirty="0">
                <a:solidFill>
                  <a:schemeClr val="bg1"/>
                </a:solidFill>
              </a:rPr>
              <a:t>Slide </a:t>
            </a:r>
            <a:fld id="{C2BE9D04-194B-3B49-84F7-ABD01BD69B33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r>
              <a:rPr lang="de-DE" dirty="0">
                <a:solidFill>
                  <a:schemeClr val="bg1"/>
                </a:solidFill>
              </a:rPr>
              <a:t> |</a:t>
            </a:r>
          </a:p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439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922A86-3D41-F3C0-D001-A87BD30CEC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5791" b="15791"/>
          <a:stretch/>
        </p:blipFill>
        <p:spPr>
          <a:xfrm>
            <a:off x="1996" y="-16038"/>
            <a:ext cx="9142004" cy="3668724"/>
          </a:xfrm>
          <a:prstGeom prst="rect">
            <a:avLst/>
          </a:prstGeom>
        </p:spPr>
      </p:pic>
      <p:pic>
        <p:nvPicPr>
          <p:cNvPr id="9" name="Grafik 3">
            <a:extLst>
              <a:ext uri="{FF2B5EF4-FFF2-40B4-BE49-F238E27FC236}">
                <a16:creationId xmlns:a16="http://schemas.microsoft.com/office/drawing/2014/main" id="{6A237354-D770-12E3-2D28-614B48833B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-1" t="59748" r="364"/>
          <a:stretch>
            <a:fillRect/>
          </a:stretch>
        </p:blipFill>
        <p:spPr>
          <a:xfrm>
            <a:off x="-1" y="3075806"/>
            <a:ext cx="9144001" cy="2072194"/>
          </a:xfrm>
          <a:prstGeom prst="rect">
            <a:avLst/>
          </a:prstGeom>
        </p:spPr>
      </p:pic>
      <p:pic>
        <p:nvPicPr>
          <p:cNvPr id="5" name="Grafik 4" descr="Ein Bild, das Text, Schrift, Screenshot, Grafiken enthält.&#10;&#10;KI-generierte Inhalte können fehlerhaft sein.">
            <a:extLst>
              <a:ext uri="{FF2B5EF4-FFF2-40B4-BE49-F238E27FC236}">
                <a16:creationId xmlns:a16="http://schemas.microsoft.com/office/drawing/2014/main" id="{DDBBBBCE-C86F-110A-CAEA-1487E66578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1600" y="4237200"/>
            <a:ext cx="3783906" cy="81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3FBB5D-2DE9-8FCA-63FC-677E94E358F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30570" y="4281418"/>
            <a:ext cx="4813430" cy="810612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3652686"/>
            <a:ext cx="7772400" cy="360227"/>
          </a:xfrm>
        </p:spPr>
        <p:txBody>
          <a:bodyPr/>
          <a:lstStyle>
            <a:lvl1pPr>
              <a:defRPr sz="2000">
                <a:solidFill>
                  <a:srgbClr val="002864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de-DE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1" y="4012913"/>
            <a:ext cx="5184775" cy="431045"/>
          </a:xfrm>
        </p:spPr>
        <p:txBody>
          <a:bodyPr/>
          <a:lstStyle>
            <a:lvl1pPr marL="0" indent="0">
              <a:buNone/>
              <a:defRPr sz="2000">
                <a:solidFill>
                  <a:srgbClr val="002864"/>
                </a:solidFill>
              </a:defRPr>
            </a:lvl1pPr>
          </a:lstStyle>
          <a:p>
            <a:pPr lvl="0"/>
            <a:r>
              <a:rPr lang="en-GB" noProof="0"/>
              <a:t>Click to edit Master subtitle style</a:t>
            </a:r>
            <a:endParaRPr lang="de-DE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5530D-AB70-8351-128B-37B455C111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4579523"/>
            <a:ext cx="4370956" cy="296483"/>
          </a:xfrm>
        </p:spPr>
        <p:txBody>
          <a:bodyPr/>
          <a:lstStyle>
            <a:lvl2pPr marL="1588" indent="0">
              <a:buNone/>
              <a:defRPr sz="1600">
                <a:solidFill>
                  <a:srgbClr val="002864"/>
                </a:solidFill>
              </a:defRPr>
            </a:lvl2pPr>
          </a:lstStyle>
          <a:p>
            <a:pPr lvl="1"/>
            <a:r>
              <a:rPr lang="en-DE" dirty="0"/>
              <a:t>City, Month Year</a:t>
            </a:r>
          </a:p>
        </p:txBody>
      </p:sp>
    </p:spTree>
    <p:extLst>
      <p:ext uri="{BB962C8B-B14F-4D97-AF65-F5344CB8AC3E}">
        <p14:creationId xmlns:p14="http://schemas.microsoft.com/office/powerpoint/2010/main" val="3427794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310754"/>
            <a:ext cx="6130925" cy="6953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457200" y="1329929"/>
            <a:ext cx="7354888" cy="2753915"/>
          </a:xfrm>
        </p:spPr>
        <p:txBody>
          <a:bodyPr/>
          <a:lstStyle/>
          <a:p>
            <a:pPr lvl="0"/>
            <a:r>
              <a:rPr lang="en-GB" noProof="0"/>
              <a:t>Click icon to add chart</a:t>
            </a:r>
            <a:endParaRPr lang="de-DE" noProof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245F8044-CE7A-0864-C4B8-9C0258501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6320" y="4949601"/>
            <a:ext cx="2895600" cy="14401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/>
            </a:lvl1pPr>
          </a:lstStyle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C0C1E021-DC9E-206F-A820-0CE1773CA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4948014"/>
            <a:ext cx="503237" cy="177800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defRPr sz="700" baseline="0">
                <a:latin typeface="+mn-lt"/>
              </a:defRPr>
            </a:lvl1pPr>
          </a:lstStyle>
          <a:p>
            <a:pPr>
              <a:defRPr/>
            </a:pPr>
            <a:r>
              <a:rPr lang="de-DE" dirty="0">
                <a:solidFill>
                  <a:schemeClr val="bg1"/>
                </a:solidFill>
              </a:rPr>
              <a:t>Slide </a:t>
            </a:r>
            <a:fld id="{C2BE9D04-194B-3B49-84F7-ABD01BD69B33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r>
              <a:rPr lang="de-DE" dirty="0">
                <a:solidFill>
                  <a:schemeClr val="bg1"/>
                </a:solidFill>
              </a:rPr>
              <a:t> |</a:t>
            </a:r>
          </a:p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597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PS Engl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5" descr="HZI_Balken_4_3 1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77"/>
          <a:stretch/>
        </p:blipFill>
        <p:spPr bwMode="auto">
          <a:xfrm>
            <a:off x="0" y="4725681"/>
            <a:ext cx="9144000" cy="41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 userDrawn="1"/>
        </p:nvSpPr>
        <p:spPr>
          <a:xfrm>
            <a:off x="0" y="4958835"/>
            <a:ext cx="36696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83223B2-76B2-4C6E-8AC8-16E7045443AD}" type="slidenum">
              <a:rPr lang="de-DE" sz="750" b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de-DE" sz="750" b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91" y="4703784"/>
            <a:ext cx="2469560" cy="41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85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P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 userDrawn="1"/>
        </p:nvGrpSpPr>
        <p:grpSpPr>
          <a:xfrm>
            <a:off x="1" y="4699378"/>
            <a:ext cx="9195620" cy="444122"/>
            <a:chOff x="0" y="6265838"/>
            <a:chExt cx="12260827" cy="592162"/>
          </a:xfrm>
        </p:grpSpPr>
        <p:pic>
          <p:nvPicPr>
            <p:cNvPr id="8" name="Bild 5" descr="HZI_Balken_4_3 16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877"/>
            <a:stretch/>
          </p:blipFill>
          <p:spPr bwMode="auto">
            <a:xfrm>
              <a:off x="0" y="6300908"/>
              <a:ext cx="12192000" cy="557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9369" y="6265838"/>
              <a:ext cx="3431458" cy="563770"/>
            </a:xfrm>
            <a:prstGeom prst="rect">
              <a:avLst/>
            </a:prstGeom>
          </p:spPr>
        </p:pic>
      </p:grpSp>
      <p:sp>
        <p:nvSpPr>
          <p:cNvPr id="10" name="Textfeld 9"/>
          <p:cNvSpPr txBox="1"/>
          <p:nvPr userDrawn="1"/>
        </p:nvSpPr>
        <p:spPr>
          <a:xfrm>
            <a:off x="0" y="4958835"/>
            <a:ext cx="36696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83223B2-76B2-4C6E-8AC8-16E7045443AD}" type="slidenum">
              <a:rPr lang="de-DE" sz="750" b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de-DE" sz="750" b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657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F94843-05A4-46F3-B333-3F06294253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719" t="24173" r="2360" b="26456"/>
          <a:stretch>
            <a:fillRect/>
          </a:stretch>
        </p:blipFill>
        <p:spPr>
          <a:xfrm>
            <a:off x="-10" y="0"/>
            <a:ext cx="9144010" cy="4012913"/>
          </a:xfrm>
          <a:prstGeom prst="rect">
            <a:avLst/>
          </a:prstGeom>
        </p:spPr>
      </p:pic>
      <p:pic>
        <p:nvPicPr>
          <p:cNvPr id="9" name="Grafik 3">
            <a:extLst>
              <a:ext uri="{FF2B5EF4-FFF2-40B4-BE49-F238E27FC236}">
                <a16:creationId xmlns:a16="http://schemas.microsoft.com/office/drawing/2014/main" id="{6A237354-D770-12E3-2D28-614B48833B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-1" t="59748" r="364"/>
          <a:stretch>
            <a:fillRect/>
          </a:stretch>
        </p:blipFill>
        <p:spPr>
          <a:xfrm>
            <a:off x="-1" y="3075806"/>
            <a:ext cx="9144001" cy="2072194"/>
          </a:xfrm>
          <a:prstGeom prst="rect">
            <a:avLst/>
          </a:prstGeom>
        </p:spPr>
      </p:pic>
      <p:pic>
        <p:nvPicPr>
          <p:cNvPr id="5" name="Grafik 4" descr="Ein Bild, das Text, Schrift, Screenshot, Grafiken enthält.&#10;&#10;KI-generierte Inhalte können fehlerhaft sein.">
            <a:extLst>
              <a:ext uri="{FF2B5EF4-FFF2-40B4-BE49-F238E27FC236}">
                <a16:creationId xmlns:a16="http://schemas.microsoft.com/office/drawing/2014/main" id="{DDBBBBCE-C86F-110A-CAEA-1487E66578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1600" y="4237200"/>
            <a:ext cx="3783906" cy="81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3FBB5D-2DE9-8FCA-63FC-677E94E358F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30570" y="4281418"/>
            <a:ext cx="4813430" cy="810612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3652686"/>
            <a:ext cx="7772400" cy="360227"/>
          </a:xfrm>
        </p:spPr>
        <p:txBody>
          <a:bodyPr/>
          <a:lstStyle>
            <a:lvl1pPr>
              <a:defRPr sz="2000">
                <a:solidFill>
                  <a:srgbClr val="002864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de-DE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1" y="4012913"/>
            <a:ext cx="5184775" cy="431045"/>
          </a:xfrm>
        </p:spPr>
        <p:txBody>
          <a:bodyPr/>
          <a:lstStyle>
            <a:lvl1pPr marL="0" indent="0">
              <a:buNone/>
              <a:defRPr sz="2000">
                <a:solidFill>
                  <a:srgbClr val="002864"/>
                </a:solidFill>
              </a:defRPr>
            </a:lvl1pPr>
          </a:lstStyle>
          <a:p>
            <a:pPr lvl="0"/>
            <a:r>
              <a:rPr lang="en-GB" noProof="0"/>
              <a:t>Click to edit Master subtitle style</a:t>
            </a:r>
            <a:endParaRPr lang="de-DE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5530D-AB70-8351-128B-37B455C111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4579523"/>
            <a:ext cx="4370956" cy="296483"/>
          </a:xfrm>
        </p:spPr>
        <p:txBody>
          <a:bodyPr/>
          <a:lstStyle>
            <a:lvl2pPr marL="1588" indent="0">
              <a:buNone/>
              <a:defRPr sz="1600">
                <a:solidFill>
                  <a:srgbClr val="002864"/>
                </a:solidFill>
              </a:defRPr>
            </a:lvl2pPr>
          </a:lstStyle>
          <a:p>
            <a:pPr lvl="1"/>
            <a:r>
              <a:rPr lang="en-DE" dirty="0"/>
              <a:t>City, Month Year</a:t>
            </a:r>
          </a:p>
        </p:txBody>
      </p:sp>
    </p:spTree>
    <p:extLst>
      <p:ext uri="{BB962C8B-B14F-4D97-AF65-F5344CB8AC3E}">
        <p14:creationId xmlns:p14="http://schemas.microsoft.com/office/powerpoint/2010/main" val="365982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95B273-BEC9-5B3E-91AE-6FACF3AF39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902" t="16985" r="711" b="13616"/>
          <a:stretch>
            <a:fillRect/>
          </a:stretch>
        </p:blipFill>
        <p:spPr>
          <a:xfrm>
            <a:off x="0" y="0"/>
            <a:ext cx="9144000" cy="4680521"/>
          </a:xfrm>
          <a:prstGeom prst="rect">
            <a:avLst/>
          </a:prstGeom>
        </p:spPr>
      </p:pic>
      <p:pic>
        <p:nvPicPr>
          <p:cNvPr id="9" name="Grafik 3">
            <a:extLst>
              <a:ext uri="{FF2B5EF4-FFF2-40B4-BE49-F238E27FC236}">
                <a16:creationId xmlns:a16="http://schemas.microsoft.com/office/drawing/2014/main" id="{6A237354-D770-12E3-2D28-614B48833B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-1" t="59748" r="364"/>
          <a:stretch>
            <a:fillRect/>
          </a:stretch>
        </p:blipFill>
        <p:spPr>
          <a:xfrm>
            <a:off x="-1" y="3075806"/>
            <a:ext cx="9144001" cy="2072194"/>
          </a:xfrm>
          <a:prstGeom prst="rect">
            <a:avLst/>
          </a:prstGeom>
        </p:spPr>
      </p:pic>
      <p:pic>
        <p:nvPicPr>
          <p:cNvPr id="5" name="Grafik 4" descr="Ein Bild, das Text, Schrift, Screenshot, Grafiken enthält.&#10;&#10;KI-generierte Inhalte können fehlerhaft sein.">
            <a:extLst>
              <a:ext uri="{FF2B5EF4-FFF2-40B4-BE49-F238E27FC236}">
                <a16:creationId xmlns:a16="http://schemas.microsoft.com/office/drawing/2014/main" id="{DDBBBBCE-C86F-110A-CAEA-1487E66578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1600" y="4237200"/>
            <a:ext cx="3783906" cy="81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3FBB5D-2DE9-8FCA-63FC-677E94E358F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30570" y="4281418"/>
            <a:ext cx="4813430" cy="810612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3652686"/>
            <a:ext cx="7772400" cy="360227"/>
          </a:xfrm>
        </p:spPr>
        <p:txBody>
          <a:bodyPr/>
          <a:lstStyle>
            <a:lvl1pPr>
              <a:defRPr sz="2000">
                <a:solidFill>
                  <a:srgbClr val="002864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de-DE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1" y="4012913"/>
            <a:ext cx="5184775" cy="431045"/>
          </a:xfrm>
        </p:spPr>
        <p:txBody>
          <a:bodyPr/>
          <a:lstStyle>
            <a:lvl1pPr marL="0" indent="0">
              <a:buNone/>
              <a:defRPr sz="2000">
                <a:solidFill>
                  <a:srgbClr val="002864"/>
                </a:solidFill>
              </a:defRPr>
            </a:lvl1pPr>
          </a:lstStyle>
          <a:p>
            <a:pPr lvl="0"/>
            <a:r>
              <a:rPr lang="en-GB" noProof="0"/>
              <a:t>Click to edit Master subtitle style</a:t>
            </a:r>
            <a:endParaRPr lang="de-DE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5530D-AB70-8351-128B-37B455C111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4579523"/>
            <a:ext cx="4370956" cy="296483"/>
          </a:xfrm>
        </p:spPr>
        <p:txBody>
          <a:bodyPr/>
          <a:lstStyle>
            <a:lvl2pPr marL="1588" indent="0">
              <a:buNone/>
              <a:defRPr sz="1600">
                <a:solidFill>
                  <a:srgbClr val="002864"/>
                </a:solidFill>
              </a:defRPr>
            </a:lvl2pPr>
          </a:lstStyle>
          <a:p>
            <a:pPr lvl="1"/>
            <a:r>
              <a:rPr lang="en-DE" dirty="0"/>
              <a:t>City, Month Year</a:t>
            </a:r>
          </a:p>
        </p:txBody>
      </p:sp>
    </p:spTree>
    <p:extLst>
      <p:ext uri="{BB962C8B-B14F-4D97-AF65-F5344CB8AC3E}">
        <p14:creationId xmlns:p14="http://schemas.microsoft.com/office/powerpoint/2010/main" val="813612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F8782F-DE37-B1FC-34F9-56FFD2B499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3668" b="23220"/>
          <a:stretch>
            <a:fillRect/>
          </a:stretch>
        </p:blipFill>
        <p:spPr>
          <a:xfrm>
            <a:off x="-4" y="0"/>
            <a:ext cx="9143998" cy="3847356"/>
          </a:xfrm>
          <a:prstGeom prst="rect">
            <a:avLst/>
          </a:prstGeom>
        </p:spPr>
      </p:pic>
      <p:pic>
        <p:nvPicPr>
          <p:cNvPr id="3" name="Grafik 1">
            <a:extLst>
              <a:ext uri="{FF2B5EF4-FFF2-40B4-BE49-F238E27FC236}">
                <a16:creationId xmlns:a16="http://schemas.microsoft.com/office/drawing/2014/main" id="{9F08FE03-E74C-FCD1-4B1F-4074C8B2E3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61146" r="365"/>
          <a:stretch>
            <a:fillRect/>
          </a:stretch>
        </p:blipFill>
        <p:spPr>
          <a:xfrm>
            <a:off x="0" y="3147814"/>
            <a:ext cx="9144000" cy="2000186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3652686"/>
            <a:ext cx="7772400" cy="360227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de-DE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1" y="4012913"/>
            <a:ext cx="5184775" cy="431045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Master subtitle style</a:t>
            </a:r>
            <a:endParaRPr lang="de-DE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5530D-AB70-8351-128B-37B455C111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4579523"/>
            <a:ext cx="4370956" cy="296483"/>
          </a:xfrm>
        </p:spPr>
        <p:txBody>
          <a:bodyPr/>
          <a:lstStyle>
            <a:lvl2pPr marL="1588" indent="0">
              <a:buNone/>
              <a:defRPr sz="1600">
                <a:solidFill>
                  <a:schemeClr val="bg1"/>
                </a:solidFill>
              </a:defRPr>
            </a:lvl2pPr>
          </a:lstStyle>
          <a:p>
            <a:pPr lvl="1"/>
            <a:r>
              <a:rPr lang="en-DE" dirty="0"/>
              <a:t>City, Month Year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5805A4-6F1B-4665-7830-367FE639E0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55532" y="4541242"/>
            <a:ext cx="4363506" cy="30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70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7402D-150D-99D5-4D05-2F6CA056DA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5791" b="15791"/>
          <a:stretch/>
        </p:blipFill>
        <p:spPr>
          <a:xfrm>
            <a:off x="1996" y="-16038"/>
            <a:ext cx="9142004" cy="3668724"/>
          </a:xfrm>
          <a:prstGeom prst="rect">
            <a:avLst/>
          </a:prstGeom>
        </p:spPr>
      </p:pic>
      <p:pic>
        <p:nvPicPr>
          <p:cNvPr id="3" name="Grafik 1">
            <a:extLst>
              <a:ext uri="{FF2B5EF4-FFF2-40B4-BE49-F238E27FC236}">
                <a16:creationId xmlns:a16="http://schemas.microsoft.com/office/drawing/2014/main" id="{9F08FE03-E74C-FCD1-4B1F-4074C8B2E3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61146" r="365"/>
          <a:stretch>
            <a:fillRect/>
          </a:stretch>
        </p:blipFill>
        <p:spPr>
          <a:xfrm>
            <a:off x="0" y="3147814"/>
            <a:ext cx="9144000" cy="2000186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3652686"/>
            <a:ext cx="7772400" cy="360227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de-DE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1" y="4012913"/>
            <a:ext cx="5184775" cy="431045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Master subtitle style</a:t>
            </a:r>
            <a:endParaRPr lang="de-DE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5530D-AB70-8351-128B-37B455C111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4579523"/>
            <a:ext cx="4370956" cy="296483"/>
          </a:xfrm>
        </p:spPr>
        <p:txBody>
          <a:bodyPr/>
          <a:lstStyle>
            <a:lvl2pPr marL="1588" indent="0">
              <a:buNone/>
              <a:defRPr sz="1600">
                <a:solidFill>
                  <a:schemeClr val="bg1"/>
                </a:solidFill>
              </a:defRPr>
            </a:lvl2pPr>
          </a:lstStyle>
          <a:p>
            <a:pPr lvl="1"/>
            <a:r>
              <a:rPr lang="en-DE" dirty="0"/>
              <a:t>City, Month Year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5805A4-6F1B-4665-7830-367FE639E0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55532" y="4541242"/>
            <a:ext cx="4363506" cy="30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15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CD8F2F-CE19-17EB-3276-E6676566EE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719" t="24173" r="2360" b="26456"/>
          <a:stretch>
            <a:fillRect/>
          </a:stretch>
        </p:blipFill>
        <p:spPr>
          <a:xfrm>
            <a:off x="-10" y="0"/>
            <a:ext cx="9144010" cy="4012913"/>
          </a:xfrm>
          <a:prstGeom prst="rect">
            <a:avLst/>
          </a:prstGeom>
        </p:spPr>
      </p:pic>
      <p:pic>
        <p:nvPicPr>
          <p:cNvPr id="3" name="Grafik 1">
            <a:extLst>
              <a:ext uri="{FF2B5EF4-FFF2-40B4-BE49-F238E27FC236}">
                <a16:creationId xmlns:a16="http://schemas.microsoft.com/office/drawing/2014/main" id="{9F08FE03-E74C-FCD1-4B1F-4074C8B2E3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61146" r="365"/>
          <a:stretch>
            <a:fillRect/>
          </a:stretch>
        </p:blipFill>
        <p:spPr>
          <a:xfrm>
            <a:off x="0" y="3147814"/>
            <a:ext cx="9144000" cy="2000186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3652686"/>
            <a:ext cx="7772400" cy="360227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de-DE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1" y="4012913"/>
            <a:ext cx="5184775" cy="431045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Master subtitle style</a:t>
            </a:r>
            <a:endParaRPr lang="de-DE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5530D-AB70-8351-128B-37B455C111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4579523"/>
            <a:ext cx="4370956" cy="296483"/>
          </a:xfrm>
        </p:spPr>
        <p:txBody>
          <a:bodyPr/>
          <a:lstStyle>
            <a:lvl2pPr marL="1588" indent="0">
              <a:buNone/>
              <a:defRPr sz="1600">
                <a:solidFill>
                  <a:schemeClr val="bg1"/>
                </a:solidFill>
              </a:defRPr>
            </a:lvl2pPr>
          </a:lstStyle>
          <a:p>
            <a:pPr lvl="1"/>
            <a:r>
              <a:rPr lang="en-DE" dirty="0"/>
              <a:t>City, Month Year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5805A4-6F1B-4665-7830-367FE639E0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55532" y="4541242"/>
            <a:ext cx="4363506" cy="30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25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9D950B-1A6C-A1A6-A70D-E20FF09565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902" t="16985" r="711" b="13616"/>
          <a:stretch>
            <a:fillRect/>
          </a:stretch>
        </p:blipFill>
        <p:spPr>
          <a:xfrm>
            <a:off x="0" y="0"/>
            <a:ext cx="9144000" cy="4680521"/>
          </a:xfrm>
          <a:prstGeom prst="rect">
            <a:avLst/>
          </a:prstGeom>
        </p:spPr>
      </p:pic>
      <p:pic>
        <p:nvPicPr>
          <p:cNvPr id="3" name="Grafik 1">
            <a:extLst>
              <a:ext uri="{FF2B5EF4-FFF2-40B4-BE49-F238E27FC236}">
                <a16:creationId xmlns:a16="http://schemas.microsoft.com/office/drawing/2014/main" id="{9F08FE03-E74C-FCD1-4B1F-4074C8B2E3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61146" r="365"/>
          <a:stretch>
            <a:fillRect/>
          </a:stretch>
        </p:blipFill>
        <p:spPr>
          <a:xfrm>
            <a:off x="0" y="3147814"/>
            <a:ext cx="9144000" cy="2000186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3652686"/>
            <a:ext cx="7772400" cy="360227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de-DE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1" y="4012913"/>
            <a:ext cx="5184775" cy="431045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Master subtitle style</a:t>
            </a:r>
            <a:endParaRPr lang="de-DE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5530D-AB70-8351-128B-37B455C111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4579523"/>
            <a:ext cx="4370956" cy="296483"/>
          </a:xfrm>
        </p:spPr>
        <p:txBody>
          <a:bodyPr/>
          <a:lstStyle>
            <a:lvl2pPr marL="1588" indent="0">
              <a:buNone/>
              <a:defRPr sz="1600">
                <a:solidFill>
                  <a:schemeClr val="bg1"/>
                </a:solidFill>
              </a:defRPr>
            </a:lvl2pPr>
          </a:lstStyle>
          <a:p>
            <a:pPr lvl="1"/>
            <a:r>
              <a:rPr lang="en-DE" dirty="0"/>
              <a:t>City, Month Year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5805A4-6F1B-4665-7830-367FE639E0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55532" y="4541242"/>
            <a:ext cx="4363506" cy="30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38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F708BEE2-F83E-256A-99C2-BA2C7E6488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6320" y="4949601"/>
            <a:ext cx="2895600" cy="14401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/>
            </a:lvl1pPr>
          </a:lstStyle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74B4F8B2-F693-EF8A-E993-4A948CE29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4948014"/>
            <a:ext cx="503237" cy="177800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defRPr sz="700" baseline="0">
                <a:latin typeface="+mn-lt"/>
              </a:defRPr>
            </a:lvl1pPr>
          </a:lstStyle>
          <a:p>
            <a:pPr>
              <a:defRPr/>
            </a:pPr>
            <a:r>
              <a:rPr lang="de-DE" dirty="0">
                <a:solidFill>
                  <a:schemeClr val="bg1"/>
                </a:solidFill>
              </a:rPr>
              <a:t>Slide </a:t>
            </a:r>
            <a:fld id="{C2BE9D04-194B-3B49-84F7-ABD01BD69B33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r>
              <a:rPr lang="de-DE" dirty="0">
                <a:solidFill>
                  <a:schemeClr val="bg1"/>
                </a:solidFill>
              </a:rPr>
              <a:t> |</a:t>
            </a:r>
          </a:p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261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8FF3A58-1020-E6BE-0530-EDDEE2ED50EE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/>
        </p:blipFill>
        <p:spPr>
          <a:xfrm>
            <a:off x="0" y="17686"/>
            <a:ext cx="9144000" cy="5129252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11150"/>
            <a:ext cx="7787208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0325"/>
            <a:ext cx="7354888" cy="275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EF8CFC9B-750A-D42A-1F8C-06E17846D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4948014"/>
            <a:ext cx="503237" cy="177800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defRPr sz="700" baseline="0">
                <a:latin typeface="+mn-lt"/>
              </a:defRPr>
            </a:lvl1pPr>
          </a:lstStyle>
          <a:p>
            <a:pPr>
              <a:defRPr/>
            </a:pPr>
            <a:r>
              <a:rPr lang="de-DE" dirty="0">
                <a:solidFill>
                  <a:schemeClr val="bg1"/>
                </a:solidFill>
              </a:rPr>
              <a:t>Slide </a:t>
            </a:r>
            <a:fld id="{C2BE9D04-194B-3B49-84F7-ABD01BD69B33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r>
              <a:rPr lang="de-DE" dirty="0">
                <a:solidFill>
                  <a:schemeClr val="bg1"/>
                </a:solidFill>
              </a:rPr>
              <a:t> |</a:t>
            </a:r>
          </a:p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C16FA3-4A04-60AE-BE77-E0FF3D64C2B5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7005993" y="4901354"/>
            <a:ext cx="1958495" cy="1355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4" r:id="rId2"/>
    <p:sldLayoutId id="2147483702" r:id="rId3"/>
    <p:sldLayoutId id="2147483705" r:id="rId4"/>
    <p:sldLayoutId id="2147483701" r:id="rId5"/>
    <p:sldLayoutId id="2147483706" r:id="rId6"/>
    <p:sldLayoutId id="2147483707" r:id="rId7"/>
    <p:sldLayoutId id="2147483703" r:id="rId8"/>
    <p:sldLayoutId id="2147483688" r:id="rId9"/>
    <p:sldLayoutId id="2147483689" r:id="rId10"/>
    <p:sldLayoutId id="2147483700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709" r:id="rId21"/>
    <p:sldLayoutId id="2147483710" r:id="rId2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+mj-lt"/>
          <a:ea typeface="+mj-ea"/>
          <a:cs typeface="Geneva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ea typeface="Geneva" charset="0"/>
          <a:cs typeface="Genev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ea typeface="Geneva" charset="0"/>
          <a:cs typeface="Genev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ea typeface="Geneva" charset="0"/>
          <a:cs typeface="Genev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ea typeface="Geneva" charset="0"/>
          <a:cs typeface="Genev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ea typeface="Genev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ea typeface="Genev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ea typeface="Genev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ea typeface="Geneva" charset="0"/>
        </a:defRPr>
      </a:lvl9pPr>
    </p:titleStyle>
    <p:bodyStyle>
      <a:lvl1pPr marL="342900" indent="-342900" algn="l" rtl="0" eaLnBrk="1" fontAlgn="base" hangingPunct="1">
        <a:lnSpc>
          <a:spcPts val="2400"/>
        </a:lnSpc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  <a:cs typeface="Geneva" charset="0"/>
        </a:defRPr>
      </a:lvl1pPr>
      <a:lvl2pPr marL="274638" indent="-273050" algn="l" rtl="0" eaLnBrk="1" fontAlgn="base" hangingPunct="1">
        <a:lnSpc>
          <a:spcPts val="2400"/>
        </a:lnSpc>
        <a:spcBef>
          <a:spcPct val="20000"/>
        </a:spcBef>
        <a:spcAft>
          <a:spcPct val="0"/>
        </a:spcAft>
        <a:buClr>
          <a:schemeClr val="bg2"/>
        </a:buClr>
        <a:buSzPct val="90000"/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619125" indent="-342900" algn="l" rtl="0" eaLnBrk="1" fontAlgn="base" hangingPunct="1">
        <a:lnSpc>
          <a:spcPts val="2400"/>
        </a:lnSpc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525463" indent="-247650" algn="l" rtl="0" eaLnBrk="1" fontAlgn="base" hangingPunct="1">
        <a:lnSpc>
          <a:spcPts val="2400"/>
        </a:lnSpc>
        <a:spcBef>
          <a:spcPct val="20000"/>
        </a:spcBef>
        <a:spcAft>
          <a:spcPct val="0"/>
        </a:spcAft>
        <a:buClr>
          <a:schemeClr val="bg2"/>
        </a:buClr>
        <a:buSzPct val="90000"/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869950" indent="-342900" algn="l" rtl="0" eaLnBrk="1" fontAlgn="base" hangingPunct="1">
        <a:lnSpc>
          <a:spcPts val="2400"/>
        </a:lnSpc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984250" algn="l" rtl="0" eaLnBrk="1" fontAlgn="base" hangingPunct="1">
        <a:lnSpc>
          <a:spcPts val="2400"/>
        </a:lnSpc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6pPr>
      <a:lvl7pPr marL="1441450" algn="l" rtl="0" eaLnBrk="1" fontAlgn="base" hangingPunct="1">
        <a:lnSpc>
          <a:spcPts val="2400"/>
        </a:lnSpc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7pPr>
      <a:lvl8pPr marL="1898650" algn="l" rtl="0" eaLnBrk="1" fontAlgn="base" hangingPunct="1">
        <a:lnSpc>
          <a:spcPts val="2400"/>
        </a:lnSpc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8pPr>
      <a:lvl9pPr marL="2355850" algn="l" rtl="0" eaLnBrk="1" fontAlgn="base" hangingPunct="1">
        <a:lnSpc>
          <a:spcPts val="2400"/>
        </a:lnSpc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FC0DB-EA1C-4B2E-3F02-48E5E3E4B7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750" y="3507854"/>
            <a:ext cx="8604250" cy="505059"/>
          </a:xfrm>
        </p:spPr>
        <p:txBody>
          <a:bodyPr/>
          <a:lstStyle/>
          <a:p>
            <a:r>
              <a:rPr lang="en-GB" sz="2400" b="1" i="0" dirty="0">
                <a:effectLst/>
              </a:rPr>
              <a:t>Avoid information leakage while doing AI in bioinformatics</a:t>
            </a:r>
            <a:br>
              <a:rPr lang="en-GB" sz="2400" b="1" i="0" dirty="0">
                <a:effectLst/>
              </a:rPr>
            </a:br>
            <a:endParaRPr lang="en-DE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F04EEB-BDA6-16F2-1D8D-9754CC89A9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751" y="4012913"/>
            <a:ext cx="7992689" cy="431045"/>
          </a:xfrm>
        </p:spPr>
        <p:txBody>
          <a:bodyPr/>
          <a:lstStyle/>
          <a:p>
            <a:r>
              <a:rPr lang="en-GB" dirty="0"/>
              <a:t>Helmholtz Institute for Pharmaceutical Research Saarland and Saarland University</a:t>
            </a:r>
          </a:p>
          <a:p>
            <a:endParaRPr lang="en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A747C-02FF-66B2-E083-CC28533DD6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4795547"/>
            <a:ext cx="4370956" cy="296483"/>
          </a:xfrm>
        </p:spPr>
        <p:txBody>
          <a:bodyPr/>
          <a:lstStyle/>
          <a:p>
            <a:pPr marL="0" indent="0">
              <a:buNone/>
            </a:pPr>
            <a:r>
              <a:rPr lang="en-DE" sz="1600" dirty="0">
                <a:solidFill>
                  <a:schemeClr val="bg1"/>
                </a:solidFill>
              </a:rPr>
              <a:t>Brussels, January 2026</a:t>
            </a:r>
          </a:p>
          <a:p>
            <a:pPr marL="0" indent="0">
              <a:buNone/>
            </a:pP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485610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2B43A0-5F40-0F10-1C5E-7E0C954BC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5567"/>
            <a:ext cx="7563478" cy="3672408"/>
          </a:xfrm>
        </p:spPr>
        <p:txBody>
          <a:bodyPr/>
          <a:lstStyle/>
          <a:p>
            <a:pPr>
              <a:buClr>
                <a:srgbClr val="005AA0"/>
              </a:buClr>
            </a:pPr>
            <a:r>
              <a:rPr lang="en-DE" sz="1800" dirty="0"/>
              <a:t>Use of information during a model’s training process that would not be available during inference =&gt; </a:t>
            </a:r>
            <a:r>
              <a:rPr lang="en-DE" sz="1800" b="1" dirty="0"/>
              <a:t>overestimated performance</a:t>
            </a:r>
          </a:p>
          <a:p>
            <a:pPr>
              <a:buClr>
                <a:srgbClr val="005AA0"/>
              </a:buClr>
            </a:pPr>
            <a:r>
              <a:rPr lang="en-DE" sz="1800" b="1" dirty="0"/>
              <a:t>Feature leakage (column-wise)</a:t>
            </a:r>
            <a:r>
              <a:rPr lang="en-DE" sz="1800" dirty="0"/>
              <a:t>: </a:t>
            </a:r>
            <a:br>
              <a:rPr lang="en-DE" sz="1800" dirty="0"/>
            </a:br>
            <a:r>
              <a:rPr lang="en-DE" sz="1800" dirty="0"/>
              <a:t>highly correlated (duplicate) features, </a:t>
            </a:r>
            <a:br>
              <a:rPr lang="en-DE" sz="1800" dirty="0"/>
            </a:br>
            <a:r>
              <a:rPr lang="en-DE" sz="1800" dirty="0"/>
              <a:t>e.g. “monthlySalary” and “yearlySalary”</a:t>
            </a:r>
          </a:p>
          <a:p>
            <a:pPr>
              <a:buClr>
                <a:srgbClr val="005AA0"/>
              </a:buClr>
            </a:pPr>
            <a:r>
              <a:rPr lang="en-DE" sz="1800" b="1" dirty="0"/>
              <a:t>Training example leakage (row-wise)</a:t>
            </a:r>
            <a:r>
              <a:rPr lang="en-DE" sz="1800" dirty="0"/>
              <a:t>: </a:t>
            </a:r>
            <a:br>
              <a:rPr lang="en-DE" sz="1800" dirty="0"/>
            </a:br>
            <a:r>
              <a:rPr lang="en-DE" sz="1800" dirty="0"/>
              <a:t>sharing information between samples</a:t>
            </a:r>
          </a:p>
          <a:p>
            <a:pPr lvl="2">
              <a:buClr>
                <a:srgbClr val="005AA0"/>
              </a:buClr>
            </a:pPr>
            <a:r>
              <a:rPr lang="en-DE" sz="1800" b="1" dirty="0"/>
              <a:t>Duplicate samples</a:t>
            </a:r>
            <a:r>
              <a:rPr lang="en-DE" sz="1800" dirty="0"/>
              <a:t> (oversampling)</a:t>
            </a:r>
            <a:endParaRPr lang="en-DE" sz="1800" b="1" dirty="0"/>
          </a:p>
          <a:p>
            <a:pPr lvl="2">
              <a:buClr>
                <a:srgbClr val="005AA0"/>
              </a:buClr>
            </a:pPr>
            <a:r>
              <a:rPr lang="en-DE" sz="1800" b="1" dirty="0"/>
              <a:t>Premature featurization</a:t>
            </a:r>
          </a:p>
          <a:p>
            <a:pPr lvl="2">
              <a:buClr>
                <a:srgbClr val="005AA0"/>
              </a:buClr>
            </a:pPr>
            <a:r>
              <a:rPr lang="en-DE" sz="1800" b="1" dirty="0"/>
              <a:t>Non-i.d.d. data </a:t>
            </a:r>
            <a:r>
              <a:rPr lang="en-DE" sz="1800" dirty="0"/>
              <a:t>(time-series leakage, group leakage)</a:t>
            </a:r>
          </a:p>
          <a:p>
            <a:pPr marL="276225" lvl="2" indent="0" algn="r">
              <a:buClr>
                <a:srgbClr val="005AA0"/>
              </a:buClr>
              <a:buNone/>
            </a:pPr>
            <a:r>
              <a:rPr lang="en-DE" sz="1600" i="1" dirty="0"/>
              <a:t>--Wikipedia</a:t>
            </a:r>
          </a:p>
          <a:p>
            <a:pPr lvl="2">
              <a:buClr>
                <a:srgbClr val="005AA0"/>
              </a:buClr>
            </a:pPr>
            <a:endParaRPr lang="en-DE" sz="1800" b="1" dirty="0"/>
          </a:p>
          <a:p>
            <a:pPr lvl="2">
              <a:buClr>
                <a:srgbClr val="005AA0"/>
              </a:buClr>
            </a:pPr>
            <a:endParaRPr lang="en-DE" sz="1800" b="1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4D2BEAC-845D-0FE7-FCC8-F761BB041055}"/>
              </a:ext>
            </a:extLst>
          </p:cNvPr>
          <p:cNvGraphicFramePr>
            <a:graphicFrameLocks noGrp="1"/>
          </p:cNvGraphicFramePr>
          <p:nvPr/>
        </p:nvGraphicFramePr>
        <p:xfrm>
          <a:off x="5868144" y="1779662"/>
          <a:ext cx="3047994" cy="19202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38666">
                  <a:extLst>
                    <a:ext uri="{9D8B030D-6E8A-4147-A177-3AD203B41FA5}">
                      <a16:colId xmlns:a16="http://schemas.microsoft.com/office/drawing/2014/main" val="2055855098"/>
                    </a:ext>
                  </a:extLst>
                </a:gridCol>
                <a:gridCol w="338666">
                  <a:extLst>
                    <a:ext uri="{9D8B030D-6E8A-4147-A177-3AD203B41FA5}">
                      <a16:colId xmlns:a16="http://schemas.microsoft.com/office/drawing/2014/main" val="95629339"/>
                    </a:ext>
                  </a:extLst>
                </a:gridCol>
                <a:gridCol w="338666">
                  <a:extLst>
                    <a:ext uri="{9D8B030D-6E8A-4147-A177-3AD203B41FA5}">
                      <a16:colId xmlns:a16="http://schemas.microsoft.com/office/drawing/2014/main" val="3463141725"/>
                    </a:ext>
                  </a:extLst>
                </a:gridCol>
                <a:gridCol w="338666">
                  <a:extLst>
                    <a:ext uri="{9D8B030D-6E8A-4147-A177-3AD203B41FA5}">
                      <a16:colId xmlns:a16="http://schemas.microsoft.com/office/drawing/2014/main" val="4110620045"/>
                    </a:ext>
                  </a:extLst>
                </a:gridCol>
                <a:gridCol w="338666">
                  <a:extLst>
                    <a:ext uri="{9D8B030D-6E8A-4147-A177-3AD203B41FA5}">
                      <a16:colId xmlns:a16="http://schemas.microsoft.com/office/drawing/2014/main" val="2426704342"/>
                    </a:ext>
                  </a:extLst>
                </a:gridCol>
                <a:gridCol w="338666">
                  <a:extLst>
                    <a:ext uri="{9D8B030D-6E8A-4147-A177-3AD203B41FA5}">
                      <a16:colId xmlns:a16="http://schemas.microsoft.com/office/drawing/2014/main" val="3043958815"/>
                    </a:ext>
                  </a:extLst>
                </a:gridCol>
                <a:gridCol w="338666">
                  <a:extLst>
                    <a:ext uri="{9D8B030D-6E8A-4147-A177-3AD203B41FA5}">
                      <a16:colId xmlns:a16="http://schemas.microsoft.com/office/drawing/2014/main" val="3177630687"/>
                    </a:ext>
                  </a:extLst>
                </a:gridCol>
                <a:gridCol w="338666">
                  <a:extLst>
                    <a:ext uri="{9D8B030D-6E8A-4147-A177-3AD203B41FA5}">
                      <a16:colId xmlns:a16="http://schemas.microsoft.com/office/drawing/2014/main" val="2360751018"/>
                    </a:ext>
                  </a:extLst>
                </a:gridCol>
                <a:gridCol w="338666">
                  <a:extLst>
                    <a:ext uri="{9D8B030D-6E8A-4147-A177-3AD203B41FA5}">
                      <a16:colId xmlns:a16="http://schemas.microsoft.com/office/drawing/2014/main" val="2234774490"/>
                    </a:ext>
                  </a:extLst>
                </a:gridCol>
              </a:tblGrid>
              <a:tr h="224570">
                <a:tc>
                  <a:txBody>
                    <a:bodyPr/>
                    <a:lstStyle/>
                    <a:p>
                      <a:pPr algn="ctr"/>
                      <a:endParaRPr lang="en-DE" sz="12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2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2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2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2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2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2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2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/>
                        <a:t>…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160788"/>
                  </a:ext>
                </a:extLst>
              </a:tr>
              <a:tr h="224570">
                <a:tc>
                  <a:txBody>
                    <a:bodyPr/>
                    <a:lstStyle/>
                    <a:p>
                      <a:pPr algn="ctr"/>
                      <a:endParaRPr lang="en-DE" sz="12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356934"/>
                  </a:ext>
                </a:extLst>
              </a:tr>
              <a:tr h="224570">
                <a:tc>
                  <a:txBody>
                    <a:bodyPr/>
                    <a:lstStyle/>
                    <a:p>
                      <a:pPr algn="ctr"/>
                      <a:endParaRPr lang="en-DE" sz="12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059306"/>
                  </a:ext>
                </a:extLst>
              </a:tr>
              <a:tr h="224570">
                <a:tc>
                  <a:txBody>
                    <a:bodyPr/>
                    <a:lstStyle/>
                    <a:p>
                      <a:pPr algn="ctr"/>
                      <a:endParaRPr lang="en-DE" sz="12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179354"/>
                  </a:ext>
                </a:extLst>
              </a:tr>
              <a:tr h="224570">
                <a:tc>
                  <a:txBody>
                    <a:bodyPr/>
                    <a:lstStyle/>
                    <a:p>
                      <a:pPr algn="ctr"/>
                      <a:endParaRPr lang="en-DE" sz="12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840029"/>
                  </a:ext>
                </a:extLst>
              </a:tr>
              <a:tr h="224570">
                <a:tc>
                  <a:txBody>
                    <a:bodyPr/>
                    <a:lstStyle/>
                    <a:p>
                      <a:pPr algn="ctr"/>
                      <a:endParaRPr lang="en-DE" sz="12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628572"/>
                  </a:ext>
                </a:extLst>
              </a:tr>
              <a:tr h="224570">
                <a:tc>
                  <a:txBody>
                    <a:bodyPr/>
                    <a:lstStyle/>
                    <a:p>
                      <a:pPr algn="ctr"/>
                      <a:r>
                        <a:rPr lang="en-DE" sz="1200" dirty="0"/>
                        <a:t>…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2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938152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0583F28-5D77-9A76-B211-42E7A3F49D64}"/>
              </a:ext>
            </a:extLst>
          </p:cNvPr>
          <p:cNvSpPr txBox="1"/>
          <p:nvPr/>
        </p:nvSpPr>
        <p:spPr>
          <a:xfrm>
            <a:off x="6763603" y="1438017"/>
            <a:ext cx="1257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/>
              <a:t>Features →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AA29FF-32DA-C386-93D7-B602FCD620E1}"/>
              </a:ext>
            </a:extLst>
          </p:cNvPr>
          <p:cNvSpPr txBox="1"/>
          <p:nvPr/>
        </p:nvSpPr>
        <p:spPr>
          <a:xfrm rot="16200000">
            <a:off x="5076742" y="2570505"/>
            <a:ext cx="1244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/>
              <a:t>← Samples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811C9A-66FD-9D61-57E6-071C0F863C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Slide </a:t>
            </a:r>
            <a:fld id="{C2BE9D04-194B-3B49-84F7-ABD01BD69B33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10</a:t>
            </a:fld>
            <a:r>
              <a:rPr lang="de-DE">
                <a:solidFill>
                  <a:schemeClr val="bg1"/>
                </a:solidFill>
              </a:rPr>
              <a:t> |</a:t>
            </a:r>
          </a:p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3134C73B-A86F-938C-7549-8AE7BF1BFBEC}"/>
              </a:ext>
            </a:extLst>
          </p:cNvPr>
          <p:cNvSpPr txBox="1">
            <a:spLocks/>
          </p:cNvSpPr>
          <p:nvPr/>
        </p:nvSpPr>
        <p:spPr bwMode="auto">
          <a:xfrm>
            <a:off x="457200" y="51470"/>
            <a:ext cx="77152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+mj-lt"/>
                <a:ea typeface="+mj-ea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Genev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Genev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Genev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Geneva" charset="0"/>
              </a:defRPr>
            </a:lvl9pPr>
          </a:lstStyle>
          <a:p>
            <a:r>
              <a:rPr lang="de-DE" kern="0" dirty="0">
                <a:solidFill>
                  <a:srgbClr val="002864"/>
                </a:solidFill>
              </a:rPr>
              <a:t>Information </a:t>
            </a:r>
            <a:r>
              <a:rPr lang="de-DE" kern="0" dirty="0" err="1">
                <a:solidFill>
                  <a:srgbClr val="002864"/>
                </a:solidFill>
              </a:rPr>
              <a:t>leakage</a:t>
            </a:r>
            <a:endParaRPr lang="en-DE" kern="0" dirty="0">
              <a:solidFill>
                <a:srgbClr val="0028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14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3;p7">
            <a:extLst>
              <a:ext uri="{FF2B5EF4-FFF2-40B4-BE49-F238E27FC236}">
                <a16:creationId xmlns:a16="http://schemas.microsoft.com/office/drawing/2014/main" id="{B7E9DC67-76BD-41E1-5A4F-824576820E36}"/>
              </a:ext>
            </a:extLst>
          </p:cNvPr>
          <p:cNvSpPr txBox="1"/>
          <p:nvPr/>
        </p:nvSpPr>
        <p:spPr>
          <a:xfrm>
            <a:off x="-36512" y="2521538"/>
            <a:ext cx="5862114" cy="2354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323850" indent="-228600" algn="l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de-DE" sz="1200" dirty="0"/>
              <a:t>Study </a:t>
            </a:r>
            <a:r>
              <a:rPr lang="de-DE" sz="1200" dirty="0" err="1"/>
              <a:t>bias</a:t>
            </a:r>
            <a:r>
              <a:rPr lang="de-DE" sz="1200" dirty="0"/>
              <a:t>: Are </a:t>
            </a:r>
            <a:r>
              <a:rPr lang="de-DE" sz="1200" dirty="0" err="1"/>
              <a:t>classes</a:t>
            </a:r>
            <a:r>
              <a:rPr lang="de-DE" sz="1200" dirty="0"/>
              <a:t> </a:t>
            </a:r>
            <a:r>
              <a:rPr lang="de-DE" sz="1200" dirty="0" err="1"/>
              <a:t>over</a:t>
            </a:r>
            <a:r>
              <a:rPr lang="de-DE" sz="1200" dirty="0"/>
              <a:t>-/</a:t>
            </a:r>
            <a:r>
              <a:rPr lang="de-DE" sz="1200" dirty="0" err="1"/>
              <a:t>understudied</a:t>
            </a:r>
            <a:r>
              <a:rPr lang="de-DE" sz="1200" dirty="0"/>
              <a:t> </a:t>
            </a:r>
            <a:r>
              <a:rPr lang="de-DE" sz="1200" dirty="0" err="1"/>
              <a:t>compared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inference</a:t>
            </a:r>
            <a:r>
              <a:rPr lang="de-DE" sz="1200" dirty="0"/>
              <a:t> time?</a:t>
            </a:r>
            <a:endParaRPr sz="1200" dirty="0"/>
          </a:p>
          <a:p>
            <a:pPr marL="323850" indent="-228600" algn="l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de-DE" sz="1200" dirty="0"/>
              <a:t>Label </a:t>
            </a:r>
            <a:r>
              <a:rPr lang="de-DE" sz="1200" dirty="0" err="1"/>
              <a:t>distribution</a:t>
            </a:r>
            <a:r>
              <a:rPr lang="de-DE" sz="1200" dirty="0"/>
              <a:t>: Are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labels</a:t>
            </a:r>
            <a:r>
              <a:rPr lang="de-DE" sz="1200" dirty="0"/>
              <a:t> in </a:t>
            </a:r>
            <a:r>
              <a:rPr lang="de-DE" sz="1200" dirty="0" err="1"/>
              <a:t>test</a:t>
            </a:r>
            <a:r>
              <a:rPr lang="de-DE" sz="1200" dirty="0"/>
              <a:t> </a:t>
            </a:r>
            <a:r>
              <a:rPr lang="de-DE" sz="1200" dirty="0" err="1"/>
              <a:t>differently</a:t>
            </a:r>
            <a:r>
              <a:rPr lang="de-DE" sz="1200" dirty="0"/>
              <a:t> </a:t>
            </a:r>
            <a:r>
              <a:rPr lang="de-DE" sz="1200" dirty="0" err="1"/>
              <a:t>distributed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inference</a:t>
            </a:r>
            <a:r>
              <a:rPr lang="de-DE" sz="1200" dirty="0"/>
              <a:t>?</a:t>
            </a:r>
            <a:endParaRPr sz="1200" dirty="0"/>
          </a:p>
          <a:p>
            <a:pPr marL="323850" indent="-228600" algn="l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de-DE" sz="1200" b="1" dirty="0">
                <a:solidFill>
                  <a:srgbClr val="D23264"/>
                </a:solidFill>
              </a:rPr>
              <a:t>Data shift:</a:t>
            </a:r>
            <a:r>
              <a:rPr lang="de-DE" sz="1200" dirty="0">
                <a:solidFill>
                  <a:srgbClr val="D23264"/>
                </a:solidFill>
              </a:rPr>
              <a:t> Are </a:t>
            </a:r>
            <a:r>
              <a:rPr lang="de-DE" sz="1200" dirty="0" err="1">
                <a:solidFill>
                  <a:srgbClr val="D23264"/>
                </a:solidFill>
              </a:rPr>
              <a:t>the</a:t>
            </a:r>
            <a:r>
              <a:rPr lang="de-DE" sz="1200" dirty="0">
                <a:solidFill>
                  <a:srgbClr val="D23264"/>
                </a:solidFill>
              </a:rPr>
              <a:t> </a:t>
            </a:r>
            <a:r>
              <a:rPr lang="de-DE" sz="1200" dirty="0" err="1">
                <a:solidFill>
                  <a:srgbClr val="D23264"/>
                </a:solidFill>
              </a:rPr>
              <a:t>samples</a:t>
            </a:r>
            <a:r>
              <a:rPr lang="de-DE" sz="1200" dirty="0">
                <a:solidFill>
                  <a:srgbClr val="D23264"/>
                </a:solidFill>
              </a:rPr>
              <a:t> </a:t>
            </a:r>
            <a:r>
              <a:rPr lang="de-DE" sz="1200" dirty="0" err="1">
                <a:solidFill>
                  <a:srgbClr val="D23264"/>
                </a:solidFill>
              </a:rPr>
              <a:t>used</a:t>
            </a:r>
            <a:r>
              <a:rPr lang="de-DE" sz="1200" dirty="0">
                <a:solidFill>
                  <a:srgbClr val="D23264"/>
                </a:solidFill>
              </a:rPr>
              <a:t> </a:t>
            </a:r>
            <a:r>
              <a:rPr lang="de-DE" sz="1200" dirty="0" err="1">
                <a:solidFill>
                  <a:srgbClr val="D23264"/>
                </a:solidFill>
              </a:rPr>
              <a:t>for</a:t>
            </a:r>
            <a:r>
              <a:rPr lang="de-DE" sz="1200" dirty="0">
                <a:solidFill>
                  <a:srgbClr val="D23264"/>
                </a:solidFill>
              </a:rPr>
              <a:t> </a:t>
            </a:r>
            <a:r>
              <a:rPr lang="de-DE" sz="1200" dirty="0" err="1">
                <a:solidFill>
                  <a:srgbClr val="D23264"/>
                </a:solidFill>
              </a:rPr>
              <a:t>developing</a:t>
            </a:r>
            <a:r>
              <a:rPr lang="de-DE" sz="1200" dirty="0">
                <a:solidFill>
                  <a:srgbClr val="D23264"/>
                </a:solidFill>
              </a:rPr>
              <a:t> </a:t>
            </a:r>
            <a:r>
              <a:rPr lang="de-DE" sz="1200" dirty="0" err="1">
                <a:solidFill>
                  <a:srgbClr val="D23264"/>
                </a:solidFill>
              </a:rPr>
              <a:t>representative</a:t>
            </a:r>
            <a:r>
              <a:rPr lang="de-DE" sz="1200" dirty="0">
                <a:solidFill>
                  <a:srgbClr val="D23264"/>
                </a:solidFill>
              </a:rPr>
              <a:t> </a:t>
            </a:r>
            <a:r>
              <a:rPr lang="de-DE" sz="1200" dirty="0" err="1">
                <a:solidFill>
                  <a:srgbClr val="D23264"/>
                </a:solidFill>
              </a:rPr>
              <a:t>of</a:t>
            </a:r>
            <a:r>
              <a:rPr lang="de-DE" sz="1200" dirty="0">
                <a:solidFill>
                  <a:srgbClr val="D23264"/>
                </a:solidFill>
              </a:rPr>
              <a:t> </a:t>
            </a:r>
            <a:r>
              <a:rPr lang="de-DE" sz="1200" dirty="0" err="1">
                <a:solidFill>
                  <a:srgbClr val="D23264"/>
                </a:solidFill>
              </a:rPr>
              <a:t>the</a:t>
            </a:r>
            <a:r>
              <a:rPr lang="de-DE" sz="1200" dirty="0">
                <a:solidFill>
                  <a:srgbClr val="D23264"/>
                </a:solidFill>
              </a:rPr>
              <a:t> </a:t>
            </a:r>
            <a:r>
              <a:rPr lang="de-DE" sz="1200" dirty="0" err="1">
                <a:solidFill>
                  <a:srgbClr val="D23264"/>
                </a:solidFill>
              </a:rPr>
              <a:t>samples</a:t>
            </a:r>
            <a:r>
              <a:rPr lang="de-DE" sz="1200" dirty="0">
                <a:solidFill>
                  <a:srgbClr val="D23264"/>
                </a:solidFill>
              </a:rPr>
              <a:t> at </a:t>
            </a:r>
            <a:r>
              <a:rPr lang="de-DE" sz="1200" dirty="0" err="1">
                <a:solidFill>
                  <a:srgbClr val="D23264"/>
                </a:solidFill>
              </a:rPr>
              <a:t>inference</a:t>
            </a:r>
            <a:r>
              <a:rPr lang="de-DE" sz="1200" dirty="0">
                <a:solidFill>
                  <a:srgbClr val="D23264"/>
                </a:solidFill>
              </a:rPr>
              <a:t> time?</a:t>
            </a:r>
            <a:endParaRPr sz="1200" dirty="0">
              <a:solidFill>
                <a:srgbClr val="D23264"/>
              </a:solidFill>
            </a:endParaRPr>
          </a:p>
          <a:p>
            <a:pPr marL="323850" indent="-228600" algn="l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de-DE" sz="1200" b="1" dirty="0">
                <a:solidFill>
                  <a:srgbClr val="D23264"/>
                </a:solidFill>
              </a:rPr>
              <a:t>Inter-sample </a:t>
            </a:r>
            <a:r>
              <a:rPr lang="de-DE" sz="1200" b="1" dirty="0" err="1">
                <a:solidFill>
                  <a:srgbClr val="D23264"/>
                </a:solidFill>
              </a:rPr>
              <a:t>similarities</a:t>
            </a:r>
            <a:r>
              <a:rPr lang="de-DE" sz="1200" b="1" dirty="0">
                <a:solidFill>
                  <a:srgbClr val="D23264"/>
                </a:solidFill>
              </a:rPr>
              <a:t>:</a:t>
            </a:r>
            <a:r>
              <a:rPr lang="de-DE" sz="1200" dirty="0">
                <a:solidFill>
                  <a:srgbClr val="D23264"/>
                </a:solidFill>
              </a:rPr>
              <a:t> Are </a:t>
            </a:r>
            <a:r>
              <a:rPr lang="de-DE" sz="1200" dirty="0" err="1">
                <a:solidFill>
                  <a:srgbClr val="D23264"/>
                </a:solidFill>
              </a:rPr>
              <a:t>there</a:t>
            </a:r>
            <a:r>
              <a:rPr lang="de-DE" sz="1200" dirty="0">
                <a:solidFill>
                  <a:srgbClr val="D23264"/>
                </a:solidFill>
              </a:rPr>
              <a:t> (</a:t>
            </a:r>
            <a:r>
              <a:rPr lang="de-DE" sz="1200" dirty="0" err="1">
                <a:solidFill>
                  <a:srgbClr val="D23264"/>
                </a:solidFill>
              </a:rPr>
              <a:t>possibly</a:t>
            </a:r>
            <a:r>
              <a:rPr lang="de-DE" sz="1200" dirty="0">
                <a:solidFill>
                  <a:srgbClr val="D23264"/>
                </a:solidFill>
              </a:rPr>
              <a:t> </a:t>
            </a:r>
            <a:r>
              <a:rPr lang="de-DE" sz="1200" dirty="0" err="1">
                <a:solidFill>
                  <a:srgbClr val="D23264"/>
                </a:solidFill>
              </a:rPr>
              <a:t>hidden</a:t>
            </a:r>
            <a:r>
              <a:rPr lang="de-DE" sz="1200" dirty="0">
                <a:solidFill>
                  <a:srgbClr val="D23264"/>
                </a:solidFill>
              </a:rPr>
              <a:t>)</a:t>
            </a:r>
            <a:r>
              <a:rPr lang="ru-RU" sz="1200" dirty="0">
                <a:solidFill>
                  <a:srgbClr val="D23264"/>
                </a:solidFill>
              </a:rPr>
              <a:t> </a:t>
            </a:r>
            <a:r>
              <a:rPr lang="de-DE" sz="1200" dirty="0" err="1">
                <a:solidFill>
                  <a:srgbClr val="D23264"/>
                </a:solidFill>
              </a:rPr>
              <a:t>similarities</a:t>
            </a:r>
            <a:r>
              <a:rPr lang="de-DE" sz="1200" dirty="0">
                <a:solidFill>
                  <a:srgbClr val="D23264"/>
                </a:solidFill>
              </a:rPr>
              <a:t>/</a:t>
            </a:r>
            <a:r>
              <a:rPr lang="ru-RU" sz="1200" dirty="0">
                <a:solidFill>
                  <a:srgbClr val="D23264"/>
                </a:solidFill>
              </a:rPr>
              <a:t> </a:t>
            </a:r>
            <a:r>
              <a:rPr lang="de-DE" sz="1200" dirty="0" err="1">
                <a:solidFill>
                  <a:srgbClr val="D23264"/>
                </a:solidFill>
              </a:rPr>
              <a:t>dependencies</a:t>
            </a:r>
            <a:r>
              <a:rPr lang="de-DE" sz="1200" dirty="0">
                <a:solidFill>
                  <a:srgbClr val="D23264"/>
                </a:solidFill>
              </a:rPr>
              <a:t> in </a:t>
            </a:r>
            <a:r>
              <a:rPr lang="de-DE" sz="1200" dirty="0" err="1">
                <a:solidFill>
                  <a:srgbClr val="D23264"/>
                </a:solidFill>
              </a:rPr>
              <a:t>the</a:t>
            </a:r>
            <a:r>
              <a:rPr lang="de-DE" sz="1200" dirty="0">
                <a:solidFill>
                  <a:srgbClr val="D23264"/>
                </a:solidFill>
              </a:rPr>
              <a:t> </a:t>
            </a:r>
            <a:r>
              <a:rPr lang="de-DE" sz="1200" dirty="0" err="1">
                <a:solidFill>
                  <a:srgbClr val="D23264"/>
                </a:solidFill>
              </a:rPr>
              <a:t>development</a:t>
            </a:r>
            <a:r>
              <a:rPr lang="de-DE" sz="1200" dirty="0">
                <a:solidFill>
                  <a:srgbClr val="D23264"/>
                </a:solidFill>
              </a:rPr>
              <a:t> </a:t>
            </a:r>
            <a:r>
              <a:rPr lang="de-DE" sz="1200" dirty="0" err="1">
                <a:solidFill>
                  <a:srgbClr val="D23264"/>
                </a:solidFill>
              </a:rPr>
              <a:t>data</a:t>
            </a:r>
            <a:r>
              <a:rPr lang="de-DE" sz="1200" dirty="0">
                <a:solidFill>
                  <a:srgbClr val="D23264"/>
                </a:solidFill>
              </a:rPr>
              <a:t> </a:t>
            </a:r>
            <a:r>
              <a:rPr lang="de-DE" sz="1200" dirty="0" err="1">
                <a:solidFill>
                  <a:srgbClr val="D23264"/>
                </a:solidFill>
              </a:rPr>
              <a:t>that</a:t>
            </a:r>
            <a:r>
              <a:rPr lang="de-DE" sz="1200" dirty="0">
                <a:solidFill>
                  <a:srgbClr val="D23264"/>
                </a:solidFill>
              </a:rPr>
              <a:t> </a:t>
            </a:r>
            <a:r>
              <a:rPr lang="de-DE" sz="1200" dirty="0" err="1">
                <a:solidFill>
                  <a:srgbClr val="D23264"/>
                </a:solidFill>
              </a:rPr>
              <a:t>are</a:t>
            </a:r>
            <a:r>
              <a:rPr lang="de-DE" sz="1200" dirty="0">
                <a:solidFill>
                  <a:srgbClr val="D23264"/>
                </a:solidFill>
              </a:rPr>
              <a:t> not </a:t>
            </a:r>
            <a:r>
              <a:rPr lang="de-DE" sz="1200" dirty="0" err="1">
                <a:solidFill>
                  <a:srgbClr val="D23264"/>
                </a:solidFill>
              </a:rPr>
              <a:t>given</a:t>
            </a:r>
            <a:r>
              <a:rPr lang="de-DE" sz="1200" dirty="0">
                <a:solidFill>
                  <a:srgbClr val="D23264"/>
                </a:solidFill>
              </a:rPr>
              <a:t> </a:t>
            </a:r>
            <a:r>
              <a:rPr lang="de-DE" sz="1200" dirty="0" err="1">
                <a:solidFill>
                  <a:srgbClr val="D23264"/>
                </a:solidFill>
              </a:rPr>
              <a:t>for</a:t>
            </a:r>
            <a:r>
              <a:rPr lang="de-DE" sz="1200" dirty="0">
                <a:solidFill>
                  <a:srgbClr val="D23264"/>
                </a:solidFill>
              </a:rPr>
              <a:t> </a:t>
            </a:r>
            <a:r>
              <a:rPr lang="de-DE" sz="1200" dirty="0" err="1">
                <a:solidFill>
                  <a:srgbClr val="D23264"/>
                </a:solidFill>
              </a:rPr>
              <a:t>the</a:t>
            </a:r>
            <a:r>
              <a:rPr lang="de-DE" sz="1200" dirty="0">
                <a:solidFill>
                  <a:srgbClr val="D23264"/>
                </a:solidFill>
              </a:rPr>
              <a:t> </a:t>
            </a:r>
            <a:r>
              <a:rPr lang="de-DE" sz="1200" dirty="0" err="1">
                <a:solidFill>
                  <a:srgbClr val="D23264"/>
                </a:solidFill>
              </a:rPr>
              <a:t>inference</a:t>
            </a:r>
            <a:r>
              <a:rPr lang="de-DE" sz="1200" dirty="0">
                <a:solidFill>
                  <a:srgbClr val="D23264"/>
                </a:solidFill>
              </a:rPr>
              <a:t> </a:t>
            </a:r>
            <a:r>
              <a:rPr lang="de-DE" sz="1200" dirty="0" err="1">
                <a:solidFill>
                  <a:srgbClr val="D23264"/>
                </a:solidFill>
              </a:rPr>
              <a:t>data</a:t>
            </a:r>
            <a:r>
              <a:rPr lang="de-DE" sz="1200" dirty="0">
                <a:solidFill>
                  <a:srgbClr val="D23264"/>
                </a:solidFill>
              </a:rPr>
              <a:t>?</a:t>
            </a:r>
            <a:endParaRPr sz="1200" dirty="0">
              <a:solidFill>
                <a:srgbClr val="D23264"/>
              </a:solidFill>
            </a:endParaRPr>
          </a:p>
          <a:p>
            <a:pPr marL="323850" indent="-228600" algn="l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de-DE" sz="1200" dirty="0" err="1"/>
              <a:t>Unavailable</a:t>
            </a:r>
            <a:r>
              <a:rPr lang="de-DE" sz="1200" dirty="0"/>
              <a:t> </a:t>
            </a:r>
            <a:r>
              <a:rPr lang="de-DE" sz="1200" dirty="0" err="1"/>
              <a:t>features</a:t>
            </a:r>
            <a:r>
              <a:rPr lang="de-DE" sz="1200" dirty="0"/>
              <a:t>: Do </a:t>
            </a:r>
            <a:r>
              <a:rPr lang="de-DE" sz="1200" dirty="0" err="1"/>
              <a:t>you</a:t>
            </a:r>
            <a:r>
              <a:rPr lang="de-DE" sz="1200" dirty="0"/>
              <a:t> </a:t>
            </a:r>
            <a:r>
              <a:rPr lang="de-DE" sz="1200" dirty="0" err="1"/>
              <a:t>use</a:t>
            </a:r>
            <a:r>
              <a:rPr lang="de-DE" sz="1200" dirty="0"/>
              <a:t> </a:t>
            </a:r>
            <a:r>
              <a:rPr lang="de-DE" sz="1200" dirty="0" err="1"/>
              <a:t>features</a:t>
            </a:r>
            <a:r>
              <a:rPr lang="de-DE" sz="1200" dirty="0"/>
              <a:t> </a:t>
            </a:r>
            <a:r>
              <a:rPr lang="de-DE" sz="1200" dirty="0" err="1"/>
              <a:t>that</a:t>
            </a:r>
            <a:r>
              <a:rPr lang="de-DE" sz="1200" dirty="0"/>
              <a:t> do not </a:t>
            </a:r>
            <a:r>
              <a:rPr lang="de-DE" sz="1200" dirty="0" err="1"/>
              <a:t>exist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inference</a:t>
            </a:r>
            <a:r>
              <a:rPr lang="de-DE" sz="1200" dirty="0"/>
              <a:t> </a:t>
            </a:r>
            <a:r>
              <a:rPr lang="de-DE" sz="1200" dirty="0" err="1"/>
              <a:t>data</a:t>
            </a:r>
            <a:r>
              <a:rPr lang="de-DE" sz="1200" dirty="0"/>
              <a:t>?</a:t>
            </a:r>
            <a:endParaRPr sz="1200" dirty="0"/>
          </a:p>
          <a:p>
            <a:pPr marL="323850" indent="-228600" algn="l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de-DE" sz="1200" dirty="0"/>
              <a:t>Features </a:t>
            </a:r>
            <a:r>
              <a:rPr lang="de-DE" sz="1200" dirty="0" err="1"/>
              <a:t>as</a:t>
            </a:r>
            <a:r>
              <a:rPr lang="de-DE" sz="1200" dirty="0"/>
              <a:t> </a:t>
            </a:r>
            <a:r>
              <a:rPr lang="de-DE" sz="1200" dirty="0" err="1"/>
              <a:t>illegitimate</a:t>
            </a:r>
            <a:r>
              <a:rPr lang="de-DE" sz="1200" dirty="0"/>
              <a:t> </a:t>
            </a:r>
            <a:r>
              <a:rPr lang="de-DE" sz="1200" dirty="0" err="1"/>
              <a:t>surrogates</a:t>
            </a:r>
            <a:r>
              <a:rPr lang="de-DE" sz="1200" dirty="0"/>
              <a:t>: </a:t>
            </a:r>
            <a:r>
              <a:rPr lang="de-DE" sz="1200" dirty="0" err="1"/>
              <a:t>Does</a:t>
            </a:r>
            <a:r>
              <a:rPr lang="de-DE" sz="1200" dirty="0"/>
              <a:t> feature </a:t>
            </a:r>
            <a:r>
              <a:rPr lang="de-DE" sz="1200" dirty="0" err="1"/>
              <a:t>engineering</a:t>
            </a:r>
            <a:r>
              <a:rPr lang="de-DE" sz="1200" dirty="0"/>
              <a:t> </a:t>
            </a:r>
            <a:r>
              <a:rPr lang="de-DE" sz="1200" dirty="0" err="1"/>
              <a:t>affect</a:t>
            </a:r>
            <a:r>
              <a:rPr lang="de-DE" sz="1200" dirty="0"/>
              <a:t> </a:t>
            </a:r>
            <a:r>
              <a:rPr lang="de-DE" sz="1200" dirty="0" err="1"/>
              <a:t>performance</a:t>
            </a:r>
            <a:r>
              <a:rPr lang="de-DE" sz="1200" dirty="0"/>
              <a:t> at </a:t>
            </a:r>
            <a:r>
              <a:rPr lang="de-DE" sz="1200" dirty="0" err="1"/>
              <a:t>test</a:t>
            </a:r>
            <a:r>
              <a:rPr lang="de-DE" sz="1200" dirty="0"/>
              <a:t> and </a:t>
            </a:r>
            <a:r>
              <a:rPr lang="de-DE" sz="1200" dirty="0" err="1"/>
              <a:t>inference</a:t>
            </a:r>
            <a:r>
              <a:rPr lang="de-DE" sz="1200" dirty="0"/>
              <a:t> time?</a:t>
            </a:r>
            <a:endParaRPr sz="1200" dirty="0"/>
          </a:p>
          <a:p>
            <a:pPr marL="323850" indent="-228600" algn="l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de-DE" sz="1200" dirty="0" err="1"/>
              <a:t>Pre</a:t>
            </a:r>
            <a:r>
              <a:rPr lang="de-DE" sz="1200" dirty="0"/>
              <a:t>-training: </a:t>
            </a:r>
            <a:r>
              <a:rPr lang="de-DE" sz="1200" dirty="0" err="1"/>
              <a:t>Does</a:t>
            </a:r>
            <a:r>
              <a:rPr lang="de-DE" sz="1200" dirty="0"/>
              <a:t> </a:t>
            </a:r>
            <a:r>
              <a:rPr lang="de-DE" sz="1200" dirty="0" err="1"/>
              <a:t>pre</a:t>
            </a:r>
            <a:r>
              <a:rPr lang="de-DE" sz="1200" dirty="0"/>
              <a:t>-training </a:t>
            </a:r>
            <a:r>
              <a:rPr lang="de-DE" sz="1200" dirty="0" err="1"/>
              <a:t>data</a:t>
            </a:r>
            <a:r>
              <a:rPr lang="de-DE" sz="1200" dirty="0"/>
              <a:t> leak </a:t>
            </a:r>
            <a:r>
              <a:rPr lang="de-DE" sz="1200" dirty="0" err="1"/>
              <a:t>information</a:t>
            </a:r>
            <a:r>
              <a:rPr lang="de-DE" sz="1200" dirty="0"/>
              <a:t> </a:t>
            </a:r>
            <a:r>
              <a:rPr lang="de-DE" sz="1200" dirty="0" err="1"/>
              <a:t>about</a:t>
            </a:r>
            <a:r>
              <a:rPr lang="de-DE" sz="1200" dirty="0"/>
              <a:t> </a:t>
            </a:r>
            <a:r>
              <a:rPr lang="de-DE" sz="1200" dirty="0" err="1"/>
              <a:t>test</a:t>
            </a:r>
            <a:r>
              <a:rPr lang="de-DE" sz="1200" dirty="0"/>
              <a:t> but not </a:t>
            </a:r>
            <a:r>
              <a:rPr lang="de-DE" sz="1200" dirty="0" err="1"/>
              <a:t>inference</a:t>
            </a:r>
            <a:r>
              <a:rPr lang="de-DE" sz="1200" dirty="0"/>
              <a:t> </a:t>
            </a:r>
            <a:r>
              <a:rPr lang="de-DE" sz="1200" dirty="0" err="1"/>
              <a:t>data</a:t>
            </a:r>
            <a:r>
              <a:rPr lang="de-DE" sz="1200" dirty="0"/>
              <a:t>?</a:t>
            </a:r>
            <a:endParaRPr sz="1200" dirty="0"/>
          </a:p>
        </p:txBody>
      </p:sp>
      <p:pic>
        <p:nvPicPr>
          <p:cNvPr id="5" name="Google Shape;70;p7">
            <a:extLst>
              <a:ext uri="{FF2B5EF4-FFF2-40B4-BE49-F238E27FC236}">
                <a16:creationId xmlns:a16="http://schemas.microsoft.com/office/drawing/2014/main" id="{40C2E7F9-4FF3-341E-AE08-0DB93958FD4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546" r="1373" b="467"/>
          <a:stretch/>
        </p:blipFill>
        <p:spPr>
          <a:xfrm>
            <a:off x="5779800" y="0"/>
            <a:ext cx="3364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2;p7">
            <a:extLst>
              <a:ext uri="{FF2B5EF4-FFF2-40B4-BE49-F238E27FC236}">
                <a16:creationId xmlns:a16="http://schemas.microsoft.com/office/drawing/2014/main" id="{CC824438-0EDB-07B5-F57A-3044FDBC9D02}"/>
              </a:ext>
            </a:extLst>
          </p:cNvPr>
          <p:cNvSpPr txBox="1"/>
          <p:nvPr/>
        </p:nvSpPr>
        <p:spPr>
          <a:xfrm>
            <a:off x="1959581" y="4924838"/>
            <a:ext cx="3829275" cy="253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de-DE" sz="750" dirty="0" err="1">
                <a:solidFill>
                  <a:schemeClr val="bg1"/>
                </a:solidFill>
              </a:rPr>
              <a:t>Bernett</a:t>
            </a:r>
            <a:r>
              <a:rPr lang="de-DE" sz="750" dirty="0">
                <a:solidFill>
                  <a:schemeClr val="bg1"/>
                </a:solidFill>
              </a:rPr>
              <a:t>, Blumenthal, Grimm, </a:t>
            </a:r>
            <a:r>
              <a:rPr lang="de-DE" sz="750" dirty="0" err="1">
                <a:solidFill>
                  <a:schemeClr val="bg1"/>
                </a:solidFill>
              </a:rPr>
              <a:t>Haselbeck</a:t>
            </a:r>
            <a:r>
              <a:rPr lang="de-DE" sz="750" dirty="0">
                <a:solidFill>
                  <a:schemeClr val="bg1"/>
                </a:solidFill>
              </a:rPr>
              <a:t>, </a:t>
            </a:r>
            <a:r>
              <a:rPr lang="de-DE" sz="750" b="1" dirty="0" err="1">
                <a:solidFill>
                  <a:schemeClr val="bg1"/>
                </a:solidFill>
              </a:rPr>
              <a:t>Joeres</a:t>
            </a:r>
            <a:r>
              <a:rPr lang="de-DE" sz="750" dirty="0">
                <a:solidFill>
                  <a:schemeClr val="bg1"/>
                </a:solidFill>
              </a:rPr>
              <a:t>, </a:t>
            </a:r>
            <a:r>
              <a:rPr lang="de-DE" sz="750" dirty="0" err="1">
                <a:solidFill>
                  <a:schemeClr val="bg1"/>
                </a:solidFill>
              </a:rPr>
              <a:t>Kalinina</a:t>
            </a:r>
            <a:r>
              <a:rPr lang="de-DE" sz="750" dirty="0">
                <a:solidFill>
                  <a:schemeClr val="bg1"/>
                </a:solidFill>
              </a:rPr>
              <a:t>, List. Nature Methods (2024)</a:t>
            </a:r>
            <a:endParaRPr sz="750" dirty="0">
              <a:solidFill>
                <a:schemeClr val="bg1"/>
              </a:solidFill>
            </a:endParaRPr>
          </a:p>
        </p:txBody>
      </p:sp>
      <p:pic>
        <p:nvPicPr>
          <p:cNvPr id="9" name="Google Shape;74;p7">
            <a:extLst>
              <a:ext uri="{FF2B5EF4-FFF2-40B4-BE49-F238E27FC236}">
                <a16:creationId xmlns:a16="http://schemas.microsoft.com/office/drawing/2014/main" id="{1981DA7F-B08A-89A9-C02E-70E54C9D171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938" y="843558"/>
            <a:ext cx="4843031" cy="170263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75;p7">
            <a:extLst>
              <a:ext uri="{FF2B5EF4-FFF2-40B4-BE49-F238E27FC236}">
                <a16:creationId xmlns:a16="http://schemas.microsoft.com/office/drawing/2014/main" id="{E124AC8E-6CCB-8BAF-96D4-4AF218183AF4}"/>
              </a:ext>
            </a:extLst>
          </p:cNvPr>
          <p:cNvSpPr/>
          <p:nvPr/>
        </p:nvSpPr>
        <p:spPr>
          <a:xfrm>
            <a:off x="5753513" y="1469475"/>
            <a:ext cx="3364200" cy="1474425"/>
          </a:xfrm>
          <a:prstGeom prst="roundRect">
            <a:avLst>
              <a:gd name="adj" fmla="val 0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1800" b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16F653-F803-D4A4-8E07-025FEAA4C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Slide </a:t>
            </a:r>
            <a:fld id="{C2BE9D04-194B-3B49-84F7-ABD01BD69B33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11</a:t>
            </a:fld>
            <a:r>
              <a:rPr lang="de-DE">
                <a:solidFill>
                  <a:schemeClr val="bg1"/>
                </a:solidFill>
              </a:rPr>
              <a:t> |</a:t>
            </a:r>
          </a:p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79C73685-20FC-106E-3AD9-5AA2221ED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470"/>
            <a:ext cx="5296313" cy="695325"/>
          </a:xfrm>
        </p:spPr>
        <p:txBody>
          <a:bodyPr anchor="ctr"/>
          <a:lstStyle/>
          <a:p>
            <a:r>
              <a:rPr lang="de-DE" kern="0" dirty="0" err="1">
                <a:solidFill>
                  <a:srgbClr val="002864"/>
                </a:solidFill>
              </a:rPr>
              <a:t>Detecting</a:t>
            </a:r>
            <a:r>
              <a:rPr lang="de-DE" kern="0" dirty="0">
                <a:solidFill>
                  <a:srgbClr val="002864"/>
                </a:solidFill>
              </a:rPr>
              <a:t> </a:t>
            </a:r>
            <a:r>
              <a:rPr lang="de-DE" kern="0" dirty="0" err="1">
                <a:solidFill>
                  <a:srgbClr val="002864"/>
                </a:solidFill>
              </a:rPr>
              <a:t>information</a:t>
            </a:r>
            <a:r>
              <a:rPr lang="de-DE" kern="0" dirty="0">
                <a:solidFill>
                  <a:srgbClr val="002864"/>
                </a:solidFill>
              </a:rPr>
              <a:t> </a:t>
            </a:r>
            <a:r>
              <a:rPr lang="de-DE" kern="0" dirty="0" err="1">
                <a:solidFill>
                  <a:srgbClr val="002864"/>
                </a:solidFill>
              </a:rPr>
              <a:t>leakage</a:t>
            </a:r>
            <a:endParaRPr lang="en-DE" dirty="0">
              <a:solidFill>
                <a:srgbClr val="0028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397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440C5-265D-B68D-6C94-6A7D47B76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Data splits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Google Shape;139;p11">
                <a:extLst>
                  <a:ext uri="{FF2B5EF4-FFF2-40B4-BE49-F238E27FC236}">
                    <a16:creationId xmlns:a16="http://schemas.microsoft.com/office/drawing/2014/main" id="{7D66B318-37BD-7D23-28C6-C43822E1B0AC}"/>
                  </a:ext>
                </a:extLst>
              </p:cNvPr>
              <p:cNvSpPr txBox="1"/>
              <p:nvPr/>
            </p:nvSpPr>
            <p:spPr>
              <a:xfrm>
                <a:off x="97453" y="1000540"/>
                <a:ext cx="5430067" cy="16158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68569" rIns="68569" bIns="68569" anchor="t" anchorCtr="0">
                <a:spAutoFit/>
              </a:bodyPr>
              <a:lstStyle/>
              <a:p>
                <a:pPr algn="l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sz="1600" dirty="0"/>
                  <a:t>Mathematically </a:t>
                </a:r>
                <a:r>
                  <a:rPr lang="de-DE" sz="1600" dirty="0" err="1"/>
                  <a:t>speaking</a:t>
                </a:r>
                <a:r>
                  <a:rPr lang="de-DE" sz="1600" dirty="0"/>
                  <a:t>:</a:t>
                </a:r>
                <a:br>
                  <a:rPr lang="de-DE" sz="1600" dirty="0"/>
                </a:br>
                <a:br>
                  <a:rPr lang="de-DE" sz="1600" dirty="0"/>
                </a:br>
                <a:r>
                  <a:rPr lang="de-DE" sz="1600" dirty="0"/>
                  <a:t>Given </a:t>
                </a:r>
                <a:r>
                  <a:rPr lang="de-DE" sz="1600" dirty="0" err="1"/>
                  <a:t>dataset</a:t>
                </a:r>
                <a:r>
                  <a:rPr lang="de-DE" sz="1600" dirty="0"/>
                  <a:t>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de-DE" sz="1600" dirty="0"/>
                  <a:t> and </a:t>
                </a:r>
                <a:r>
                  <a:rPr lang="de-DE" sz="1600" dirty="0" err="1"/>
                  <a:t>partition</a:t>
                </a:r>
                <a:r>
                  <a:rPr lang="de-DE" sz="1600" dirty="0"/>
                  <a:t> </a:t>
                </a:r>
                <a:r>
                  <a:rPr lang="de-DE" sz="1600" dirty="0" err="1"/>
                  <a:t>sizes</a:t>
                </a:r>
                <a:r>
                  <a:rPr lang="de-DE" sz="1600" dirty="0"/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1600" dirty="0"/>
                  <a:t>, </a:t>
                </a:r>
                <a:br>
                  <a:rPr lang="de-DE" sz="1600" dirty="0"/>
                </a:br>
                <a:r>
                  <a:rPr lang="de-DE" sz="1600" dirty="0"/>
                  <a:t>find a </a:t>
                </a:r>
                <a:r>
                  <a:rPr lang="de-DE" sz="1600" dirty="0" err="1"/>
                  <a:t>partition</a:t>
                </a:r>
                <a:r>
                  <a:rPr lang="de-DE" sz="1600" dirty="0"/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de-DE" sz="1600" dirty="0"/>
                  <a:t> </a:t>
                </a:r>
                <a:r>
                  <a:rPr lang="de-DE" sz="1600" dirty="0" err="1"/>
                  <a:t>of</a:t>
                </a:r>
                <a:r>
                  <a:rPr lang="de-DE" sz="1600" dirty="0"/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de-DE" sz="1600" dirty="0"/>
                  <a:t> </a:t>
                </a:r>
                <a:r>
                  <a:rPr lang="de-DE" sz="1600" dirty="0" err="1"/>
                  <a:t>with</a:t>
                </a:r>
                <a:r>
                  <a:rPr lang="de-DE" sz="16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endParaRPr lang="de-DE" sz="1600" dirty="0"/>
              </a:p>
              <a:p>
                <a:pPr algn="l">
                  <a:spcBef>
                    <a:spcPts val="0"/>
                  </a:spcBef>
                  <a:spcAft>
                    <a:spcPts val="0"/>
                  </a:spcAft>
                </a:pPr>
                <a:endParaRPr lang="de-DE" sz="1600" dirty="0"/>
              </a:p>
              <a:p>
                <a:pPr algn="l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sz="1600" dirty="0"/>
                  <a:t>Solution: </a:t>
                </a:r>
                <a14:m>
                  <m:oMath xmlns:m="http://schemas.openxmlformats.org/officeDocument/2006/math">
                    <m:r>
                      <a:rPr lang="de-DE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→[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sz="1600" dirty="0"/>
              </a:p>
            </p:txBody>
          </p:sp>
        </mc:Choice>
        <mc:Fallback>
          <p:sp>
            <p:nvSpPr>
              <p:cNvPr id="4" name="Google Shape;139;p11">
                <a:extLst>
                  <a:ext uri="{FF2B5EF4-FFF2-40B4-BE49-F238E27FC236}">
                    <a16:creationId xmlns:a16="http://schemas.microsoft.com/office/drawing/2014/main" id="{7D66B318-37BD-7D23-28C6-C43822E1B0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53" y="1000540"/>
                <a:ext cx="5430067" cy="1615805"/>
              </a:xfrm>
              <a:prstGeom prst="rect">
                <a:avLst/>
              </a:prstGeom>
              <a:blipFill>
                <a:blip r:embed="rId2"/>
                <a:stretch>
                  <a:fillRect l="-932" r="-1166" b="-31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Google Shape;140;p11">
                <a:extLst>
                  <a:ext uri="{FF2B5EF4-FFF2-40B4-BE49-F238E27FC236}">
                    <a16:creationId xmlns:a16="http://schemas.microsoft.com/office/drawing/2014/main" id="{B4884683-7C3A-9AFD-3BB1-6F9520FF5414}"/>
                  </a:ext>
                </a:extLst>
              </p:cNvPr>
              <p:cNvSpPr txBox="1"/>
              <p:nvPr/>
            </p:nvSpPr>
            <p:spPr>
              <a:xfrm>
                <a:off x="5460056" y="411510"/>
                <a:ext cx="3596850" cy="42934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68569" rIns="68569" bIns="68569" anchor="t" anchorCtr="0">
                <a:spAutoFit/>
              </a:bodyPr>
              <a:lstStyle/>
              <a:p>
                <a:pPr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A2D6E"/>
                  </a:buClr>
                </a:pPr>
                <a:r>
                  <a:rPr lang="de-DE" sz="1500" dirty="0" err="1"/>
                  <a:t>There</a:t>
                </a:r>
                <a:r>
                  <a:rPr lang="de-DE" sz="1500" dirty="0"/>
                  <a:t> </a:t>
                </a:r>
                <a:r>
                  <a:rPr lang="de-DE" sz="1500" dirty="0" err="1"/>
                  <a:t>are</a:t>
                </a:r>
                <a:r>
                  <a:rPr lang="de-DE" sz="1500" dirty="0"/>
                  <a:t> </a:t>
                </a:r>
                <a:r>
                  <a:rPr lang="de-DE" sz="1500" dirty="0" err="1"/>
                  <a:t>many</a:t>
                </a:r>
                <a:r>
                  <a:rPr lang="de-DE" sz="1500" dirty="0"/>
                  <a:t> </a:t>
                </a:r>
                <a:r>
                  <a:rPr lang="de-DE" sz="1500" dirty="0" err="1"/>
                  <a:t>ways</a:t>
                </a:r>
                <a:r>
                  <a:rPr lang="de-DE" sz="1500" dirty="0"/>
                  <a:t> </a:t>
                </a:r>
                <a:r>
                  <a:rPr lang="de-DE" sz="1500" dirty="0" err="1"/>
                  <a:t>of</a:t>
                </a:r>
                <a:r>
                  <a:rPr lang="de-DE" sz="1500" dirty="0"/>
                  <a:t> </a:t>
                </a:r>
                <a:r>
                  <a:rPr lang="de-DE" sz="1500" dirty="0" err="1"/>
                  <a:t>finding</a:t>
                </a:r>
                <a:r>
                  <a:rPr lang="de-DE" sz="1500" dirty="0"/>
                  <a:t> </a:t>
                </a:r>
                <a14:m>
                  <m:oMath xmlns:m="http://schemas.openxmlformats.org/officeDocument/2006/math">
                    <m:r>
                      <a:rPr lang="de-DE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de-DE" sz="1500" dirty="0"/>
                  <a:t> :</a:t>
                </a:r>
                <a:endParaRPr sz="1500" dirty="0"/>
              </a:p>
              <a:p>
                <a:pPr marL="361950" indent="-28575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A2D6E"/>
                  </a:buClr>
                  <a:buSzPts val="2000"/>
                  <a:buFont typeface="Arial" panose="020B0604020202020204" pitchFamily="34" charset="0"/>
                  <a:buChar char="•"/>
                </a:pPr>
                <a:r>
                  <a:rPr lang="de-DE" sz="1500" b="1" dirty="0">
                    <a:solidFill>
                      <a:srgbClr val="002864"/>
                    </a:solidFill>
                  </a:rPr>
                  <a:t>Random</a:t>
                </a:r>
                <a:endParaRPr sz="1500" b="1" dirty="0">
                  <a:solidFill>
                    <a:srgbClr val="002864"/>
                  </a:solidFill>
                </a:endParaRPr>
              </a:p>
              <a:p>
                <a:pPr marL="361950" indent="-28575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A2D6E"/>
                  </a:buClr>
                  <a:buSzPts val="2000"/>
                  <a:buFont typeface="Arial" panose="020B0604020202020204" pitchFamily="34" charset="0"/>
                  <a:buChar char="•"/>
                </a:pPr>
                <a:r>
                  <a:rPr lang="de-DE" sz="1500" b="1" dirty="0">
                    <a:solidFill>
                      <a:srgbClr val="002864"/>
                    </a:solidFill>
                  </a:rPr>
                  <a:t>Cluster-</a:t>
                </a:r>
                <a:r>
                  <a:rPr lang="de-DE" sz="1500" b="1" dirty="0" err="1">
                    <a:solidFill>
                      <a:srgbClr val="002864"/>
                    </a:solidFill>
                  </a:rPr>
                  <a:t>based</a:t>
                </a:r>
                <a:r>
                  <a:rPr lang="de-DE" sz="1500" dirty="0"/>
                  <a:t>, e.g.:</a:t>
                </a:r>
                <a:endParaRPr sz="1500" dirty="0"/>
              </a:p>
              <a:p>
                <a:pPr marL="704850" lvl="1" indent="-28575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A2D6E"/>
                  </a:buClr>
                  <a:buSzPts val="2000"/>
                  <a:buFont typeface="Arial" panose="020B0604020202020204" pitchFamily="34" charset="0"/>
                  <a:buChar char="•"/>
                </a:pPr>
                <a:r>
                  <a:rPr lang="de-DE" sz="1500" dirty="0" err="1"/>
                  <a:t>Butina</a:t>
                </a:r>
                <a:r>
                  <a:rPr lang="de-DE" sz="1500" dirty="0"/>
                  <a:t> </a:t>
                </a:r>
                <a:r>
                  <a:rPr lang="de-DE" sz="1500" dirty="0" err="1"/>
                  <a:t>clustering</a:t>
                </a:r>
                <a:r>
                  <a:rPr lang="de-DE" sz="1500" dirty="0"/>
                  <a:t> (</a:t>
                </a:r>
                <a:r>
                  <a:rPr lang="de-DE" sz="1500" dirty="0" err="1"/>
                  <a:t>Butina</a:t>
                </a:r>
                <a:r>
                  <a:rPr lang="de-DE" sz="1500" dirty="0"/>
                  <a:t>, 1999) </a:t>
                </a:r>
                <a:endParaRPr sz="1500" dirty="0"/>
              </a:p>
              <a:p>
                <a:pPr marL="704850" lvl="1" indent="-28575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A2D6E"/>
                  </a:buClr>
                  <a:buSzPts val="2000"/>
                  <a:buFont typeface="Arial" panose="020B0604020202020204" pitchFamily="34" charset="0"/>
                  <a:buChar char="•"/>
                </a:pPr>
                <a:r>
                  <a:rPr lang="de-DE" sz="1500" dirty="0"/>
                  <a:t>Scaffolds</a:t>
                </a:r>
                <a:endParaRPr sz="1500" dirty="0"/>
              </a:p>
              <a:p>
                <a:pPr marL="361950" indent="-28575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A2D6E"/>
                  </a:buClr>
                  <a:buSzPts val="2000"/>
                  <a:buFont typeface="Arial" panose="020B0604020202020204" pitchFamily="34" charset="0"/>
                  <a:buChar char="•"/>
                </a:pPr>
                <a:r>
                  <a:rPr lang="de-DE" sz="1500" b="1" dirty="0" err="1">
                    <a:solidFill>
                      <a:srgbClr val="002864"/>
                    </a:solidFill>
                  </a:rPr>
                  <a:t>Similarity-based</a:t>
                </a:r>
                <a:r>
                  <a:rPr lang="de-DE" sz="1500" dirty="0"/>
                  <a:t>, e.g.:</a:t>
                </a:r>
                <a:endParaRPr sz="1500" dirty="0"/>
              </a:p>
              <a:p>
                <a:pPr marL="704850" lvl="1" indent="-28575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A2D6E"/>
                  </a:buClr>
                  <a:buSzPts val="2000"/>
                  <a:buFont typeface="Arial" panose="020B0604020202020204" pitchFamily="34" charset="0"/>
                  <a:buChar char="•"/>
                </a:pPr>
                <a:r>
                  <a:rPr lang="de-DE" sz="1500" dirty="0" err="1"/>
                  <a:t>Molecular</a:t>
                </a:r>
                <a:r>
                  <a:rPr lang="de-DE" sz="1500" dirty="0"/>
                  <a:t> </a:t>
                </a:r>
                <a:r>
                  <a:rPr lang="de-DE" sz="1500" dirty="0" err="1"/>
                  <a:t>fingerprints</a:t>
                </a:r>
                <a:endParaRPr sz="1500" dirty="0"/>
              </a:p>
              <a:p>
                <a:pPr marL="704850" lvl="1" indent="-28575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A2D6E"/>
                  </a:buClr>
                  <a:buSzPts val="2000"/>
                  <a:buFont typeface="Arial" panose="020B0604020202020204" pitchFamily="34" charset="0"/>
                  <a:buChar char="•"/>
                </a:pPr>
                <a:r>
                  <a:rPr lang="de-DE" sz="1500" dirty="0" err="1"/>
                  <a:t>Molecular</a:t>
                </a:r>
                <a:r>
                  <a:rPr lang="de-DE" sz="1500" dirty="0"/>
                  <a:t> </a:t>
                </a:r>
                <a:r>
                  <a:rPr lang="de-DE" sz="1500" dirty="0" err="1"/>
                  <a:t>weights</a:t>
                </a:r>
                <a:endParaRPr sz="1500" dirty="0"/>
              </a:p>
              <a:p>
                <a:pPr marL="361950" indent="-28575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A2D6E"/>
                  </a:buClr>
                  <a:buSzPts val="2000"/>
                  <a:buFont typeface="Arial" panose="020B0604020202020204" pitchFamily="34" charset="0"/>
                  <a:buChar char="•"/>
                </a:pPr>
                <a:r>
                  <a:rPr lang="de-DE" sz="1500" b="1" dirty="0" err="1">
                    <a:solidFill>
                      <a:srgbClr val="002864"/>
                    </a:solidFill>
                  </a:rPr>
                  <a:t>Optimization</a:t>
                </a:r>
                <a:r>
                  <a:rPr lang="de-DE" sz="1500" b="1" dirty="0">
                    <a:solidFill>
                      <a:srgbClr val="002864"/>
                    </a:solidFill>
                  </a:rPr>
                  <a:t> </a:t>
                </a:r>
                <a:r>
                  <a:rPr lang="de-DE" sz="1500" b="1" dirty="0" err="1">
                    <a:solidFill>
                      <a:srgbClr val="002864"/>
                    </a:solidFill>
                  </a:rPr>
                  <a:t>problems</a:t>
                </a:r>
                <a:r>
                  <a:rPr lang="de-DE" sz="1500" dirty="0"/>
                  <a:t>, e.g.:</a:t>
                </a:r>
                <a:endParaRPr sz="1500" dirty="0"/>
              </a:p>
              <a:p>
                <a:pPr marL="704850" lvl="1" indent="-28575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A2D6E"/>
                  </a:buClr>
                  <a:buSzPts val="2000"/>
                  <a:buFont typeface="Arial" panose="020B0604020202020204" pitchFamily="34" charset="0"/>
                  <a:buChar char="•"/>
                </a:pPr>
                <a:r>
                  <a:rPr lang="de-DE" sz="1500" dirty="0" err="1"/>
                  <a:t>LoHi</a:t>
                </a:r>
                <a:r>
                  <a:rPr lang="de-DE" sz="1500" dirty="0"/>
                  <a:t> (</a:t>
                </a:r>
                <a:r>
                  <a:rPr lang="de-DE" sz="1500" dirty="0" err="1"/>
                  <a:t>Steshin</a:t>
                </a:r>
                <a:r>
                  <a:rPr lang="de-DE" sz="1500" dirty="0"/>
                  <a:t>, 2023)</a:t>
                </a:r>
                <a:endParaRPr sz="1500" dirty="0"/>
              </a:p>
              <a:p>
                <a:pPr marL="704850" lvl="1" indent="-28575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A2D6E"/>
                  </a:buClr>
                  <a:buSzPts val="2000"/>
                  <a:buFont typeface="Arial" panose="020B0604020202020204" pitchFamily="34" charset="0"/>
                  <a:buChar char="•"/>
                </a:pPr>
                <a:r>
                  <a:rPr lang="de-DE" sz="1500" dirty="0" err="1"/>
                  <a:t>GraphPart</a:t>
                </a:r>
                <a:r>
                  <a:rPr lang="de-DE" sz="1500" dirty="0"/>
                  <a:t> (Teufel et al., 2023)</a:t>
                </a:r>
                <a:endParaRPr sz="1500" dirty="0"/>
              </a:p>
              <a:p>
                <a:pPr marL="704850" lvl="1" indent="-28575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A2D6E"/>
                  </a:buClr>
                  <a:buSzPts val="2000"/>
                  <a:buFont typeface="Arial" panose="020B0604020202020204" pitchFamily="34" charset="0"/>
                  <a:buChar char="•"/>
                </a:pPr>
                <a:r>
                  <a:rPr lang="de-DE" sz="1500" b="1" dirty="0" err="1"/>
                  <a:t>DataSAIL</a:t>
                </a:r>
                <a:r>
                  <a:rPr lang="de-DE" sz="1500" b="1" dirty="0"/>
                  <a:t> (</a:t>
                </a:r>
                <a:r>
                  <a:rPr lang="de-DE" sz="1500" b="1" dirty="0" err="1"/>
                  <a:t>Joeres</a:t>
                </a:r>
                <a:r>
                  <a:rPr lang="de-DE" sz="1500" b="1" dirty="0"/>
                  <a:t> et al. 2025)</a:t>
                </a:r>
                <a:endParaRPr sz="1500" b="1" dirty="0"/>
              </a:p>
            </p:txBody>
          </p:sp>
        </mc:Choice>
        <mc:Fallback>
          <p:sp>
            <p:nvSpPr>
              <p:cNvPr id="5" name="Google Shape;140;p11">
                <a:extLst>
                  <a:ext uri="{FF2B5EF4-FFF2-40B4-BE49-F238E27FC236}">
                    <a16:creationId xmlns:a16="http://schemas.microsoft.com/office/drawing/2014/main" id="{B4884683-7C3A-9AFD-3BB1-6F9520FF54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0056" y="411510"/>
                <a:ext cx="3596850" cy="4293461"/>
              </a:xfrm>
              <a:prstGeom prst="rect">
                <a:avLst/>
              </a:prstGeom>
              <a:blipFill>
                <a:blip r:embed="rId3"/>
                <a:stretch>
                  <a:fillRect l="-14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oogle Shape;144;p11" title="image_480.png">
            <a:extLst>
              <a:ext uri="{FF2B5EF4-FFF2-40B4-BE49-F238E27FC236}">
                <a16:creationId xmlns:a16="http://schemas.microsoft.com/office/drawing/2014/main" id="{6C0E5ECA-8308-CBD5-32AF-FF860F840B6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0663" y="2825175"/>
            <a:ext cx="1586681" cy="119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5;p11" title="image_480.png">
            <a:extLst>
              <a:ext uri="{FF2B5EF4-FFF2-40B4-BE49-F238E27FC236}">
                <a16:creationId xmlns:a16="http://schemas.microsoft.com/office/drawing/2014/main" id="{998C01AC-9C72-4EED-81CF-890C3709D88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038" y="3219638"/>
            <a:ext cx="1849661" cy="1398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6;p11" title="image_480.png">
            <a:extLst>
              <a:ext uri="{FF2B5EF4-FFF2-40B4-BE49-F238E27FC236}">
                <a16:creationId xmlns:a16="http://schemas.microsoft.com/office/drawing/2014/main" id="{756B0C36-08D2-7DD1-C364-6325713094E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0293" y="3219638"/>
            <a:ext cx="1849661" cy="139880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48;p11">
            <a:extLst>
              <a:ext uri="{FF2B5EF4-FFF2-40B4-BE49-F238E27FC236}">
                <a16:creationId xmlns:a16="http://schemas.microsoft.com/office/drawing/2014/main" id="{F2BC5FAA-AB6B-BB2D-4383-F59D28348194}"/>
              </a:ext>
            </a:extLst>
          </p:cNvPr>
          <p:cNvSpPr txBox="1"/>
          <p:nvPr/>
        </p:nvSpPr>
        <p:spPr>
          <a:xfrm>
            <a:off x="364988" y="2957606"/>
            <a:ext cx="1275750" cy="36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500"/>
              <a:t>Partitioning 1</a:t>
            </a:r>
            <a:endParaRPr sz="1500"/>
          </a:p>
        </p:txBody>
      </p:sp>
      <p:sp>
        <p:nvSpPr>
          <p:cNvPr id="10" name="Google Shape;149;p11">
            <a:extLst>
              <a:ext uri="{FF2B5EF4-FFF2-40B4-BE49-F238E27FC236}">
                <a16:creationId xmlns:a16="http://schemas.microsoft.com/office/drawing/2014/main" id="{49E38F4F-364A-CC23-5580-FCC96250E1BC}"/>
              </a:ext>
            </a:extLst>
          </p:cNvPr>
          <p:cNvSpPr txBox="1"/>
          <p:nvPr/>
        </p:nvSpPr>
        <p:spPr>
          <a:xfrm>
            <a:off x="3768094" y="2957606"/>
            <a:ext cx="1275750" cy="36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500"/>
              <a:t>Partitioning 2</a:t>
            </a:r>
            <a:endParaRPr sz="1500"/>
          </a:p>
        </p:txBody>
      </p:sp>
      <p:sp>
        <p:nvSpPr>
          <p:cNvPr id="11" name="Google Shape;150;p11">
            <a:extLst>
              <a:ext uri="{FF2B5EF4-FFF2-40B4-BE49-F238E27FC236}">
                <a16:creationId xmlns:a16="http://schemas.microsoft.com/office/drawing/2014/main" id="{4D76B168-C21C-BC59-5275-1ACCD361FDEE}"/>
              </a:ext>
            </a:extLst>
          </p:cNvPr>
          <p:cNvSpPr txBox="1"/>
          <p:nvPr/>
        </p:nvSpPr>
        <p:spPr>
          <a:xfrm>
            <a:off x="2096129" y="2561096"/>
            <a:ext cx="1275750" cy="36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500"/>
              <a:t>Dataset</a:t>
            </a:r>
            <a:endParaRPr sz="1500"/>
          </a:p>
        </p:txBody>
      </p:sp>
    </p:spTree>
    <p:extLst>
      <p:ext uri="{BB962C8B-B14F-4D97-AF65-F5344CB8AC3E}">
        <p14:creationId xmlns:p14="http://schemas.microsoft.com/office/powerpoint/2010/main" val="2947443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05;p22" title="phylOverview_splits (1).png">
            <a:extLst>
              <a:ext uri="{FF2B5EF4-FFF2-40B4-BE49-F238E27FC236}">
                <a16:creationId xmlns:a16="http://schemas.microsoft.com/office/drawing/2014/main" id="{08FC8256-DE14-7C22-A1A6-6EE052FD3C3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5103" y="699542"/>
            <a:ext cx="8413794" cy="40055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2655E7-8BEC-4688-B3A5-69D57C73F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1150"/>
            <a:ext cx="7787208" cy="695325"/>
          </a:xfrm>
        </p:spPr>
        <p:txBody>
          <a:bodyPr/>
          <a:lstStyle/>
          <a:p>
            <a:r>
              <a:rPr lang="en-DE" dirty="0"/>
              <a:t>Data splits</a:t>
            </a:r>
          </a:p>
        </p:txBody>
      </p:sp>
    </p:spTree>
    <p:extLst>
      <p:ext uri="{BB962C8B-B14F-4D97-AF65-F5344CB8AC3E}">
        <p14:creationId xmlns:p14="http://schemas.microsoft.com/office/powerpoint/2010/main" val="1515025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E032B-E112-4749-950A-FBD275600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1150"/>
            <a:ext cx="8291264" cy="695325"/>
          </a:xfrm>
        </p:spPr>
        <p:txBody>
          <a:bodyPr/>
          <a:lstStyle/>
          <a:p>
            <a:r>
              <a:rPr lang="en-DE" dirty="0"/>
              <a:t>Controlling data leakage with clever data splits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246ED83-CF70-D4D3-74A4-A440744FD356}"/>
              </a:ext>
            </a:extLst>
          </p:cNvPr>
          <p:cNvGrpSpPr/>
          <p:nvPr/>
        </p:nvGrpSpPr>
        <p:grpSpPr>
          <a:xfrm>
            <a:off x="155225" y="4191775"/>
            <a:ext cx="2312700" cy="714975"/>
            <a:chOff x="155225" y="4191775"/>
            <a:chExt cx="2312700" cy="714975"/>
          </a:xfrm>
        </p:grpSpPr>
        <p:sp>
          <p:nvSpPr>
            <p:cNvPr id="13" name="Google Shape;314;p39">
              <a:extLst>
                <a:ext uri="{FF2B5EF4-FFF2-40B4-BE49-F238E27FC236}">
                  <a16:creationId xmlns:a16="http://schemas.microsoft.com/office/drawing/2014/main" id="{D2CCFC62-FD08-E30B-1DF3-F4C6FC3797F5}"/>
                </a:ext>
              </a:extLst>
            </p:cNvPr>
            <p:cNvSpPr txBox="1"/>
            <p:nvPr/>
          </p:nvSpPr>
          <p:spPr>
            <a:xfrm>
              <a:off x="226338" y="4191775"/>
              <a:ext cx="1011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" sz="2000">
                  <a:solidFill>
                    <a:schemeClr val="dk1"/>
                  </a:solidFill>
                </a:rPr>
                <a:t>3.1828</a:t>
              </a:r>
              <a:endParaRPr sz="2000">
                <a:solidFill>
                  <a:schemeClr val="dk1"/>
                </a:solidFill>
              </a:endParaRPr>
            </a:p>
          </p:txBody>
        </p:sp>
        <p:sp>
          <p:nvSpPr>
            <p:cNvPr id="14" name="Google Shape;315;p39">
              <a:extLst>
                <a:ext uri="{FF2B5EF4-FFF2-40B4-BE49-F238E27FC236}">
                  <a16:creationId xmlns:a16="http://schemas.microsoft.com/office/drawing/2014/main" id="{ECDE0391-D603-4708-491D-08DADF565876}"/>
                </a:ext>
              </a:extLst>
            </p:cNvPr>
            <p:cNvSpPr txBox="1"/>
            <p:nvPr/>
          </p:nvSpPr>
          <p:spPr>
            <a:xfrm>
              <a:off x="1309426" y="4191775"/>
              <a:ext cx="10875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" sz="2000">
                  <a:solidFill>
                    <a:schemeClr val="dk1"/>
                  </a:solidFill>
                </a:rPr>
                <a:t>-0.2948</a:t>
              </a:r>
              <a:endParaRPr sz="2000">
                <a:solidFill>
                  <a:schemeClr val="dk1"/>
                </a:solidFill>
              </a:endParaRPr>
            </a:p>
          </p:txBody>
        </p:sp>
        <p:cxnSp>
          <p:nvCxnSpPr>
            <p:cNvPr id="15" name="Google Shape;316;p39">
              <a:extLst>
                <a:ext uri="{FF2B5EF4-FFF2-40B4-BE49-F238E27FC236}">
                  <a16:creationId xmlns:a16="http://schemas.microsoft.com/office/drawing/2014/main" id="{01044B87-B5C2-F528-8607-A927C3AC57E5}"/>
                </a:ext>
              </a:extLst>
            </p:cNvPr>
            <p:cNvCxnSpPr/>
            <p:nvPr/>
          </p:nvCxnSpPr>
          <p:spPr>
            <a:xfrm>
              <a:off x="155225" y="4231067"/>
              <a:ext cx="2312700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16" name="Google Shape;317;p39">
              <a:extLst>
                <a:ext uri="{FF2B5EF4-FFF2-40B4-BE49-F238E27FC236}">
                  <a16:creationId xmlns:a16="http://schemas.microsoft.com/office/drawing/2014/main" id="{3F848E8B-ADBA-DC0D-E07F-91F6B80F027F}"/>
                </a:ext>
              </a:extLst>
            </p:cNvPr>
            <p:cNvSpPr txBox="1"/>
            <p:nvPr/>
          </p:nvSpPr>
          <p:spPr>
            <a:xfrm>
              <a:off x="359075" y="4491250"/>
              <a:ext cx="1905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" sz="1500">
                  <a:solidFill>
                    <a:schemeClr val="dk1"/>
                  </a:solidFill>
                </a:rPr>
                <a:t>ground truth</a:t>
              </a:r>
              <a:endParaRPr sz="1500">
                <a:solidFill>
                  <a:schemeClr val="dk1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4362BB7-1FD0-C086-4EE6-A6CA1DAF7FFD}"/>
              </a:ext>
            </a:extLst>
          </p:cNvPr>
          <p:cNvGrpSpPr/>
          <p:nvPr/>
        </p:nvGrpSpPr>
        <p:grpSpPr>
          <a:xfrm>
            <a:off x="2521100" y="1066836"/>
            <a:ext cx="3790800" cy="3718339"/>
            <a:chOff x="2521100" y="1066836"/>
            <a:chExt cx="3790800" cy="3718339"/>
          </a:xfrm>
        </p:grpSpPr>
        <p:sp>
          <p:nvSpPr>
            <p:cNvPr id="3" name="Google Shape;303;p39">
              <a:extLst>
                <a:ext uri="{FF2B5EF4-FFF2-40B4-BE49-F238E27FC236}">
                  <a16:creationId xmlns:a16="http://schemas.microsoft.com/office/drawing/2014/main" id="{BD8229E3-3BC9-5A62-F82F-D5D895C0CEE4}"/>
                </a:ext>
              </a:extLst>
            </p:cNvPr>
            <p:cNvSpPr/>
            <p:nvPr/>
          </p:nvSpPr>
          <p:spPr>
            <a:xfrm>
              <a:off x="2521100" y="1254875"/>
              <a:ext cx="3790800" cy="415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pic>
          <p:nvPicPr>
            <p:cNvPr id="35" name="Google Shape;336;p39">
              <a:extLst>
                <a:ext uri="{FF2B5EF4-FFF2-40B4-BE49-F238E27FC236}">
                  <a16:creationId xmlns:a16="http://schemas.microsoft.com/office/drawing/2014/main" id="{BB20D66F-75FD-075F-F023-4D47DD599BB7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230097" y="1066836"/>
              <a:ext cx="2372875" cy="2372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37;p39">
              <a:extLst>
                <a:ext uri="{FF2B5EF4-FFF2-40B4-BE49-F238E27FC236}">
                  <a16:creationId xmlns:a16="http://schemas.microsoft.com/office/drawing/2014/main" id="{9E77DBD9-991E-FD10-8CBC-70375337E768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828195" y="3687333"/>
              <a:ext cx="1087500" cy="10875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Google Shape;338;p39">
              <a:extLst>
                <a:ext uri="{FF2B5EF4-FFF2-40B4-BE49-F238E27FC236}">
                  <a16:creationId xmlns:a16="http://schemas.microsoft.com/office/drawing/2014/main" id="{127DA25F-1845-F5D3-3FEE-61692DF70946}"/>
                </a:ext>
              </a:extLst>
            </p:cNvPr>
            <p:cNvSpPr txBox="1"/>
            <p:nvPr/>
          </p:nvSpPr>
          <p:spPr>
            <a:xfrm>
              <a:off x="2917304" y="3676975"/>
              <a:ext cx="19050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" sz="1500" b="1">
                  <a:solidFill>
                    <a:schemeClr val="dk1"/>
                  </a:solidFill>
                </a:rPr>
                <a:t>DataSAIL</a:t>
              </a:r>
              <a:r>
                <a:rPr lang="tr" sz="1500">
                  <a:solidFill>
                    <a:schemeClr val="dk1"/>
                  </a:solidFill>
                </a:rPr>
                <a:t> fights information leakage and helps train generalizing models</a:t>
              </a:r>
              <a:endParaRPr sz="1500">
                <a:solidFill>
                  <a:schemeClr val="dk1"/>
                </a:solidFill>
              </a:endParaRPr>
            </a:p>
          </p:txBody>
        </p:sp>
      </p:grpSp>
      <p:sp>
        <p:nvSpPr>
          <p:cNvPr id="38" name="Google Shape;339;p39">
            <a:extLst>
              <a:ext uri="{FF2B5EF4-FFF2-40B4-BE49-F238E27FC236}">
                <a16:creationId xmlns:a16="http://schemas.microsoft.com/office/drawing/2014/main" id="{DB5D63FE-E9AD-9482-D032-AE2CC2598570}"/>
              </a:ext>
            </a:extLst>
          </p:cNvPr>
          <p:cNvSpPr txBox="1"/>
          <p:nvPr/>
        </p:nvSpPr>
        <p:spPr>
          <a:xfrm rot="-5400000">
            <a:off x="1862546" y="2645775"/>
            <a:ext cx="1605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000" dirty="0">
                <a:solidFill>
                  <a:schemeClr val="dk1"/>
                </a:solidFill>
              </a:rPr>
              <a:t>Memorizing</a:t>
            </a:r>
            <a:endParaRPr sz="2000" dirty="0">
              <a:solidFill>
                <a:schemeClr val="dk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B914EDD-D5E5-417E-1704-C80550D94171}"/>
              </a:ext>
            </a:extLst>
          </p:cNvPr>
          <p:cNvGrpSpPr/>
          <p:nvPr/>
        </p:nvGrpSpPr>
        <p:grpSpPr>
          <a:xfrm>
            <a:off x="226338" y="2030425"/>
            <a:ext cx="2170475" cy="2215800"/>
            <a:chOff x="226338" y="2030425"/>
            <a:chExt cx="2170475" cy="2215800"/>
          </a:xfrm>
        </p:grpSpPr>
        <p:sp>
          <p:nvSpPr>
            <p:cNvPr id="7" name="Google Shape;307;p39">
              <a:extLst>
                <a:ext uri="{FF2B5EF4-FFF2-40B4-BE49-F238E27FC236}">
                  <a16:creationId xmlns:a16="http://schemas.microsoft.com/office/drawing/2014/main" id="{0123877B-C027-E655-7171-EAD0D71AC47C}"/>
                </a:ext>
              </a:extLst>
            </p:cNvPr>
            <p:cNvSpPr/>
            <p:nvPr/>
          </p:nvSpPr>
          <p:spPr>
            <a:xfrm>
              <a:off x="1770125" y="2030475"/>
              <a:ext cx="241800" cy="17232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8" name="Google Shape;308;p39">
              <a:extLst>
                <a:ext uri="{FF2B5EF4-FFF2-40B4-BE49-F238E27FC236}">
                  <a16:creationId xmlns:a16="http://schemas.microsoft.com/office/drawing/2014/main" id="{D25103D5-D03F-BC44-F8E8-A09FCB0492B5}"/>
                </a:ext>
              </a:extLst>
            </p:cNvPr>
            <p:cNvSpPr/>
            <p:nvPr/>
          </p:nvSpPr>
          <p:spPr>
            <a:xfrm>
              <a:off x="603250" y="2030425"/>
              <a:ext cx="241800" cy="17232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" name="Google Shape;309;p39">
              <a:extLst>
                <a:ext uri="{FF2B5EF4-FFF2-40B4-BE49-F238E27FC236}">
                  <a16:creationId xmlns:a16="http://schemas.microsoft.com/office/drawing/2014/main" id="{5D7692D2-525E-BD38-13B5-BCB7B6B50D70}"/>
                </a:ext>
              </a:extLst>
            </p:cNvPr>
            <p:cNvSpPr/>
            <p:nvPr/>
          </p:nvSpPr>
          <p:spPr>
            <a:xfrm>
              <a:off x="352739" y="2859782"/>
              <a:ext cx="2001177" cy="596118"/>
            </a:xfrm>
            <a:prstGeom prst="rect">
              <a:avLst/>
            </a:prstGeom>
            <a:solidFill>
              <a:srgbClr val="D5A6B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pic>
          <p:nvPicPr>
            <p:cNvPr id="10" name="Google Shape;311;p39">
              <a:extLst>
                <a:ext uri="{FF2B5EF4-FFF2-40B4-BE49-F238E27FC236}">
                  <a16:creationId xmlns:a16="http://schemas.microsoft.com/office/drawing/2014/main" id="{380FC47B-5D7E-01A8-786A-82FCCCC49806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63757" y="2859782"/>
              <a:ext cx="589601" cy="589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12;p39">
              <a:extLst>
                <a:ext uri="{FF2B5EF4-FFF2-40B4-BE49-F238E27FC236}">
                  <a16:creationId xmlns:a16="http://schemas.microsoft.com/office/drawing/2014/main" id="{D7AC377B-6E57-8546-7B82-FCBE42E67C24}"/>
                </a:ext>
              </a:extLst>
            </p:cNvPr>
            <p:cNvSpPr txBox="1"/>
            <p:nvPr/>
          </p:nvSpPr>
          <p:spPr>
            <a:xfrm>
              <a:off x="226338" y="3753625"/>
              <a:ext cx="1011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" sz="2000">
                  <a:solidFill>
                    <a:schemeClr val="dk1"/>
                  </a:solidFill>
                </a:rPr>
                <a:t>3.1415</a:t>
              </a:r>
              <a:endParaRPr sz="2000">
                <a:solidFill>
                  <a:schemeClr val="dk1"/>
                </a:solidFill>
              </a:endParaRPr>
            </a:p>
          </p:txBody>
        </p:sp>
        <p:sp>
          <p:nvSpPr>
            <p:cNvPr id="12" name="Google Shape;313;p39">
              <a:extLst>
                <a:ext uri="{FF2B5EF4-FFF2-40B4-BE49-F238E27FC236}">
                  <a16:creationId xmlns:a16="http://schemas.microsoft.com/office/drawing/2014/main" id="{808C1ADF-FB24-FAA4-15C3-E5E1113D938A}"/>
                </a:ext>
              </a:extLst>
            </p:cNvPr>
            <p:cNvSpPr txBox="1"/>
            <p:nvPr/>
          </p:nvSpPr>
          <p:spPr>
            <a:xfrm>
              <a:off x="1385213" y="3753625"/>
              <a:ext cx="1011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" sz="2000">
                  <a:solidFill>
                    <a:schemeClr val="dk1"/>
                  </a:solidFill>
                </a:rPr>
                <a:t>2.7183</a:t>
              </a:r>
              <a:endParaRPr sz="2000">
                <a:solidFill>
                  <a:schemeClr val="dk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26DCDBF-3F80-196E-2AD2-BDE9416F0C29}"/>
                </a:ext>
              </a:extLst>
            </p:cNvPr>
            <p:cNvSpPr txBox="1"/>
            <p:nvPr/>
          </p:nvSpPr>
          <p:spPr>
            <a:xfrm>
              <a:off x="482181" y="3016966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train</a:t>
              </a:r>
              <a:endParaRPr lang="en-DE" sz="1400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8891D36-FC38-BB0F-8733-E3331216D256}"/>
                </a:ext>
              </a:extLst>
            </p:cNvPr>
            <p:cNvSpPr txBox="1"/>
            <p:nvPr/>
          </p:nvSpPr>
          <p:spPr>
            <a:xfrm>
              <a:off x="1673454" y="3016617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test</a:t>
              </a:r>
              <a:endParaRPr lang="en-DE" sz="1400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31B8C21-1594-0FED-D967-CFFCE4BFA4E4}"/>
              </a:ext>
            </a:extLst>
          </p:cNvPr>
          <p:cNvGrpSpPr/>
          <p:nvPr/>
        </p:nvGrpSpPr>
        <p:grpSpPr>
          <a:xfrm>
            <a:off x="5918289" y="2030425"/>
            <a:ext cx="2759486" cy="2653950"/>
            <a:chOff x="5918289" y="2030425"/>
            <a:chExt cx="2759486" cy="2653950"/>
          </a:xfrm>
        </p:grpSpPr>
        <p:sp>
          <p:nvSpPr>
            <p:cNvPr id="23" name="Google Shape;324;p39">
              <a:extLst>
                <a:ext uri="{FF2B5EF4-FFF2-40B4-BE49-F238E27FC236}">
                  <a16:creationId xmlns:a16="http://schemas.microsoft.com/office/drawing/2014/main" id="{32580C5B-0621-9F62-3896-1E48CFBF0390}"/>
                </a:ext>
              </a:extLst>
            </p:cNvPr>
            <p:cNvSpPr/>
            <p:nvPr/>
          </p:nvSpPr>
          <p:spPr>
            <a:xfrm>
              <a:off x="7979975" y="2030475"/>
              <a:ext cx="241800" cy="17232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4" name="Google Shape;325;p39">
              <a:extLst>
                <a:ext uri="{FF2B5EF4-FFF2-40B4-BE49-F238E27FC236}">
                  <a16:creationId xmlns:a16="http://schemas.microsoft.com/office/drawing/2014/main" id="{A4A2FC35-AD52-287E-8033-B9F493B2878B}"/>
                </a:ext>
              </a:extLst>
            </p:cNvPr>
            <p:cNvSpPr/>
            <p:nvPr/>
          </p:nvSpPr>
          <p:spPr>
            <a:xfrm>
              <a:off x="6813100" y="2030425"/>
              <a:ext cx="241800" cy="17232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7" name="Google Shape;328;p39">
              <a:extLst>
                <a:ext uri="{FF2B5EF4-FFF2-40B4-BE49-F238E27FC236}">
                  <a16:creationId xmlns:a16="http://schemas.microsoft.com/office/drawing/2014/main" id="{E9468E2E-7A4A-48C1-2BB2-AE4110D3F456}"/>
                </a:ext>
              </a:extLst>
            </p:cNvPr>
            <p:cNvSpPr txBox="1"/>
            <p:nvPr/>
          </p:nvSpPr>
          <p:spPr>
            <a:xfrm>
              <a:off x="6436188" y="3753625"/>
              <a:ext cx="1011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" sz="2000">
                  <a:solidFill>
                    <a:schemeClr val="dk1"/>
                  </a:solidFill>
                </a:rPr>
                <a:t>3.0139</a:t>
              </a:r>
              <a:endParaRPr sz="2000">
                <a:solidFill>
                  <a:schemeClr val="dk1"/>
                </a:solidFill>
              </a:endParaRPr>
            </a:p>
          </p:txBody>
        </p:sp>
        <p:sp>
          <p:nvSpPr>
            <p:cNvPr id="28" name="Google Shape;329;p39">
              <a:extLst>
                <a:ext uri="{FF2B5EF4-FFF2-40B4-BE49-F238E27FC236}">
                  <a16:creationId xmlns:a16="http://schemas.microsoft.com/office/drawing/2014/main" id="{302B5E0D-5CAB-8E28-2E35-704DBB75B2F9}"/>
                </a:ext>
              </a:extLst>
            </p:cNvPr>
            <p:cNvSpPr txBox="1"/>
            <p:nvPr/>
          </p:nvSpPr>
          <p:spPr>
            <a:xfrm>
              <a:off x="7595063" y="3753625"/>
              <a:ext cx="1011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" sz="2000">
                  <a:solidFill>
                    <a:schemeClr val="dk1"/>
                  </a:solidFill>
                </a:rPr>
                <a:t>0.1293</a:t>
              </a:r>
              <a:endParaRPr sz="2000">
                <a:solidFill>
                  <a:schemeClr val="dk1"/>
                </a:solidFill>
              </a:endParaRPr>
            </a:p>
          </p:txBody>
        </p:sp>
        <p:sp>
          <p:nvSpPr>
            <p:cNvPr id="29" name="Google Shape;330;p39">
              <a:extLst>
                <a:ext uri="{FF2B5EF4-FFF2-40B4-BE49-F238E27FC236}">
                  <a16:creationId xmlns:a16="http://schemas.microsoft.com/office/drawing/2014/main" id="{0BAAF8A2-E2BC-28F8-6C6C-6CFE0DC6D153}"/>
                </a:ext>
              </a:extLst>
            </p:cNvPr>
            <p:cNvSpPr txBox="1"/>
            <p:nvPr/>
          </p:nvSpPr>
          <p:spPr>
            <a:xfrm>
              <a:off x="6436188" y="4191775"/>
              <a:ext cx="1011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" sz="2000">
                  <a:solidFill>
                    <a:schemeClr val="dk1"/>
                  </a:solidFill>
                </a:rPr>
                <a:t>3.1828</a:t>
              </a:r>
              <a:endParaRPr sz="2000">
                <a:solidFill>
                  <a:schemeClr val="dk1"/>
                </a:solidFill>
              </a:endParaRPr>
            </a:p>
          </p:txBody>
        </p:sp>
        <p:sp>
          <p:nvSpPr>
            <p:cNvPr id="30" name="Google Shape;331;p39">
              <a:extLst>
                <a:ext uri="{FF2B5EF4-FFF2-40B4-BE49-F238E27FC236}">
                  <a16:creationId xmlns:a16="http://schemas.microsoft.com/office/drawing/2014/main" id="{C450B1FD-301B-823E-00B1-76F14EA7F770}"/>
                </a:ext>
              </a:extLst>
            </p:cNvPr>
            <p:cNvSpPr txBox="1"/>
            <p:nvPr/>
          </p:nvSpPr>
          <p:spPr>
            <a:xfrm>
              <a:off x="7519276" y="4191775"/>
              <a:ext cx="10875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" sz="2000">
                  <a:solidFill>
                    <a:schemeClr val="dk1"/>
                  </a:solidFill>
                </a:rPr>
                <a:t>-0.2948</a:t>
              </a:r>
              <a:endParaRPr sz="2000">
                <a:solidFill>
                  <a:schemeClr val="dk1"/>
                </a:solidFill>
              </a:endParaRPr>
            </a:p>
          </p:txBody>
        </p:sp>
        <p:cxnSp>
          <p:nvCxnSpPr>
            <p:cNvPr id="31" name="Google Shape;332;p39">
              <a:extLst>
                <a:ext uri="{FF2B5EF4-FFF2-40B4-BE49-F238E27FC236}">
                  <a16:creationId xmlns:a16="http://schemas.microsoft.com/office/drawing/2014/main" id="{5D1533EF-21EF-A19C-3FF7-D50BB5782450}"/>
                </a:ext>
              </a:extLst>
            </p:cNvPr>
            <p:cNvCxnSpPr/>
            <p:nvPr/>
          </p:nvCxnSpPr>
          <p:spPr>
            <a:xfrm>
              <a:off x="6365075" y="4231067"/>
              <a:ext cx="2312700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39" name="Google Shape;340;p39">
              <a:extLst>
                <a:ext uri="{FF2B5EF4-FFF2-40B4-BE49-F238E27FC236}">
                  <a16:creationId xmlns:a16="http://schemas.microsoft.com/office/drawing/2014/main" id="{55289761-A7A5-6693-2433-E31CFDE48264}"/>
                </a:ext>
              </a:extLst>
            </p:cNvPr>
            <p:cNvSpPr txBox="1"/>
            <p:nvPr/>
          </p:nvSpPr>
          <p:spPr>
            <a:xfrm rot="-5400000">
              <a:off x="5330889" y="2645775"/>
              <a:ext cx="16674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" sz="2000" dirty="0">
                  <a:solidFill>
                    <a:schemeClr val="dk1"/>
                  </a:solidFill>
                </a:rPr>
                <a:t>Generalizing</a:t>
              </a:r>
              <a:endParaRPr sz="2000" dirty="0">
                <a:solidFill>
                  <a:schemeClr val="dk1"/>
                </a:solidFill>
              </a:endParaRPr>
            </a:p>
          </p:txBody>
        </p:sp>
        <p:sp>
          <p:nvSpPr>
            <p:cNvPr id="42" name="Google Shape;309;p39">
              <a:extLst>
                <a:ext uri="{FF2B5EF4-FFF2-40B4-BE49-F238E27FC236}">
                  <a16:creationId xmlns:a16="http://schemas.microsoft.com/office/drawing/2014/main" id="{9FC5C80F-49C7-98B2-FEC4-7964D4E1F349}"/>
                </a:ext>
              </a:extLst>
            </p:cNvPr>
            <p:cNvSpPr/>
            <p:nvPr/>
          </p:nvSpPr>
          <p:spPr>
            <a:xfrm>
              <a:off x="6539573" y="2864874"/>
              <a:ext cx="2001177" cy="596118"/>
            </a:xfrm>
            <a:prstGeom prst="rect">
              <a:avLst/>
            </a:prstGeom>
            <a:solidFill>
              <a:srgbClr val="D5A6B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pic>
          <p:nvPicPr>
            <p:cNvPr id="43" name="Google Shape;311;p39">
              <a:extLst>
                <a:ext uri="{FF2B5EF4-FFF2-40B4-BE49-F238E27FC236}">
                  <a16:creationId xmlns:a16="http://schemas.microsoft.com/office/drawing/2014/main" id="{825F5B0F-A383-F11F-B36D-28B45638F6E0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250591" y="2864874"/>
              <a:ext cx="589601" cy="589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06DD1BC-6159-D2FB-8C74-3A25D979F26A}"/>
                </a:ext>
              </a:extLst>
            </p:cNvPr>
            <p:cNvSpPr txBox="1"/>
            <p:nvPr/>
          </p:nvSpPr>
          <p:spPr>
            <a:xfrm>
              <a:off x="6695997" y="3015242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train</a:t>
              </a:r>
              <a:endParaRPr lang="en-DE" sz="14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132F2D1-3A34-A59A-7551-9ABD1C62E7AF}"/>
                </a:ext>
              </a:extLst>
            </p:cNvPr>
            <p:cNvSpPr txBox="1"/>
            <p:nvPr/>
          </p:nvSpPr>
          <p:spPr>
            <a:xfrm>
              <a:off x="7887270" y="3014893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test</a:t>
              </a:r>
              <a:endParaRPr lang="en-DE" sz="1400" dirty="0"/>
            </a:p>
          </p:txBody>
        </p:sp>
      </p:grpSp>
      <p:pic>
        <p:nvPicPr>
          <p:cNvPr id="41" name="Google Shape;349;p40" title="phylOverview_splits.png">
            <a:extLst>
              <a:ext uri="{FF2B5EF4-FFF2-40B4-BE49-F238E27FC236}">
                <a16:creationId xmlns:a16="http://schemas.microsoft.com/office/drawing/2014/main" id="{400CEA3C-1FE7-AC24-F3BA-8EC0799AED6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1938" t="38813" r="78318" b="21941"/>
          <a:stretch/>
        </p:blipFill>
        <p:spPr>
          <a:xfrm>
            <a:off x="297314" y="724619"/>
            <a:ext cx="2115186" cy="2001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349;p40" title="phylOverview_splits.png">
            <a:extLst>
              <a:ext uri="{FF2B5EF4-FFF2-40B4-BE49-F238E27FC236}">
                <a16:creationId xmlns:a16="http://schemas.microsoft.com/office/drawing/2014/main" id="{75729D42-724B-D3F5-6F22-53A2E434795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81058" t="33365" b="19607"/>
          <a:stretch/>
        </p:blipFill>
        <p:spPr>
          <a:xfrm>
            <a:off x="6533116" y="472353"/>
            <a:ext cx="2007634" cy="2372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48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F267A-A9C1-AEE8-BDD4-97CD0ADDA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sz="2400" b="1" dirty="0">
                <a:solidFill>
                  <a:srgbClr val="002864"/>
                </a:solidFill>
              </a:rPr>
              <a:t>Drug-target </a:t>
            </a:r>
            <a:r>
              <a:rPr lang="de-DE" sz="2400" b="1" dirty="0" err="1">
                <a:solidFill>
                  <a:srgbClr val="002864"/>
                </a:solidFill>
              </a:rPr>
              <a:t>interaction</a:t>
            </a:r>
            <a:r>
              <a:rPr lang="de-DE" sz="2400" b="1" dirty="0">
                <a:solidFill>
                  <a:srgbClr val="002864"/>
                </a:solidFill>
              </a:rPr>
              <a:t> </a:t>
            </a:r>
            <a:r>
              <a:rPr lang="de-DE" sz="2400" b="1" dirty="0" err="1">
                <a:solidFill>
                  <a:srgbClr val="002864"/>
                </a:solidFill>
              </a:rPr>
              <a:t>prediction</a:t>
            </a:r>
            <a:r>
              <a:rPr lang="de-DE" sz="2400" b="1" dirty="0">
                <a:solidFill>
                  <a:srgbClr val="002864"/>
                </a:solidFill>
              </a:rPr>
              <a:t> </a:t>
            </a:r>
            <a:r>
              <a:rPr lang="de-DE" sz="2400" b="1" dirty="0" err="1">
                <a:solidFill>
                  <a:srgbClr val="002864"/>
                </a:solidFill>
              </a:rPr>
              <a:t>model</a:t>
            </a:r>
            <a:endParaRPr lang="en-DE" dirty="0">
              <a:solidFill>
                <a:srgbClr val="002864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4D0307B-FC65-5F14-1DCE-8C18E878E88A}"/>
              </a:ext>
            </a:extLst>
          </p:cNvPr>
          <p:cNvGrpSpPr/>
          <p:nvPr/>
        </p:nvGrpSpPr>
        <p:grpSpPr>
          <a:xfrm>
            <a:off x="882746" y="843558"/>
            <a:ext cx="7587272" cy="1746993"/>
            <a:chOff x="882746" y="771550"/>
            <a:chExt cx="7587272" cy="1746993"/>
          </a:xfrm>
        </p:grpSpPr>
        <p:pic>
          <p:nvPicPr>
            <p:cNvPr id="5" name="Google Shape;83;p8" title="pyloPLI.png">
              <a:extLst>
                <a:ext uri="{FF2B5EF4-FFF2-40B4-BE49-F238E27FC236}">
                  <a16:creationId xmlns:a16="http://schemas.microsoft.com/office/drawing/2014/main" id="{07CA310A-D152-38E9-011A-6D3140F6E847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82746" y="771550"/>
              <a:ext cx="1860550" cy="17469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84;p8">
              <a:extLst>
                <a:ext uri="{FF2B5EF4-FFF2-40B4-BE49-F238E27FC236}">
                  <a16:creationId xmlns:a16="http://schemas.microsoft.com/office/drawing/2014/main" id="{EA6FD47F-6B8F-194A-3D94-9ED1ADA2834B}"/>
                </a:ext>
              </a:extLst>
            </p:cNvPr>
            <p:cNvSpPr/>
            <p:nvPr/>
          </p:nvSpPr>
          <p:spPr>
            <a:xfrm>
              <a:off x="6228184" y="986089"/>
              <a:ext cx="2241834" cy="1348425"/>
            </a:xfrm>
            <a:prstGeom prst="roundRect">
              <a:avLst>
                <a:gd name="adj" fmla="val 16667"/>
              </a:avLst>
            </a:prstGeom>
            <a:solidFill>
              <a:srgbClr val="EAD1DC"/>
            </a:solidFill>
            <a:ln w="19050" cap="flat" cmpd="sng">
              <a:solidFill>
                <a:srgbClr val="99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342900" indent="-266700" algn="l">
                <a:spcBef>
                  <a:spcPts val="0"/>
                </a:spcBef>
                <a:spcAft>
                  <a:spcPts val="0"/>
                </a:spcAft>
                <a:buSzPts val="2000"/>
                <a:buChar char="●"/>
              </a:pPr>
              <a:r>
                <a:rPr lang="de-DE" sz="1500" dirty="0"/>
                <a:t>Yes/</a:t>
              </a:r>
              <a:r>
                <a:rPr lang="de-DE" sz="1500" dirty="0" err="1"/>
                <a:t>No</a:t>
              </a:r>
              <a:r>
                <a:rPr lang="de-DE" sz="1500" dirty="0"/>
                <a:t>, </a:t>
              </a:r>
              <a:r>
                <a:rPr lang="de-DE" sz="1500" dirty="0" err="1"/>
                <a:t>or</a:t>
              </a:r>
              <a:endParaRPr sz="1500" dirty="0"/>
            </a:p>
            <a:p>
              <a:pPr marL="342900" indent="-266700" algn="l">
                <a:spcBef>
                  <a:spcPts val="0"/>
                </a:spcBef>
                <a:spcAft>
                  <a:spcPts val="0"/>
                </a:spcAft>
                <a:buSzPts val="2000"/>
                <a:buChar char="●"/>
              </a:pPr>
              <a:r>
                <a:rPr lang="de-DE" sz="1500" dirty="0"/>
                <a:t>Type </a:t>
              </a:r>
              <a:r>
                <a:rPr lang="de-DE" sz="1500" dirty="0" err="1"/>
                <a:t>of</a:t>
              </a:r>
              <a:r>
                <a:rPr lang="de-DE" sz="1500" dirty="0"/>
                <a:t> </a:t>
              </a:r>
              <a:r>
                <a:rPr lang="de-DE" sz="1500" dirty="0" err="1"/>
                <a:t>binding</a:t>
              </a:r>
              <a:r>
                <a:rPr lang="de-DE" sz="1500" dirty="0"/>
                <a:t>, </a:t>
              </a:r>
              <a:r>
                <a:rPr lang="de-DE" sz="1500" dirty="0" err="1"/>
                <a:t>or</a:t>
              </a:r>
              <a:endParaRPr sz="1500" dirty="0"/>
            </a:p>
            <a:p>
              <a:pPr marL="342900" indent="-266700" algn="l">
                <a:spcBef>
                  <a:spcPts val="0"/>
                </a:spcBef>
                <a:spcAft>
                  <a:spcPts val="0"/>
                </a:spcAft>
                <a:buSzPts val="2000"/>
                <a:buChar char="●"/>
              </a:pPr>
              <a:r>
                <a:rPr lang="de-DE" sz="1500" dirty="0" err="1"/>
                <a:t>Strength</a:t>
              </a:r>
              <a:r>
                <a:rPr lang="de-DE" sz="1500" dirty="0"/>
                <a:t> </a:t>
              </a:r>
              <a:r>
                <a:rPr lang="de-DE" sz="1500" dirty="0" err="1"/>
                <a:t>of</a:t>
              </a:r>
              <a:r>
                <a:rPr lang="de-DE" sz="1500" dirty="0"/>
                <a:t> </a:t>
              </a:r>
              <a:r>
                <a:rPr lang="de-DE" sz="1500" dirty="0" err="1"/>
                <a:t>binding</a:t>
              </a:r>
              <a:endParaRPr sz="1500" dirty="0"/>
            </a:p>
          </p:txBody>
        </p:sp>
        <p:sp>
          <p:nvSpPr>
            <p:cNvPr id="7" name="Google Shape;85;p8">
              <a:extLst>
                <a:ext uri="{FF2B5EF4-FFF2-40B4-BE49-F238E27FC236}">
                  <a16:creationId xmlns:a16="http://schemas.microsoft.com/office/drawing/2014/main" id="{50A2F26B-8348-5F9A-061E-413D0656F872}"/>
                </a:ext>
              </a:extLst>
            </p:cNvPr>
            <p:cNvSpPr/>
            <p:nvPr/>
          </p:nvSpPr>
          <p:spPr>
            <a:xfrm>
              <a:off x="2906738" y="1392439"/>
              <a:ext cx="3220425" cy="53572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800"/>
            </a:p>
          </p:txBody>
        </p:sp>
        <p:grpSp>
          <p:nvGrpSpPr>
            <p:cNvPr id="8" name="Google Shape;86;p8">
              <a:extLst>
                <a:ext uri="{FF2B5EF4-FFF2-40B4-BE49-F238E27FC236}">
                  <a16:creationId xmlns:a16="http://schemas.microsoft.com/office/drawing/2014/main" id="{ECD851B0-F69E-29EB-426D-7EEB235AC04A}"/>
                </a:ext>
              </a:extLst>
            </p:cNvPr>
            <p:cNvGrpSpPr/>
            <p:nvPr/>
          </p:nvGrpSpPr>
          <p:grpSpPr>
            <a:xfrm>
              <a:off x="3988913" y="1132267"/>
              <a:ext cx="1056075" cy="1056075"/>
              <a:chOff x="5394901" y="2724954"/>
              <a:chExt cx="1408100" cy="1408100"/>
            </a:xfrm>
          </p:grpSpPr>
          <p:sp>
            <p:nvSpPr>
              <p:cNvPr id="9" name="Google Shape;87;p8">
                <a:extLst>
                  <a:ext uri="{FF2B5EF4-FFF2-40B4-BE49-F238E27FC236}">
                    <a16:creationId xmlns:a16="http://schemas.microsoft.com/office/drawing/2014/main" id="{C101878A-8662-5845-E24A-265284A0EE13}"/>
                  </a:ext>
                </a:extLst>
              </p:cNvPr>
              <p:cNvSpPr/>
              <p:nvPr/>
            </p:nvSpPr>
            <p:spPr>
              <a:xfrm>
                <a:off x="6599025" y="3415375"/>
                <a:ext cx="85800" cy="2118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1800"/>
              </a:p>
            </p:txBody>
          </p:sp>
          <p:sp>
            <p:nvSpPr>
              <p:cNvPr id="10" name="Google Shape;88;p8">
                <a:extLst>
                  <a:ext uri="{FF2B5EF4-FFF2-40B4-BE49-F238E27FC236}">
                    <a16:creationId xmlns:a16="http://schemas.microsoft.com/office/drawing/2014/main" id="{DB1C3CBF-61B9-65F4-7D12-9C3B9F738866}"/>
                  </a:ext>
                </a:extLst>
              </p:cNvPr>
              <p:cNvSpPr/>
              <p:nvPr/>
            </p:nvSpPr>
            <p:spPr>
              <a:xfrm>
                <a:off x="5518000" y="3415375"/>
                <a:ext cx="90600" cy="2118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1800"/>
              </a:p>
            </p:txBody>
          </p:sp>
          <p:sp>
            <p:nvSpPr>
              <p:cNvPr id="11" name="Google Shape;89;p8">
                <a:extLst>
                  <a:ext uri="{FF2B5EF4-FFF2-40B4-BE49-F238E27FC236}">
                    <a16:creationId xmlns:a16="http://schemas.microsoft.com/office/drawing/2014/main" id="{E923667F-0798-3D43-A55A-BB908AB0070F}"/>
                  </a:ext>
                </a:extLst>
              </p:cNvPr>
              <p:cNvSpPr/>
              <p:nvPr/>
            </p:nvSpPr>
            <p:spPr>
              <a:xfrm>
                <a:off x="5579850" y="3241500"/>
                <a:ext cx="1041300" cy="3780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1800"/>
              </a:p>
            </p:txBody>
          </p:sp>
          <p:pic>
            <p:nvPicPr>
              <p:cNvPr id="12" name="Google Shape;90;p8">
                <a:extLst>
                  <a:ext uri="{FF2B5EF4-FFF2-40B4-BE49-F238E27FC236}">
                    <a16:creationId xmlns:a16="http://schemas.microsoft.com/office/drawing/2014/main" id="{B4DD342B-D443-4CBF-1DAE-389F56DC979F}"/>
                  </a:ext>
                </a:extLst>
              </p:cNvPr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5394901" y="2724954"/>
                <a:ext cx="1408100" cy="14081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089EAA-4AFF-F06A-599A-DE03D975C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Slide </a:t>
            </a:r>
            <a:fld id="{C2BE9D04-194B-3B49-84F7-ABD01BD69B33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15</a:t>
            </a:fld>
            <a:r>
              <a:rPr lang="de-DE">
                <a:solidFill>
                  <a:schemeClr val="bg1"/>
                </a:solidFill>
              </a:rPr>
              <a:t> |</a:t>
            </a:r>
          </a:p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3" name="Google Shape;183;p13" title="DataSAIL_Logo.png">
            <a:extLst>
              <a:ext uri="{FF2B5EF4-FFF2-40B4-BE49-F238E27FC236}">
                <a16:creationId xmlns:a16="http://schemas.microsoft.com/office/drawing/2014/main" id="{25C7B5FC-7022-C3E2-230B-8D2D8960C6B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0392" y="51470"/>
            <a:ext cx="1014357" cy="1008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8265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F267A-A9C1-AEE8-BDD4-97CD0ADDA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sz="2400" b="1" dirty="0">
                <a:solidFill>
                  <a:srgbClr val="002864"/>
                </a:solidFill>
              </a:rPr>
              <a:t>Drug-target </a:t>
            </a:r>
            <a:r>
              <a:rPr lang="de-DE" sz="2400" b="1" dirty="0" err="1">
                <a:solidFill>
                  <a:srgbClr val="002864"/>
                </a:solidFill>
              </a:rPr>
              <a:t>interaction</a:t>
            </a:r>
            <a:r>
              <a:rPr lang="de-DE" sz="2400" b="1" dirty="0">
                <a:solidFill>
                  <a:srgbClr val="002864"/>
                </a:solidFill>
              </a:rPr>
              <a:t> </a:t>
            </a:r>
            <a:r>
              <a:rPr lang="de-DE" sz="2400" b="1" dirty="0" err="1">
                <a:solidFill>
                  <a:srgbClr val="002864"/>
                </a:solidFill>
              </a:rPr>
              <a:t>prediction</a:t>
            </a:r>
            <a:r>
              <a:rPr lang="de-DE" sz="2400" b="1" dirty="0">
                <a:solidFill>
                  <a:srgbClr val="002864"/>
                </a:solidFill>
              </a:rPr>
              <a:t> </a:t>
            </a:r>
            <a:r>
              <a:rPr lang="de-DE" sz="2400" b="1" dirty="0" err="1">
                <a:solidFill>
                  <a:srgbClr val="002864"/>
                </a:solidFill>
              </a:rPr>
              <a:t>model</a:t>
            </a:r>
            <a:endParaRPr lang="en-DE" dirty="0">
              <a:solidFill>
                <a:srgbClr val="002864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4D0307B-FC65-5F14-1DCE-8C18E878E88A}"/>
              </a:ext>
            </a:extLst>
          </p:cNvPr>
          <p:cNvGrpSpPr>
            <a:grpSpLocks noChangeAspect="1"/>
          </p:cNvGrpSpPr>
          <p:nvPr/>
        </p:nvGrpSpPr>
        <p:grpSpPr>
          <a:xfrm>
            <a:off x="5436096" y="1190943"/>
            <a:ext cx="2933169" cy="834825"/>
            <a:chOff x="4081237" y="986090"/>
            <a:chExt cx="4737706" cy="1348425"/>
          </a:xfrm>
        </p:grpSpPr>
        <p:sp>
          <p:nvSpPr>
            <p:cNvPr id="6" name="Google Shape;84;p8">
              <a:extLst>
                <a:ext uri="{FF2B5EF4-FFF2-40B4-BE49-F238E27FC236}">
                  <a16:creationId xmlns:a16="http://schemas.microsoft.com/office/drawing/2014/main" id="{EA6FD47F-6B8F-194A-3D94-9ED1ADA2834B}"/>
                </a:ext>
              </a:extLst>
            </p:cNvPr>
            <p:cNvSpPr/>
            <p:nvPr/>
          </p:nvSpPr>
          <p:spPr>
            <a:xfrm>
              <a:off x="6228183" y="986090"/>
              <a:ext cx="2590760" cy="1348425"/>
            </a:xfrm>
            <a:prstGeom prst="roundRect">
              <a:avLst>
                <a:gd name="adj" fmla="val 16667"/>
              </a:avLst>
            </a:prstGeom>
            <a:solidFill>
              <a:srgbClr val="EAD1DC"/>
            </a:solidFill>
            <a:ln w="19050" cap="flat" cmpd="sng">
              <a:solidFill>
                <a:srgbClr val="99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198900" indent="-194700" algn="l">
                <a:spcBef>
                  <a:spcPts val="0"/>
                </a:spcBef>
                <a:spcAft>
                  <a:spcPts val="0"/>
                </a:spcAft>
                <a:buSzPct val="100000"/>
                <a:buChar char="●"/>
              </a:pPr>
              <a:r>
                <a:rPr lang="de-DE" sz="1100" dirty="0"/>
                <a:t>Yes/</a:t>
              </a:r>
              <a:r>
                <a:rPr lang="de-DE" sz="1100" dirty="0" err="1"/>
                <a:t>No</a:t>
              </a:r>
              <a:r>
                <a:rPr lang="de-DE" sz="1100" dirty="0"/>
                <a:t>, </a:t>
              </a:r>
              <a:r>
                <a:rPr lang="de-DE" sz="1100" dirty="0" err="1"/>
                <a:t>or</a:t>
              </a:r>
              <a:endParaRPr sz="1100" dirty="0"/>
            </a:p>
            <a:p>
              <a:pPr marL="198900" indent="-194700" algn="l">
                <a:spcBef>
                  <a:spcPts val="0"/>
                </a:spcBef>
                <a:spcAft>
                  <a:spcPts val="0"/>
                </a:spcAft>
                <a:buSzPct val="100000"/>
                <a:buChar char="●"/>
              </a:pPr>
              <a:r>
                <a:rPr lang="de-DE" sz="1100" dirty="0"/>
                <a:t>Type </a:t>
              </a:r>
              <a:r>
                <a:rPr lang="de-DE" sz="1100" dirty="0" err="1"/>
                <a:t>of</a:t>
              </a:r>
              <a:r>
                <a:rPr lang="de-DE" sz="1100" dirty="0"/>
                <a:t> </a:t>
              </a:r>
              <a:r>
                <a:rPr lang="de-DE" sz="1100" dirty="0" err="1"/>
                <a:t>binding</a:t>
              </a:r>
              <a:r>
                <a:rPr lang="de-DE" sz="1100" dirty="0"/>
                <a:t>, </a:t>
              </a:r>
              <a:r>
                <a:rPr lang="de-DE" sz="1100" dirty="0" err="1"/>
                <a:t>or</a:t>
              </a:r>
              <a:endParaRPr sz="1100" dirty="0"/>
            </a:p>
            <a:p>
              <a:pPr marL="198900" indent="-194700" algn="l">
                <a:spcBef>
                  <a:spcPts val="0"/>
                </a:spcBef>
                <a:spcAft>
                  <a:spcPts val="0"/>
                </a:spcAft>
                <a:buSzPct val="100000"/>
                <a:buChar char="●"/>
              </a:pPr>
              <a:r>
                <a:rPr lang="de-DE" sz="1100" dirty="0" err="1"/>
                <a:t>Strength</a:t>
              </a:r>
              <a:r>
                <a:rPr lang="de-DE" sz="1100" dirty="0"/>
                <a:t> </a:t>
              </a:r>
              <a:r>
                <a:rPr lang="de-DE" sz="1100" dirty="0" err="1"/>
                <a:t>of</a:t>
              </a:r>
              <a:r>
                <a:rPr lang="de-DE" sz="1100" dirty="0"/>
                <a:t> </a:t>
              </a:r>
              <a:r>
                <a:rPr lang="de-DE" sz="1100" dirty="0" err="1"/>
                <a:t>binding</a:t>
              </a:r>
              <a:endParaRPr sz="1100" dirty="0"/>
            </a:p>
          </p:txBody>
        </p:sp>
        <p:sp>
          <p:nvSpPr>
            <p:cNvPr id="7" name="Google Shape;85;p8">
              <a:extLst>
                <a:ext uri="{FF2B5EF4-FFF2-40B4-BE49-F238E27FC236}">
                  <a16:creationId xmlns:a16="http://schemas.microsoft.com/office/drawing/2014/main" id="{50A2F26B-8348-5F9A-061E-413D0656F872}"/>
                </a:ext>
              </a:extLst>
            </p:cNvPr>
            <p:cNvSpPr/>
            <p:nvPr/>
          </p:nvSpPr>
          <p:spPr>
            <a:xfrm>
              <a:off x="4081237" y="1392438"/>
              <a:ext cx="2045925" cy="53572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800"/>
            </a:p>
          </p:txBody>
        </p:sp>
        <p:grpSp>
          <p:nvGrpSpPr>
            <p:cNvPr id="8" name="Google Shape;86;p8">
              <a:extLst>
                <a:ext uri="{FF2B5EF4-FFF2-40B4-BE49-F238E27FC236}">
                  <a16:creationId xmlns:a16="http://schemas.microsoft.com/office/drawing/2014/main" id="{ECD851B0-F69E-29EB-426D-7EEB235AC04A}"/>
                </a:ext>
              </a:extLst>
            </p:cNvPr>
            <p:cNvGrpSpPr/>
            <p:nvPr/>
          </p:nvGrpSpPr>
          <p:grpSpPr>
            <a:xfrm>
              <a:off x="4595327" y="1132268"/>
              <a:ext cx="1056074" cy="1056075"/>
              <a:chOff x="6203451" y="2724954"/>
              <a:chExt cx="1408098" cy="1408100"/>
            </a:xfrm>
          </p:grpSpPr>
          <p:sp>
            <p:nvSpPr>
              <p:cNvPr id="9" name="Google Shape;87;p8">
                <a:extLst>
                  <a:ext uri="{FF2B5EF4-FFF2-40B4-BE49-F238E27FC236}">
                    <a16:creationId xmlns:a16="http://schemas.microsoft.com/office/drawing/2014/main" id="{C101878A-8662-5845-E24A-265284A0EE13}"/>
                  </a:ext>
                </a:extLst>
              </p:cNvPr>
              <p:cNvSpPr/>
              <p:nvPr/>
            </p:nvSpPr>
            <p:spPr>
              <a:xfrm>
                <a:off x="6599025" y="3415375"/>
                <a:ext cx="85800" cy="2118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1800"/>
              </a:p>
            </p:txBody>
          </p:sp>
          <p:sp>
            <p:nvSpPr>
              <p:cNvPr id="11" name="Google Shape;89;p8">
                <a:extLst>
                  <a:ext uri="{FF2B5EF4-FFF2-40B4-BE49-F238E27FC236}">
                    <a16:creationId xmlns:a16="http://schemas.microsoft.com/office/drawing/2014/main" id="{E923667F-0798-3D43-A55A-BB908AB0070F}"/>
                  </a:ext>
                </a:extLst>
              </p:cNvPr>
              <p:cNvSpPr/>
              <p:nvPr/>
            </p:nvSpPr>
            <p:spPr>
              <a:xfrm>
                <a:off x="6377638" y="3177616"/>
                <a:ext cx="1078829" cy="503868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1800"/>
              </a:p>
            </p:txBody>
          </p:sp>
          <p:pic>
            <p:nvPicPr>
              <p:cNvPr id="12" name="Google Shape;90;p8">
                <a:extLst>
                  <a:ext uri="{FF2B5EF4-FFF2-40B4-BE49-F238E27FC236}">
                    <a16:creationId xmlns:a16="http://schemas.microsoft.com/office/drawing/2014/main" id="{B4DD342B-D443-4CBF-1DAE-389F56DC979F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203451" y="2724954"/>
                <a:ext cx="1408098" cy="14081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089EAA-4AFF-F06A-599A-DE03D975C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Slide </a:t>
            </a:r>
            <a:fld id="{C2BE9D04-194B-3B49-84F7-ABD01BD69B33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16</a:t>
            </a:fld>
            <a:r>
              <a:rPr lang="de-DE">
                <a:solidFill>
                  <a:schemeClr val="bg1"/>
                </a:solidFill>
              </a:rPr>
              <a:t> |</a:t>
            </a:r>
          </a:p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4CDA805-7D23-E963-A86D-FD2092AF4E75}"/>
              </a:ext>
            </a:extLst>
          </p:cNvPr>
          <p:cNvGrpSpPr/>
          <p:nvPr/>
        </p:nvGrpSpPr>
        <p:grpSpPr>
          <a:xfrm>
            <a:off x="107504" y="2571750"/>
            <a:ext cx="8856984" cy="2406174"/>
            <a:chOff x="107504" y="2574291"/>
            <a:chExt cx="8856984" cy="240617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0D151A1-EFA8-35A1-7E86-0E4E993B434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6110" y="2600426"/>
              <a:ext cx="8238378" cy="2275580"/>
              <a:chOff x="78038" y="502575"/>
              <a:chExt cx="8939644" cy="2469282"/>
            </a:xfrm>
          </p:grpSpPr>
          <p:pic>
            <p:nvPicPr>
              <p:cNvPr id="16" name="Google Shape;362;p25">
                <a:extLst>
                  <a:ext uri="{FF2B5EF4-FFF2-40B4-BE49-F238E27FC236}">
                    <a16:creationId xmlns:a16="http://schemas.microsoft.com/office/drawing/2014/main" id="{7F70C040-E3C2-4483-E96C-433074CF803B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t="69213"/>
              <a:stretch/>
            </p:blipFill>
            <p:spPr>
              <a:xfrm>
                <a:off x="78038" y="788677"/>
                <a:ext cx="8939644" cy="218318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" name="Google Shape;365;p25">
                <a:extLst>
                  <a:ext uri="{FF2B5EF4-FFF2-40B4-BE49-F238E27FC236}">
                    <a16:creationId xmlns:a16="http://schemas.microsoft.com/office/drawing/2014/main" id="{9FFEE92F-CF55-86E0-6573-EB4BC4F76238}"/>
                  </a:ext>
                </a:extLst>
              </p:cNvPr>
              <p:cNvSpPr/>
              <p:nvPr/>
            </p:nvSpPr>
            <p:spPr>
              <a:xfrm>
                <a:off x="198844" y="502575"/>
                <a:ext cx="169425" cy="2430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1800"/>
              </a:p>
            </p:txBody>
          </p:sp>
          <p:sp>
            <p:nvSpPr>
              <p:cNvPr id="18" name="Google Shape;366;p25">
                <a:extLst>
                  <a:ext uri="{FF2B5EF4-FFF2-40B4-BE49-F238E27FC236}">
                    <a16:creationId xmlns:a16="http://schemas.microsoft.com/office/drawing/2014/main" id="{E6305CAB-C410-E140-55E5-7144F312A684}"/>
                  </a:ext>
                </a:extLst>
              </p:cNvPr>
              <p:cNvSpPr/>
              <p:nvPr/>
            </p:nvSpPr>
            <p:spPr>
              <a:xfrm>
                <a:off x="3222188" y="502575"/>
                <a:ext cx="169425" cy="2430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1800"/>
              </a:p>
            </p:txBody>
          </p:sp>
          <p:sp>
            <p:nvSpPr>
              <p:cNvPr id="19" name="Google Shape;367;p25">
                <a:extLst>
                  <a:ext uri="{FF2B5EF4-FFF2-40B4-BE49-F238E27FC236}">
                    <a16:creationId xmlns:a16="http://schemas.microsoft.com/office/drawing/2014/main" id="{A38B1261-CD43-2572-8DC7-78C5226C997A}"/>
                  </a:ext>
                </a:extLst>
              </p:cNvPr>
              <p:cNvSpPr/>
              <p:nvPr/>
            </p:nvSpPr>
            <p:spPr>
              <a:xfrm>
                <a:off x="6245531" y="502575"/>
                <a:ext cx="169425" cy="2430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180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B6AA100-95B0-E2E7-845D-71FDE51508EA}"/>
                </a:ext>
              </a:extLst>
            </p:cNvPr>
            <p:cNvSpPr txBox="1"/>
            <p:nvPr/>
          </p:nvSpPr>
          <p:spPr>
            <a:xfrm rot="16200000">
              <a:off x="-803195" y="3484990"/>
              <a:ext cx="24061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600" b="1" dirty="0"/>
                <a:t>Performance for the LP-PDBBind dataset</a:t>
              </a:r>
            </a:p>
          </p:txBody>
        </p:sp>
      </p:grpSp>
      <p:pic>
        <p:nvPicPr>
          <p:cNvPr id="23" name="Google Shape;183;p13" title="DataSAIL_Logo.png">
            <a:extLst>
              <a:ext uri="{FF2B5EF4-FFF2-40B4-BE49-F238E27FC236}">
                <a16:creationId xmlns:a16="http://schemas.microsoft.com/office/drawing/2014/main" id="{25C7B5FC-7022-C3E2-230B-8D2D8960C6B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0392" y="51470"/>
            <a:ext cx="1014357" cy="100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05;p22" title="phylOverview_splits (1).png">
            <a:extLst>
              <a:ext uri="{FF2B5EF4-FFF2-40B4-BE49-F238E27FC236}">
                <a16:creationId xmlns:a16="http://schemas.microsoft.com/office/drawing/2014/main" id="{C149DD2F-CE8A-6A53-6BCE-C4C01425936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1567" t="16969"/>
          <a:stretch/>
        </p:blipFill>
        <p:spPr>
          <a:xfrm>
            <a:off x="266951" y="697934"/>
            <a:ext cx="5010005" cy="201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733722A-37F2-1B85-7EF0-B18D068F229A}"/>
              </a:ext>
            </a:extLst>
          </p:cNvPr>
          <p:cNvSpPr/>
          <p:nvPr/>
        </p:nvSpPr>
        <p:spPr bwMode="auto">
          <a:xfrm>
            <a:off x="457200" y="697934"/>
            <a:ext cx="802432" cy="736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Geneva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C33A74-6368-1797-2CA6-873364C1AF52}"/>
              </a:ext>
            </a:extLst>
          </p:cNvPr>
          <p:cNvSpPr/>
          <p:nvPr/>
        </p:nvSpPr>
        <p:spPr bwMode="auto">
          <a:xfrm>
            <a:off x="4365019" y="697934"/>
            <a:ext cx="802432" cy="736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94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BD287F-8E12-D293-F098-E704D8576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242" y="179689"/>
            <a:ext cx="4488497" cy="2335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A4B026-EFF2-64C0-BBA3-964726926667}"/>
              </a:ext>
            </a:extLst>
          </p:cNvPr>
          <p:cNvSpPr txBox="1"/>
          <p:nvPr/>
        </p:nvSpPr>
        <p:spPr>
          <a:xfrm>
            <a:off x="4961494" y="2787774"/>
            <a:ext cx="36679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>
                <a:solidFill>
                  <a:srgbClr val="002864"/>
                </a:solidFill>
              </a:rPr>
              <a:t>Thank you for listening!</a:t>
            </a:r>
          </a:p>
          <a:p>
            <a:r>
              <a:rPr lang="en-DE" b="1" dirty="0">
                <a:solidFill>
                  <a:srgbClr val="002864"/>
                </a:solidFill>
              </a:rPr>
              <a:t>Questions?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6E33B8B-6C89-554A-BF89-97B7A8A3E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Conclusions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D79D9A-13AB-AA73-F0A5-2F16CADA2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30325"/>
            <a:ext cx="4258816" cy="2754313"/>
          </a:xfrm>
        </p:spPr>
        <p:txBody>
          <a:bodyPr anchor="ctr"/>
          <a:lstStyle/>
          <a:p>
            <a:pPr>
              <a:buClr>
                <a:srgbClr val="002864"/>
              </a:buClr>
            </a:pPr>
            <a:r>
              <a:rPr lang="en-DE" dirty="0"/>
              <a:t>Data leakage is a major problem</a:t>
            </a:r>
            <a:br>
              <a:rPr lang="en-DE" dirty="0"/>
            </a:br>
            <a:r>
              <a:rPr lang="en-DE" dirty="0"/>
              <a:t>in predictive models</a:t>
            </a:r>
          </a:p>
          <a:p>
            <a:pPr>
              <a:buClr>
                <a:srgbClr val="002864"/>
              </a:buClr>
            </a:pPr>
            <a:r>
              <a:rPr lang="en-DE" dirty="0"/>
              <a:t>It can and should be addressed</a:t>
            </a:r>
            <a:br>
              <a:rPr lang="en-DE" dirty="0"/>
            </a:br>
            <a:r>
              <a:rPr lang="en-DE" b="1" dirty="0"/>
              <a:t>before</a:t>
            </a:r>
            <a:r>
              <a:rPr lang="en-DE" dirty="0"/>
              <a:t> the model is trained</a:t>
            </a:r>
          </a:p>
          <a:p>
            <a:pPr>
              <a:buClr>
                <a:srgbClr val="002864"/>
              </a:buClr>
            </a:pPr>
            <a:r>
              <a:rPr lang="en-DE" dirty="0"/>
              <a:t>Better (more generalizable) models may show poorer performance in benchmarks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DDDC1-24A0-7389-9E4D-9A02EF4AA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Slide </a:t>
            </a:r>
            <a:fld id="{C2BE9D04-194B-3B49-84F7-ABD01BD69B33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17</a:t>
            </a:fld>
            <a:r>
              <a:rPr lang="de-DE">
                <a:solidFill>
                  <a:schemeClr val="bg1"/>
                </a:solidFill>
              </a:rPr>
              <a:t> |</a:t>
            </a:r>
          </a:p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003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3C063A-2921-4B74-A4D4-128996620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Who am 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23516B-276E-6142-25F3-5FAA650AE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Slide </a:t>
            </a:r>
            <a:fld id="{C2BE9D04-194B-3B49-84F7-ABD01BD69B33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2</a:t>
            </a:fld>
            <a:r>
              <a:rPr lang="de-DE">
                <a:solidFill>
                  <a:schemeClr val="bg1"/>
                </a:solidFill>
              </a:rPr>
              <a:t> |</a:t>
            </a:r>
          </a:p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A9977D-8792-FED4-5856-F412F49C1C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40" r="8014" b="8000"/>
          <a:stretch/>
        </p:blipFill>
        <p:spPr>
          <a:xfrm>
            <a:off x="3352311" y="0"/>
            <a:ext cx="5791690" cy="51435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572E4B-8F40-0EC1-8DC0-CA8D30DDF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2864"/>
              </a:buClr>
              <a:buNone/>
            </a:pPr>
            <a:r>
              <a:rPr lang="en-DE" dirty="0"/>
              <a:t>Professor for drug bioinformatics, Uni Saarland &amp; HIPS</a:t>
            </a:r>
          </a:p>
          <a:p>
            <a:pPr>
              <a:lnSpc>
                <a:spcPct val="150000"/>
              </a:lnSpc>
              <a:buClr>
                <a:srgbClr val="002864"/>
              </a:buClr>
            </a:pPr>
            <a:r>
              <a:rPr lang="en-DE" dirty="0"/>
              <a:t>M.Sc. in mathematics</a:t>
            </a:r>
          </a:p>
          <a:p>
            <a:pPr>
              <a:lnSpc>
                <a:spcPct val="150000"/>
              </a:lnSpc>
              <a:buClr>
                <a:srgbClr val="002864"/>
              </a:buClr>
            </a:pPr>
            <a:r>
              <a:rPr lang="en-DE" dirty="0"/>
              <a:t>Ph.D. in molecular biology</a:t>
            </a:r>
          </a:p>
          <a:p>
            <a:pPr>
              <a:lnSpc>
                <a:spcPct val="150000"/>
              </a:lnSpc>
              <a:buClr>
                <a:srgbClr val="002864"/>
              </a:buClr>
            </a:pPr>
            <a:r>
              <a:rPr lang="en-DE" dirty="0"/>
              <a:t>Habilitated </a:t>
            </a:r>
            <a:r>
              <a:rPr lang="en-DE" i="1" dirty="0"/>
              <a:t>venia legendi </a:t>
            </a:r>
            <a:r>
              <a:rPr lang="en-DE" dirty="0"/>
              <a:t>bioinformatics</a:t>
            </a:r>
          </a:p>
          <a:p>
            <a:pPr>
              <a:lnSpc>
                <a:spcPct val="150000"/>
              </a:lnSpc>
              <a:buClr>
                <a:srgbClr val="002864"/>
              </a:buClr>
            </a:pP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Bluesky </a:t>
            </a:r>
            <a:r>
              <a:rPr lang="en-GB" b="0" i="0" dirty="0">
                <a:solidFill>
                  <a:srgbClr val="005A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@ok55991.bsky.social</a:t>
            </a:r>
            <a:endParaRPr lang="en-DE" dirty="0">
              <a:solidFill>
                <a:srgbClr val="005A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129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lle blicken auf das Saarland – DW – 26.03.2017">
            <a:extLst>
              <a:ext uri="{FF2B5EF4-FFF2-40B4-BE49-F238E27FC236}">
                <a16:creationId xmlns:a16="http://schemas.microsoft.com/office/drawing/2014/main" id="{CF7F3FFD-EAC3-5765-ADAA-FCA25F7E4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728" y="0"/>
            <a:ext cx="3794271" cy="213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Die Saarschleife ⇒ Ein einzigartiges Naturschauspiel">
            <a:extLst>
              <a:ext uri="{FF2B5EF4-FFF2-40B4-BE49-F238E27FC236}">
                <a16:creationId xmlns:a16="http://schemas.microsoft.com/office/drawing/2014/main" id="{BA3AF018-C0C2-3EEC-9FAC-A2CD5C56F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30" y="1275606"/>
            <a:ext cx="2987824" cy="168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Lyoner - Genuss im Saarland">
            <a:extLst>
              <a:ext uri="{FF2B5EF4-FFF2-40B4-BE49-F238E27FC236}">
                <a16:creationId xmlns:a16="http://schemas.microsoft.com/office/drawing/2014/main" id="{56482AF4-BE8C-1F43-C761-C0DF18D60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52" y="3251221"/>
            <a:ext cx="2062188" cy="137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ier-Mixgetränk Maggilada | maggi.de">
            <a:extLst>
              <a:ext uri="{FF2B5EF4-FFF2-40B4-BE49-F238E27FC236}">
                <a16:creationId xmlns:a16="http://schemas.microsoft.com/office/drawing/2014/main" id="{2F031A31-A263-ECD3-0EBC-A4283B967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854" y="2499742"/>
            <a:ext cx="741300" cy="235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593984C-9E36-CFD1-7429-CFECECC0019F}"/>
              </a:ext>
            </a:extLst>
          </p:cNvPr>
          <p:cNvGrpSpPr/>
          <p:nvPr/>
        </p:nvGrpSpPr>
        <p:grpSpPr>
          <a:xfrm>
            <a:off x="4134644" y="2326551"/>
            <a:ext cx="4812433" cy="2230942"/>
            <a:chOff x="4134644" y="2326551"/>
            <a:chExt cx="4812433" cy="223094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1BCB447-1FA7-F017-E2A5-5A9664195868}"/>
                </a:ext>
              </a:extLst>
            </p:cNvPr>
            <p:cNvGrpSpPr/>
            <p:nvPr/>
          </p:nvGrpSpPr>
          <p:grpSpPr>
            <a:xfrm>
              <a:off x="4134644" y="2326551"/>
              <a:ext cx="3129395" cy="2185450"/>
              <a:chOff x="4134644" y="2326551"/>
              <a:chExt cx="3129395" cy="2185450"/>
            </a:xfrm>
          </p:grpSpPr>
          <p:pic>
            <p:nvPicPr>
              <p:cNvPr id="6148" name="Picture 4" descr="About | HIPS | HELMHOLTZ HIPS">
                <a:extLst>
                  <a:ext uri="{FF2B5EF4-FFF2-40B4-BE49-F238E27FC236}">
                    <a16:creationId xmlns:a16="http://schemas.microsoft.com/office/drawing/2014/main" id="{90844D9D-E846-7993-79CC-745A30745D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4644" y="2326551"/>
                <a:ext cx="1760984" cy="17609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0" name="Picture 6" descr="Das HIPS | Das HZI | Helmholtz-Zentrum für Infektionsforschung">
                <a:extLst>
                  <a:ext uri="{FF2B5EF4-FFF2-40B4-BE49-F238E27FC236}">
                    <a16:creationId xmlns:a16="http://schemas.microsoft.com/office/drawing/2014/main" id="{26ACF72C-C5C5-3209-0367-E12387B815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487" b="26118"/>
              <a:stretch/>
            </p:blipFill>
            <p:spPr bwMode="auto">
              <a:xfrm>
                <a:off x="4134644" y="4279808"/>
                <a:ext cx="3129395" cy="2321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6" name="Picture 2" descr="Universität des Saarlandes – Wikipedia">
              <a:extLst>
                <a:ext uri="{FF2B5EF4-FFF2-40B4-BE49-F238E27FC236}">
                  <a16:creationId xmlns:a16="http://schemas.microsoft.com/office/drawing/2014/main" id="{586FC3E5-DC77-DC5A-E4AA-83C888F18C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328" y="4002124"/>
              <a:ext cx="1388422" cy="555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About the CBI – Center for Bioinformatics">
              <a:extLst>
                <a:ext uri="{FF2B5EF4-FFF2-40B4-BE49-F238E27FC236}">
                  <a16:creationId xmlns:a16="http://schemas.microsoft.com/office/drawing/2014/main" id="{50532EE3-E913-8D8A-C61D-BC3957CA6D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5531" y="2327868"/>
              <a:ext cx="2461546" cy="1635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A667E3-0975-69A6-8FDE-BB3FDF9CF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sz="2400" dirty="0"/>
              <a:t>Research group</a:t>
            </a:r>
            <a:br>
              <a:rPr lang="en-DE" sz="2400" dirty="0"/>
            </a:br>
            <a:r>
              <a:rPr lang="en-US" sz="2400" dirty="0"/>
              <a:t>“Drug bioinformatics” @Uni Saar</a:t>
            </a:r>
            <a:br>
              <a:rPr lang="en-DE" sz="2400" dirty="0"/>
            </a:br>
            <a:endParaRPr lang="en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D23FAF-64D4-30E7-D324-503F548A0A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Slide </a:t>
            </a:r>
            <a:fld id="{C2BE9D04-194B-3B49-84F7-ABD01BD69B33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3</a:t>
            </a:fld>
            <a:r>
              <a:rPr lang="de-DE">
                <a:solidFill>
                  <a:schemeClr val="bg1"/>
                </a:solidFill>
              </a:rPr>
              <a:t> |</a:t>
            </a:r>
          </a:p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7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A4323-FF93-956A-6B0E-989866B39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Center for Bioinformatics, Uni Saar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91677-2AF1-CFE4-172F-924B7D636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6475"/>
            <a:ext cx="4762872" cy="3078163"/>
          </a:xfrm>
        </p:spPr>
        <p:txBody>
          <a:bodyPr/>
          <a:lstStyle/>
          <a:p>
            <a:pPr>
              <a:buClr>
                <a:srgbClr val="002864"/>
              </a:buClr>
            </a:pPr>
            <a:r>
              <a:rPr lang="en-DE" sz="1600" dirty="0"/>
              <a:t>Full Bachelor + Master of bioinformatics study program (1 of 8 in Germany)</a:t>
            </a:r>
          </a:p>
          <a:p>
            <a:pPr>
              <a:buClr>
                <a:srgbClr val="002864"/>
              </a:buClr>
            </a:pPr>
            <a:r>
              <a:rPr lang="en-DE" sz="1600" dirty="0"/>
              <a:t>77 Bachelor, 221 Master students</a:t>
            </a:r>
          </a:p>
          <a:p>
            <a:pPr lvl="2">
              <a:buClr>
                <a:srgbClr val="002864"/>
              </a:buClr>
            </a:pPr>
            <a:r>
              <a:rPr lang="en-DE" sz="1600" dirty="0"/>
              <a:t>Bachelor in taught in German</a:t>
            </a:r>
          </a:p>
          <a:p>
            <a:pPr lvl="2">
              <a:buClr>
                <a:srgbClr val="002864"/>
              </a:buClr>
            </a:pPr>
            <a:r>
              <a:rPr lang="en-DE" sz="1600" dirty="0"/>
              <a:t>Master in English =&gt; 90 % international</a:t>
            </a:r>
          </a:p>
          <a:p>
            <a:pPr>
              <a:buClr>
                <a:srgbClr val="002864"/>
              </a:buClr>
            </a:pPr>
            <a:r>
              <a:rPr lang="en-DE" sz="1600" dirty="0"/>
              <a:t>5 full professor chairs + 2 junior groups</a:t>
            </a:r>
          </a:p>
          <a:p>
            <a:pPr lvl="2">
              <a:buClr>
                <a:srgbClr val="002864"/>
              </a:buClr>
            </a:pPr>
            <a:r>
              <a:rPr lang="en-DE" sz="1600" dirty="0"/>
              <a:t>From algorithms to clinical bioinformatics to AI-driven drug discovery</a:t>
            </a:r>
          </a:p>
          <a:p>
            <a:pPr>
              <a:buClr>
                <a:srgbClr val="002864"/>
              </a:buClr>
            </a:pPr>
            <a:endParaRPr lang="en-DE" sz="1600" dirty="0"/>
          </a:p>
        </p:txBody>
      </p:sp>
      <p:pic>
        <p:nvPicPr>
          <p:cNvPr id="5" name="Picture 4" descr="About the CBI – Center for Bioinformatics">
            <a:extLst>
              <a:ext uri="{FF2B5EF4-FFF2-40B4-BE49-F238E27FC236}">
                <a16:creationId xmlns:a16="http://schemas.microsoft.com/office/drawing/2014/main" id="{BC468275-1DB4-5FBA-8ED5-26494C9D7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91380"/>
            <a:ext cx="3491880" cy="232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D9BEF5D-8730-73EC-0268-E549F40A8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-26582"/>
            <a:ext cx="3491880" cy="239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7FBD3-43DB-2D27-AED9-41D3A38D9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Slide </a:t>
            </a:r>
            <a:fld id="{C2BE9D04-194B-3B49-84F7-ABD01BD69B33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4</a:t>
            </a:fld>
            <a:r>
              <a:rPr lang="de-DE">
                <a:solidFill>
                  <a:schemeClr val="bg1"/>
                </a:solidFill>
              </a:rPr>
              <a:t> |</a:t>
            </a:r>
          </a:p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34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39C54-53D7-7F5A-F7B5-C18887150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ML in biomedical research</a:t>
            </a:r>
          </a:p>
        </p:txBody>
      </p:sp>
      <p:pic>
        <p:nvPicPr>
          <p:cNvPr id="1026" name="Picture 2" descr="Fig. 3">
            <a:extLst>
              <a:ext uri="{FF2B5EF4-FFF2-40B4-BE49-F238E27FC236}">
                <a16:creationId xmlns:a16="http://schemas.microsoft.com/office/drawing/2014/main" id="{1FCCBF24-FAB1-564F-5A29-5D7C4E6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43558"/>
            <a:ext cx="6450334" cy="376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160465-8533-D0A9-B150-5902EFE83B7B}"/>
              </a:ext>
            </a:extLst>
          </p:cNvPr>
          <p:cNvSpPr txBox="1"/>
          <p:nvPr/>
        </p:nvSpPr>
        <p:spPr>
          <a:xfrm>
            <a:off x="5076056" y="3291830"/>
            <a:ext cx="41319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>
                <a:solidFill>
                  <a:srgbClr val="222222"/>
                </a:solidFill>
                <a:effectLst/>
                <a:latin typeface="+mn-lt"/>
              </a:rPr>
              <a:t>“Number of articles on artificial intelligence (AI) in the field of medical imaging and percentage of those declaring the use of AI in the title.”</a:t>
            </a:r>
          </a:p>
          <a:p>
            <a:r>
              <a:rPr lang="en-GB" sz="1100" b="0" i="0" dirty="0" err="1">
                <a:solidFill>
                  <a:srgbClr val="222222"/>
                </a:solidFill>
                <a:effectLst/>
                <a:latin typeface="+mn-lt"/>
              </a:rPr>
              <a:t>Sardanelli</a:t>
            </a:r>
            <a:r>
              <a:rPr lang="en-GB" sz="1100" b="0" i="0" dirty="0">
                <a:solidFill>
                  <a:srgbClr val="222222"/>
                </a:solidFill>
                <a:effectLst/>
                <a:latin typeface="+mn-lt"/>
              </a:rPr>
              <a:t>, F., Castiglioni, I., </a:t>
            </a:r>
            <a:r>
              <a:rPr lang="en-GB" sz="1100" b="0" i="0" dirty="0" err="1">
                <a:solidFill>
                  <a:srgbClr val="222222"/>
                </a:solidFill>
                <a:effectLst/>
                <a:latin typeface="+mn-lt"/>
              </a:rPr>
              <a:t>Colarieti</a:t>
            </a:r>
            <a:r>
              <a:rPr lang="en-GB" sz="1100" b="0" i="0" dirty="0">
                <a:solidFill>
                  <a:srgbClr val="222222"/>
                </a:solidFill>
                <a:effectLst/>
                <a:latin typeface="+mn-lt"/>
              </a:rPr>
              <a:t>, A. </a:t>
            </a:r>
            <a:r>
              <a:rPr lang="en-GB" sz="1100" b="0" i="1" dirty="0">
                <a:solidFill>
                  <a:srgbClr val="222222"/>
                </a:solidFill>
                <a:effectLst/>
                <a:latin typeface="+mn-lt"/>
              </a:rPr>
              <a:t>et al.</a:t>
            </a:r>
            <a:r>
              <a:rPr lang="en-GB" sz="1100" b="0" i="0" dirty="0">
                <a:solidFill>
                  <a:srgbClr val="222222"/>
                </a:solidFill>
                <a:effectLst/>
                <a:latin typeface="+mn-lt"/>
              </a:rPr>
              <a:t>  </a:t>
            </a:r>
            <a:r>
              <a:rPr lang="en-GB" sz="1100" b="0" i="1" dirty="0" err="1">
                <a:solidFill>
                  <a:srgbClr val="222222"/>
                </a:solidFill>
                <a:effectLst/>
                <a:latin typeface="+mn-lt"/>
              </a:rPr>
              <a:t>Eur</a:t>
            </a:r>
            <a:r>
              <a:rPr lang="en-GB" sz="1100" b="0" i="1" dirty="0">
                <a:solidFill>
                  <a:srgbClr val="222222"/>
                </a:solidFill>
                <a:effectLst/>
                <a:latin typeface="+mn-lt"/>
              </a:rPr>
              <a:t> </a:t>
            </a:r>
            <a:r>
              <a:rPr lang="en-GB" sz="1100" b="0" i="1" dirty="0" err="1">
                <a:solidFill>
                  <a:srgbClr val="222222"/>
                </a:solidFill>
                <a:effectLst/>
                <a:latin typeface="+mn-lt"/>
              </a:rPr>
              <a:t>Radiol</a:t>
            </a:r>
            <a:r>
              <a:rPr lang="en-GB" sz="1100" b="0" i="1" dirty="0">
                <a:solidFill>
                  <a:srgbClr val="222222"/>
                </a:solidFill>
                <a:effectLst/>
                <a:latin typeface="+mn-lt"/>
              </a:rPr>
              <a:t> Exp</a:t>
            </a:r>
            <a:r>
              <a:rPr lang="en-GB" sz="1100" b="0" i="0" dirty="0">
                <a:solidFill>
                  <a:srgbClr val="222222"/>
                </a:solidFill>
                <a:effectLst/>
                <a:latin typeface="+mn-lt"/>
              </a:rPr>
              <a:t> </a:t>
            </a:r>
            <a:r>
              <a:rPr lang="en-GB" sz="1100" b="1" i="0" dirty="0">
                <a:solidFill>
                  <a:srgbClr val="222222"/>
                </a:solidFill>
                <a:effectLst/>
                <a:latin typeface="+mn-lt"/>
              </a:rPr>
              <a:t>7</a:t>
            </a:r>
            <a:r>
              <a:rPr lang="en-GB" sz="1100" b="0" i="0" dirty="0">
                <a:solidFill>
                  <a:srgbClr val="222222"/>
                </a:solidFill>
                <a:effectLst/>
                <a:latin typeface="+mn-lt"/>
              </a:rPr>
              <a:t>, 2 (2023). https://</a:t>
            </a:r>
            <a:r>
              <a:rPr lang="en-GB" sz="1100" b="0" i="0" dirty="0" err="1">
                <a:solidFill>
                  <a:srgbClr val="222222"/>
                </a:solidFill>
                <a:effectLst/>
                <a:latin typeface="+mn-lt"/>
              </a:rPr>
              <a:t>doi.org</a:t>
            </a:r>
            <a:r>
              <a:rPr lang="en-GB" sz="1100" b="0" i="0" dirty="0">
                <a:solidFill>
                  <a:srgbClr val="222222"/>
                </a:solidFill>
                <a:effectLst/>
                <a:latin typeface="+mn-lt"/>
              </a:rPr>
              <a:t>/10.1186/s41747-022-00316-7</a:t>
            </a:r>
            <a:endParaRPr lang="en-DE" sz="11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326EFF-E56C-DBAF-F024-BE89F3B9AFDB}"/>
              </a:ext>
            </a:extLst>
          </p:cNvPr>
          <p:cNvSpPr txBox="1"/>
          <p:nvPr/>
        </p:nvSpPr>
        <p:spPr>
          <a:xfrm>
            <a:off x="539552" y="4640620"/>
            <a:ext cx="52311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rgbClr val="222222"/>
                </a:solidFill>
                <a:effectLst/>
                <a:latin typeface="+mn-lt"/>
              </a:rPr>
              <a:t>* of a software for analysing magnetic resonance cardiovascular images</a:t>
            </a:r>
            <a:endParaRPr lang="en-DE" sz="1200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4A9153-9A5E-3F85-8841-54B7F50275FD}"/>
              </a:ext>
            </a:extLst>
          </p:cNvPr>
          <p:cNvSpPr txBox="1"/>
          <p:nvPr/>
        </p:nvSpPr>
        <p:spPr>
          <a:xfrm>
            <a:off x="5148064" y="1347614"/>
            <a:ext cx="258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rgbClr val="222222"/>
                </a:solidFill>
                <a:effectLst/>
                <a:latin typeface="+mn-lt"/>
              </a:rPr>
              <a:t>*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+mn-lt"/>
              </a:rPr>
              <a:t> </a:t>
            </a:r>
            <a:endParaRPr lang="en-DE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5ED94DB-97A1-0EEF-CC56-DD5065EA31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Slide </a:t>
            </a:r>
            <a:fld id="{C2BE9D04-194B-3B49-84F7-ABD01BD69B33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5</a:t>
            </a:fld>
            <a:r>
              <a:rPr lang="de-DE">
                <a:solidFill>
                  <a:schemeClr val="bg1"/>
                </a:solidFill>
              </a:rPr>
              <a:t> |</a:t>
            </a:r>
          </a:p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795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CFF91-D8D6-6A9D-D5B7-E3B271BA2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Black-box models: can we trust them?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66A39-D615-D65F-F688-F37D777F6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43558"/>
            <a:ext cx="7931224" cy="3169072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sz="1600" dirty="0">
                <a:effectLst/>
                <a:latin typeface="Arial" panose="020B0604020202020204" pitchFamily="34" charset="0"/>
              </a:rPr>
              <a:t>Ribeiro, M. T., Singh, S., &amp; </a:t>
            </a:r>
            <a:r>
              <a:rPr lang="en-GB" sz="1600" dirty="0" err="1">
                <a:effectLst/>
                <a:latin typeface="Arial" panose="020B0604020202020204" pitchFamily="34" charset="0"/>
              </a:rPr>
              <a:t>Guestrin</a:t>
            </a:r>
            <a:r>
              <a:rPr lang="en-GB" sz="1600" dirty="0">
                <a:effectLst/>
                <a:latin typeface="Arial" panose="020B0604020202020204" pitchFamily="34" charset="0"/>
              </a:rPr>
              <a:t>, C. (2016). " Why should I trust you?" Explaining the predictions of any classifier. In </a:t>
            </a:r>
            <a:r>
              <a:rPr lang="en-GB" sz="1600" i="1" dirty="0">
                <a:effectLst/>
                <a:latin typeface="Arial" panose="020B0604020202020204" pitchFamily="34" charset="0"/>
              </a:rPr>
              <a:t>Proceedings of the 22nd ACM SIGKDD international conference on knowledge discovery and data mining </a:t>
            </a:r>
            <a:r>
              <a:rPr lang="en-GB" sz="1600" dirty="0">
                <a:effectLst/>
                <a:latin typeface="Arial" panose="020B0604020202020204" pitchFamily="34" charset="0"/>
              </a:rPr>
              <a:t>(pp. 1135-1144).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271440-E045-53F1-EF7A-6A5F5DA7F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680" y="1602312"/>
            <a:ext cx="3322639" cy="316907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504FDD6-92A8-377C-DFFE-5CBD13AF9D48}"/>
              </a:ext>
            </a:extLst>
          </p:cNvPr>
          <p:cNvGrpSpPr/>
          <p:nvPr/>
        </p:nvGrpSpPr>
        <p:grpSpPr>
          <a:xfrm>
            <a:off x="2714435" y="4227934"/>
            <a:ext cx="1497525" cy="746491"/>
            <a:chOff x="222787" y="4155926"/>
            <a:chExt cx="1497525" cy="74649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71130BC-9A1B-B9C8-EE43-C7CD3E63B26D}"/>
                </a:ext>
              </a:extLst>
            </p:cNvPr>
            <p:cNvSpPr/>
            <p:nvPr/>
          </p:nvSpPr>
          <p:spPr bwMode="auto">
            <a:xfrm>
              <a:off x="539552" y="4155926"/>
              <a:ext cx="864096" cy="463784"/>
            </a:xfrm>
            <a:prstGeom prst="ellipse">
              <a:avLst/>
            </a:prstGeom>
            <a:noFill/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E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Geneva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82EF9DA-B572-4138-D30A-38A8E0981EC2}"/>
                </a:ext>
              </a:extLst>
            </p:cNvPr>
            <p:cNvSpPr txBox="1"/>
            <p:nvPr/>
          </p:nvSpPr>
          <p:spPr>
            <a:xfrm>
              <a:off x="222787" y="4563863"/>
              <a:ext cx="14975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1600" dirty="0">
                  <a:solidFill>
                    <a:srgbClr val="D23264"/>
                  </a:solidFill>
                </a:rPr>
                <a:t>Only one error</a:t>
              </a:r>
            </a:p>
          </p:txBody>
        </p: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11C9125-E6C6-301B-0FFC-9AF7E701D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Slide </a:t>
            </a:r>
            <a:fld id="{C2BE9D04-194B-3B49-84F7-ABD01BD69B33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6</a:t>
            </a:fld>
            <a:r>
              <a:rPr lang="de-DE">
                <a:solidFill>
                  <a:schemeClr val="bg1"/>
                </a:solidFill>
              </a:rPr>
              <a:t> |</a:t>
            </a:r>
          </a:p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50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D154303-290B-95A0-5BAC-F807F3808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363" y="1563638"/>
            <a:ext cx="5879274" cy="31690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FCFF91-D8D6-6A9D-D5B7-E3B271BA2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Black-box models: can we trust them?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66A39-D615-D65F-F688-F37D777F6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43558"/>
            <a:ext cx="7931224" cy="3169072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sz="1600" dirty="0">
                <a:effectLst/>
                <a:latin typeface="Arial" panose="020B0604020202020204" pitchFamily="34" charset="0"/>
              </a:rPr>
              <a:t>Ribeiro, M. T., Singh, S., &amp; </a:t>
            </a:r>
            <a:r>
              <a:rPr lang="en-GB" sz="1600" dirty="0" err="1">
                <a:effectLst/>
                <a:latin typeface="Arial" panose="020B0604020202020204" pitchFamily="34" charset="0"/>
              </a:rPr>
              <a:t>Guestrin</a:t>
            </a:r>
            <a:r>
              <a:rPr lang="en-GB" sz="1600" dirty="0">
                <a:effectLst/>
                <a:latin typeface="Arial" panose="020B0604020202020204" pitchFamily="34" charset="0"/>
              </a:rPr>
              <a:t>, C. (2016). " Why should I trust you?" Explaining the predictions of any classifier. In </a:t>
            </a:r>
            <a:r>
              <a:rPr lang="en-GB" sz="1600" i="1" dirty="0">
                <a:effectLst/>
                <a:latin typeface="Arial" panose="020B0604020202020204" pitchFamily="34" charset="0"/>
              </a:rPr>
              <a:t>Proceedings of the 22nd ACM SIGKDD international conference on knowledge discovery and data mining </a:t>
            </a:r>
            <a:r>
              <a:rPr lang="en-GB" sz="1600" dirty="0">
                <a:effectLst/>
                <a:latin typeface="Arial" panose="020B0604020202020204" pitchFamily="34" charset="0"/>
              </a:rPr>
              <a:t>(pp. 1135-1144).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887494-0956-9E31-165E-4747D90DFCD0}"/>
              </a:ext>
            </a:extLst>
          </p:cNvPr>
          <p:cNvSpPr txBox="1"/>
          <p:nvPr/>
        </p:nvSpPr>
        <p:spPr>
          <a:xfrm>
            <a:off x="7524328" y="3795886"/>
            <a:ext cx="1753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DE" sz="1400" dirty="0"/>
              <a:t>Only pixels contributing to prediction are shown on the right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67CD2A-47C1-200B-F12D-3A531A01F843}"/>
              </a:ext>
            </a:extLst>
          </p:cNvPr>
          <p:cNvSpPr txBox="1"/>
          <p:nvPr/>
        </p:nvSpPr>
        <p:spPr>
          <a:xfrm>
            <a:off x="2637" y="4524628"/>
            <a:ext cx="34126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b="1" dirty="0">
                <a:solidFill>
                  <a:srgbClr val="D23264"/>
                </a:solidFill>
              </a:rPr>
              <a:t>We built a perfect snow detector!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B3B1A27-0E8C-40DC-0DE0-6A3CCE15DE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Slide </a:t>
            </a:r>
            <a:fld id="{C2BE9D04-194B-3B49-84F7-ABD01BD69B33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7</a:t>
            </a:fld>
            <a:r>
              <a:rPr lang="de-DE">
                <a:solidFill>
                  <a:schemeClr val="bg1"/>
                </a:solidFill>
              </a:rPr>
              <a:t> |</a:t>
            </a:r>
          </a:p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27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8893C-A3E6-8CC0-6DEB-E042EFFA1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1150"/>
            <a:ext cx="8363272" cy="695325"/>
          </a:xfrm>
        </p:spPr>
        <p:txBody>
          <a:bodyPr/>
          <a:lstStyle/>
          <a:p>
            <a:r>
              <a:rPr lang="en-DE" dirty="0"/>
              <a:t>It’s all fun and games until it isn’t: diagnosing 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32012-C23C-CA1C-2938-97A8755A8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856" y="843558"/>
            <a:ext cx="8229600" cy="3169072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sz="1600" b="0" i="0" dirty="0">
                <a:solidFill>
                  <a:srgbClr val="222222"/>
                </a:solidFill>
                <a:effectLst/>
              </a:rPr>
              <a:t>DeGrave, A.J., </a:t>
            </a:r>
            <a:r>
              <a:rPr lang="en-GB" sz="1600" b="0" i="0" dirty="0" err="1">
                <a:solidFill>
                  <a:srgbClr val="222222"/>
                </a:solidFill>
                <a:effectLst/>
              </a:rPr>
              <a:t>Janizek</a:t>
            </a:r>
            <a:r>
              <a:rPr lang="en-GB" sz="1600" b="0" i="0" dirty="0">
                <a:solidFill>
                  <a:srgbClr val="222222"/>
                </a:solidFill>
                <a:effectLst/>
              </a:rPr>
              <a:t>, J.D. &amp; Lee, SI. (2021). AI for radiographic COVID-19 detection selects shortcuts over signal. </a:t>
            </a:r>
            <a:r>
              <a:rPr lang="en-GB" sz="1600" b="0" i="1" dirty="0">
                <a:solidFill>
                  <a:srgbClr val="222222"/>
                </a:solidFill>
                <a:effectLst/>
              </a:rPr>
              <a:t>Nat Mach </a:t>
            </a:r>
            <a:r>
              <a:rPr lang="en-GB" sz="1600" b="0" i="1" dirty="0" err="1">
                <a:solidFill>
                  <a:srgbClr val="222222"/>
                </a:solidFill>
                <a:effectLst/>
              </a:rPr>
              <a:t>Intell</a:t>
            </a:r>
            <a:r>
              <a:rPr lang="en-GB" sz="1600" b="0" i="0" dirty="0">
                <a:solidFill>
                  <a:srgbClr val="222222"/>
                </a:solidFill>
                <a:effectLst/>
              </a:rPr>
              <a:t> </a:t>
            </a:r>
            <a:r>
              <a:rPr lang="en-GB" sz="1600" b="1" i="0" dirty="0">
                <a:solidFill>
                  <a:srgbClr val="222222"/>
                </a:solidFill>
                <a:effectLst/>
              </a:rPr>
              <a:t>3</a:t>
            </a:r>
            <a:r>
              <a:rPr lang="en-GB" sz="1600" b="0" i="0" dirty="0">
                <a:solidFill>
                  <a:srgbClr val="222222"/>
                </a:solidFill>
                <a:effectLst/>
              </a:rPr>
              <a:t>, 610–619</a:t>
            </a:r>
            <a:endParaRPr lang="en-DE" sz="1600" dirty="0"/>
          </a:p>
          <a:p>
            <a:pPr>
              <a:lnSpc>
                <a:spcPct val="100000"/>
              </a:lnSpc>
            </a:pPr>
            <a:endParaRPr lang="en-DE" sz="1600" dirty="0"/>
          </a:p>
        </p:txBody>
      </p:sp>
      <p:pic>
        <p:nvPicPr>
          <p:cNvPr id="2050" name="Picture 2" descr="Fig. 3">
            <a:extLst>
              <a:ext uri="{FF2B5EF4-FFF2-40B4-BE49-F238E27FC236}">
                <a16:creationId xmlns:a16="http://schemas.microsoft.com/office/drawing/2014/main" id="{ED104A1D-9E67-CE85-38BD-61F434D28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4131" b="34034"/>
          <a:stretch/>
        </p:blipFill>
        <p:spPr bwMode="auto">
          <a:xfrm>
            <a:off x="1717340" y="1347614"/>
            <a:ext cx="5688632" cy="289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51ED66-2803-81CC-FD91-655D6C68ECCE}"/>
              </a:ext>
            </a:extLst>
          </p:cNvPr>
          <p:cNvSpPr txBox="1"/>
          <p:nvPr/>
        </p:nvSpPr>
        <p:spPr>
          <a:xfrm>
            <a:off x="469964" y="4155926"/>
            <a:ext cx="81833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222222"/>
                </a:solidFill>
                <a:latin typeface="+mn-lt"/>
              </a:rPr>
              <a:t>“…</a:t>
            </a:r>
            <a:r>
              <a:rPr lang="en-US" sz="1200" b="1" dirty="0">
                <a:solidFill>
                  <a:srgbClr val="222222"/>
                </a:solidFill>
                <a:latin typeface="+mn-lt"/>
              </a:rPr>
              <a:t>t</a:t>
            </a:r>
            <a:r>
              <a:rPr lang="en-GB" sz="1200" b="1" i="0" dirty="0" err="1">
                <a:solidFill>
                  <a:srgbClr val="222222"/>
                </a:solidFill>
                <a:effectLst/>
                <a:latin typeface="+mn-lt"/>
              </a:rPr>
              <a:t>ext</a:t>
            </a:r>
            <a:r>
              <a:rPr lang="en-GB" sz="1200" b="1" i="0" dirty="0">
                <a:solidFill>
                  <a:srgbClr val="222222"/>
                </a:solidFill>
                <a:effectLst/>
                <a:latin typeface="+mn-lt"/>
              </a:rPr>
              <a:t> markers 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+mn-lt"/>
              </a:rPr>
              <a:t>on radiographs are highlighted by saliency maps </a:t>
            </a:r>
            <a:r>
              <a:rPr lang="en-GB" sz="1200" b="1" i="0" dirty="0">
                <a:solidFill>
                  <a:srgbClr val="222222"/>
                </a:solidFill>
                <a:effectLst/>
                <a:latin typeface="+mn-lt"/>
              </a:rPr>
              <a:t>as important for COVID-19 prediction</a:t>
            </a:r>
            <a:r>
              <a:rPr lang="en-GB" sz="1200" b="0" i="0" dirty="0">
                <a:solidFill>
                  <a:srgbClr val="222222"/>
                </a:solidFill>
                <a:effectLst/>
                <a:latin typeface="+mn-lt"/>
              </a:rPr>
              <a:t>. The exchange of laterality markers between a pair of COVID-19-positive and COVID-19-negative images significantly shifts the output when compared to swapping random patches of the same size.”</a:t>
            </a:r>
            <a:endParaRPr lang="en-DE" sz="1200" dirty="0">
              <a:latin typeface="+mn-lt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B02D34-905B-8094-04C5-A913B9A63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Slide </a:t>
            </a:r>
            <a:fld id="{C2BE9D04-194B-3B49-84F7-ABD01BD69B33}" type="slidenum">
              <a:rPr lang="de-DE" smtClean="0">
                <a:solidFill>
                  <a:schemeClr val="bg1"/>
                </a:solidFill>
              </a:rPr>
              <a:pPr>
                <a:defRPr/>
              </a:pPr>
              <a:t>8</a:t>
            </a:fld>
            <a:r>
              <a:rPr lang="de-DE">
                <a:solidFill>
                  <a:schemeClr val="bg1"/>
                </a:solidFill>
              </a:rPr>
              <a:t> |</a:t>
            </a:r>
          </a:p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520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74;p7">
            <a:extLst>
              <a:ext uri="{FF2B5EF4-FFF2-40B4-BE49-F238E27FC236}">
                <a16:creationId xmlns:a16="http://schemas.microsoft.com/office/drawing/2014/main" id="{FDB598B5-6759-ED34-F474-72CEE3B528E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2938" y="843558"/>
            <a:ext cx="4843031" cy="17026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7447DD30-B360-4272-1A27-ABCB14419796}"/>
              </a:ext>
            </a:extLst>
          </p:cNvPr>
          <p:cNvSpPr txBox="1">
            <a:spLocks/>
          </p:cNvSpPr>
          <p:nvPr/>
        </p:nvSpPr>
        <p:spPr bwMode="auto">
          <a:xfrm>
            <a:off x="457200" y="51470"/>
            <a:ext cx="77152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+mj-lt"/>
                <a:ea typeface="+mj-ea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Genev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Genev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Genev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Geneva" charset="0"/>
              </a:defRPr>
            </a:lvl9pPr>
          </a:lstStyle>
          <a:p>
            <a:r>
              <a:rPr lang="de-DE" kern="0" dirty="0">
                <a:solidFill>
                  <a:srgbClr val="002864"/>
                </a:solidFill>
              </a:rPr>
              <a:t>Information </a:t>
            </a:r>
            <a:r>
              <a:rPr lang="de-DE" kern="0" dirty="0" err="1">
                <a:solidFill>
                  <a:srgbClr val="002864"/>
                </a:solidFill>
              </a:rPr>
              <a:t>leakage</a:t>
            </a:r>
            <a:r>
              <a:rPr lang="de-DE" kern="0" dirty="0">
                <a:solidFill>
                  <a:srgbClr val="002864"/>
                </a:solidFill>
              </a:rPr>
              <a:t> in </a:t>
            </a:r>
            <a:r>
              <a:rPr lang="de-DE" kern="0" dirty="0" err="1">
                <a:solidFill>
                  <a:srgbClr val="002864"/>
                </a:solidFill>
              </a:rPr>
              <a:t>biomedical</a:t>
            </a:r>
            <a:r>
              <a:rPr lang="de-DE" kern="0" dirty="0">
                <a:solidFill>
                  <a:srgbClr val="002864"/>
                </a:solidFill>
              </a:rPr>
              <a:t> </a:t>
            </a:r>
            <a:r>
              <a:rPr lang="de-DE" kern="0" dirty="0" err="1">
                <a:solidFill>
                  <a:srgbClr val="002864"/>
                </a:solidFill>
              </a:rPr>
              <a:t>research</a:t>
            </a:r>
            <a:endParaRPr lang="en-DE" kern="0" dirty="0">
              <a:solidFill>
                <a:srgbClr val="0028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80825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HZI-CD-2025-2">
      <a:dk1>
        <a:srgbClr val="000000"/>
      </a:dk1>
      <a:lt1>
        <a:srgbClr val="FFFFFF"/>
      </a:lt1>
      <a:dk2>
        <a:srgbClr val="002864"/>
      </a:dk2>
      <a:lt2>
        <a:srgbClr val="002864"/>
      </a:lt2>
      <a:accent1>
        <a:srgbClr val="002864"/>
      </a:accent1>
      <a:accent2>
        <a:srgbClr val="515151"/>
      </a:accent2>
      <a:accent3>
        <a:srgbClr val="D23264"/>
      </a:accent3>
      <a:accent4>
        <a:srgbClr val="000000"/>
      </a:accent4>
      <a:accent5>
        <a:srgbClr val="B3B3B3"/>
      </a:accent5>
      <a:accent6>
        <a:srgbClr val="8D8D8D"/>
      </a:accent6>
      <a:hlink>
        <a:srgbClr val="00A3DA"/>
      </a:hlink>
      <a:folHlink>
        <a:srgbClr val="D42D12"/>
      </a:folHlink>
    </a:clrScheme>
    <a:fontScheme name="Standarddesign">
      <a:majorFont>
        <a:latin typeface="Arial"/>
        <a:ea typeface="Geneva"/>
        <a:cs typeface=""/>
      </a:majorFont>
      <a:minorFont>
        <a:latin typeface="Arial"/>
        <a:ea typeface="Genev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Genev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Geneva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3">
        <a:dk1>
          <a:srgbClr val="000000"/>
        </a:dk1>
        <a:lt1>
          <a:srgbClr val="FFFFFF"/>
        </a:lt1>
        <a:dk2>
          <a:srgbClr val="003E6E"/>
        </a:dk2>
        <a:lt2>
          <a:srgbClr val="00589C"/>
        </a:lt2>
        <a:accent1>
          <a:srgbClr val="515151"/>
        </a:accent1>
        <a:accent2>
          <a:srgbClr val="9C9C9C"/>
        </a:accent2>
        <a:accent3>
          <a:srgbClr val="FFFFFF"/>
        </a:accent3>
        <a:accent4>
          <a:srgbClr val="000000"/>
        </a:accent4>
        <a:accent5>
          <a:srgbClr val="B3B3B3"/>
        </a:accent5>
        <a:accent6>
          <a:srgbClr val="8D8D8D"/>
        </a:accent6>
        <a:hlink>
          <a:srgbClr val="B9B9B9"/>
        </a:hlink>
        <a:folHlink>
          <a:srgbClr val="D42D1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HIPS_PowerPoint_16-9_2025_en" id="{DCA3EF14-A1A8-F540-8109-69010F0BFFB5}" vid="{7815D80E-6C7E-F140-A531-84FD06B59072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Standarddesign</Template>
  <TotalTime>61917</TotalTime>
  <Words>936</Words>
  <Application>Microsoft Macintosh PowerPoint</Application>
  <PresentationFormat>On-screen Show (16:9)</PresentationFormat>
  <Paragraphs>131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Cambria Math</vt:lpstr>
      <vt:lpstr>Standarddesign</vt:lpstr>
      <vt:lpstr>Avoid information leakage while doing AI in bioinformatics </vt:lpstr>
      <vt:lpstr>Who am I</vt:lpstr>
      <vt:lpstr>Research group “Drug bioinformatics” @Uni Saar </vt:lpstr>
      <vt:lpstr>Center for Bioinformatics, Uni Saar</vt:lpstr>
      <vt:lpstr>ML in biomedical research</vt:lpstr>
      <vt:lpstr>Black-box models: can we trust them?</vt:lpstr>
      <vt:lpstr>Black-box models: can we trust them?</vt:lpstr>
      <vt:lpstr>It’s all fun and games until it isn’t: diagnosing COVID-19</vt:lpstr>
      <vt:lpstr>PowerPoint Presentation</vt:lpstr>
      <vt:lpstr>PowerPoint Presentation</vt:lpstr>
      <vt:lpstr>Detecting information leakage</vt:lpstr>
      <vt:lpstr>Data splits</vt:lpstr>
      <vt:lpstr>Data splits</vt:lpstr>
      <vt:lpstr>Controlling data leakage with clever data splits</vt:lpstr>
      <vt:lpstr>Drug-target interaction prediction model</vt:lpstr>
      <vt:lpstr>Drug-target interaction prediction model</vt:lpstr>
      <vt:lpstr>Conclusions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IN ARIAL BOLD 20 pt</dc:title>
  <dc:subject/>
  <dc:creator>Olga Kalinina</dc:creator>
  <cp:keywords/>
  <dc:description/>
  <cp:lastModifiedBy>Olga Kalinina</cp:lastModifiedBy>
  <cp:revision>54</cp:revision>
  <cp:lastPrinted>2018-02-01T14:13:21Z</cp:lastPrinted>
  <dcterms:created xsi:type="dcterms:W3CDTF">2025-10-07T08:27:12Z</dcterms:created>
  <dcterms:modified xsi:type="dcterms:W3CDTF">2026-01-26T09:41:14Z</dcterms:modified>
  <cp:category/>
</cp:coreProperties>
</file>