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Kalam"/>
      <p:regular r:id="rId37"/>
      <p:bold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Thierry de Pauw"/>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Kalam-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Kalam-bold.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2-05T20:45:33.919">
    <p:pos x="6000" y="0"/>
    <p:text>Add Cecili's observation: number of times bugs were discovered in production after code was reviewed.</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2-04T10:33:58.040">
    <p:pos x="6000" y="0"/>
    <p:text>How to ensure automated tests are of quality?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630c83e1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630c83e1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rPr>
              <a:t>Don’t forget the timer!</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want to make a case for Non-Blocking Code Reviews as opposed to the classic, pervasive Pull Request.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Just to clarify, I do not question the Pull Request model in the OSS world. They have there use. I do question it for the corporate world. Where they do not have any value.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is something we practiced back in 2012 with a rather novice team.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haven’t really talked a lot about this. Except for the occasional mention on Twitter when people asked how do we do code reviews with trunk-based development. Which is one option.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did not realise that this was thing … in all honesty, I was fairly embarrassed about our way of working, because it was nowhere near what the rest of the industry did using branches and Pull Requests.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Until I discovered, that someone else wrote about this in 2020. Martin Mortensen from Denmark.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then one Sunday morning Dave Farley contacted me asking if I could point him to any article. So, somewhere in 2023 I wrote this down. And here I am.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sz="14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630c83e1e_0_1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630c83e1e_0_1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the end, t</a:t>
            </a:r>
            <a:r>
              <a:rPr lang="en">
                <a:solidFill>
                  <a:schemeClr val="dk1"/>
                </a:solidFill>
              </a:rPr>
              <a:t>his is code that works because the automated tests say so, but that could be better. At some level that is always true. Code review may only reduce the chances of releasing lower-quality code, but that depends on the quality of the review. It doesn’t eliminate bad quality altogether.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worked, because as a team we agreed that every single commit would be reviewed at some point. Any issue raised during a code review had to be handled with the highest priority to ensure the poor quality was removed from production as soon as possible during the next release.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630c83e1e_0_1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630c83e1e_0_1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630c83e1e_0_1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630c83e1e_0_1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To understand the benefits, we need to understand the concept of transaction cost from Lean Manufacturing.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transaction cost = the cost of sending a batch to the next stage.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is important because the higher the transaction cost, the more inventory will be created in front of the next stage to compensate that cost.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If the transaction cost for buying goods is 3 EUR. Let’s say delivery costs 3 EUR. In that case, we won't order a good of 1 EUR. We will order a multiple of goods of 1 EUR to compensate that transaction costs. We are going to batch up work.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630c83e1e_0_1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630c83e1e_0_1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if it takes 10 minutes to make a change, the change is blocked until it is reviewed and it takes 2 hours to get a review, that change is waiting 92.3% of its total lead time!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This is a fairly expensive process. It signals us code reviews are pretty costly.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In that case, to </a:t>
            </a:r>
            <a:r>
              <a:rPr lang="en">
                <a:solidFill>
                  <a:schemeClr val="dk1"/>
                </a:solidFill>
              </a:rPr>
              <a:t>compensate</a:t>
            </a:r>
            <a:r>
              <a:rPr lang="en">
                <a:solidFill>
                  <a:schemeClr val="dk1"/>
                </a:solidFill>
              </a:rPr>
              <a:t> this transaction cost, we are incentivised to ask less often for code reviews.</a:t>
            </a:r>
            <a:endParaRPr>
              <a:solidFill>
                <a:schemeClr val="dk1"/>
              </a:solidFill>
            </a:endParaRPr>
          </a:p>
          <a:p>
            <a:pPr indent="0" lvl="0" marL="0" rtl="0" algn="l">
              <a:lnSpc>
                <a:spcPct val="115000"/>
              </a:lnSpc>
              <a:spcBef>
                <a:spcPts val="0"/>
              </a:spcBef>
              <a:spcAft>
                <a:spcPts val="0"/>
              </a:spcAft>
              <a:buNone/>
            </a:pPr>
            <a:r>
              <a:rPr lang="en">
                <a:solidFill>
                  <a:schemeClr val="dk1"/>
                </a:solidFill>
              </a:rPr>
              <a:t>So, what happens, when we ask less often for code reviews?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630c83e1e_0_1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b630c83e1e_0_1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a:t>
            </a:r>
            <a:r>
              <a:rPr lang="en">
                <a:solidFill>
                  <a:schemeClr val="dk1"/>
                </a:solidFill>
              </a:rPr>
              <a:t>e will make more changes before asking for a review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that case, the process discourages working in small incremental steps and refactoring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If we do not refactor enough, we do not pay back technical debt. This will have an impact on the speed of change. Adding new functionalities will take more time, thus increasing the time to market.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32dae7d1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e32dae7d1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Because we are waiting, </a:t>
            </a:r>
            <a:r>
              <a:rPr lang="en">
                <a:solidFill>
                  <a:schemeClr val="dk1"/>
                </a:solidFill>
              </a:rPr>
              <a:t>we are also incentivised to create more WIP</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People want to feel productive. They do not feel comfortable just waiting and do nothing until someone is available to review the code. So what happens? Right, they start new work.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here’s the start of lots of context switching. And we know where this goes and it is not pretty.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b630c83e1e_0_1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b630c83e1e_0_1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Because of Little's Law, more WIP means bigger Lead Times and more delays.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end up with </a:t>
            </a:r>
            <a:r>
              <a:rPr lang="en">
                <a:solidFill>
                  <a:schemeClr val="dk1"/>
                </a:solidFill>
              </a:rPr>
              <a:t>delayed delivery, delayed feedback. Learning will decelerate, we become risk averse, innovation falls flat and we will go back to conservative solutions.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is what happens with organisations that practice the Pull Requests. They go back to conservative ways of working.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b630c83e1e_0_1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b630c83e1e_0_1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So, to get things out sooner, we need to reduce the transaction cost.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need to minimise the cost of the code review.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b64ddd008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b64ddd008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630c83e1e_0_17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b630c83e1e_0_17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the transaction cost is nearly zero, </a:t>
            </a:r>
            <a:r>
              <a:rPr lang="en">
                <a:solidFill>
                  <a:schemeClr val="dk1"/>
                </a:solidFill>
              </a:rPr>
              <a:t>the code review has</a:t>
            </a:r>
            <a:r>
              <a:rPr lang="en"/>
              <a:t> zero impact on the total lead time. The commits already went through the deployment pipeline and might already be in production before the code review even started.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no reason to make more changes in bigger batches before asking for a review.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incentivised to work in small increments. </a:t>
            </a:r>
            <a:endParaRPr/>
          </a:p>
          <a:p>
            <a:pPr indent="0" lvl="0" marL="0" rtl="0" algn="l">
              <a:spcBef>
                <a:spcPts val="0"/>
              </a:spcBef>
              <a:spcAft>
                <a:spcPts val="0"/>
              </a:spcAft>
              <a:buNone/>
            </a:pPr>
            <a:r>
              <a:rPr lang="en"/>
              <a:t>Refactoring happens, naturally, leading to way better quality and improved speed of change. It optimises engineering time for adding new functionality. It takes way less time to introduce new changes. Which reduces time to market and cost of delay.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b630c83e1e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b630c83e1e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Somewhere around 2012, I had the opportunity to tech coach a somewhat novice team inside a somehow conservative bigger player in the finance industry. The purpose of the coaching was to upscale the team’s software engineering skills.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Back then we used SubVersion, because I thought Git was just a bridge too far for a novice team.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Because branching was difficult in SubVersion, we also decided to use no branches at all. The whole team committed directly into mainline. That worked pretty well because we introduced right from the start the practice of Continuous Integration and team commitment that any change had to be covered by an automated test, preferably unit tests.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Because the team was novice, we wanted to have some mentoring in place. Pair programming was difficult. The team wasn’t particularly open to the idea. Though there was some pair programming as learning opportunities where my fellow coach and I sat next to team members showing them how a practice worked. But there wasn’t continuous pair programming. Not an </a:t>
            </a:r>
            <a:r>
              <a:rPr lang="en">
                <a:solidFill>
                  <a:schemeClr val="dk1"/>
                </a:solidFill>
              </a:rPr>
              <a:t>instituted practice part of the team’s culture.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the next best thing was code reviews.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Back then I was a fervent believer of code reviews. Mostly influenced by books like Code Complete and Facts and Fallacies of Software Engineering and from the blog posts from Joel Spolsky.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Given the team was novice, we decided that every single commit had to be reviewed.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Because there was no branching in place, we ended up running non-blocking code reviews. </a:t>
            </a:r>
            <a:r>
              <a:rPr lang="en">
                <a:solidFill>
                  <a:schemeClr val="dk1"/>
                </a:solidFill>
              </a:rPr>
              <a:t>It was the result of applying lean principles and keeping things simple.</a:t>
            </a:r>
            <a:r>
              <a:rPr lang="en">
                <a:solidFill>
                  <a:schemeClr val="dk1"/>
                </a:solidFill>
              </a:rPr>
              <a:t> N</a:t>
            </a:r>
            <a:r>
              <a:rPr lang="en">
                <a:solidFill>
                  <a:schemeClr val="dk1"/>
                </a:solidFill>
              </a:rPr>
              <a:t>ot realising this was a performant way to run code reviews.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9A9A9A"/>
                </a:solidFill>
              </a:rPr>
              <a:t>That was quite beneficial for us and our customers as it allowed us to have a fairly good and constant delivery cadence.</a:t>
            </a:r>
            <a:endParaRPr i="1">
              <a:solidFill>
                <a:srgbClr val="9A9A9A"/>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b64ddd00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b64ddd00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fact that unreviewed code could be tested or deployed in production before a review happened was surprisingly a significant benefit.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Because it allowed us to already obtain valuable feedback from testing, and from production, from users using the feature. Even before a review happened.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630c83e1e_0_1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b630c83e1e_0_1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Because we never have to wait for </a:t>
            </a:r>
            <a:r>
              <a:rPr lang="en">
                <a:solidFill>
                  <a:schemeClr val="dk1"/>
                </a:solidFill>
              </a:rPr>
              <a:t>someone</a:t>
            </a:r>
            <a:r>
              <a:rPr lang="en">
                <a:solidFill>
                  <a:schemeClr val="dk1"/>
                </a:solidFill>
              </a:rPr>
              <a:t> to be available, w</a:t>
            </a:r>
            <a:r>
              <a:rPr lang="en">
                <a:solidFill>
                  <a:schemeClr val="dk1"/>
                </a:solidFill>
              </a:rPr>
              <a:t>e can now work on functionality from start to finish.</a:t>
            </a:r>
            <a:endParaRPr>
              <a:solidFill>
                <a:schemeClr val="dk1"/>
              </a:solidFill>
            </a:endParaRPr>
          </a:p>
          <a:p>
            <a:pPr indent="0" lvl="0" marL="0" rtl="0" algn="l">
              <a:spcBef>
                <a:spcPts val="0"/>
              </a:spcBef>
              <a:spcAft>
                <a:spcPts val="0"/>
              </a:spcAft>
              <a:buNone/>
            </a:pPr>
            <a:r>
              <a:rPr lang="en">
                <a:solidFill>
                  <a:schemeClr val="dk1"/>
                </a:solidFill>
              </a:rPr>
              <a:t>Therefore, no new work is started before finishing any on-going work to feel more productive.</a:t>
            </a:r>
            <a:endParaRPr>
              <a:solidFill>
                <a:schemeClr val="dk1"/>
              </a:solidFill>
            </a:endParaRPr>
          </a:p>
          <a:p>
            <a:pPr indent="0" lvl="0" marL="0" rtl="0" algn="l">
              <a:spcBef>
                <a:spcPts val="0"/>
              </a:spcBef>
              <a:spcAft>
                <a:spcPts val="0"/>
              </a:spcAft>
              <a:buNone/>
            </a:pPr>
            <a:r>
              <a:rPr lang="en">
                <a:solidFill>
                  <a:schemeClr val="dk1"/>
                </a:solidFill>
              </a:rPr>
              <a:t>In the end, people can focus on one thing at a time. No more context-switching. No more multi-tasking, no more productivity killer.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Because we do not have to start new work, we have far less work in progress.</a:t>
            </a:r>
            <a:endParaRPr>
              <a:solidFill>
                <a:schemeClr val="dk1"/>
              </a:solidFill>
            </a:endParaRPr>
          </a:p>
          <a:p>
            <a:pPr indent="0" lvl="0" marL="0" rtl="0" algn="l">
              <a:spcBef>
                <a:spcPts val="0"/>
              </a:spcBef>
              <a:spcAft>
                <a:spcPts val="0"/>
              </a:spcAft>
              <a:buNone/>
            </a:pPr>
            <a:r>
              <a:rPr lang="en">
                <a:solidFill>
                  <a:schemeClr val="dk1"/>
                </a:solidFill>
              </a:rPr>
              <a:t>Because of Little’s Law we now have a reduced lead time.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630c83e1e_0_1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b630c83e1e_0_1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Sometimes, i</a:t>
            </a:r>
            <a:r>
              <a:rPr lang="en">
                <a:solidFill>
                  <a:schemeClr val="dk1"/>
                </a:solidFill>
              </a:rPr>
              <a:t>t happened we noticed during a review the software design was off. That were moments when I wished we practised pair programming to catch these situations earlier.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then again, this was not a real problem. Testing found the feature good enough. It was already delivered in production and delivering value for our users.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had all the time to redo the design without any pressure. Our users already had the benefits of the feature. We could even incorporate the feedback from the user into the new design.</a:t>
            </a:r>
            <a:endParaRPr>
              <a:solidFill>
                <a:schemeClr val="dk1"/>
              </a:solidFill>
            </a:endParaRPr>
          </a:p>
          <a:p>
            <a:pPr indent="0" lvl="0" marL="0" rtl="0" algn="l">
              <a:spcBef>
                <a:spcPts val="0"/>
              </a:spcBef>
              <a:spcAft>
                <a:spcPts val="0"/>
              </a:spcAft>
              <a:buNone/>
            </a:pPr>
            <a:r>
              <a:rPr lang="en">
                <a:solidFill>
                  <a:schemeClr val="dk1"/>
                </a:solidFill>
              </a:rPr>
              <a:t>Something that is not possible with Pull Requests. With PR, we have two options when noticing a bad design: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Either we impose to fix it, but the feature is blocked all the time we fix it, users do not benefit from the feature and we still do not have any feedback. We might still be wrong during all that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Or because there is pressure to deliver, we cut corners or we even decide to not fix the design, and here starts the technical debt and this impacts the speed of change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So, no pressure, no stress, no fatigue, no burnout.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b630c83e1e_0_1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b630c83e1e_0_1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unreviewed commits go straight into production after successfully going through all stages of the deployment pipeline, we put a lot of trust on the team.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expected they are going to do the right thing. Instead of assuming they are stupid and we need a process to fix for that.</a:t>
            </a:r>
            <a:endParaRPr/>
          </a:p>
          <a:p>
            <a:pPr indent="0" lvl="0" marL="0" rtl="0" algn="l">
              <a:spcBef>
                <a:spcPts val="0"/>
              </a:spcBef>
              <a:spcAft>
                <a:spcPts val="0"/>
              </a:spcAft>
              <a:buNone/>
            </a:pPr>
            <a:r>
              <a:rPr lang="en"/>
              <a:t>We expect the team to add enough tests and the right tests.</a:t>
            </a:r>
            <a:endParaRPr/>
          </a:p>
          <a:p>
            <a:pPr indent="0" lvl="0" marL="0" rtl="0" algn="l">
              <a:spcBef>
                <a:spcPts val="0"/>
              </a:spcBef>
              <a:spcAft>
                <a:spcPts val="0"/>
              </a:spcAft>
              <a:buClr>
                <a:schemeClr val="dk1"/>
              </a:buClr>
              <a:buSzPts val="1100"/>
              <a:buFont typeface="Arial"/>
              <a:buNone/>
            </a:pPr>
            <a:r>
              <a:rPr lang="en">
                <a:solidFill>
                  <a:schemeClr val="dk1"/>
                </a:solidFill>
              </a:rPr>
              <a:t>This is applying management theory Y over theory 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even if something goes wrong in production, that's not the end of the world. The process allows us to fix that quickly.</a:t>
            </a:r>
            <a:endParaRPr/>
          </a:p>
          <a:p>
            <a:pPr indent="0" lvl="0" marL="0" rtl="0" algn="l">
              <a:spcBef>
                <a:spcPts val="0"/>
              </a:spcBef>
              <a:spcAft>
                <a:spcPts val="0"/>
              </a:spcAft>
              <a:buNone/>
            </a:pPr>
            <a:r>
              <a:rPr lang="en"/>
              <a:t>Continuous Delivery allowed us to deploy within hours.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b630c83e1e_0_10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b630c83e1e_0_10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be honest, there is one gotcha with Non-Blocking Code Reviews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b630c83e1e_0_10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b630c83e1e_0_1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But … this will be difficult for </a:t>
            </a:r>
            <a:r>
              <a:rPr lang="en">
                <a:solidFill>
                  <a:schemeClr val="dk1"/>
                </a:solidFill>
              </a:rPr>
              <a:t>regulated</a:t>
            </a:r>
            <a:r>
              <a:rPr lang="en">
                <a:solidFill>
                  <a:schemeClr val="dk1"/>
                </a:solidFill>
              </a:rPr>
              <a:t> industries especially in healthcare.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Many regulated industries demand that changes be reviewed.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If the release in production is gated by the need for a review then this non-blocking approach may not work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then again I can think of some options to even implement this in healthcare, but unfortunately I have never worked for healthcare and so have never been able to test this.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for regulated industries: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=&gt; For that pair or team programming is the better solution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pairing, a pair can sign off the review at the point when we commit the change and tag the change with the ids of each engineer in the pair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b630c83e1e_0_1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b630c83e1e_0_1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conclude</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e32dae7d1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e32dae7d1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IMHO, </a:t>
            </a:r>
            <a:r>
              <a:rPr lang="en"/>
              <a:t>Pair or Team Programming are still a superior delivery option, but well, in certain organisations this is a cultural stretch for many valid reasons.</a:t>
            </a:r>
            <a:endParaRPr sz="2400">
              <a:solidFill>
                <a:srgbClr val="9A9A9A"/>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630c83e1e_0_1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b630c83e1e_0_1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that case, Non-Blocking Review Strategies are significantly better than any of the alternatives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We do not have any gating.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Therefore, we can deliver faster without any delays. This allows us to maintain the fast flow of work through our value stream. Which is a critical practice to adopt to achieve higher quality.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Because there is no waiting times, people do not need to start new work to feel productive. So, we have less WIP. Because of Little’s Law this reduces lead time, and time to market, accelerates feedback and consequently leads to better quality.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Because we can finish work from start to finish in one go, we do not have any context switching. So no multitasking. No productivity killer.</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There is no urgency to fix code quality issues. We can take all the time, and do a thorough fix. </a:t>
            </a:r>
            <a:r>
              <a:rPr lang="en">
                <a:solidFill>
                  <a:schemeClr val="dk1"/>
                </a:solidFill>
              </a:rPr>
              <a:t>The feature works. </a:t>
            </a:r>
            <a:r>
              <a:rPr lang="en"/>
              <a:t>All automated tests pass. It is delivered, in the hands of the users. Users benefit from it. No stress, no fatigue, no burnout.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lastly, features grow incrementally, small commit by small commit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encouraging refactoring. Which again leads to higher quality and improves the speed of change.</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b630c83e1e_0_1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b630c83e1e_0_1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630c83e1e_0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630c83e1e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 review process was based on the combination of two key ideas: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first key idea was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Establish a continuous review process that consists of a set of regular reviews as part of the development flow</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b644ccf51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b644ccf51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630c83e1e_0_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b630c83e1e_0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team used a Kanban board to track</a:t>
            </a:r>
            <a:r>
              <a:rPr lang="en">
                <a:solidFill>
                  <a:schemeClr val="dk1"/>
                </a:solidFill>
              </a:rPr>
              <a:t> work.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Every ticket was a feature, not a task, but a whole feature. It has the benefit to set a constraint on the size of the features and to keep them small. So they can move fast from left to right.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feature was the unit of work on our Kanban board.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Yet, the feature was not the unit of integration, as it happens with feature branching and pull requests. The unit of integration was the commit.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unit of release could be a commit or a set of commits. Because there was still a manual decision to release. We practiced Continuous Delivery not Continuous Deployment.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To ensure code reviews happened, we added a To Review column to track the reviews.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644ccf5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b644ccf5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To Review column </a:t>
            </a:r>
            <a:r>
              <a:rPr lang="en">
                <a:solidFill>
                  <a:schemeClr val="dk1"/>
                </a:solidFill>
              </a:rPr>
              <a:t>indicates this feature is ready for review.</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Dave Farley reports he has seen this before. And it never really worked. Usually, it is seen as some sort of gate in the process. The research is clear about this: the idea of slowing down for safety is a mistake. It introduces all sorts of problems and dysfunctions, additionally it drives down quality.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But here it was different. The review was not a gate.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feature growed commit by commit on mainline.</a:t>
            </a:r>
            <a:endParaRPr>
              <a:solidFill>
                <a:schemeClr val="dk1"/>
              </a:solidFill>
            </a:endParaRPr>
          </a:p>
          <a:p>
            <a:pPr indent="0" lvl="0" marL="0" rtl="0" algn="l">
              <a:spcBef>
                <a:spcPts val="0"/>
              </a:spcBef>
              <a:spcAft>
                <a:spcPts val="0"/>
              </a:spcAft>
              <a:buNone/>
            </a:pPr>
            <a:r>
              <a:rPr lang="en">
                <a:solidFill>
                  <a:schemeClr val="dk1"/>
                </a:solidFill>
              </a:rPr>
              <a:t>But reviews occured on a per-feature level on mainline.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When a feature was finished and ready for review it was added to the To Review column.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lang="en"/>
              <a:t>To avoid context-switching, we decided that whenever someone finished a piece of work, before starting new work or at the start of the day, they would first check the To Review column to spot whether nothing is waiting to be reviewed. If there was something to review, they reviewed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ensured the rolling review happened. And so we had continuous review in place.</a:t>
            </a:r>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We had one single rule in place: nobody should review code that they were involved in writing.</a:t>
            </a:r>
            <a:endParaRPr>
              <a:solidFill>
                <a:schemeClr val="dk1"/>
              </a:solidFill>
            </a:endParaRPr>
          </a:p>
          <a:p>
            <a:pPr indent="0" lvl="0" marL="0" rtl="0" algn="l">
              <a:lnSpc>
                <a:spcPct val="115000"/>
              </a:lnSpc>
              <a:spcBef>
                <a:spcPts val="0"/>
              </a:spcBef>
              <a:spcAft>
                <a:spcPts val="0"/>
              </a:spcAft>
              <a:buNone/>
            </a:pPr>
            <a:r>
              <a:rPr lang="en">
                <a:solidFill>
                  <a:schemeClr val="dk1"/>
                </a:solidFill>
              </a:rPr>
              <a:t>There weren't any rules about the seniority of who reviewed who's code. There was no hierarchy. We had true peer-reviews in place.</a:t>
            </a:r>
            <a:endParaRPr>
              <a:solidFill>
                <a:schemeClr val="dk1"/>
              </a:solidFill>
            </a:endParaRPr>
          </a:p>
          <a:p>
            <a:pPr indent="0" lvl="0" marL="0" rtl="0" algn="l">
              <a:lnSpc>
                <a:spcPct val="115000"/>
              </a:lnSpc>
              <a:spcBef>
                <a:spcPts val="0"/>
              </a:spcBef>
              <a:spcAft>
                <a:spcPts val="0"/>
              </a:spcAft>
              <a:buNone/>
            </a:pPr>
            <a:r>
              <a:rPr lang="en">
                <a:solidFill>
                  <a:schemeClr val="dk1"/>
                </a:solidFill>
              </a:rPr>
              <a:t>Seniors reviewed juniors and seniors. Juniors reviewed code from seniors and juniors. I wasn't expecting </a:t>
            </a:r>
            <a:r>
              <a:rPr lang="en">
                <a:solidFill>
                  <a:schemeClr val="dk1"/>
                </a:solidFill>
              </a:rPr>
              <a:t>many comments</a:t>
            </a:r>
            <a:r>
              <a:rPr lang="en">
                <a:solidFill>
                  <a:schemeClr val="dk1"/>
                </a:solidFill>
              </a:rPr>
              <a:t> from juniors, but at least I hoped they would learn something from reading the code from a more experienced engineer.</a:t>
            </a:r>
            <a:endParaRPr>
              <a:solidFill>
                <a:schemeClr val="dk1"/>
              </a:solidFill>
            </a:endParaRPr>
          </a:p>
          <a:p>
            <a:pPr indent="0" lvl="0" marL="0" rtl="0" algn="l">
              <a:lnSpc>
                <a:spcPct val="115000"/>
              </a:lnSpc>
              <a:spcBef>
                <a:spcPts val="0"/>
              </a:spcBef>
              <a:spcAft>
                <a:spcPts val="0"/>
              </a:spcAft>
              <a:buNone/>
            </a:pPr>
            <a:r>
              <a:rPr lang="en">
                <a:solidFill>
                  <a:schemeClr val="dk1"/>
                </a:solidFill>
              </a:rPr>
              <a:t>However, I have experienced quite interesting reviews from juniors. They ask different questions. More outsider questions, the why questions which are good triggers for the necessary improvement.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b630c83e1e_0_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b630c83e1e_0_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we do not do Pull Requests or Pair Programming we now have unreviewed code going straight into the remote mainline.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we have reviewed and unreviewed code alongside each other on mainline.</a:t>
            </a:r>
            <a:endParaRPr/>
          </a:p>
          <a:p>
            <a:pPr indent="0" lvl="0" marL="0" rtl="0" algn="l">
              <a:spcBef>
                <a:spcPts val="0"/>
              </a:spcBef>
              <a:spcAft>
                <a:spcPts val="0"/>
              </a:spcAft>
              <a:buNone/>
            </a:pPr>
            <a:r>
              <a:rPr lang="en"/>
              <a:t>And so we have, this code is releasable and this code is not-releasable at the same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 we keep this code apart?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does releasable mean, in that case?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630c83e1e_0_9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b630c83e1e_0_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brings us to the second key idea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Stop the review being definitive for release.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Stop the code review to be a deciding factor to determine the releasability of the code. The code review </a:t>
            </a:r>
            <a:r>
              <a:rPr lang="en">
                <a:solidFill>
                  <a:schemeClr val="dk1"/>
                </a:solidFill>
              </a:rPr>
              <a:t>is not a process gate, it</a:t>
            </a:r>
            <a:r>
              <a:rPr lang="en">
                <a:solidFill>
                  <a:schemeClr val="dk1"/>
                </a:solidFill>
              </a:rPr>
              <a:t> is not  a Go/No-Go decision anymore. It does not block the release anymore.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team practiced true Continuous Integration with trunk-based development that later evolved towards Continuous Delivery with a deployment pipeline.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Every commit that went successfully through all stages of the deployment pipeline and that have been thoroughly tested could land in production.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kanban board and the reviews were working at the level of whole features.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the software growed small commit by small commit, and every commit had the potential to land on production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630c83e1e_0_9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630c83e1e_0_9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This means that</a:t>
            </a:r>
            <a:r>
              <a:rPr lang="en">
                <a:solidFill>
                  <a:schemeClr val="dk1"/>
                </a:solidFill>
              </a:rPr>
              <a:t> unreviewed code could end up in production, whether the feature was finished or not, and whether the feature was reviewed or not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lang="en"/>
              <a:t>We can argue we run the risk of having bad-quality code in production. Yes, that is right. That is possible and that happened. But I do not see a problem over here.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630c83e1e_0_1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b630c83e1e_0_1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First, bad quality does not mean a bug. Code reviews are not there to catch bugs. For this, we have our automated tests and exploratory testing in place.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had team commitment that any change had to be covered by an automated test, preferably a unit test. On top of that we had automated acceptance tests in place. We also ran manual exploratory testing by a peer, different from the engineer that implemented the functionality. Lastly, we had a fair amount of static code analysis that would break the build on rule violations.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risk of working this way is not that the code will be buggier, but rather that we may end up releasing code of lower quality in production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code quality has not much impact on the product delivery and even less on functionality.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However, it has impact on the speed of change. And this is the exact reason why we want to have better code quality. To be able to add new functionality faster, more easily, with a shorter delay and the shorter time to market.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thinkinglabs.io/"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thinkinglabs.io/"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thinkinglabs.io/"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05B6B"/>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FFFFFF"/>
              </a:buClr>
              <a:buSzPts val="5200"/>
              <a:buNone/>
              <a:defRPr sz="5200">
                <a:solidFill>
                  <a:srgbClr val="FFFFF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B200"/>
              </a:buClr>
              <a:buSzPts val="2800"/>
              <a:buNone/>
              <a:defRPr sz="2800">
                <a:solidFill>
                  <a:srgbClr val="FFB200"/>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descr="logo-white.png" id="12" name="Google Shape;12;p2"/>
          <p:cNvPicPr preferRelativeResize="0"/>
          <p:nvPr/>
        </p:nvPicPr>
        <p:blipFill>
          <a:blip r:embed="rId2">
            <a:alphaModFix/>
          </a:blip>
          <a:stretch>
            <a:fillRect/>
          </a:stretch>
        </p:blipFill>
        <p:spPr>
          <a:xfrm>
            <a:off x="78925" y="85625"/>
            <a:ext cx="1262975" cy="658950"/>
          </a:xfrm>
          <a:prstGeom prst="rect">
            <a:avLst/>
          </a:prstGeom>
          <a:noFill/>
          <a:ln>
            <a:noFill/>
          </a:ln>
        </p:spPr>
      </p:pic>
      <p:sp>
        <p:nvSpPr>
          <p:cNvPr id="13" name="Google Shape;13;p2"/>
          <p:cNvSpPr txBox="1"/>
          <p:nvPr/>
        </p:nvSpPr>
        <p:spPr>
          <a:xfrm>
            <a:off x="0" y="4804800"/>
            <a:ext cx="1651200" cy="338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sz="800">
              <a:solidFill>
                <a:srgbClr val="FFB200"/>
              </a:solidFill>
            </a:endParaRPr>
          </a:p>
          <a:p>
            <a:pPr indent="0" lvl="0" marL="0" rtl="0" algn="l">
              <a:spcBef>
                <a:spcPts val="0"/>
              </a:spcBef>
              <a:spcAft>
                <a:spcPts val="0"/>
              </a:spcAft>
              <a:buNone/>
            </a:pPr>
            <a:r>
              <a:rPr lang="en" sz="800">
                <a:solidFill>
                  <a:srgbClr val="FFB200"/>
                </a:solidFill>
              </a:rPr>
              <a:t>in/tdpauw</a:t>
            </a:r>
            <a:endParaRPr sz="800">
              <a:solidFill>
                <a:srgbClr val="FFB200"/>
              </a:solidFill>
            </a:endParaRPr>
          </a:p>
          <a:p>
            <a:pPr indent="0" lvl="0" marL="0" rtl="0" algn="l">
              <a:spcBef>
                <a:spcPts val="0"/>
              </a:spcBef>
              <a:spcAft>
                <a:spcPts val="0"/>
              </a:spcAft>
              <a:buNone/>
            </a:pPr>
            <a:r>
              <a:rPr lang="en" sz="800">
                <a:solidFill>
                  <a:srgbClr val="FFB200"/>
                </a:solidFill>
              </a:rPr>
              <a:t>@tdpauw.bsky.social</a:t>
            </a:r>
            <a:endParaRPr sz="800">
              <a:solidFill>
                <a:srgbClr val="FFB200"/>
              </a:solidFill>
            </a:endParaRPr>
          </a:p>
          <a:p>
            <a:pPr indent="0" lvl="0" marL="0" rtl="0" algn="l">
              <a:spcBef>
                <a:spcPts val="0"/>
              </a:spcBef>
              <a:spcAft>
                <a:spcPts val="0"/>
              </a:spcAft>
              <a:buClr>
                <a:schemeClr val="dk1"/>
              </a:buClr>
              <a:buSzPts val="1100"/>
              <a:buFont typeface="Arial"/>
              <a:buNone/>
            </a:pPr>
            <a:r>
              <a:rPr lang="en" sz="800">
                <a:solidFill>
                  <a:srgbClr val="FFB200"/>
                </a:solidFill>
              </a:rPr>
              <a:t>@tdpauw@mastodon.social</a:t>
            </a:r>
            <a:endParaRPr sz="800">
              <a:solidFill>
                <a:srgbClr val="FFB200"/>
              </a:solidFill>
            </a:endParaRPr>
          </a:p>
        </p:txBody>
      </p:sp>
      <p:sp>
        <p:nvSpPr>
          <p:cNvPr id="14" name="Google Shape;14;p2"/>
          <p:cNvSpPr txBox="1"/>
          <p:nvPr/>
        </p:nvSpPr>
        <p:spPr>
          <a:xfrm>
            <a:off x="7064400" y="4804800"/>
            <a:ext cx="2079600" cy="338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800">
                <a:solidFill>
                  <a:srgbClr val="FFB200"/>
                </a:solidFill>
                <a:uFill>
                  <a:noFill/>
                </a:uFill>
                <a:hlinkClick r:id="rId3">
                  <a:extLst>
                    <a:ext uri="{A12FA001-AC4F-418D-AE19-62706E023703}">
                      <ahyp:hlinkClr val="tx"/>
                    </a:ext>
                  </a:extLst>
                </a:hlinkClick>
              </a:rPr>
              <a:t>thinkinglabs.io</a:t>
            </a:r>
            <a:endParaRPr sz="800">
              <a:solidFill>
                <a:srgbClr val="FFB2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nd picture">
  <p:cSld name="SECTION_TITLE_AND_DESCRIPTION_2">
    <p:spTree>
      <p:nvGrpSpPr>
        <p:cNvPr id="39" name="Shape 39"/>
        <p:cNvGrpSpPr/>
        <p:nvPr/>
      </p:nvGrpSpPr>
      <p:grpSpPr>
        <a:xfrm>
          <a:off x="0" y="0"/>
          <a:ext cx="0" cy="0"/>
          <a:chOff x="0" y="0"/>
          <a:chExt cx="0" cy="0"/>
        </a:xfrm>
      </p:grpSpPr>
      <p:sp>
        <p:nvSpPr>
          <p:cNvPr id="40" name="Google Shape;40;p11"/>
          <p:cNvSpPr/>
          <p:nvPr>
            <p:ph idx="2" type="pic"/>
          </p:nvPr>
        </p:nvSpPr>
        <p:spPr>
          <a:xfrm>
            <a:off x="265500" y="1323775"/>
            <a:ext cx="4045200" cy="2495700"/>
          </a:xfrm>
          <a:prstGeom prst="rect">
            <a:avLst/>
          </a:prstGeom>
          <a:noFill/>
          <a:ln>
            <a:noFill/>
          </a:ln>
        </p:spPr>
      </p:sp>
      <p:sp>
        <p:nvSpPr>
          <p:cNvPr id="41" name="Google Shape;41;p11"/>
          <p:cNvSpPr/>
          <p:nvPr/>
        </p:nvSpPr>
        <p:spPr>
          <a:xfrm>
            <a:off x="4572000" y="-12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1"/>
          <p:cNvSpPr txBox="1"/>
          <p:nvPr>
            <p:ph idx="1"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nd sidebar">
  <p:cSld name="MAIN_POINT_1">
    <p:spTree>
      <p:nvGrpSpPr>
        <p:cNvPr id="43" name="Shape 43"/>
        <p:cNvGrpSpPr/>
        <p:nvPr/>
      </p:nvGrpSpPr>
      <p:grpSpPr>
        <a:xfrm>
          <a:off x="0" y="0"/>
          <a:ext cx="0" cy="0"/>
          <a:chOff x="0" y="0"/>
          <a:chExt cx="0" cy="0"/>
        </a:xfrm>
      </p:grpSpPr>
      <p:sp>
        <p:nvSpPr>
          <p:cNvPr id="44" name="Google Shape;44;p12"/>
          <p:cNvSpPr/>
          <p:nvPr/>
        </p:nvSpPr>
        <p:spPr>
          <a:xfrm>
            <a:off x="6060100" y="-125"/>
            <a:ext cx="30837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2"/>
          <p:cNvSpPr txBox="1"/>
          <p:nvPr>
            <p:ph idx="1" type="body"/>
          </p:nvPr>
        </p:nvSpPr>
        <p:spPr>
          <a:xfrm>
            <a:off x="6174650" y="-125"/>
            <a:ext cx="2969400" cy="51435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46" name="Google Shape;46;p12"/>
          <p:cNvSpPr txBox="1"/>
          <p:nvPr>
            <p:ph type="title"/>
          </p:nvPr>
        </p:nvSpPr>
        <p:spPr>
          <a:xfrm>
            <a:off x="490250" y="526350"/>
            <a:ext cx="55698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A9A9A"/>
              </a:buClr>
              <a:buSzPts val="2400"/>
              <a:buNone/>
              <a:defRPr sz="2400">
                <a:solidFill>
                  <a:srgbClr val="9A9A9A"/>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and sidebar">
  <p:cSld name="MAIN_POINT_1_1">
    <p:bg>
      <p:bgPr>
        <a:solidFill>
          <a:srgbClr val="FFB200"/>
        </a:solidFill>
      </p:bgPr>
    </p:bg>
    <p:spTree>
      <p:nvGrpSpPr>
        <p:cNvPr id="47" name="Shape 47"/>
        <p:cNvGrpSpPr/>
        <p:nvPr/>
      </p:nvGrpSpPr>
      <p:grpSpPr>
        <a:xfrm>
          <a:off x="0" y="0"/>
          <a:ext cx="0" cy="0"/>
          <a:chOff x="0" y="0"/>
          <a:chExt cx="0" cy="0"/>
        </a:xfrm>
      </p:grpSpPr>
      <p:sp>
        <p:nvSpPr>
          <p:cNvPr id="48" name="Google Shape;48;p13"/>
          <p:cNvSpPr/>
          <p:nvPr/>
        </p:nvSpPr>
        <p:spPr>
          <a:xfrm>
            <a:off x="6060100" y="-125"/>
            <a:ext cx="30843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3"/>
          <p:cNvSpPr txBox="1"/>
          <p:nvPr>
            <p:ph idx="1" type="body"/>
          </p:nvPr>
        </p:nvSpPr>
        <p:spPr>
          <a:xfrm>
            <a:off x="6174650" y="-125"/>
            <a:ext cx="2969400" cy="51435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50" name="Google Shape;50;p13"/>
          <p:cNvSpPr txBox="1"/>
          <p:nvPr>
            <p:ph type="title"/>
          </p:nvPr>
        </p:nvSpPr>
        <p:spPr>
          <a:xfrm>
            <a:off x="490250" y="526350"/>
            <a:ext cx="5569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Times New Roman"/>
              <a:buNone/>
              <a:defRPr i="1" sz="2400">
                <a:latin typeface="Times New Roman"/>
                <a:ea typeface="Times New Roman"/>
                <a:cs typeface="Times New Roman"/>
                <a:sym typeface="Times New Roman"/>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1" name="Google Shape;51;p13"/>
          <p:cNvSpPr/>
          <p:nvPr/>
        </p:nvSpPr>
        <p:spPr>
          <a:xfrm>
            <a:off x="617275" y="136000"/>
            <a:ext cx="941700" cy="251100"/>
          </a:xfrm>
          <a:prstGeom prst="rect">
            <a:avLst/>
          </a:prstGeom>
          <a:solidFill>
            <a:srgbClr val="FFB2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2" name="Shape 52"/>
        <p:cNvGrpSpPr/>
        <p:nvPr/>
      </p:nvGrpSpPr>
      <p:grpSpPr>
        <a:xfrm>
          <a:off x="0" y="0"/>
          <a:ext cx="0" cy="0"/>
          <a:chOff x="0" y="0"/>
          <a:chExt cx="0" cy="0"/>
        </a:xfrm>
      </p:grpSpPr>
      <p:sp>
        <p:nvSpPr>
          <p:cNvPr id="53" name="Google Shape;53;p1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5" name="Google Shape;55;p1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6" name="Google Shape;56;p1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lnSpc>
                <a:spcPct val="150000"/>
              </a:lnSpc>
              <a:spcBef>
                <a:spcPts val="0"/>
              </a:spcBef>
              <a:spcAft>
                <a:spcPts val="0"/>
              </a:spcAft>
              <a:buSzPts val="1800"/>
              <a:buChar char="●"/>
              <a:defRPr/>
            </a:lvl1pPr>
            <a:lvl2pPr indent="-317500" lvl="1" marL="914400" rtl="0">
              <a:lnSpc>
                <a:spcPct val="150000"/>
              </a:lnSpc>
              <a:spcBef>
                <a:spcPts val="1600"/>
              </a:spcBef>
              <a:spcAft>
                <a:spcPts val="0"/>
              </a:spcAft>
              <a:buSzPts val="1400"/>
              <a:buChar char="○"/>
              <a:defRPr/>
            </a:lvl2pPr>
            <a:lvl3pPr indent="-317500" lvl="2" marL="1371600" rtl="0">
              <a:lnSpc>
                <a:spcPct val="150000"/>
              </a:lnSpc>
              <a:spcBef>
                <a:spcPts val="1600"/>
              </a:spcBef>
              <a:spcAft>
                <a:spcPts val="0"/>
              </a:spcAft>
              <a:buSzPts val="1400"/>
              <a:buChar char="■"/>
              <a:defRPr/>
            </a:lvl3pPr>
            <a:lvl4pPr indent="-317500" lvl="3" marL="1828800" rtl="0">
              <a:lnSpc>
                <a:spcPct val="150000"/>
              </a:lnSpc>
              <a:spcBef>
                <a:spcPts val="1600"/>
              </a:spcBef>
              <a:spcAft>
                <a:spcPts val="0"/>
              </a:spcAft>
              <a:buSzPts val="1400"/>
              <a:buChar char="●"/>
              <a:defRPr/>
            </a:lvl4pPr>
            <a:lvl5pPr indent="-317500" lvl="4" marL="2286000" rtl="0">
              <a:lnSpc>
                <a:spcPct val="150000"/>
              </a:lnSpc>
              <a:spcBef>
                <a:spcPts val="1600"/>
              </a:spcBef>
              <a:spcAft>
                <a:spcPts val="0"/>
              </a:spcAft>
              <a:buSzPts val="1400"/>
              <a:buChar char="○"/>
              <a:defRPr/>
            </a:lvl5pPr>
            <a:lvl6pPr indent="-317500" lvl="5" marL="2743200" rtl="0">
              <a:lnSpc>
                <a:spcPct val="150000"/>
              </a:lnSpc>
              <a:spcBef>
                <a:spcPts val="1600"/>
              </a:spcBef>
              <a:spcAft>
                <a:spcPts val="0"/>
              </a:spcAft>
              <a:buSzPts val="1400"/>
              <a:buChar char="■"/>
              <a:defRPr/>
            </a:lvl6pPr>
            <a:lvl7pPr indent="-317500" lvl="6" marL="3200400" rtl="0">
              <a:lnSpc>
                <a:spcPct val="150000"/>
              </a:lnSpc>
              <a:spcBef>
                <a:spcPts val="1600"/>
              </a:spcBef>
              <a:spcAft>
                <a:spcPts val="0"/>
              </a:spcAft>
              <a:buSzPts val="1400"/>
              <a:buChar char="●"/>
              <a:defRPr/>
            </a:lvl7pPr>
            <a:lvl8pPr indent="-317500" lvl="7" marL="3657600" rtl="0">
              <a:lnSpc>
                <a:spcPct val="150000"/>
              </a:lnSpc>
              <a:spcBef>
                <a:spcPts val="1600"/>
              </a:spcBef>
              <a:spcAft>
                <a:spcPts val="0"/>
              </a:spcAft>
              <a:buSzPts val="1400"/>
              <a:buChar char="○"/>
              <a:defRPr/>
            </a:lvl8pPr>
            <a:lvl9pPr indent="-317500" lvl="8" marL="4114800" rtl="0">
              <a:lnSpc>
                <a:spcPct val="150000"/>
              </a:lnSpc>
              <a:spcBef>
                <a:spcPts val="1600"/>
              </a:spcBef>
              <a:spcAft>
                <a:spcPts val="1600"/>
              </a:spcAft>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SECTION_TITLE_AND_DESCRIPTION_1_2">
    <p:spTree>
      <p:nvGrpSpPr>
        <p:cNvPr id="57" name="Shape 57"/>
        <p:cNvGrpSpPr/>
        <p:nvPr/>
      </p:nvGrpSpPr>
      <p:grpSpPr>
        <a:xfrm>
          <a:off x="0" y="0"/>
          <a:ext cx="0" cy="0"/>
          <a:chOff x="0" y="0"/>
          <a:chExt cx="0" cy="0"/>
        </a:xfrm>
      </p:grpSpPr>
      <p:sp>
        <p:nvSpPr>
          <p:cNvPr id="58" name="Google Shape;58;p15"/>
          <p:cNvSpPr/>
          <p:nvPr/>
        </p:nvSpPr>
        <p:spPr>
          <a:xfrm>
            <a:off x="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5"/>
          <p:cNvSpPr txBox="1"/>
          <p:nvPr>
            <p:ph idx="1" type="body"/>
          </p:nvPr>
        </p:nvSpPr>
        <p:spPr>
          <a:xfrm>
            <a:off x="367500" y="724200"/>
            <a:ext cx="3837000" cy="3695100"/>
          </a:xfrm>
          <a:prstGeom prst="rect">
            <a:avLst/>
          </a:prstGeom>
        </p:spPr>
        <p:txBody>
          <a:bodyPr anchorCtr="0" anchor="ctr" bIns="91425" lIns="91425" spcFirstLastPara="1" rIns="91425" wrap="square" tIns="91425">
            <a:noAutofit/>
          </a:bodyPr>
          <a:lstStyle>
            <a:lvl1pPr indent="-342900" lvl="0" marL="457200" rtl="0">
              <a:lnSpc>
                <a:spcPct val="150000"/>
              </a:lnSpc>
              <a:spcBef>
                <a:spcPts val="0"/>
              </a:spcBef>
              <a:spcAft>
                <a:spcPts val="0"/>
              </a:spcAft>
              <a:buSzPts val="1800"/>
              <a:buChar char="●"/>
              <a:defRPr/>
            </a:lvl1pPr>
            <a:lvl2pPr indent="-317500" lvl="1" marL="914400" rtl="0">
              <a:lnSpc>
                <a:spcPct val="150000"/>
              </a:lnSpc>
              <a:spcBef>
                <a:spcPts val="1600"/>
              </a:spcBef>
              <a:spcAft>
                <a:spcPts val="0"/>
              </a:spcAft>
              <a:buSzPts val="1400"/>
              <a:buChar char="○"/>
              <a:defRPr/>
            </a:lvl2pPr>
            <a:lvl3pPr indent="-317500" lvl="2" marL="1371600" rtl="0">
              <a:lnSpc>
                <a:spcPct val="150000"/>
              </a:lnSpc>
              <a:spcBef>
                <a:spcPts val="1600"/>
              </a:spcBef>
              <a:spcAft>
                <a:spcPts val="0"/>
              </a:spcAft>
              <a:buSzPts val="1400"/>
              <a:buChar char="■"/>
              <a:defRPr/>
            </a:lvl3pPr>
            <a:lvl4pPr indent="-317500" lvl="3" marL="1828800" rtl="0">
              <a:lnSpc>
                <a:spcPct val="150000"/>
              </a:lnSpc>
              <a:spcBef>
                <a:spcPts val="1600"/>
              </a:spcBef>
              <a:spcAft>
                <a:spcPts val="0"/>
              </a:spcAft>
              <a:buSzPts val="1400"/>
              <a:buChar char="●"/>
              <a:defRPr/>
            </a:lvl4pPr>
            <a:lvl5pPr indent="-317500" lvl="4" marL="2286000" rtl="0">
              <a:lnSpc>
                <a:spcPct val="150000"/>
              </a:lnSpc>
              <a:spcBef>
                <a:spcPts val="1600"/>
              </a:spcBef>
              <a:spcAft>
                <a:spcPts val="0"/>
              </a:spcAft>
              <a:buSzPts val="1400"/>
              <a:buChar char="○"/>
              <a:defRPr/>
            </a:lvl5pPr>
            <a:lvl6pPr indent="-317500" lvl="5" marL="2743200" rtl="0">
              <a:lnSpc>
                <a:spcPct val="150000"/>
              </a:lnSpc>
              <a:spcBef>
                <a:spcPts val="1600"/>
              </a:spcBef>
              <a:spcAft>
                <a:spcPts val="0"/>
              </a:spcAft>
              <a:buSzPts val="1400"/>
              <a:buChar char="■"/>
              <a:defRPr/>
            </a:lvl6pPr>
            <a:lvl7pPr indent="-317500" lvl="6" marL="3200400" rtl="0">
              <a:lnSpc>
                <a:spcPct val="150000"/>
              </a:lnSpc>
              <a:spcBef>
                <a:spcPts val="1600"/>
              </a:spcBef>
              <a:spcAft>
                <a:spcPts val="0"/>
              </a:spcAft>
              <a:buSzPts val="1400"/>
              <a:buChar char="●"/>
              <a:defRPr/>
            </a:lvl7pPr>
            <a:lvl8pPr indent="-317500" lvl="7" marL="3657600" rtl="0">
              <a:lnSpc>
                <a:spcPct val="150000"/>
              </a:lnSpc>
              <a:spcBef>
                <a:spcPts val="1600"/>
              </a:spcBef>
              <a:spcAft>
                <a:spcPts val="0"/>
              </a:spcAft>
              <a:buSzPts val="1400"/>
              <a:buChar char="○"/>
              <a:defRPr/>
            </a:lvl8pPr>
            <a:lvl9pPr indent="-317500" lvl="8" marL="4114800" rtl="0">
              <a:lnSpc>
                <a:spcPct val="150000"/>
              </a:lnSpc>
              <a:spcBef>
                <a:spcPts val="1600"/>
              </a:spcBef>
              <a:spcAft>
                <a:spcPts val="1600"/>
              </a:spcAft>
              <a:buSzPts val="1400"/>
              <a:buChar char="■"/>
              <a:defRPr/>
            </a:lvl9pPr>
          </a:lstStyle>
          <a:p/>
        </p:txBody>
      </p:sp>
      <p:pic>
        <p:nvPicPr>
          <p:cNvPr descr="logo-light.png" id="60" name="Google Shape;60;p15"/>
          <p:cNvPicPr preferRelativeResize="0"/>
          <p:nvPr/>
        </p:nvPicPr>
        <p:blipFill>
          <a:blip r:embed="rId2">
            <a:alphaModFix/>
          </a:blip>
          <a:stretch>
            <a:fillRect/>
          </a:stretch>
        </p:blipFill>
        <p:spPr>
          <a:xfrm>
            <a:off x="78925" y="85625"/>
            <a:ext cx="1262988" cy="658950"/>
          </a:xfrm>
          <a:prstGeom prst="rect">
            <a:avLst/>
          </a:prstGeom>
          <a:noFill/>
          <a:ln>
            <a:noFill/>
          </a:ln>
        </p:spPr>
      </p:pic>
      <p:sp>
        <p:nvSpPr>
          <p:cNvPr id="61" name="Google Shape;61;p15"/>
          <p:cNvSpPr txBox="1"/>
          <p:nvPr>
            <p:ph type="title"/>
          </p:nvPr>
        </p:nvSpPr>
        <p:spPr>
          <a:xfrm>
            <a:off x="4939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2" name="Google Shape;62;p15"/>
          <p:cNvSpPr txBox="1"/>
          <p:nvPr>
            <p:ph idx="2" type="subTitle"/>
          </p:nvPr>
        </p:nvSpPr>
        <p:spPr>
          <a:xfrm>
            <a:off x="4939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3">
  <p:cSld name="SECTION_TITLE_AND_DESCRIPTION_1_1">
    <p:spTree>
      <p:nvGrpSpPr>
        <p:cNvPr id="63" name="Shape 63"/>
        <p:cNvGrpSpPr/>
        <p:nvPr/>
      </p:nvGrpSpPr>
      <p:grpSpPr>
        <a:xfrm>
          <a:off x="0" y="0"/>
          <a:ext cx="0" cy="0"/>
          <a:chOff x="0" y="0"/>
          <a:chExt cx="0" cy="0"/>
        </a:xfrm>
      </p:grpSpPr>
      <p:sp>
        <p:nvSpPr>
          <p:cNvPr id="64" name="Google Shape;64;p16"/>
          <p:cNvSpPr/>
          <p:nvPr/>
        </p:nvSpPr>
        <p:spPr>
          <a:xfrm>
            <a:off x="3242025" y="-125"/>
            <a:ext cx="59022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6"/>
          <p:cNvSpPr txBox="1"/>
          <p:nvPr>
            <p:ph type="title"/>
          </p:nvPr>
        </p:nvSpPr>
        <p:spPr>
          <a:xfrm>
            <a:off x="265500" y="1233175"/>
            <a:ext cx="26613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6" name="Google Shape;66;p16"/>
          <p:cNvSpPr txBox="1"/>
          <p:nvPr>
            <p:ph idx="1" type="subTitle"/>
          </p:nvPr>
        </p:nvSpPr>
        <p:spPr>
          <a:xfrm>
            <a:off x="265500" y="2803075"/>
            <a:ext cx="26613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7" name="Google Shape;67;p16"/>
          <p:cNvSpPr txBox="1"/>
          <p:nvPr>
            <p:ph idx="2" type="body"/>
          </p:nvPr>
        </p:nvSpPr>
        <p:spPr>
          <a:xfrm>
            <a:off x="3632550" y="724075"/>
            <a:ext cx="5143800" cy="3695100"/>
          </a:xfrm>
          <a:prstGeom prst="rect">
            <a:avLst/>
          </a:prstGeom>
        </p:spPr>
        <p:txBody>
          <a:bodyPr anchorCtr="0" anchor="ctr" bIns="91425" lIns="91425" spcFirstLastPara="1" rIns="91425" wrap="square" tIns="91425">
            <a:noAutofit/>
          </a:bodyPr>
          <a:lstStyle>
            <a:lvl1pPr indent="-342900" lvl="0" marL="457200" rtl="0">
              <a:lnSpc>
                <a:spcPct val="150000"/>
              </a:lnSpc>
              <a:spcBef>
                <a:spcPts val="0"/>
              </a:spcBef>
              <a:spcAft>
                <a:spcPts val="0"/>
              </a:spcAft>
              <a:buSzPts val="1800"/>
              <a:buChar char="●"/>
              <a:defRPr/>
            </a:lvl1pPr>
            <a:lvl2pPr indent="-317500" lvl="1" marL="914400" rtl="0">
              <a:lnSpc>
                <a:spcPct val="150000"/>
              </a:lnSpc>
              <a:spcBef>
                <a:spcPts val="1600"/>
              </a:spcBef>
              <a:spcAft>
                <a:spcPts val="0"/>
              </a:spcAft>
              <a:buSzPts val="1400"/>
              <a:buChar char="○"/>
              <a:defRPr/>
            </a:lvl2pPr>
            <a:lvl3pPr indent="-317500" lvl="2" marL="1371600" rtl="0">
              <a:lnSpc>
                <a:spcPct val="150000"/>
              </a:lnSpc>
              <a:spcBef>
                <a:spcPts val="1600"/>
              </a:spcBef>
              <a:spcAft>
                <a:spcPts val="0"/>
              </a:spcAft>
              <a:buSzPts val="1400"/>
              <a:buChar char="■"/>
              <a:defRPr/>
            </a:lvl3pPr>
            <a:lvl4pPr indent="-317500" lvl="3" marL="1828800" rtl="0">
              <a:lnSpc>
                <a:spcPct val="150000"/>
              </a:lnSpc>
              <a:spcBef>
                <a:spcPts val="1600"/>
              </a:spcBef>
              <a:spcAft>
                <a:spcPts val="0"/>
              </a:spcAft>
              <a:buSzPts val="1400"/>
              <a:buChar char="●"/>
              <a:defRPr/>
            </a:lvl4pPr>
            <a:lvl5pPr indent="-317500" lvl="4" marL="2286000" rtl="0">
              <a:lnSpc>
                <a:spcPct val="150000"/>
              </a:lnSpc>
              <a:spcBef>
                <a:spcPts val="1600"/>
              </a:spcBef>
              <a:spcAft>
                <a:spcPts val="0"/>
              </a:spcAft>
              <a:buSzPts val="1400"/>
              <a:buChar char="○"/>
              <a:defRPr/>
            </a:lvl5pPr>
            <a:lvl6pPr indent="-317500" lvl="5" marL="2743200" rtl="0">
              <a:lnSpc>
                <a:spcPct val="150000"/>
              </a:lnSpc>
              <a:spcBef>
                <a:spcPts val="1600"/>
              </a:spcBef>
              <a:spcAft>
                <a:spcPts val="0"/>
              </a:spcAft>
              <a:buSzPts val="1400"/>
              <a:buChar char="■"/>
              <a:defRPr/>
            </a:lvl6pPr>
            <a:lvl7pPr indent="-317500" lvl="6" marL="3200400" rtl="0">
              <a:lnSpc>
                <a:spcPct val="150000"/>
              </a:lnSpc>
              <a:spcBef>
                <a:spcPts val="1600"/>
              </a:spcBef>
              <a:spcAft>
                <a:spcPts val="0"/>
              </a:spcAft>
              <a:buSzPts val="1400"/>
              <a:buChar char="●"/>
              <a:defRPr/>
            </a:lvl7pPr>
            <a:lvl8pPr indent="-317500" lvl="7" marL="3657600" rtl="0">
              <a:lnSpc>
                <a:spcPct val="150000"/>
              </a:lnSpc>
              <a:spcBef>
                <a:spcPts val="1600"/>
              </a:spcBef>
              <a:spcAft>
                <a:spcPts val="0"/>
              </a:spcAft>
              <a:buSzPts val="1400"/>
              <a:buChar char="○"/>
              <a:defRPr/>
            </a:lvl8pPr>
            <a:lvl9pPr indent="-317500" lvl="8" marL="4114800" rtl="0">
              <a:lnSpc>
                <a:spcPct val="150000"/>
              </a:lnSpc>
              <a:spcBef>
                <a:spcPts val="1600"/>
              </a:spcBef>
              <a:spcAft>
                <a:spcPts val="1600"/>
              </a:spcAft>
              <a:buSzPts val="1400"/>
              <a:buChar char="■"/>
              <a:defRPr/>
            </a:lvl9pPr>
          </a:lstStyle>
          <a:p/>
        </p:txBody>
      </p:sp>
      <p:sp>
        <p:nvSpPr>
          <p:cNvPr id="68" name="Google Shape;68;p16"/>
          <p:cNvSpPr txBox="1"/>
          <p:nvPr/>
        </p:nvSpPr>
        <p:spPr>
          <a:xfrm>
            <a:off x="7017700" y="4780051"/>
            <a:ext cx="2079600" cy="338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a:solidFill>
                  <a:srgbClr val="005B6B"/>
                </a:solidFill>
                <a:uFill>
                  <a:noFill/>
                </a:uFill>
                <a:hlinkClick r:id="rId2">
                  <a:extLst>
                    <a:ext uri="{A12FA001-AC4F-418D-AE19-62706E023703}">
                      <ahyp:hlinkClr val="tx"/>
                    </a:ext>
                  </a:extLst>
                </a:hlinkClick>
              </a:rPr>
              <a:t>thinkinglabs.io</a:t>
            </a:r>
            <a:endParaRPr sz="1000">
              <a:solidFill>
                <a:srgbClr val="005B6B"/>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1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 name="Shape 71"/>
        <p:cNvGrpSpPr/>
        <p:nvPr/>
      </p:nvGrpSpPr>
      <p:grpSpPr>
        <a:xfrm>
          <a:off x="0" y="0"/>
          <a:ext cx="0" cy="0"/>
          <a:chOff x="0" y="0"/>
          <a:chExt cx="0" cy="0"/>
        </a:xfrm>
      </p:grpSpPr>
      <p:sp>
        <p:nvSpPr>
          <p:cNvPr id="72" name="Google Shape;72;p1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3" name="Google Shape;73;p1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and Second Point">
  <p:cSld name="SECTION_TITLE_AND_DESCRIPTION_1_2_1">
    <p:spTree>
      <p:nvGrpSpPr>
        <p:cNvPr id="75" name="Shape 75"/>
        <p:cNvGrpSpPr/>
        <p:nvPr/>
      </p:nvGrpSpPr>
      <p:grpSpPr>
        <a:xfrm>
          <a:off x="0" y="0"/>
          <a:ext cx="0" cy="0"/>
          <a:chOff x="0" y="0"/>
          <a:chExt cx="0" cy="0"/>
        </a:xfrm>
      </p:grpSpPr>
      <p:sp>
        <p:nvSpPr>
          <p:cNvPr id="76" name="Google Shape;76;p20"/>
          <p:cNvSpPr txBox="1"/>
          <p:nvPr>
            <p:ph idx="1" type="body"/>
          </p:nvPr>
        </p:nvSpPr>
        <p:spPr>
          <a:xfrm>
            <a:off x="352875" y="724075"/>
            <a:ext cx="3837000" cy="3695100"/>
          </a:xfrm>
          <a:prstGeom prst="rect">
            <a:avLst/>
          </a:prstGeom>
        </p:spPr>
        <p:txBody>
          <a:bodyPr anchorCtr="0" anchor="ctr" bIns="91425" lIns="91425" spcFirstLastPara="1" rIns="91425" wrap="square" tIns="91425">
            <a:noAutofit/>
          </a:bodyPr>
          <a:lstStyle>
            <a:lvl1pPr indent="-342900" lvl="0" marL="457200" rtl="0">
              <a:lnSpc>
                <a:spcPct val="150000"/>
              </a:lnSpc>
              <a:spcBef>
                <a:spcPts val="0"/>
              </a:spcBef>
              <a:spcAft>
                <a:spcPts val="0"/>
              </a:spcAft>
              <a:buSzPts val="1800"/>
              <a:buChar char="●"/>
              <a:defRPr/>
            </a:lvl1pPr>
            <a:lvl2pPr indent="-317500" lvl="1" marL="914400" rtl="0">
              <a:lnSpc>
                <a:spcPct val="150000"/>
              </a:lnSpc>
              <a:spcBef>
                <a:spcPts val="1600"/>
              </a:spcBef>
              <a:spcAft>
                <a:spcPts val="0"/>
              </a:spcAft>
              <a:buSzPts val="1400"/>
              <a:buChar char="○"/>
              <a:defRPr/>
            </a:lvl2pPr>
            <a:lvl3pPr indent="-317500" lvl="2" marL="1371600" rtl="0">
              <a:lnSpc>
                <a:spcPct val="150000"/>
              </a:lnSpc>
              <a:spcBef>
                <a:spcPts val="1600"/>
              </a:spcBef>
              <a:spcAft>
                <a:spcPts val="0"/>
              </a:spcAft>
              <a:buSzPts val="1400"/>
              <a:buChar char="■"/>
              <a:defRPr/>
            </a:lvl3pPr>
            <a:lvl4pPr indent="-317500" lvl="3" marL="1828800" rtl="0">
              <a:lnSpc>
                <a:spcPct val="150000"/>
              </a:lnSpc>
              <a:spcBef>
                <a:spcPts val="1600"/>
              </a:spcBef>
              <a:spcAft>
                <a:spcPts val="0"/>
              </a:spcAft>
              <a:buSzPts val="1400"/>
              <a:buChar char="●"/>
              <a:defRPr/>
            </a:lvl4pPr>
            <a:lvl5pPr indent="-317500" lvl="4" marL="2286000" rtl="0">
              <a:lnSpc>
                <a:spcPct val="150000"/>
              </a:lnSpc>
              <a:spcBef>
                <a:spcPts val="1600"/>
              </a:spcBef>
              <a:spcAft>
                <a:spcPts val="0"/>
              </a:spcAft>
              <a:buSzPts val="1400"/>
              <a:buChar char="○"/>
              <a:defRPr/>
            </a:lvl5pPr>
            <a:lvl6pPr indent="-317500" lvl="5" marL="2743200" rtl="0">
              <a:lnSpc>
                <a:spcPct val="150000"/>
              </a:lnSpc>
              <a:spcBef>
                <a:spcPts val="1600"/>
              </a:spcBef>
              <a:spcAft>
                <a:spcPts val="0"/>
              </a:spcAft>
              <a:buSzPts val="1400"/>
              <a:buChar char="■"/>
              <a:defRPr/>
            </a:lvl6pPr>
            <a:lvl7pPr indent="-317500" lvl="6" marL="3200400" rtl="0">
              <a:lnSpc>
                <a:spcPct val="150000"/>
              </a:lnSpc>
              <a:spcBef>
                <a:spcPts val="1600"/>
              </a:spcBef>
              <a:spcAft>
                <a:spcPts val="0"/>
              </a:spcAft>
              <a:buSzPts val="1400"/>
              <a:buChar char="●"/>
              <a:defRPr/>
            </a:lvl7pPr>
            <a:lvl8pPr indent="-317500" lvl="7" marL="3657600" rtl="0">
              <a:lnSpc>
                <a:spcPct val="150000"/>
              </a:lnSpc>
              <a:spcBef>
                <a:spcPts val="1600"/>
              </a:spcBef>
              <a:spcAft>
                <a:spcPts val="0"/>
              </a:spcAft>
              <a:buSzPts val="1400"/>
              <a:buChar char="○"/>
              <a:defRPr/>
            </a:lvl8pPr>
            <a:lvl9pPr indent="-317500" lvl="8" marL="4114800" rtl="0">
              <a:lnSpc>
                <a:spcPct val="150000"/>
              </a:lnSpc>
              <a:spcBef>
                <a:spcPts val="1600"/>
              </a:spcBef>
              <a:spcAft>
                <a:spcPts val="1600"/>
              </a:spcAft>
              <a:buSzPts val="1400"/>
              <a:buChar char="■"/>
              <a:defRPr/>
            </a:lvl9pPr>
          </a:lstStyle>
          <a:p/>
        </p:txBody>
      </p:sp>
      <p:sp>
        <p:nvSpPr>
          <p:cNvPr id="77" name="Google Shape;77;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lnSpc>
                <a:spcPct val="150000"/>
              </a:lnSpc>
              <a:spcBef>
                <a:spcPts val="0"/>
              </a:spcBef>
              <a:spcAft>
                <a:spcPts val="0"/>
              </a:spcAft>
              <a:buSzPts val="1800"/>
              <a:buChar char="●"/>
              <a:defRPr/>
            </a:lvl1pPr>
            <a:lvl2pPr indent="-317500" lvl="1" marL="914400" rtl="0">
              <a:lnSpc>
                <a:spcPct val="150000"/>
              </a:lnSpc>
              <a:spcBef>
                <a:spcPts val="1600"/>
              </a:spcBef>
              <a:spcAft>
                <a:spcPts val="0"/>
              </a:spcAft>
              <a:buSzPts val="1400"/>
              <a:buChar char="○"/>
              <a:defRPr/>
            </a:lvl2pPr>
            <a:lvl3pPr indent="-317500" lvl="2" marL="1371600" rtl="0">
              <a:lnSpc>
                <a:spcPct val="150000"/>
              </a:lnSpc>
              <a:spcBef>
                <a:spcPts val="1600"/>
              </a:spcBef>
              <a:spcAft>
                <a:spcPts val="0"/>
              </a:spcAft>
              <a:buSzPts val="1400"/>
              <a:buChar char="■"/>
              <a:defRPr/>
            </a:lvl3pPr>
            <a:lvl4pPr indent="-317500" lvl="3" marL="1828800" rtl="0">
              <a:lnSpc>
                <a:spcPct val="150000"/>
              </a:lnSpc>
              <a:spcBef>
                <a:spcPts val="1600"/>
              </a:spcBef>
              <a:spcAft>
                <a:spcPts val="0"/>
              </a:spcAft>
              <a:buSzPts val="1400"/>
              <a:buChar char="●"/>
              <a:defRPr/>
            </a:lvl4pPr>
            <a:lvl5pPr indent="-317500" lvl="4" marL="2286000" rtl="0">
              <a:lnSpc>
                <a:spcPct val="150000"/>
              </a:lnSpc>
              <a:spcBef>
                <a:spcPts val="1600"/>
              </a:spcBef>
              <a:spcAft>
                <a:spcPts val="0"/>
              </a:spcAft>
              <a:buSzPts val="1400"/>
              <a:buChar char="○"/>
              <a:defRPr/>
            </a:lvl5pPr>
            <a:lvl6pPr indent="-317500" lvl="5" marL="2743200" rtl="0">
              <a:lnSpc>
                <a:spcPct val="150000"/>
              </a:lnSpc>
              <a:spcBef>
                <a:spcPts val="1600"/>
              </a:spcBef>
              <a:spcAft>
                <a:spcPts val="0"/>
              </a:spcAft>
              <a:buSzPts val="1400"/>
              <a:buChar char="■"/>
              <a:defRPr/>
            </a:lvl6pPr>
            <a:lvl7pPr indent="-317500" lvl="6" marL="3200400" rtl="0">
              <a:lnSpc>
                <a:spcPct val="150000"/>
              </a:lnSpc>
              <a:spcBef>
                <a:spcPts val="1600"/>
              </a:spcBef>
              <a:spcAft>
                <a:spcPts val="0"/>
              </a:spcAft>
              <a:buSzPts val="1400"/>
              <a:buChar char="●"/>
              <a:defRPr/>
            </a:lvl7pPr>
            <a:lvl8pPr indent="-317500" lvl="7" marL="3657600" rtl="0">
              <a:lnSpc>
                <a:spcPct val="150000"/>
              </a:lnSpc>
              <a:spcBef>
                <a:spcPts val="1600"/>
              </a:spcBef>
              <a:spcAft>
                <a:spcPts val="0"/>
              </a:spcAft>
              <a:buSzPts val="1400"/>
              <a:buChar char="○"/>
              <a:defRPr/>
            </a:lvl8pPr>
            <a:lvl9pPr indent="-317500" lvl="8" marL="4114800" rtl="0">
              <a:lnSpc>
                <a:spcPct val="150000"/>
              </a:lnSpc>
              <a:spcBef>
                <a:spcPts val="1600"/>
              </a:spcBef>
              <a:spcAft>
                <a:spcPts val="160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dk2"/>
        </a:solidFill>
      </p:bgPr>
    </p:bg>
    <p:spTree>
      <p:nvGrpSpPr>
        <p:cNvPr id="15" name="Shape 15"/>
        <p:cNvGrpSpPr/>
        <p:nvPr/>
      </p:nvGrpSpPr>
      <p:grpSpPr>
        <a:xfrm>
          <a:off x="0" y="0"/>
          <a:ext cx="0" cy="0"/>
          <a:chOff x="0" y="0"/>
          <a:chExt cx="0" cy="0"/>
        </a:xfrm>
      </p:grpSpPr>
      <p:sp>
        <p:nvSpPr>
          <p:cNvPr id="16" name="Google Shape;16;p3"/>
          <p:cNvSpPr txBox="1"/>
          <p:nvPr/>
        </p:nvSpPr>
        <p:spPr>
          <a:xfrm>
            <a:off x="0" y="4804800"/>
            <a:ext cx="1651200" cy="338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800">
                <a:solidFill>
                  <a:srgbClr val="FFB200"/>
                </a:solidFill>
              </a:rPr>
              <a:t>in/tdpauw</a:t>
            </a:r>
            <a:endParaRPr sz="800">
              <a:solidFill>
                <a:srgbClr val="FFB200"/>
              </a:solidFill>
            </a:endParaRPr>
          </a:p>
          <a:p>
            <a:pPr indent="0" lvl="0" marL="0" rtl="0" algn="l">
              <a:spcBef>
                <a:spcPts val="0"/>
              </a:spcBef>
              <a:spcAft>
                <a:spcPts val="0"/>
              </a:spcAft>
              <a:buClr>
                <a:schemeClr val="dk1"/>
              </a:buClr>
              <a:buSzPts val="1100"/>
              <a:buFont typeface="Arial"/>
              <a:buNone/>
            </a:pPr>
            <a:r>
              <a:rPr lang="en" sz="800">
                <a:solidFill>
                  <a:srgbClr val="FFB200"/>
                </a:solidFill>
              </a:rPr>
              <a:t>@tdpauw.bsky.social</a:t>
            </a:r>
            <a:endParaRPr sz="800">
              <a:solidFill>
                <a:srgbClr val="FFB200"/>
              </a:solidFill>
            </a:endParaRPr>
          </a:p>
          <a:p>
            <a:pPr indent="0" lvl="0" marL="0" rtl="0" algn="l">
              <a:spcBef>
                <a:spcPts val="0"/>
              </a:spcBef>
              <a:spcAft>
                <a:spcPts val="0"/>
              </a:spcAft>
              <a:buNone/>
            </a:pPr>
            <a:r>
              <a:rPr lang="en" sz="800">
                <a:solidFill>
                  <a:srgbClr val="FFB200"/>
                </a:solidFill>
              </a:rPr>
              <a:t>@tdpauw@mastodon.social</a:t>
            </a:r>
            <a:endParaRPr sz="800">
              <a:solidFill>
                <a:srgbClr val="FFB200"/>
              </a:solidFill>
            </a:endParaRPr>
          </a:p>
        </p:txBody>
      </p:sp>
      <p:sp>
        <p:nvSpPr>
          <p:cNvPr id="17" name="Google Shape;17;p3"/>
          <p:cNvSpPr txBox="1"/>
          <p:nvPr>
            <p:ph type="ctrTitle"/>
          </p:nvPr>
        </p:nvSpPr>
        <p:spPr>
          <a:xfrm>
            <a:off x="311708" y="744575"/>
            <a:ext cx="8520600" cy="2052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FFFFFF"/>
              </a:buClr>
              <a:buSzPts val="5200"/>
              <a:buNone/>
              <a:defRPr sz="5200">
                <a:solidFill>
                  <a:srgbClr val="FFFFF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 name="Google Shape;18;p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B200"/>
              </a:buClr>
              <a:buSzPts val="2800"/>
              <a:buNone/>
              <a:defRPr sz="2800">
                <a:solidFill>
                  <a:srgbClr val="FFB200"/>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 name="Google Shape;19;p3"/>
          <p:cNvSpPr txBox="1"/>
          <p:nvPr/>
        </p:nvSpPr>
        <p:spPr>
          <a:xfrm>
            <a:off x="7064400" y="4804800"/>
            <a:ext cx="2079600" cy="338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800">
                <a:solidFill>
                  <a:srgbClr val="FFB200"/>
                </a:solidFill>
                <a:uFill>
                  <a:noFill/>
                </a:uFill>
                <a:hlinkClick r:id="rId2">
                  <a:extLst>
                    <a:ext uri="{A12FA001-AC4F-418D-AE19-62706E023703}">
                      <ahyp:hlinkClr val="tx"/>
                    </a:ext>
                  </a:extLst>
                </a:hlinkClick>
              </a:rPr>
              <a:t>thinkinglabs.io</a:t>
            </a:r>
            <a:endParaRPr sz="800">
              <a:solidFill>
                <a:srgbClr val="FFB2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491725" y="445025"/>
            <a:ext cx="834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 name="Google Shape;24;p5"/>
          <p:cNvSpPr txBox="1"/>
          <p:nvPr>
            <p:ph idx="1" type="body"/>
          </p:nvPr>
        </p:nvSpPr>
        <p:spPr>
          <a:xfrm>
            <a:off x="491700" y="1152475"/>
            <a:ext cx="834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6"/>
          <p:cNvSpPr txBox="1"/>
          <p:nvPr>
            <p:ph type="title"/>
          </p:nvPr>
        </p:nvSpPr>
        <p:spPr>
          <a:xfrm>
            <a:off x="491725" y="445025"/>
            <a:ext cx="834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491725" y="1152475"/>
            <a:ext cx="381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6"/>
          <p:cNvSpPr txBox="1"/>
          <p:nvPr>
            <p:ph idx="2" type="body"/>
          </p:nvPr>
        </p:nvSpPr>
        <p:spPr>
          <a:xfrm>
            <a:off x="4832400" y="1152475"/>
            <a:ext cx="381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bg>
      <p:bgPr>
        <a:solidFill>
          <a:srgbClr val="FFB200"/>
        </a:solidFill>
      </p:bgPr>
    </p:bg>
    <p:spTree>
      <p:nvGrpSpPr>
        <p:cNvPr id="29" name="Shape 29"/>
        <p:cNvGrpSpPr/>
        <p:nvPr/>
      </p:nvGrpSpPr>
      <p:grpSpPr>
        <a:xfrm>
          <a:off x="0" y="0"/>
          <a:ext cx="0" cy="0"/>
          <a:chOff x="0" y="0"/>
          <a:chExt cx="0" cy="0"/>
        </a:xfrm>
      </p:grpSpPr>
      <p:sp>
        <p:nvSpPr>
          <p:cNvPr id="30" name="Google Shape;30;p7"/>
          <p:cNvSpPr txBox="1"/>
          <p:nvPr>
            <p:ph type="title"/>
          </p:nvPr>
        </p:nvSpPr>
        <p:spPr>
          <a:xfrm>
            <a:off x="311550" y="1779600"/>
            <a:ext cx="8520600" cy="1584300"/>
          </a:xfrm>
          <a:prstGeom prst="rect">
            <a:avLst/>
          </a:prstGeom>
          <a:noFill/>
        </p:spPr>
        <p:txBody>
          <a:bodyPr anchorCtr="0" anchor="ctr" bIns="91425" lIns="91425" spcFirstLastPara="1" rIns="91425" wrap="square" tIns="91425">
            <a:noAutofit/>
          </a:bodyPr>
          <a:lstStyle>
            <a:lvl1pPr lvl="0" rtl="0">
              <a:spcBef>
                <a:spcPts val="0"/>
              </a:spcBef>
              <a:spcAft>
                <a:spcPts val="0"/>
              </a:spcAft>
              <a:buNone/>
              <a:defRPr sz="2400">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 name="Google Shape;31;p7"/>
          <p:cNvSpPr/>
          <p:nvPr/>
        </p:nvSpPr>
        <p:spPr>
          <a:xfrm>
            <a:off x="617275" y="136000"/>
            <a:ext cx="941700" cy="251100"/>
          </a:xfrm>
          <a:prstGeom prst="rect">
            <a:avLst/>
          </a:prstGeom>
          <a:solidFill>
            <a:srgbClr val="FFB2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8"/>
          <p:cNvSpPr txBox="1"/>
          <p:nvPr>
            <p:ph type="title"/>
          </p:nvPr>
        </p:nvSpPr>
        <p:spPr>
          <a:xfrm>
            <a:off x="491725" y="445025"/>
            <a:ext cx="834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9"/>
          <p:cNvSpPr txBox="1"/>
          <p:nvPr>
            <p:ph type="title"/>
          </p:nvPr>
        </p:nvSpPr>
        <p:spPr>
          <a:xfrm>
            <a:off x="470800" y="555600"/>
            <a:ext cx="2649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6" name="Google Shape;36;p9"/>
          <p:cNvSpPr txBox="1"/>
          <p:nvPr>
            <p:ph idx="1" type="body"/>
          </p:nvPr>
        </p:nvSpPr>
        <p:spPr>
          <a:xfrm>
            <a:off x="470700" y="1389600"/>
            <a:ext cx="2649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10"/>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A9A9A"/>
              </a:buClr>
              <a:buSzPts val="2400"/>
              <a:buNone/>
              <a:defRPr sz="2400">
                <a:solidFill>
                  <a:srgbClr val="9A9A9A"/>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91725" y="445025"/>
            <a:ext cx="834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2pPr>
            <a:lvl3pPr lvl="2" rt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3pPr>
            <a:lvl4pPr lvl="3" rt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4pPr>
            <a:lvl5pPr lvl="4" rt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5pPr>
            <a:lvl6pPr lvl="5" rt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6pPr>
            <a:lvl7pPr lvl="6" rt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7pPr>
            <a:lvl8pPr lvl="7" rt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8pPr>
            <a:lvl9pPr lvl="8" rt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9pPr>
          </a:lstStyle>
          <a:p/>
        </p:txBody>
      </p:sp>
      <p:sp>
        <p:nvSpPr>
          <p:cNvPr id="7" name="Google Shape;7;p1"/>
          <p:cNvSpPr txBox="1"/>
          <p:nvPr>
            <p:ph idx="1" type="body"/>
          </p:nvPr>
        </p:nvSpPr>
        <p:spPr>
          <a:xfrm>
            <a:off x="491700" y="1152475"/>
            <a:ext cx="834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9A9A9A"/>
              </a:buClr>
              <a:buSzPts val="1800"/>
              <a:buFont typeface="Open Sans"/>
              <a:buChar char="●"/>
              <a:defRPr sz="1800">
                <a:solidFill>
                  <a:srgbClr val="9A9A9A"/>
                </a:solidFill>
                <a:latin typeface="Open Sans"/>
                <a:ea typeface="Open Sans"/>
                <a:cs typeface="Open Sans"/>
                <a:sym typeface="Open Sans"/>
              </a:defRPr>
            </a:lvl1pPr>
            <a:lvl2pPr indent="-317500" lvl="1" marL="914400" rtl="0">
              <a:lnSpc>
                <a:spcPct val="115000"/>
              </a:lnSpc>
              <a:spcBef>
                <a:spcPts val="1600"/>
              </a:spcBef>
              <a:spcAft>
                <a:spcPts val="0"/>
              </a:spcAft>
              <a:buClr>
                <a:srgbClr val="9A9A9A"/>
              </a:buClr>
              <a:buSzPts val="1400"/>
              <a:buFont typeface="Open Sans"/>
              <a:buChar char="○"/>
              <a:defRPr>
                <a:solidFill>
                  <a:srgbClr val="9A9A9A"/>
                </a:solidFill>
                <a:latin typeface="Open Sans"/>
                <a:ea typeface="Open Sans"/>
                <a:cs typeface="Open Sans"/>
                <a:sym typeface="Open Sans"/>
              </a:defRPr>
            </a:lvl2pPr>
            <a:lvl3pPr indent="-317500" lvl="2" marL="1371600" rtl="0">
              <a:lnSpc>
                <a:spcPct val="115000"/>
              </a:lnSpc>
              <a:spcBef>
                <a:spcPts val="1600"/>
              </a:spcBef>
              <a:spcAft>
                <a:spcPts val="0"/>
              </a:spcAft>
              <a:buClr>
                <a:srgbClr val="9A9A9A"/>
              </a:buClr>
              <a:buSzPts val="1400"/>
              <a:buFont typeface="Open Sans"/>
              <a:buChar char="■"/>
              <a:defRPr>
                <a:solidFill>
                  <a:srgbClr val="9A9A9A"/>
                </a:solidFill>
                <a:latin typeface="Open Sans"/>
                <a:ea typeface="Open Sans"/>
                <a:cs typeface="Open Sans"/>
                <a:sym typeface="Open Sans"/>
              </a:defRPr>
            </a:lvl3pPr>
            <a:lvl4pPr indent="-317500" lvl="3" marL="1828800" rtl="0">
              <a:lnSpc>
                <a:spcPct val="115000"/>
              </a:lnSpc>
              <a:spcBef>
                <a:spcPts val="1600"/>
              </a:spcBef>
              <a:spcAft>
                <a:spcPts val="0"/>
              </a:spcAft>
              <a:buClr>
                <a:srgbClr val="9A9A9A"/>
              </a:buClr>
              <a:buSzPts val="1400"/>
              <a:buFont typeface="Open Sans"/>
              <a:buChar char="●"/>
              <a:defRPr>
                <a:solidFill>
                  <a:srgbClr val="9A9A9A"/>
                </a:solidFill>
                <a:latin typeface="Open Sans"/>
                <a:ea typeface="Open Sans"/>
                <a:cs typeface="Open Sans"/>
                <a:sym typeface="Open Sans"/>
              </a:defRPr>
            </a:lvl4pPr>
            <a:lvl5pPr indent="-317500" lvl="4" marL="2286000" rtl="0">
              <a:lnSpc>
                <a:spcPct val="115000"/>
              </a:lnSpc>
              <a:spcBef>
                <a:spcPts val="1600"/>
              </a:spcBef>
              <a:spcAft>
                <a:spcPts val="0"/>
              </a:spcAft>
              <a:buClr>
                <a:srgbClr val="9A9A9A"/>
              </a:buClr>
              <a:buSzPts val="1400"/>
              <a:buFont typeface="Open Sans"/>
              <a:buChar char="○"/>
              <a:defRPr>
                <a:solidFill>
                  <a:srgbClr val="9A9A9A"/>
                </a:solidFill>
                <a:latin typeface="Open Sans"/>
                <a:ea typeface="Open Sans"/>
                <a:cs typeface="Open Sans"/>
                <a:sym typeface="Open Sans"/>
              </a:defRPr>
            </a:lvl5pPr>
            <a:lvl6pPr indent="-317500" lvl="5" marL="2743200" rtl="0">
              <a:lnSpc>
                <a:spcPct val="115000"/>
              </a:lnSpc>
              <a:spcBef>
                <a:spcPts val="1600"/>
              </a:spcBef>
              <a:spcAft>
                <a:spcPts val="0"/>
              </a:spcAft>
              <a:buClr>
                <a:srgbClr val="9A9A9A"/>
              </a:buClr>
              <a:buSzPts val="1400"/>
              <a:buFont typeface="Open Sans"/>
              <a:buChar char="■"/>
              <a:defRPr>
                <a:solidFill>
                  <a:srgbClr val="9A9A9A"/>
                </a:solidFill>
                <a:latin typeface="Open Sans"/>
                <a:ea typeface="Open Sans"/>
                <a:cs typeface="Open Sans"/>
                <a:sym typeface="Open Sans"/>
              </a:defRPr>
            </a:lvl6pPr>
            <a:lvl7pPr indent="-317500" lvl="6" marL="3200400" rtl="0">
              <a:lnSpc>
                <a:spcPct val="115000"/>
              </a:lnSpc>
              <a:spcBef>
                <a:spcPts val="1600"/>
              </a:spcBef>
              <a:spcAft>
                <a:spcPts val="0"/>
              </a:spcAft>
              <a:buClr>
                <a:srgbClr val="9A9A9A"/>
              </a:buClr>
              <a:buSzPts val="1400"/>
              <a:buFont typeface="Open Sans"/>
              <a:buChar char="●"/>
              <a:defRPr>
                <a:solidFill>
                  <a:srgbClr val="9A9A9A"/>
                </a:solidFill>
                <a:latin typeface="Open Sans"/>
                <a:ea typeface="Open Sans"/>
                <a:cs typeface="Open Sans"/>
                <a:sym typeface="Open Sans"/>
              </a:defRPr>
            </a:lvl7pPr>
            <a:lvl8pPr indent="-317500" lvl="7" marL="3657600" rtl="0">
              <a:lnSpc>
                <a:spcPct val="115000"/>
              </a:lnSpc>
              <a:spcBef>
                <a:spcPts val="1600"/>
              </a:spcBef>
              <a:spcAft>
                <a:spcPts val="0"/>
              </a:spcAft>
              <a:buClr>
                <a:srgbClr val="9A9A9A"/>
              </a:buClr>
              <a:buSzPts val="1400"/>
              <a:buFont typeface="Open Sans"/>
              <a:buChar char="○"/>
              <a:defRPr>
                <a:solidFill>
                  <a:srgbClr val="9A9A9A"/>
                </a:solidFill>
                <a:latin typeface="Open Sans"/>
                <a:ea typeface="Open Sans"/>
                <a:cs typeface="Open Sans"/>
                <a:sym typeface="Open Sans"/>
              </a:defRPr>
            </a:lvl8pPr>
            <a:lvl9pPr indent="-317500" lvl="8" marL="4114800" rtl="0">
              <a:lnSpc>
                <a:spcPct val="115000"/>
              </a:lnSpc>
              <a:spcBef>
                <a:spcPts val="1600"/>
              </a:spcBef>
              <a:spcAft>
                <a:spcPts val="1600"/>
              </a:spcAft>
              <a:buClr>
                <a:srgbClr val="9A9A9A"/>
              </a:buClr>
              <a:buSzPts val="1400"/>
              <a:buFont typeface="Open Sans"/>
              <a:buChar char="■"/>
              <a:defRPr>
                <a:solidFill>
                  <a:srgbClr val="9A9A9A"/>
                </a:solidFill>
                <a:latin typeface="Open Sans"/>
                <a:ea typeface="Open Sans"/>
                <a:cs typeface="Open Sans"/>
                <a:sym typeface="Open Sans"/>
              </a:defRPr>
            </a:lvl9pPr>
          </a:lstStyle>
          <a:p/>
        </p:txBody>
      </p:sp>
      <p:pic>
        <p:nvPicPr>
          <p:cNvPr descr="logo-light.png" id="8" name="Google Shape;8;p1"/>
          <p:cNvPicPr preferRelativeResize="0"/>
          <p:nvPr/>
        </p:nvPicPr>
        <p:blipFill>
          <a:blip r:embed="rId1">
            <a:alphaModFix/>
          </a:blip>
          <a:stretch>
            <a:fillRect/>
          </a:stretch>
        </p:blipFill>
        <p:spPr>
          <a:xfrm>
            <a:off x="78925" y="85625"/>
            <a:ext cx="1262988" cy="6589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hyperlink" Target="https://linkedin.com/in/stefandemoerloose/" TargetMode="External"/><Relationship Id="rId9" Type="http://schemas.openxmlformats.org/officeDocument/2006/relationships/image" Target="../media/image10.png"/><Relationship Id="rId5" Type="http://schemas.openxmlformats.org/officeDocument/2006/relationships/hyperlink" Target="https://bsky.app/profile/davefarley77.bsky.social" TargetMode="External"/><Relationship Id="rId6" Type="http://schemas.openxmlformats.org/officeDocument/2006/relationships/hyperlink" Target="https://mastodon.social/@gasproni" TargetMode="External"/><Relationship Id="rId7" Type="http://schemas.openxmlformats.org/officeDocument/2006/relationships/hyperlink" Target="https://thinkinglabs.io/articles/2023/05/02/non-blocking-continuous-code-reviews-a-case-study.html" TargetMode="External"/><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hyperlink" Target="https://medium.com/@pia.fak.sunnanbo/i-hate-pull-requests-17836dd3cc38" TargetMode="External"/><Relationship Id="rId10" Type="http://schemas.openxmlformats.org/officeDocument/2006/relationships/hyperlink" Target="https://www.infoq.com/articles/co-creation-patterns-software-development/" TargetMode="External"/><Relationship Id="rId13" Type="http://schemas.openxmlformats.org/officeDocument/2006/relationships/hyperlink" Target="https://thinkinglabs.io/articles/2022/02/22/on-the-evilness-of-feature-branching-but-compliance.html" TargetMode="External"/><Relationship Id="rId12" Type="http://schemas.openxmlformats.org/officeDocument/2006/relationships/hyperlink" Target="https://gregoryszorc.com/blog/2020/01/07/problems-with-pull-requests-and-how-to-fix-them/" TargetMode="External"/><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itnext.io/optimizing-the-software-development-process-for-continuous-integration-and-flow-of-work-56cf614b3f59" TargetMode="External"/><Relationship Id="rId4" Type="http://schemas.openxmlformats.org/officeDocument/2006/relationships/hyperlink" Target="https://thinkinglabs.io/articles/2023/05/02/non-blocking-continuous-code-reviews-a-case-study.html" TargetMode="External"/><Relationship Id="rId9" Type="http://schemas.openxmlformats.org/officeDocument/2006/relationships/hyperlink" Target="https://www.linkedin.com/posts/tdpauw_im-working-on-a-new-presentation-one-of-activity-7155600839053594626-8Ax_" TargetMode="External"/><Relationship Id="rId14" Type="http://schemas.openxmlformats.org/officeDocument/2006/relationships/hyperlink" Target="https://www.linkedin.com/posts/tdpauw_in-all-my-debunking-of-version-control-branches-activity-7142800577901592576-zhqS" TargetMode="External"/><Relationship Id="rId5" Type="http://schemas.openxmlformats.org/officeDocument/2006/relationships/hyperlink" Target="https://www.youtube.com/watch?v=WmVe1QrWxYU" TargetMode="External"/><Relationship Id="rId6" Type="http://schemas.openxmlformats.org/officeDocument/2006/relationships/hyperlink" Target="https://www.goodreads.com/book/show/4845.Code_Complete" TargetMode="External"/><Relationship Id="rId7" Type="http://schemas.openxmlformats.org/officeDocument/2006/relationships/hyperlink" Target="https://www.goodreads.com/book/show/83792.Facts_and_Fallacies_of_Software_Engineering" TargetMode="External"/><Relationship Id="rId8" Type="http://schemas.openxmlformats.org/officeDocument/2006/relationships/hyperlink" Target="https://www.joelonsoftwar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21"/>
          <p:cNvSpPr txBox="1"/>
          <p:nvPr>
            <p:ph type="ctrTitle"/>
          </p:nvPr>
        </p:nvSpPr>
        <p:spPr>
          <a:xfrm>
            <a:off x="311708" y="744575"/>
            <a:ext cx="8520600" cy="2052600"/>
          </a:xfrm>
          <a:prstGeom prst="rect">
            <a:avLst/>
          </a:prstGeom>
          <a:effectLst>
            <a:outerShdw blurRad="57150" rotWithShape="0" algn="bl" dir="5400000" dist="57150">
              <a:srgbClr val="000000">
                <a:alpha val="87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a:t>Non-Blocking Continuous Code Reviews</a:t>
            </a:r>
            <a:endParaRPr/>
          </a:p>
        </p:txBody>
      </p:sp>
      <p:sp>
        <p:nvSpPr>
          <p:cNvPr id="84" name="Google Shape;84;p21"/>
          <p:cNvSpPr txBox="1"/>
          <p:nvPr>
            <p:ph idx="1" type="subTitle"/>
          </p:nvPr>
        </p:nvSpPr>
        <p:spPr>
          <a:xfrm>
            <a:off x="311700" y="2757925"/>
            <a:ext cx="8520600" cy="792600"/>
          </a:xfrm>
          <a:prstGeom prst="rect">
            <a:avLst/>
          </a:prstGeom>
          <a:effectLst>
            <a:outerShdw blurRad="57150" rotWithShape="0" algn="bl" dir="5400000" dist="57150">
              <a:srgbClr val="000000">
                <a:alpha val="87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B200"/>
                </a:solidFill>
              </a:rPr>
              <a:t>Trunk-Based</a:t>
            </a:r>
            <a:r>
              <a:rPr lang="en">
                <a:solidFill>
                  <a:srgbClr val="FFB200"/>
                </a:solidFill>
              </a:rPr>
              <a:t> Thierry </a:t>
            </a:r>
            <a:r>
              <a:rPr i="1" lang="en" sz="1600">
                <a:solidFill>
                  <a:srgbClr val="FFB200"/>
                </a:solidFill>
              </a:rPr>
              <a:t>(they/them)</a:t>
            </a:r>
            <a:endParaRPr>
              <a:solidFill>
                <a:srgbClr val="FFB200"/>
              </a:solidFill>
            </a:endParaRPr>
          </a:p>
        </p:txBody>
      </p:sp>
      <p:sp>
        <p:nvSpPr>
          <p:cNvPr id="85" name="Google Shape;85;p21"/>
          <p:cNvSpPr txBox="1"/>
          <p:nvPr/>
        </p:nvSpPr>
        <p:spPr>
          <a:xfrm>
            <a:off x="6273900" y="0"/>
            <a:ext cx="2870100" cy="646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 sz="1000">
                <a:solidFill>
                  <a:schemeClr val="lt1"/>
                </a:solidFill>
                <a:latin typeface="Kalam"/>
                <a:ea typeface="Kalam"/>
                <a:cs typeface="Kalam"/>
                <a:sym typeface="Kalam"/>
              </a:rPr>
              <a:t>2021 Ghent lightening festival</a:t>
            </a:r>
            <a:endParaRPr sz="1000">
              <a:solidFill>
                <a:schemeClr val="lt1"/>
              </a:solidFill>
              <a:latin typeface="Kalam"/>
              <a:ea typeface="Kalam"/>
              <a:cs typeface="Kalam"/>
              <a:sym typeface="Kalam"/>
            </a:endParaRPr>
          </a:p>
          <a:p>
            <a:pPr indent="0" lvl="0" marL="0" rtl="0" algn="r">
              <a:spcBef>
                <a:spcPts val="0"/>
              </a:spcBef>
              <a:spcAft>
                <a:spcPts val="0"/>
              </a:spcAft>
              <a:buNone/>
            </a:pPr>
            <a:r>
              <a:rPr lang="en" sz="1000">
                <a:solidFill>
                  <a:schemeClr val="lt1"/>
                </a:solidFill>
                <a:latin typeface="Kalam"/>
                <a:ea typeface="Kalam"/>
                <a:cs typeface="Kalam"/>
                <a:sym typeface="Kalam"/>
              </a:rPr>
              <a:t>Kunsthal Gent</a:t>
            </a:r>
            <a:endParaRPr sz="1000">
              <a:solidFill>
                <a:schemeClr val="lt1"/>
              </a:solidFill>
              <a:latin typeface="Kalam"/>
              <a:ea typeface="Kalam"/>
              <a:cs typeface="Kalam"/>
              <a:sym typeface="Kalam"/>
            </a:endParaRPr>
          </a:p>
          <a:p>
            <a:pPr indent="0" lvl="0" marL="0" rtl="0" algn="r">
              <a:spcBef>
                <a:spcPts val="0"/>
              </a:spcBef>
              <a:spcAft>
                <a:spcPts val="0"/>
              </a:spcAft>
              <a:buNone/>
            </a:pPr>
            <a:r>
              <a:rPr lang="en" sz="1000">
                <a:solidFill>
                  <a:srgbClr val="FFFFFF"/>
                </a:solidFill>
                <a:latin typeface="Kalam"/>
                <a:ea typeface="Kalam"/>
                <a:cs typeface="Kalam"/>
                <a:sym typeface="Kalam"/>
              </a:rPr>
              <a:t>Lange Steenstraat</a:t>
            </a:r>
            <a:endParaRPr sz="1000">
              <a:solidFill>
                <a:srgbClr val="FFFFFF"/>
              </a:solidFill>
              <a:latin typeface="Kalam"/>
              <a:ea typeface="Kalam"/>
              <a:cs typeface="Kalam"/>
              <a:sym typeface="Kalam"/>
            </a:endParaRPr>
          </a:p>
        </p:txBody>
      </p:sp>
      <p:sp>
        <p:nvSpPr>
          <p:cNvPr id="86" name="Google Shape;86;p21"/>
          <p:cNvSpPr txBox="1"/>
          <p:nvPr/>
        </p:nvSpPr>
        <p:spPr>
          <a:xfrm>
            <a:off x="5592600" y="664450"/>
            <a:ext cx="3551400" cy="4926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Clr>
                <a:srgbClr val="000000"/>
              </a:buClr>
              <a:buSzPts val="1100"/>
              <a:buFont typeface="Arial"/>
              <a:buNone/>
            </a:pPr>
            <a:r>
              <a:rPr lang="en" sz="1000">
                <a:solidFill>
                  <a:srgbClr val="FFFFFF"/>
                </a:solidFill>
                <a:latin typeface="Kalam"/>
                <a:ea typeface="Kalam"/>
                <a:cs typeface="Kalam"/>
                <a:sym typeface="Kalam"/>
              </a:rPr>
              <a:t>shy speaker</a:t>
            </a:r>
            <a:endParaRPr sz="1000">
              <a:solidFill>
                <a:srgbClr val="9A9A9A"/>
              </a:solidFill>
              <a:latin typeface="Kalam"/>
              <a:ea typeface="Kalam"/>
              <a:cs typeface="Kalam"/>
              <a:sym typeface="Kala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0"/>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lnSpc>
                <a:spcPct val="150000"/>
              </a:lnSpc>
              <a:spcBef>
                <a:spcPts val="1600"/>
              </a:spcBef>
              <a:spcAft>
                <a:spcPts val="0"/>
              </a:spcAft>
              <a:buNone/>
            </a:pPr>
            <a:r>
              <a:rPr lang="en"/>
              <a:t>The unreviewed </a:t>
            </a:r>
            <a:r>
              <a:rPr lang="en"/>
              <a:t>code is code that works.</a:t>
            </a:r>
            <a:endParaRPr/>
          </a:p>
          <a:p>
            <a:pPr indent="0" lvl="0" marL="0" rtl="0" algn="l">
              <a:lnSpc>
                <a:spcPct val="150000"/>
              </a:lnSpc>
              <a:spcBef>
                <a:spcPts val="0"/>
              </a:spcBef>
              <a:spcAft>
                <a:spcPts val="0"/>
              </a:spcAft>
              <a:buClr>
                <a:schemeClr val="dk1"/>
              </a:buClr>
              <a:buSzPts val="1100"/>
              <a:buFont typeface="Arial"/>
              <a:buNone/>
            </a:pPr>
            <a:r>
              <a:rPr lang="en"/>
              <a:t>It passed all tests!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Benefits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2"/>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a:t>Transaction Cost</a:t>
            </a:r>
            <a:endParaRPr/>
          </a:p>
          <a:p>
            <a:pPr indent="0" lvl="0" marL="0" rtl="0" algn="l">
              <a:spcBef>
                <a:spcPts val="0"/>
              </a:spcBef>
              <a:spcAft>
                <a:spcPts val="0"/>
              </a:spcAft>
              <a:buNone/>
            </a:pPr>
            <a:r>
              <a:rPr lang="en"/>
              <a:t>the cost of sending a batch</a:t>
            </a:r>
            <a:endParaRPr/>
          </a:p>
          <a:p>
            <a:pPr indent="0" lvl="0" marL="0" rtl="0" algn="l">
              <a:spcBef>
                <a:spcPts val="0"/>
              </a:spcBef>
              <a:spcAft>
                <a:spcPts val="0"/>
              </a:spcAft>
              <a:buNone/>
            </a:pPr>
            <a:r>
              <a:rPr lang="en"/>
              <a:t>to the next stage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3"/>
          <p:cNvSpPr txBox="1"/>
          <p:nvPr>
            <p:ph idx="1" type="body"/>
          </p:nvPr>
        </p:nvSpPr>
        <p:spPr>
          <a:xfrm>
            <a:off x="367500" y="724200"/>
            <a:ext cx="3837000" cy="36951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If it takes 10 min to make a change, the change is blocked until it is reviewed and it takes 2 hours to get a review …</a:t>
            </a:r>
            <a:endParaRPr/>
          </a:p>
        </p:txBody>
      </p:sp>
      <p:sp>
        <p:nvSpPr>
          <p:cNvPr id="159" name="Google Shape;159;p33"/>
          <p:cNvSpPr txBox="1"/>
          <p:nvPr>
            <p:ph type="title"/>
          </p:nvPr>
        </p:nvSpPr>
        <p:spPr>
          <a:xfrm>
            <a:off x="4939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92%</a:t>
            </a:r>
            <a:endParaRPr/>
          </a:p>
          <a:p>
            <a:pPr indent="0" lvl="0" marL="0" rtl="0" algn="ctr">
              <a:spcBef>
                <a:spcPts val="0"/>
              </a:spcBef>
              <a:spcAft>
                <a:spcPts val="0"/>
              </a:spcAft>
              <a:buClr>
                <a:schemeClr val="dk1"/>
              </a:buClr>
              <a:buSzPts val="1100"/>
              <a:buFont typeface="Arial"/>
              <a:buNone/>
            </a:pPr>
            <a:r>
              <a:rPr lang="en"/>
              <a:t>wait time 😳</a:t>
            </a:r>
            <a:endParaRPr/>
          </a:p>
        </p:txBody>
      </p:sp>
      <p:sp>
        <p:nvSpPr>
          <p:cNvPr id="160" name="Google Shape;160;p33"/>
          <p:cNvSpPr txBox="1"/>
          <p:nvPr>
            <p:ph idx="2" type="subTitle"/>
          </p:nvPr>
        </p:nvSpPr>
        <p:spPr>
          <a:xfrm>
            <a:off x="4939500" y="2803075"/>
            <a:ext cx="4045200" cy="12351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t>High cost of code review!</a:t>
            </a:r>
            <a:endParaRPr/>
          </a:p>
        </p:txBody>
      </p:sp>
      <p:sp>
        <p:nvSpPr>
          <p:cNvPr id="161" name="Google Shape;161;p33"/>
          <p:cNvSpPr txBox="1"/>
          <p:nvPr/>
        </p:nvSpPr>
        <p:spPr>
          <a:xfrm>
            <a:off x="4849950" y="3456850"/>
            <a:ext cx="4224300" cy="507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Clr>
                <a:schemeClr val="dk1"/>
              </a:buClr>
              <a:buSzPts val="1100"/>
              <a:buFont typeface="Arial"/>
              <a:buNone/>
            </a:pPr>
            <a:r>
              <a:rPr lang="en" sz="2100">
                <a:solidFill>
                  <a:srgbClr val="9A9A9A"/>
                </a:solidFill>
                <a:latin typeface="Open Sans"/>
                <a:ea typeface="Open Sans"/>
                <a:cs typeface="Open Sans"/>
                <a:sym typeface="Open Sans"/>
              </a:rPr>
              <a:t>=</a:t>
            </a:r>
            <a:r>
              <a:rPr lang="en" sz="2100">
                <a:solidFill>
                  <a:srgbClr val="9A9A9A"/>
                </a:solidFill>
                <a:latin typeface="Open Sans"/>
                <a:ea typeface="Open Sans"/>
                <a:cs typeface="Open Sans"/>
                <a:sym typeface="Open Sans"/>
              </a:rPr>
              <a:t>&gt; ask less often for a review 🤷</a:t>
            </a:r>
            <a:endParaRPr sz="1800">
              <a:solidFill>
                <a:srgbClr val="9A9A9A"/>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4"/>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a:solidFill>
                  <a:srgbClr val="9A9A9A"/>
                </a:solidFill>
              </a:rPr>
              <a:t>Expensive process</a:t>
            </a:r>
            <a:endParaRPr>
              <a:solidFill>
                <a:srgbClr val="9A9A9A"/>
              </a:solidFill>
            </a:endParaRPr>
          </a:p>
          <a:p>
            <a:pPr indent="0" lvl="0" marL="0" rtl="0" algn="l">
              <a:lnSpc>
                <a:spcPct val="115000"/>
              </a:lnSpc>
              <a:spcBef>
                <a:spcPts val="0"/>
              </a:spcBef>
              <a:spcAft>
                <a:spcPts val="0"/>
              </a:spcAft>
              <a:buNone/>
            </a:pPr>
            <a:r>
              <a:rPr lang="en"/>
              <a:t>works against making small changes</a:t>
            </a:r>
            <a:endParaRPr/>
          </a:p>
          <a:p>
            <a:pPr indent="0" lvl="0" marL="0" rtl="0" algn="l">
              <a:lnSpc>
                <a:spcPct val="100000"/>
              </a:lnSpc>
              <a:spcBef>
                <a:spcPts val="0"/>
              </a:spcBef>
              <a:spcAft>
                <a:spcPts val="0"/>
              </a:spcAft>
              <a:buNone/>
            </a:pPr>
            <a:r>
              <a:rPr lang="en"/>
              <a:t>-&gt; </a:t>
            </a:r>
            <a:r>
              <a:rPr b="1" lang="en">
                <a:solidFill>
                  <a:srgbClr val="FFB200"/>
                </a:solidFill>
              </a:rPr>
              <a:t>less refactoring</a:t>
            </a:r>
            <a:endParaRPr b="1">
              <a:solidFill>
                <a:srgbClr val="FFB200"/>
              </a:solidFill>
            </a:endParaRPr>
          </a:p>
          <a:p>
            <a:pPr indent="0" lvl="0" marL="0" rtl="0" algn="l">
              <a:lnSpc>
                <a:spcPct val="150000"/>
              </a:lnSpc>
              <a:spcBef>
                <a:spcPts val="0"/>
              </a:spcBef>
              <a:spcAft>
                <a:spcPts val="0"/>
              </a:spcAft>
              <a:buNone/>
            </a:pPr>
            <a:r>
              <a:rPr lang="en"/>
              <a:t>-&gt; </a:t>
            </a:r>
            <a:r>
              <a:rPr b="1" lang="en">
                <a:solidFill>
                  <a:srgbClr val="FFB200"/>
                </a:solidFill>
              </a:rPr>
              <a:t>less incremental development</a:t>
            </a:r>
            <a:endParaRPr/>
          </a:p>
          <a:p>
            <a:pPr indent="0" lvl="0" marL="0" rtl="0" algn="l">
              <a:lnSpc>
                <a:spcPct val="150000"/>
              </a:lnSpc>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5"/>
          <p:cNvSpPr txBox="1"/>
          <p:nvPr>
            <p:ph type="title"/>
          </p:nvPr>
        </p:nvSpPr>
        <p:spPr>
          <a:xfrm>
            <a:off x="490250" y="526350"/>
            <a:ext cx="6586800" cy="40908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t>the wait time </a:t>
            </a:r>
            <a:r>
              <a:rPr b="1" lang="en">
                <a:solidFill>
                  <a:srgbClr val="FFB200"/>
                </a:solidFill>
              </a:rPr>
              <a:t>incentivises Work in Progress</a:t>
            </a:r>
            <a:endParaRPr b="1">
              <a:solidFill>
                <a:srgbClr val="FFB2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6"/>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a:t>Little’s Law</a:t>
            </a:r>
            <a:endParaRPr/>
          </a:p>
          <a:p>
            <a:pPr indent="0" lvl="0" marL="0" rtl="0" algn="l">
              <a:spcBef>
                <a:spcPts val="0"/>
              </a:spcBef>
              <a:spcAft>
                <a:spcPts val="0"/>
              </a:spcAft>
              <a:buNone/>
            </a:pPr>
            <a:r>
              <a:rPr lang="en"/>
              <a:t>the higher the WIP</a:t>
            </a:r>
            <a:endParaRPr/>
          </a:p>
          <a:p>
            <a:pPr indent="0" lvl="0" marL="0" rtl="0" algn="l">
              <a:spcBef>
                <a:spcPts val="0"/>
              </a:spcBef>
              <a:spcAft>
                <a:spcPts val="0"/>
              </a:spcAft>
              <a:buNone/>
            </a:pPr>
            <a:r>
              <a:rPr lang="en"/>
              <a:t>the </a:t>
            </a:r>
            <a:r>
              <a:rPr b="1" lang="en">
                <a:solidFill>
                  <a:srgbClr val="FFB200"/>
                </a:solidFill>
              </a:rPr>
              <a:t>more delay</a:t>
            </a:r>
            <a:endParaRPr b="1">
              <a:solidFill>
                <a:srgbClr val="FFB200"/>
              </a:solidFill>
            </a:endParaRPr>
          </a:p>
        </p:txBody>
      </p:sp>
      <p:pic>
        <p:nvPicPr>
          <p:cNvPr id="177" name="Google Shape;177;p36"/>
          <p:cNvPicPr preferRelativeResize="0"/>
          <p:nvPr/>
        </p:nvPicPr>
        <p:blipFill>
          <a:blip r:embed="rId3">
            <a:alphaModFix/>
          </a:blip>
          <a:stretch>
            <a:fillRect/>
          </a:stretch>
        </p:blipFill>
        <p:spPr>
          <a:xfrm>
            <a:off x="3217700" y="2721375"/>
            <a:ext cx="3868950" cy="1895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7"/>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To get something out sooner …</a:t>
            </a:r>
            <a:endParaRPr/>
          </a:p>
          <a:p>
            <a:pPr indent="0" lvl="0" marL="0" rtl="0" algn="l">
              <a:lnSpc>
                <a:spcPct val="100000"/>
              </a:lnSpc>
              <a:spcBef>
                <a:spcPts val="0"/>
              </a:spcBef>
              <a:spcAft>
                <a:spcPts val="0"/>
              </a:spcAft>
              <a:buNone/>
            </a:pPr>
            <a:r>
              <a:rPr lang="en"/>
              <a:t>n</a:t>
            </a:r>
            <a:r>
              <a:rPr lang="en"/>
              <a:t>eed to reduce the transaction cost!</a:t>
            </a:r>
            <a:endParaRPr/>
          </a:p>
          <a:p>
            <a:pPr indent="0" lvl="0" marL="0" rtl="0" algn="l">
              <a:lnSpc>
                <a:spcPct val="100000"/>
              </a:lnSpc>
              <a:spcBef>
                <a:spcPts val="1200"/>
              </a:spcBef>
              <a:spcAft>
                <a:spcPts val="0"/>
              </a:spcAft>
              <a:buNone/>
            </a:pPr>
            <a:r>
              <a:rPr b="1" lang="en">
                <a:solidFill>
                  <a:srgbClr val="FFB200"/>
                </a:solidFill>
              </a:rPr>
              <a:t>Minimise the cost of code review</a:t>
            </a:r>
            <a:r>
              <a:rPr lang="en"/>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Benefits (bis)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9"/>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spcBef>
                <a:spcPts val="1200"/>
              </a:spcBef>
              <a:spcAft>
                <a:spcPts val="0"/>
              </a:spcAft>
              <a:buNone/>
            </a:pPr>
            <a:r>
              <a:rPr lang="en"/>
              <a:t>Transaction Cost is nearly zero.</a:t>
            </a:r>
            <a:endParaRPr/>
          </a:p>
          <a:p>
            <a:pPr indent="0" lvl="0" marL="0" rtl="0" algn="l">
              <a:spcBef>
                <a:spcPts val="1200"/>
              </a:spcBef>
              <a:spcAft>
                <a:spcPts val="0"/>
              </a:spcAft>
              <a:buClr>
                <a:schemeClr val="dk1"/>
              </a:buClr>
              <a:buSzPts val="1100"/>
              <a:buFont typeface="Arial"/>
              <a:buNone/>
            </a:pPr>
            <a:r>
              <a:rPr lang="en"/>
              <a:t>=&gt; </a:t>
            </a:r>
            <a:r>
              <a:rPr b="1" lang="en">
                <a:solidFill>
                  <a:srgbClr val="FFB200"/>
                </a:solidFill>
              </a:rPr>
              <a:t>work in small increments</a:t>
            </a:r>
            <a:endParaRPr b="1">
              <a:solidFill>
                <a:srgbClr val="FFB2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A Team’s </a:t>
            </a:r>
            <a:r>
              <a:rPr lang="en">
                <a:solidFill>
                  <a:srgbClr val="000000"/>
                </a:solidFill>
              </a:rPr>
              <a:t>Tale</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0"/>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With Non-Blocking Reviews</a:t>
            </a:r>
            <a:endParaRPr/>
          </a:p>
          <a:p>
            <a:pPr indent="0" lvl="0" marL="0" rtl="0" algn="l">
              <a:lnSpc>
                <a:spcPct val="100000"/>
              </a:lnSpc>
              <a:spcBef>
                <a:spcPts val="1000"/>
              </a:spcBef>
              <a:spcAft>
                <a:spcPts val="0"/>
              </a:spcAft>
              <a:buNone/>
            </a:pPr>
            <a:r>
              <a:rPr lang="en"/>
              <a:t>w</a:t>
            </a:r>
            <a:r>
              <a:rPr lang="en"/>
              <a:t>e have </a:t>
            </a:r>
            <a:r>
              <a:rPr b="1" lang="en">
                <a:solidFill>
                  <a:srgbClr val="FFB200"/>
                </a:solidFill>
              </a:rPr>
              <a:t>early, fast feedback</a:t>
            </a:r>
            <a:r>
              <a:rPr lang="en"/>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1"/>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With</a:t>
            </a:r>
            <a:r>
              <a:rPr lang="en"/>
              <a:t> Non-Blocking Code Reviews</a:t>
            </a:r>
            <a:endParaRPr/>
          </a:p>
          <a:p>
            <a:pPr indent="0" lvl="0" marL="0" rtl="0" algn="l">
              <a:spcBef>
                <a:spcPts val="0"/>
              </a:spcBef>
              <a:spcAft>
                <a:spcPts val="0"/>
              </a:spcAft>
              <a:buNone/>
            </a:pPr>
            <a:r>
              <a:rPr b="1" lang="en">
                <a:solidFill>
                  <a:srgbClr val="FFB200"/>
                </a:solidFill>
              </a:rPr>
              <a:t>no new work is started before finishing</a:t>
            </a:r>
            <a:r>
              <a:rPr lang="en"/>
              <a:t>.</a:t>
            </a:r>
            <a:endParaRPr/>
          </a:p>
          <a:p>
            <a:pPr indent="0" lvl="0" marL="0" rtl="0" algn="l">
              <a:spcBef>
                <a:spcPts val="1200"/>
              </a:spcBef>
              <a:spcAft>
                <a:spcPts val="0"/>
              </a:spcAft>
              <a:buNone/>
            </a:pPr>
            <a:r>
              <a:rPr lang="en"/>
              <a:t>=&gt; less Work in Progress</a:t>
            </a:r>
            <a:endParaRPr/>
          </a:p>
          <a:p>
            <a:pPr indent="0" lvl="0" marL="0" rtl="0" algn="l">
              <a:spcBef>
                <a:spcPts val="1200"/>
              </a:spcBef>
              <a:spcAft>
                <a:spcPts val="0"/>
              </a:spcAft>
              <a:buNone/>
            </a:pPr>
            <a:r>
              <a:rPr lang="en"/>
              <a:t>=&gt; because Little’s Law: less delays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2"/>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With Non-Blocking Code Reviews</a:t>
            </a:r>
            <a:endParaRPr/>
          </a:p>
          <a:p>
            <a:pPr indent="0" lvl="0" marL="0" rtl="0" algn="l">
              <a:spcBef>
                <a:spcPts val="0"/>
              </a:spcBef>
              <a:spcAft>
                <a:spcPts val="0"/>
              </a:spcAft>
              <a:buNone/>
            </a:pPr>
            <a:r>
              <a:rPr b="1" lang="en">
                <a:solidFill>
                  <a:srgbClr val="FFB200"/>
                </a:solidFill>
              </a:rPr>
              <a:t>no pressure to improve</a:t>
            </a:r>
            <a:r>
              <a:rPr lang="en"/>
              <a:t> code quality.</a:t>
            </a:r>
            <a:endParaRPr/>
          </a:p>
          <a:p>
            <a:pPr indent="0" lvl="0" marL="0" rtl="0" algn="l">
              <a:spcBef>
                <a:spcPts val="1200"/>
              </a:spcBef>
              <a:spcAft>
                <a:spcPts val="0"/>
              </a:spcAft>
              <a:buNone/>
            </a:pPr>
            <a:r>
              <a:rPr lang="en"/>
              <a:t>Nobody is waiting.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3"/>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With Non-Blocking Code Reviews</a:t>
            </a:r>
            <a:endParaRPr/>
          </a:p>
          <a:p>
            <a:pPr indent="0" lvl="0" marL="0" rtl="0" algn="l">
              <a:spcBef>
                <a:spcPts val="1000"/>
              </a:spcBef>
              <a:spcAft>
                <a:spcPts val="0"/>
              </a:spcAft>
              <a:buClr>
                <a:schemeClr val="dk1"/>
              </a:buClr>
              <a:buSzPts val="1100"/>
              <a:buFont typeface="Arial"/>
              <a:buNone/>
            </a:pPr>
            <a:r>
              <a:rPr lang="en"/>
              <a:t>there is </a:t>
            </a:r>
            <a:r>
              <a:rPr b="1" lang="en">
                <a:solidFill>
                  <a:srgbClr val="FFB200"/>
                </a:solidFill>
              </a:rPr>
              <a:t>high trust</a:t>
            </a:r>
            <a:r>
              <a:rPr lang="en"/>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Gotcha</a:t>
            </a:r>
            <a:r>
              <a:rPr lang="en"/>
              <a:t> with </a:t>
            </a:r>
            <a:endParaRPr/>
          </a:p>
          <a:p>
            <a:pPr indent="0" lvl="0" marL="0" rtl="0" algn="ctr">
              <a:spcBef>
                <a:spcPts val="0"/>
              </a:spcBef>
              <a:spcAft>
                <a:spcPts val="0"/>
              </a:spcAft>
              <a:buNone/>
            </a:pPr>
            <a:r>
              <a:rPr lang="en"/>
              <a:t>Non-Blocking Code Reviews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5"/>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It might not work for regulated industries.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3" name="Google Shape;223;p45"/>
          <p:cNvSpPr txBox="1"/>
          <p:nvPr/>
        </p:nvSpPr>
        <p:spPr>
          <a:xfrm>
            <a:off x="490250" y="2485800"/>
            <a:ext cx="6367800" cy="9234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Clr>
                <a:schemeClr val="dk1"/>
              </a:buClr>
              <a:buSzPts val="1100"/>
              <a:buFont typeface="Arial"/>
              <a:buNone/>
            </a:pPr>
            <a:r>
              <a:rPr lang="en" sz="2400">
                <a:solidFill>
                  <a:srgbClr val="9A9A9A"/>
                </a:solidFill>
                <a:latin typeface="Open Sans"/>
                <a:ea typeface="Open Sans"/>
                <a:cs typeface="Open Sans"/>
                <a:sym typeface="Open Sans"/>
              </a:rPr>
              <a:t>=&gt; Pair Programming or Team Programing</a:t>
            </a:r>
            <a:endParaRPr sz="2400">
              <a:solidFill>
                <a:srgbClr val="9A9A9A"/>
              </a:solidFill>
              <a:latin typeface="Open Sans"/>
              <a:ea typeface="Open Sans"/>
              <a:cs typeface="Open Sans"/>
              <a:sym typeface="Open Sans"/>
            </a:endParaRPr>
          </a:p>
          <a:p>
            <a:pPr indent="0" lvl="0" marL="457200" rtl="0" algn="l">
              <a:spcBef>
                <a:spcPts val="0"/>
              </a:spcBef>
              <a:spcAft>
                <a:spcPts val="0"/>
              </a:spcAft>
              <a:buClr>
                <a:schemeClr val="dk1"/>
              </a:buClr>
              <a:buSzPts val="1100"/>
              <a:buFont typeface="Arial"/>
              <a:buNone/>
            </a:pPr>
            <a:r>
              <a:rPr lang="en" sz="2400">
                <a:solidFill>
                  <a:srgbClr val="9A9A9A"/>
                </a:solidFill>
                <a:latin typeface="Open Sans"/>
                <a:ea typeface="Open Sans"/>
                <a:cs typeface="Open Sans"/>
                <a:sym typeface="Open Sans"/>
              </a:rPr>
              <a:t>are the better solution</a:t>
            </a:r>
            <a:endParaRPr sz="1800">
              <a:solidFill>
                <a:srgbClr val="9A9A9A"/>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Conclusion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7"/>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Pair Programming or Team Programming</a:t>
            </a:r>
            <a:endParaRPr/>
          </a:p>
          <a:p>
            <a:pPr indent="0" lvl="0" marL="0" rtl="0" algn="l">
              <a:spcBef>
                <a:spcPts val="0"/>
              </a:spcBef>
              <a:spcAft>
                <a:spcPts val="0"/>
              </a:spcAft>
              <a:buNone/>
            </a:pPr>
            <a:r>
              <a:rPr lang="en"/>
              <a:t>are still a </a:t>
            </a:r>
            <a:r>
              <a:rPr b="1" lang="en">
                <a:solidFill>
                  <a:srgbClr val="FFB200"/>
                </a:solidFill>
              </a:rPr>
              <a:t>superior delivery</a:t>
            </a:r>
            <a:r>
              <a:rPr lang="en"/>
              <a:t> option.</a:t>
            </a:r>
            <a:endParaRPr/>
          </a:p>
          <a:p>
            <a:pPr indent="0" lvl="0" marL="0" rtl="0" algn="l">
              <a:spcBef>
                <a:spcPts val="1000"/>
              </a:spcBef>
              <a:spcAft>
                <a:spcPts val="0"/>
              </a:spcAft>
              <a:buClr>
                <a:schemeClr val="dk1"/>
              </a:buClr>
              <a:buSzPts val="1100"/>
              <a:buFont typeface="Arial"/>
              <a:buNone/>
            </a:pPr>
            <a:r>
              <a:rPr lang="en"/>
              <a:t>But can be a cultural stretch.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8"/>
          <p:cNvSpPr txBox="1"/>
          <p:nvPr>
            <p:ph idx="1" type="body"/>
          </p:nvPr>
        </p:nvSpPr>
        <p:spPr>
          <a:xfrm>
            <a:off x="352875" y="724075"/>
            <a:ext cx="3837000" cy="369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a:t>Non-Blocking Review strategies are </a:t>
            </a:r>
            <a:r>
              <a:rPr b="1" lang="en">
                <a:solidFill>
                  <a:srgbClr val="FFB200"/>
                </a:solidFill>
              </a:rPr>
              <a:t>significantly better</a:t>
            </a:r>
            <a:r>
              <a:rPr lang="en"/>
              <a:t> than any of the alternatives.</a:t>
            </a:r>
            <a:endParaRPr/>
          </a:p>
        </p:txBody>
      </p:sp>
      <p:sp>
        <p:nvSpPr>
          <p:cNvPr id="239" name="Google Shape;239;p4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sz="1600"/>
              <a:t>No gating</a:t>
            </a:r>
            <a:endParaRPr sz="1600"/>
          </a:p>
          <a:p>
            <a:pPr indent="-330200" lvl="0" marL="457200" rtl="0" algn="l">
              <a:lnSpc>
                <a:spcPct val="100000"/>
              </a:lnSpc>
              <a:spcBef>
                <a:spcPts val="1000"/>
              </a:spcBef>
              <a:spcAft>
                <a:spcPts val="0"/>
              </a:spcAft>
              <a:buSzPts val="1600"/>
              <a:buChar char="●"/>
            </a:pPr>
            <a:r>
              <a:rPr lang="en" sz="1600"/>
              <a:t>Deliver faster without delays</a:t>
            </a:r>
            <a:endParaRPr sz="1600"/>
          </a:p>
          <a:p>
            <a:pPr indent="-330200" lvl="0" marL="457200" rtl="0" algn="l">
              <a:lnSpc>
                <a:spcPct val="100000"/>
              </a:lnSpc>
              <a:spcBef>
                <a:spcPts val="1000"/>
              </a:spcBef>
              <a:spcAft>
                <a:spcPts val="0"/>
              </a:spcAft>
              <a:buSzPts val="1600"/>
              <a:buChar char="●"/>
            </a:pPr>
            <a:r>
              <a:rPr lang="en" sz="1600"/>
              <a:t>Less WIP</a:t>
            </a:r>
            <a:endParaRPr sz="1600"/>
          </a:p>
          <a:p>
            <a:pPr indent="-330200" lvl="0" marL="457200" rtl="0" algn="l">
              <a:lnSpc>
                <a:spcPct val="100000"/>
              </a:lnSpc>
              <a:spcBef>
                <a:spcPts val="1000"/>
              </a:spcBef>
              <a:spcAft>
                <a:spcPts val="0"/>
              </a:spcAft>
              <a:buSzPts val="1600"/>
              <a:buChar char="●"/>
            </a:pPr>
            <a:r>
              <a:rPr lang="en" sz="1600"/>
              <a:t>No context switching</a:t>
            </a:r>
            <a:endParaRPr sz="1600"/>
          </a:p>
          <a:p>
            <a:pPr indent="-330200" lvl="0" marL="457200" rtl="0" algn="l">
              <a:lnSpc>
                <a:spcPct val="100000"/>
              </a:lnSpc>
              <a:spcBef>
                <a:spcPts val="1000"/>
              </a:spcBef>
              <a:spcAft>
                <a:spcPts val="0"/>
              </a:spcAft>
              <a:buSzPts val="1600"/>
              <a:buChar char="●"/>
            </a:pPr>
            <a:r>
              <a:rPr lang="en" sz="1600"/>
              <a:t>No urgency to fix quality issues</a:t>
            </a:r>
            <a:endParaRPr sz="1600"/>
          </a:p>
          <a:p>
            <a:pPr indent="-330200" lvl="0" marL="457200" rtl="0" algn="l">
              <a:lnSpc>
                <a:spcPct val="100000"/>
              </a:lnSpc>
              <a:spcBef>
                <a:spcPts val="1000"/>
              </a:spcBef>
              <a:spcAft>
                <a:spcPts val="0"/>
              </a:spcAft>
              <a:buSzPts val="1600"/>
              <a:buChar char="●"/>
            </a:pPr>
            <a:r>
              <a:rPr lang="en" sz="1600"/>
              <a:t>Features grow incrementally, commit by commit</a:t>
            </a:r>
            <a:endParaRPr sz="1600"/>
          </a:p>
          <a:p>
            <a:pPr indent="-330200" lvl="0" marL="457200" rtl="0" algn="l">
              <a:lnSpc>
                <a:spcPct val="100000"/>
              </a:lnSpc>
              <a:spcBef>
                <a:spcPts val="1000"/>
              </a:spcBef>
              <a:spcAft>
                <a:spcPts val="1000"/>
              </a:spcAft>
              <a:buSzPts val="1600"/>
              <a:buChar char="●"/>
            </a:pPr>
            <a:r>
              <a:rPr lang="en" sz="1600"/>
              <a:t>Encourages refactoring</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sp>
        <p:nvSpPr>
          <p:cNvPr id="244" name="Google Shape;244;p49"/>
          <p:cNvSpPr txBox="1"/>
          <p:nvPr/>
        </p:nvSpPr>
        <p:spPr>
          <a:xfrm>
            <a:off x="311700" y="1380150"/>
            <a:ext cx="8178300" cy="3427500"/>
          </a:xfrm>
          <a:prstGeom prst="rect">
            <a:avLst/>
          </a:prstGeom>
          <a:noFill/>
          <a:ln>
            <a:noFill/>
          </a:ln>
          <a:effectLst>
            <a:outerShdw blurRad="57150" rotWithShape="0" algn="bl" dir="5400000" dist="28575">
              <a:srgbClr val="000000">
                <a:alpha val="25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rgbClr val="FAFAFA"/>
                </a:solidFill>
                <a:latin typeface="Open Sans"/>
                <a:ea typeface="Open Sans"/>
                <a:cs typeface="Open Sans"/>
                <a:sym typeface="Open Sans"/>
              </a:rPr>
              <a:t>Acknowledgments:</a:t>
            </a:r>
            <a:endParaRPr>
              <a:solidFill>
                <a:srgbClr val="FAFAFA"/>
              </a:solidFill>
              <a:latin typeface="Open Sans"/>
              <a:ea typeface="Open Sans"/>
              <a:cs typeface="Open Sans"/>
              <a:sym typeface="Open Sans"/>
            </a:endParaRPr>
          </a:p>
          <a:p>
            <a:pPr indent="0" lvl="0" marL="0" rtl="0" algn="l">
              <a:lnSpc>
                <a:spcPct val="100000"/>
              </a:lnSpc>
              <a:spcBef>
                <a:spcPts val="1200"/>
              </a:spcBef>
              <a:spcAft>
                <a:spcPts val="0"/>
              </a:spcAft>
              <a:buClr>
                <a:schemeClr val="dk1"/>
              </a:buClr>
              <a:buSzPts val="1100"/>
              <a:buFont typeface="Arial"/>
              <a:buNone/>
            </a:pPr>
            <a:r>
              <a:rPr lang="en">
                <a:solidFill>
                  <a:srgbClr val="FFB200"/>
                </a:solidFill>
                <a:latin typeface="Open Sans"/>
                <a:ea typeface="Open Sans"/>
                <a:cs typeface="Open Sans"/>
                <a:sym typeface="Open Sans"/>
              </a:rPr>
              <a:t>Stefan De Moerloose</a:t>
            </a:r>
            <a:r>
              <a:rPr lang="en">
                <a:solidFill>
                  <a:srgbClr val="FAFAFA"/>
                </a:solidFill>
                <a:latin typeface="Open Sans"/>
                <a:ea typeface="Open Sans"/>
                <a:cs typeface="Open Sans"/>
                <a:sym typeface="Open Sans"/>
              </a:rPr>
              <a:t> (</a:t>
            </a:r>
            <a:r>
              <a:rPr lang="en" u="sng">
                <a:solidFill>
                  <a:schemeClr val="hlink"/>
                </a:solidFill>
                <a:latin typeface="Open Sans"/>
                <a:ea typeface="Open Sans"/>
                <a:cs typeface="Open Sans"/>
                <a:sym typeface="Open Sans"/>
                <a:hlinkClick r:id="rId4"/>
              </a:rPr>
              <a:t>https://linkedin.com/in/stefandemoerloose/</a:t>
            </a:r>
            <a:r>
              <a:rPr lang="en">
                <a:solidFill>
                  <a:srgbClr val="FAFAFA"/>
                </a:solidFill>
                <a:latin typeface="Open Sans"/>
                <a:ea typeface="Open Sans"/>
                <a:cs typeface="Open Sans"/>
                <a:sym typeface="Open Sans"/>
              </a:rPr>
              <a:t>) for having been that incredible team manager open to try out all of our crazy ideas.</a:t>
            </a:r>
            <a:endParaRPr>
              <a:solidFill>
                <a:srgbClr val="FAFAFA"/>
              </a:solidFill>
              <a:latin typeface="Open Sans"/>
              <a:ea typeface="Open Sans"/>
              <a:cs typeface="Open Sans"/>
              <a:sym typeface="Open Sans"/>
            </a:endParaRPr>
          </a:p>
          <a:p>
            <a:pPr indent="0" lvl="0" marL="0" rtl="0" algn="l">
              <a:lnSpc>
                <a:spcPct val="100000"/>
              </a:lnSpc>
              <a:spcBef>
                <a:spcPts val="1200"/>
              </a:spcBef>
              <a:spcAft>
                <a:spcPts val="0"/>
              </a:spcAft>
              <a:buClr>
                <a:schemeClr val="dk1"/>
              </a:buClr>
              <a:buSzPts val="1100"/>
              <a:buFont typeface="Arial"/>
              <a:buNone/>
            </a:pPr>
            <a:r>
              <a:rPr lang="en">
                <a:solidFill>
                  <a:schemeClr val="accent1"/>
                </a:solidFill>
                <a:latin typeface="Open Sans"/>
                <a:ea typeface="Open Sans"/>
                <a:cs typeface="Open Sans"/>
                <a:sym typeface="Open Sans"/>
              </a:rPr>
              <a:t>Dave Farley</a:t>
            </a:r>
            <a:r>
              <a:rPr lang="en">
                <a:solidFill>
                  <a:srgbClr val="FAFAFA"/>
                </a:solidFill>
                <a:latin typeface="Open Sans"/>
                <a:ea typeface="Open Sans"/>
                <a:cs typeface="Open Sans"/>
                <a:sym typeface="Open Sans"/>
              </a:rPr>
              <a:t> (</a:t>
            </a:r>
            <a:r>
              <a:rPr lang="en" u="sng">
                <a:solidFill>
                  <a:schemeClr val="hlink"/>
                </a:solidFill>
                <a:latin typeface="Open Sans"/>
                <a:ea typeface="Open Sans"/>
                <a:cs typeface="Open Sans"/>
                <a:sym typeface="Open Sans"/>
                <a:hlinkClick r:id="rId5"/>
              </a:rPr>
              <a:t>@davefarley77.bsky.social</a:t>
            </a:r>
            <a:r>
              <a:rPr lang="en">
                <a:solidFill>
                  <a:srgbClr val="FAFAFA"/>
                </a:solidFill>
                <a:latin typeface="Open Sans"/>
                <a:ea typeface="Open Sans"/>
                <a:cs typeface="Open Sans"/>
                <a:sym typeface="Open Sans"/>
              </a:rPr>
              <a:t>) for nudging me to write this down and then turning it into that lovely video.</a:t>
            </a:r>
            <a:endParaRPr>
              <a:solidFill>
                <a:srgbClr val="FAFAFA"/>
              </a:solidFill>
              <a:latin typeface="Open Sans"/>
              <a:ea typeface="Open Sans"/>
              <a:cs typeface="Open Sans"/>
              <a:sym typeface="Open Sans"/>
            </a:endParaRPr>
          </a:p>
          <a:p>
            <a:pPr indent="0" lvl="0" marL="0" rtl="0" algn="l">
              <a:lnSpc>
                <a:spcPct val="100000"/>
              </a:lnSpc>
              <a:spcBef>
                <a:spcPts val="1200"/>
              </a:spcBef>
              <a:spcAft>
                <a:spcPts val="0"/>
              </a:spcAft>
              <a:buClr>
                <a:schemeClr val="dk1"/>
              </a:buClr>
              <a:buSzPts val="1100"/>
              <a:buFont typeface="Arial"/>
              <a:buNone/>
            </a:pPr>
            <a:r>
              <a:rPr lang="en">
                <a:solidFill>
                  <a:srgbClr val="FFB200"/>
                </a:solidFill>
                <a:latin typeface="Open Sans"/>
                <a:ea typeface="Open Sans"/>
                <a:cs typeface="Open Sans"/>
                <a:sym typeface="Open Sans"/>
              </a:rPr>
              <a:t>Giovanni Asproni</a:t>
            </a:r>
            <a:r>
              <a:rPr lang="en">
                <a:solidFill>
                  <a:srgbClr val="FAFAFA"/>
                </a:solidFill>
                <a:latin typeface="Open Sans"/>
                <a:ea typeface="Open Sans"/>
                <a:cs typeface="Open Sans"/>
                <a:sym typeface="Open Sans"/>
              </a:rPr>
              <a:t> (</a:t>
            </a:r>
            <a:r>
              <a:rPr lang="en" u="sng">
                <a:solidFill>
                  <a:schemeClr val="hlink"/>
                </a:solidFill>
                <a:hlinkClick r:id="rId6"/>
              </a:rPr>
              <a:t>@gasproni@mastodon.social</a:t>
            </a:r>
            <a:r>
              <a:rPr lang="en">
                <a:solidFill>
                  <a:srgbClr val="FAFAFA"/>
                </a:solidFill>
                <a:latin typeface="Open Sans"/>
                <a:ea typeface="Open Sans"/>
                <a:cs typeface="Open Sans"/>
                <a:sym typeface="Open Sans"/>
              </a:rPr>
              <a:t>) for poking me to turn this into a positive story.</a:t>
            </a:r>
            <a:endParaRPr>
              <a:solidFill>
                <a:srgbClr val="FAFAFA"/>
              </a:solidFill>
              <a:latin typeface="Open Sans"/>
              <a:ea typeface="Open Sans"/>
              <a:cs typeface="Open Sans"/>
              <a:sym typeface="Open Sans"/>
            </a:endParaRPr>
          </a:p>
          <a:p>
            <a:pPr indent="0" lvl="0" marL="0" rtl="0" algn="l">
              <a:lnSpc>
                <a:spcPct val="100000"/>
              </a:lnSpc>
              <a:spcBef>
                <a:spcPts val="1200"/>
              </a:spcBef>
              <a:spcAft>
                <a:spcPts val="0"/>
              </a:spcAft>
              <a:buClr>
                <a:schemeClr val="dk1"/>
              </a:buClr>
              <a:buSzPts val="1100"/>
              <a:buFont typeface="Arial"/>
              <a:buNone/>
            </a:pPr>
            <a:r>
              <a:rPr lang="en">
                <a:solidFill>
                  <a:srgbClr val="FFB200"/>
                </a:solidFill>
                <a:latin typeface="Open Sans"/>
                <a:ea typeface="Open Sans"/>
                <a:cs typeface="Open Sans"/>
                <a:sym typeface="Open Sans"/>
              </a:rPr>
              <a:t>Lanette Creamer</a:t>
            </a:r>
            <a:r>
              <a:rPr lang="en">
                <a:solidFill>
                  <a:srgbClr val="FAFAFA"/>
                </a:solidFill>
                <a:latin typeface="Open Sans"/>
                <a:ea typeface="Open Sans"/>
                <a:cs typeface="Open Sans"/>
                <a:sym typeface="Open Sans"/>
              </a:rPr>
              <a:t>, </a:t>
            </a:r>
            <a:r>
              <a:rPr lang="en">
                <a:solidFill>
                  <a:srgbClr val="FFB200"/>
                </a:solidFill>
                <a:latin typeface="Open Sans"/>
                <a:ea typeface="Open Sans"/>
                <a:cs typeface="Open Sans"/>
                <a:sym typeface="Open Sans"/>
              </a:rPr>
              <a:t>Wouter Lagerwije</a:t>
            </a:r>
            <a:r>
              <a:rPr lang="en">
                <a:solidFill>
                  <a:srgbClr val="FAFAFA"/>
                </a:solidFill>
                <a:latin typeface="Open Sans"/>
                <a:ea typeface="Open Sans"/>
                <a:cs typeface="Open Sans"/>
                <a:sym typeface="Open Sans"/>
              </a:rPr>
              <a:t>, </a:t>
            </a:r>
            <a:r>
              <a:rPr lang="en">
                <a:solidFill>
                  <a:srgbClr val="FFB200"/>
                </a:solidFill>
                <a:latin typeface="Open Sans"/>
                <a:ea typeface="Open Sans"/>
                <a:cs typeface="Open Sans"/>
                <a:sym typeface="Open Sans"/>
              </a:rPr>
              <a:t>Diane Gombart</a:t>
            </a:r>
            <a:r>
              <a:rPr lang="en">
                <a:solidFill>
                  <a:srgbClr val="FAFAFA"/>
                </a:solidFill>
                <a:latin typeface="Open Sans"/>
                <a:ea typeface="Open Sans"/>
                <a:cs typeface="Open Sans"/>
                <a:sym typeface="Open Sans"/>
              </a:rPr>
              <a:t>, </a:t>
            </a:r>
            <a:r>
              <a:rPr lang="en">
                <a:solidFill>
                  <a:srgbClr val="FFB200"/>
                </a:solidFill>
                <a:latin typeface="Open Sans"/>
                <a:ea typeface="Open Sans"/>
                <a:cs typeface="Open Sans"/>
                <a:sym typeface="Open Sans"/>
              </a:rPr>
              <a:t>Falk Kühnel</a:t>
            </a:r>
            <a:r>
              <a:rPr lang="en">
                <a:solidFill>
                  <a:srgbClr val="FAFAFA"/>
                </a:solidFill>
                <a:latin typeface="Open Sans"/>
                <a:ea typeface="Open Sans"/>
                <a:cs typeface="Open Sans"/>
                <a:sym typeface="Open Sans"/>
              </a:rPr>
              <a:t> and </a:t>
            </a:r>
            <a:r>
              <a:rPr lang="en">
                <a:solidFill>
                  <a:srgbClr val="FFB200"/>
                </a:solidFill>
                <a:latin typeface="Open Sans"/>
                <a:ea typeface="Open Sans"/>
                <a:cs typeface="Open Sans"/>
                <a:sym typeface="Open Sans"/>
              </a:rPr>
              <a:t>Steve Berczuk</a:t>
            </a:r>
            <a:r>
              <a:rPr lang="en">
                <a:solidFill>
                  <a:srgbClr val="FAFAFA"/>
                </a:solidFill>
                <a:latin typeface="Open Sans"/>
                <a:ea typeface="Open Sans"/>
                <a:cs typeface="Open Sans"/>
                <a:sym typeface="Open Sans"/>
              </a:rPr>
              <a:t> for reviewing the slide deck.</a:t>
            </a:r>
            <a:endParaRPr b="1">
              <a:solidFill>
                <a:srgbClr val="FAFAFA"/>
              </a:solidFill>
              <a:latin typeface="Open Sans"/>
              <a:ea typeface="Open Sans"/>
              <a:cs typeface="Open Sans"/>
              <a:sym typeface="Open Sans"/>
            </a:endParaRPr>
          </a:p>
          <a:p>
            <a:pPr indent="0" lvl="0" marL="0" rtl="0" algn="l">
              <a:lnSpc>
                <a:spcPct val="100000"/>
              </a:lnSpc>
              <a:spcBef>
                <a:spcPts val="2500"/>
              </a:spcBef>
              <a:spcAft>
                <a:spcPts val="0"/>
              </a:spcAft>
              <a:buClr>
                <a:schemeClr val="dk1"/>
              </a:buClr>
              <a:buSzPts val="1100"/>
              <a:buFont typeface="Arial"/>
              <a:buNone/>
            </a:pPr>
            <a:r>
              <a:rPr b="1" lang="en">
                <a:solidFill>
                  <a:srgbClr val="FAFAFA"/>
                </a:solidFill>
                <a:latin typeface="Open Sans"/>
                <a:ea typeface="Open Sans"/>
                <a:cs typeface="Open Sans"/>
                <a:sym typeface="Open Sans"/>
              </a:rPr>
              <a:t>The Article:</a:t>
            </a:r>
            <a:endParaRPr b="1">
              <a:solidFill>
                <a:srgbClr val="FAFAFA"/>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u="sng">
                <a:solidFill>
                  <a:schemeClr val="hlink"/>
                </a:solidFill>
                <a:latin typeface="Open Sans"/>
                <a:ea typeface="Open Sans"/>
                <a:cs typeface="Open Sans"/>
                <a:sym typeface="Open Sans"/>
                <a:hlinkClick r:id="rId7"/>
              </a:rPr>
              <a:t>https://thinkinglabs.io/articles/2023/05/02/non-blocking-continuous-code-reviews-a-case-study.html</a:t>
            </a:r>
            <a:endParaRPr sz="800">
              <a:solidFill>
                <a:srgbClr val="FAFAFA"/>
              </a:solidFill>
              <a:latin typeface="Open Sans"/>
              <a:ea typeface="Open Sans"/>
              <a:cs typeface="Open Sans"/>
              <a:sym typeface="Open Sans"/>
            </a:endParaRPr>
          </a:p>
        </p:txBody>
      </p:sp>
      <p:pic>
        <p:nvPicPr>
          <p:cNvPr descr="logo-white.png" id="245" name="Google Shape;245;p49"/>
          <p:cNvPicPr preferRelativeResize="0"/>
          <p:nvPr/>
        </p:nvPicPr>
        <p:blipFill>
          <a:blip r:embed="rId8">
            <a:alphaModFix/>
          </a:blip>
          <a:stretch>
            <a:fillRect/>
          </a:stretch>
        </p:blipFill>
        <p:spPr>
          <a:xfrm>
            <a:off x="78925" y="85625"/>
            <a:ext cx="1262975" cy="658950"/>
          </a:xfrm>
          <a:prstGeom prst="rect">
            <a:avLst/>
          </a:prstGeom>
          <a:noFill/>
          <a:ln>
            <a:noFill/>
          </a:ln>
        </p:spPr>
      </p:pic>
      <p:sp>
        <p:nvSpPr>
          <p:cNvPr id="246" name="Google Shape;246;p49"/>
          <p:cNvSpPr txBox="1"/>
          <p:nvPr/>
        </p:nvSpPr>
        <p:spPr>
          <a:xfrm>
            <a:off x="311700" y="807450"/>
            <a:ext cx="8520600" cy="572700"/>
          </a:xfrm>
          <a:prstGeom prst="rect">
            <a:avLst/>
          </a:prstGeom>
          <a:noFill/>
          <a:ln>
            <a:noFill/>
          </a:ln>
          <a:effectLst>
            <a:outerShdw blurRad="57150" rotWithShape="0" algn="bl" dir="5400000" dist="28575">
              <a:srgbClr val="000000">
                <a:alpha val="25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sz="2900">
                <a:solidFill>
                  <a:srgbClr val="FFB200"/>
                </a:solidFill>
                <a:latin typeface="Open Sans"/>
                <a:ea typeface="Open Sans"/>
                <a:cs typeface="Open Sans"/>
                <a:sym typeface="Open Sans"/>
              </a:rPr>
              <a:t>Hello,</a:t>
            </a:r>
            <a:r>
              <a:rPr lang="en" sz="2900">
                <a:solidFill>
                  <a:srgbClr val="FFFFFF"/>
                </a:solidFill>
                <a:latin typeface="Open Sans"/>
                <a:ea typeface="Open Sans"/>
                <a:cs typeface="Open Sans"/>
                <a:sym typeface="Open Sans"/>
              </a:rPr>
              <a:t> </a:t>
            </a:r>
            <a:r>
              <a:rPr lang="en" sz="2900">
                <a:solidFill>
                  <a:srgbClr val="FAFAFA"/>
                </a:solidFill>
                <a:latin typeface="Open Sans"/>
                <a:ea typeface="Open Sans"/>
                <a:cs typeface="Open Sans"/>
                <a:sym typeface="Open Sans"/>
              </a:rPr>
              <a:t>I am Thierry de Pauw</a:t>
            </a:r>
            <a:endParaRPr sz="2900">
              <a:solidFill>
                <a:srgbClr val="FAFAFA"/>
              </a:solidFill>
              <a:latin typeface="Open Sans"/>
              <a:ea typeface="Open Sans"/>
              <a:cs typeface="Open Sans"/>
              <a:sym typeface="Open Sans"/>
            </a:endParaRPr>
          </a:p>
        </p:txBody>
      </p:sp>
      <p:pic>
        <p:nvPicPr>
          <p:cNvPr id="247" name="Google Shape;247;p49"/>
          <p:cNvPicPr preferRelativeResize="0"/>
          <p:nvPr/>
        </p:nvPicPr>
        <p:blipFill>
          <a:blip r:embed="rId9">
            <a:alphaModFix/>
          </a:blip>
          <a:stretch>
            <a:fillRect/>
          </a:stretch>
        </p:blipFill>
        <p:spPr>
          <a:xfrm>
            <a:off x="8164525" y="3929600"/>
            <a:ext cx="878049" cy="878049"/>
          </a:xfrm>
          <a:prstGeom prst="rect">
            <a:avLst/>
          </a:prstGeom>
          <a:noFill/>
          <a:ln>
            <a:noFill/>
          </a:ln>
        </p:spPr>
      </p:pic>
      <p:sp>
        <p:nvSpPr>
          <p:cNvPr id="248" name="Google Shape;248;p49"/>
          <p:cNvSpPr txBox="1"/>
          <p:nvPr/>
        </p:nvSpPr>
        <p:spPr>
          <a:xfrm>
            <a:off x="6273900" y="0"/>
            <a:ext cx="2870100" cy="646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 sz="1000">
                <a:solidFill>
                  <a:schemeClr val="lt1"/>
                </a:solidFill>
                <a:latin typeface="Kalam"/>
                <a:ea typeface="Kalam"/>
                <a:cs typeface="Kalam"/>
                <a:sym typeface="Kalam"/>
              </a:rPr>
              <a:t>2024</a:t>
            </a:r>
            <a:r>
              <a:rPr lang="en" sz="1000">
                <a:solidFill>
                  <a:schemeClr val="lt1"/>
                </a:solidFill>
                <a:latin typeface="Kalam"/>
                <a:ea typeface="Kalam"/>
                <a:cs typeface="Kalam"/>
                <a:sym typeface="Kalam"/>
              </a:rPr>
              <a:t> Ghent lightening festival</a:t>
            </a:r>
            <a:endParaRPr sz="1000">
              <a:solidFill>
                <a:schemeClr val="lt1"/>
              </a:solidFill>
              <a:latin typeface="Kalam"/>
              <a:ea typeface="Kalam"/>
              <a:cs typeface="Kalam"/>
              <a:sym typeface="Kalam"/>
            </a:endParaRPr>
          </a:p>
          <a:p>
            <a:pPr indent="0" lvl="0" marL="0" rtl="0" algn="r">
              <a:spcBef>
                <a:spcPts val="0"/>
              </a:spcBef>
              <a:spcAft>
                <a:spcPts val="0"/>
              </a:spcAft>
              <a:buNone/>
            </a:pPr>
            <a:r>
              <a:rPr lang="en" sz="1000">
                <a:solidFill>
                  <a:schemeClr val="lt1"/>
                </a:solidFill>
                <a:latin typeface="Kalam"/>
                <a:ea typeface="Kalam"/>
                <a:cs typeface="Kalam"/>
                <a:sym typeface="Kalam"/>
              </a:rPr>
              <a:t>Portus Ganda</a:t>
            </a:r>
            <a:endParaRPr sz="1000">
              <a:solidFill>
                <a:schemeClr val="lt1"/>
              </a:solidFill>
              <a:latin typeface="Kalam"/>
              <a:ea typeface="Kalam"/>
              <a:cs typeface="Kalam"/>
              <a:sym typeface="Kalam"/>
            </a:endParaRPr>
          </a:p>
          <a:p>
            <a:pPr indent="0" lvl="0" marL="0" rtl="0" algn="r">
              <a:spcBef>
                <a:spcPts val="0"/>
              </a:spcBef>
              <a:spcAft>
                <a:spcPts val="0"/>
              </a:spcAft>
              <a:buNone/>
            </a:pPr>
            <a:r>
              <a:rPr lang="en" sz="1000">
                <a:solidFill>
                  <a:schemeClr val="lt1"/>
                </a:solidFill>
                <a:latin typeface="Kalam"/>
                <a:ea typeface="Kalam"/>
                <a:cs typeface="Kalam"/>
                <a:sym typeface="Kalam"/>
              </a:rPr>
              <a:t>p</a:t>
            </a:r>
            <a:r>
              <a:rPr lang="en" sz="1000">
                <a:solidFill>
                  <a:schemeClr val="lt1"/>
                </a:solidFill>
                <a:latin typeface="Kalam"/>
                <a:ea typeface="Kalam"/>
                <a:cs typeface="Kalam"/>
                <a:sym typeface="Kalam"/>
              </a:rPr>
              <a:t>icture by Camille de Pauw</a:t>
            </a:r>
            <a:r>
              <a:rPr lang="en" sz="1000">
                <a:solidFill>
                  <a:schemeClr val="lt1"/>
                </a:solidFill>
                <a:latin typeface="Kalam"/>
                <a:ea typeface="Kalam"/>
                <a:cs typeface="Kalam"/>
                <a:sym typeface="Kalam"/>
              </a:rPr>
              <a:t>, daughter of</a:t>
            </a:r>
            <a:endParaRPr sz="1000">
              <a:solidFill>
                <a:schemeClr val="lt1"/>
              </a:solidFill>
              <a:latin typeface="Kalam"/>
              <a:ea typeface="Kalam"/>
              <a:cs typeface="Kalam"/>
              <a:sym typeface="Kala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3"/>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rgbClr val="FFB200"/>
                </a:solidFill>
              </a:rPr>
              <a:t>Two key ideas</a:t>
            </a:r>
            <a:r>
              <a:rPr lang="en">
                <a:solidFill>
                  <a:srgbClr val="FFB200"/>
                </a:solidFill>
              </a:rPr>
              <a:t> …</a:t>
            </a:r>
            <a:endParaRPr>
              <a:solidFill>
                <a:srgbClr val="FFB200"/>
              </a:solidFill>
            </a:endParaRPr>
          </a:p>
          <a:p>
            <a:pPr indent="0" lvl="0" marL="0" rtl="0" algn="l">
              <a:lnSpc>
                <a:spcPct val="150000"/>
              </a:lnSpc>
              <a:spcBef>
                <a:spcPts val="1200"/>
              </a:spcBef>
              <a:spcAft>
                <a:spcPts val="0"/>
              </a:spcAft>
              <a:buNone/>
            </a:pPr>
            <a:r>
              <a:rPr lang="en"/>
              <a:t>Establish a continuous review process.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50"/>
          <p:cNvSpPr txBox="1"/>
          <p:nvPr>
            <p:ph type="title"/>
          </p:nvPr>
        </p:nvSpPr>
        <p:spPr>
          <a:xfrm>
            <a:off x="491725" y="445025"/>
            <a:ext cx="834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Resources</a:t>
            </a:r>
            <a:endParaRPr/>
          </a:p>
        </p:txBody>
      </p:sp>
      <p:sp>
        <p:nvSpPr>
          <p:cNvPr id="254" name="Google Shape;254;p50"/>
          <p:cNvSpPr txBox="1"/>
          <p:nvPr>
            <p:ph idx="1" type="body"/>
          </p:nvPr>
        </p:nvSpPr>
        <p:spPr>
          <a:xfrm>
            <a:off x="491700" y="1152475"/>
            <a:ext cx="8340600" cy="3416400"/>
          </a:xfrm>
          <a:prstGeom prst="rect">
            <a:avLst/>
          </a:prstGeom>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lang="en" sz="1200" u="sng">
                <a:solidFill>
                  <a:schemeClr val="hlink"/>
                </a:solidFill>
                <a:hlinkClick r:id="rId3"/>
              </a:rPr>
              <a:t>Optimizing the Software development process for continuous integration and flow of work</a:t>
            </a:r>
            <a:r>
              <a:rPr lang="en" sz="1200">
                <a:solidFill>
                  <a:srgbClr val="9A9A9A"/>
                </a:solidFill>
              </a:rPr>
              <a:t>, Martin Mortensen</a:t>
            </a:r>
            <a:endParaRPr sz="1200">
              <a:solidFill>
                <a:srgbClr val="9A9A9A"/>
              </a:solidFill>
            </a:endParaRPr>
          </a:p>
          <a:p>
            <a:pPr indent="0" lvl="0" marL="0" marR="0" rtl="0" algn="l">
              <a:lnSpc>
                <a:spcPct val="150000"/>
              </a:lnSpc>
              <a:spcBef>
                <a:spcPts val="0"/>
              </a:spcBef>
              <a:spcAft>
                <a:spcPts val="0"/>
              </a:spcAft>
              <a:buNone/>
            </a:pPr>
            <a:r>
              <a:rPr lang="en" sz="1200">
                <a:solidFill>
                  <a:srgbClr val="9A9A9A"/>
                </a:solidFill>
              </a:rPr>
              <a:t>The Article: </a:t>
            </a:r>
            <a:r>
              <a:rPr lang="en" sz="1200" u="sng">
                <a:solidFill>
                  <a:schemeClr val="hlink"/>
                </a:solidFill>
                <a:hlinkClick r:id="rId4"/>
              </a:rPr>
              <a:t>Non-Blocking Continuous Code Reviews, a Case Study</a:t>
            </a:r>
            <a:r>
              <a:rPr lang="en" sz="1200"/>
              <a:t>, Thierry de Pauw</a:t>
            </a:r>
            <a:endParaRPr sz="1200"/>
          </a:p>
          <a:p>
            <a:pPr indent="0" lvl="0" marL="0" rtl="0" algn="l">
              <a:lnSpc>
                <a:spcPct val="150000"/>
              </a:lnSpc>
              <a:spcBef>
                <a:spcPts val="0"/>
              </a:spcBef>
              <a:spcAft>
                <a:spcPts val="0"/>
              </a:spcAft>
              <a:buClr>
                <a:schemeClr val="dk1"/>
              </a:buClr>
              <a:buSzPts val="1100"/>
              <a:buFont typeface="Arial"/>
              <a:buNone/>
            </a:pPr>
            <a:r>
              <a:rPr lang="en" sz="1200" u="sng">
                <a:solidFill>
                  <a:schemeClr val="accent5"/>
                </a:solidFill>
                <a:hlinkClick r:id="rId5">
                  <a:extLst>
                    <a:ext uri="{A12FA001-AC4F-418D-AE19-62706E023703}">
                      <ahyp:hlinkClr val="tx"/>
                    </a:ext>
                  </a:extLst>
                </a:hlinkClick>
              </a:rPr>
              <a:t>I’ve found something better than PRs</a:t>
            </a:r>
            <a:r>
              <a:rPr lang="en" sz="1200"/>
              <a:t>, the video from Dave Farley on the topic</a:t>
            </a:r>
            <a:endParaRPr sz="1200"/>
          </a:p>
          <a:p>
            <a:pPr indent="0" lvl="0" marL="0" marR="0" rtl="0" algn="l">
              <a:lnSpc>
                <a:spcPct val="150000"/>
              </a:lnSpc>
              <a:spcBef>
                <a:spcPts val="0"/>
              </a:spcBef>
              <a:spcAft>
                <a:spcPts val="0"/>
              </a:spcAft>
              <a:buNone/>
            </a:pPr>
            <a:r>
              <a:rPr lang="en" sz="1200" u="sng">
                <a:solidFill>
                  <a:schemeClr val="hlink"/>
                </a:solidFill>
                <a:hlinkClick r:id="rId6"/>
              </a:rPr>
              <a:t>Code Complete</a:t>
            </a:r>
            <a:r>
              <a:rPr lang="en" sz="1200"/>
              <a:t>, Steve McConnell</a:t>
            </a:r>
            <a:endParaRPr sz="1200"/>
          </a:p>
          <a:p>
            <a:pPr indent="0" lvl="0" marL="0" marR="0" rtl="0" algn="l">
              <a:lnSpc>
                <a:spcPct val="150000"/>
              </a:lnSpc>
              <a:spcBef>
                <a:spcPts val="0"/>
              </a:spcBef>
              <a:spcAft>
                <a:spcPts val="0"/>
              </a:spcAft>
              <a:buNone/>
            </a:pPr>
            <a:r>
              <a:rPr lang="en" sz="1200" u="sng">
                <a:solidFill>
                  <a:schemeClr val="hlink"/>
                </a:solidFill>
                <a:hlinkClick r:id="rId7"/>
              </a:rPr>
              <a:t>Facts and Fallacies of Software Engineering</a:t>
            </a:r>
            <a:r>
              <a:rPr lang="en" sz="1200"/>
              <a:t>, Robert Glass</a:t>
            </a:r>
            <a:endParaRPr sz="1200"/>
          </a:p>
          <a:p>
            <a:pPr indent="0" lvl="0" marL="0" marR="0" rtl="0" algn="l">
              <a:lnSpc>
                <a:spcPct val="150000"/>
              </a:lnSpc>
              <a:spcBef>
                <a:spcPts val="0"/>
              </a:spcBef>
              <a:spcAft>
                <a:spcPts val="0"/>
              </a:spcAft>
              <a:buNone/>
            </a:pPr>
            <a:r>
              <a:rPr lang="en" sz="1200" u="sng">
                <a:solidFill>
                  <a:schemeClr val="hlink"/>
                </a:solidFill>
                <a:hlinkClick r:id="rId8"/>
              </a:rPr>
              <a:t>Joel on Software</a:t>
            </a:r>
            <a:r>
              <a:rPr lang="en" sz="1200"/>
              <a:t>, Joel Spolsky</a:t>
            </a:r>
            <a:endParaRPr sz="1200"/>
          </a:p>
          <a:p>
            <a:pPr indent="0" lvl="0" marL="0" marR="0" rtl="0" algn="l">
              <a:lnSpc>
                <a:spcPct val="150000"/>
              </a:lnSpc>
              <a:spcBef>
                <a:spcPts val="0"/>
              </a:spcBef>
              <a:spcAft>
                <a:spcPts val="0"/>
              </a:spcAft>
              <a:buNone/>
            </a:pPr>
            <a:r>
              <a:rPr lang="en" sz="1200" u="sng">
                <a:solidFill>
                  <a:schemeClr val="hlink"/>
                </a:solidFill>
                <a:hlinkClick r:id="rId9"/>
              </a:rPr>
              <a:t>What is the purpose of Code Reviews</a:t>
            </a:r>
            <a:r>
              <a:rPr lang="en" sz="1200"/>
              <a:t>, Thierry de Pauw, a discussion on LinkedIn</a:t>
            </a:r>
            <a:endParaRPr sz="1200"/>
          </a:p>
          <a:p>
            <a:pPr indent="0" lvl="0" marL="0" marR="0" rtl="0" algn="l">
              <a:lnSpc>
                <a:spcPct val="150000"/>
              </a:lnSpc>
              <a:spcBef>
                <a:spcPts val="0"/>
              </a:spcBef>
              <a:spcAft>
                <a:spcPts val="0"/>
              </a:spcAft>
              <a:buNone/>
            </a:pPr>
            <a:r>
              <a:rPr lang="en" sz="1200" u="sng">
                <a:solidFill>
                  <a:schemeClr val="hlink"/>
                </a:solidFill>
                <a:hlinkClick r:id="rId10"/>
              </a:rPr>
              <a:t>From Async Code Reviews to Co-Creation Patterns</a:t>
            </a:r>
            <a:r>
              <a:rPr lang="en" sz="1200"/>
              <a:t>, Dragan Stepanović</a:t>
            </a:r>
            <a:endParaRPr sz="1200"/>
          </a:p>
          <a:p>
            <a:pPr indent="0" lvl="0" marL="0" marR="0" rtl="0" algn="l">
              <a:lnSpc>
                <a:spcPct val="150000"/>
              </a:lnSpc>
              <a:spcBef>
                <a:spcPts val="0"/>
              </a:spcBef>
              <a:spcAft>
                <a:spcPts val="0"/>
              </a:spcAft>
              <a:buNone/>
            </a:pPr>
            <a:r>
              <a:rPr lang="en" sz="1200" u="sng">
                <a:solidFill>
                  <a:schemeClr val="hlink"/>
                </a:solidFill>
                <a:hlinkClick r:id="rId11"/>
              </a:rPr>
              <a:t>I Hate Pull Requests</a:t>
            </a:r>
            <a:r>
              <a:rPr lang="en" sz="1200"/>
              <a:t>, Pia Fåk Sunnanbo</a:t>
            </a:r>
            <a:endParaRPr sz="1200"/>
          </a:p>
          <a:p>
            <a:pPr indent="0" lvl="0" marL="0" marR="0" rtl="0" algn="l">
              <a:lnSpc>
                <a:spcPct val="150000"/>
              </a:lnSpc>
              <a:spcBef>
                <a:spcPts val="0"/>
              </a:spcBef>
              <a:spcAft>
                <a:spcPts val="0"/>
              </a:spcAft>
              <a:buNone/>
            </a:pPr>
            <a:r>
              <a:rPr lang="en" sz="1200" u="sng">
                <a:solidFill>
                  <a:schemeClr val="hlink"/>
                </a:solidFill>
                <a:hlinkClick r:id="rId12"/>
              </a:rPr>
              <a:t>Problems with Pull Requests and How to Fix Them</a:t>
            </a:r>
            <a:r>
              <a:rPr lang="en" sz="1200"/>
              <a:t>, Gregory Szorc</a:t>
            </a:r>
            <a:endParaRPr sz="1200"/>
          </a:p>
          <a:p>
            <a:pPr indent="0" lvl="0" marL="0" rtl="0" algn="l">
              <a:lnSpc>
                <a:spcPct val="150000"/>
              </a:lnSpc>
              <a:spcBef>
                <a:spcPts val="0"/>
              </a:spcBef>
              <a:spcAft>
                <a:spcPts val="0"/>
              </a:spcAft>
              <a:buNone/>
            </a:pPr>
            <a:r>
              <a:rPr lang="en" sz="1200" u="sng">
                <a:solidFill>
                  <a:schemeClr val="accent5"/>
                </a:solidFill>
                <a:hlinkClick r:id="rId13">
                  <a:extLst>
                    <a:ext uri="{A12FA001-AC4F-418D-AE19-62706E023703}">
                      <ahyp:hlinkClr val="tx"/>
                    </a:ext>
                  </a:extLst>
                </a:hlinkClick>
              </a:rPr>
              <a:t>On the Evilness of Feature Branching - But Compliance</a:t>
            </a:r>
            <a:r>
              <a:rPr lang="en" sz="1200"/>
              <a:t>, Thierry de Pauw</a:t>
            </a:r>
            <a:endParaRPr sz="1200"/>
          </a:p>
          <a:p>
            <a:pPr indent="0" lvl="0" marL="0" rtl="0" algn="l">
              <a:lnSpc>
                <a:spcPct val="150000"/>
              </a:lnSpc>
              <a:spcBef>
                <a:spcPts val="0"/>
              </a:spcBef>
              <a:spcAft>
                <a:spcPts val="0"/>
              </a:spcAft>
              <a:buNone/>
            </a:pPr>
            <a:r>
              <a:rPr lang="en" sz="1200" u="sng">
                <a:solidFill>
                  <a:schemeClr val="hlink"/>
                </a:solidFill>
                <a:hlinkClick r:id="rId14"/>
              </a:rPr>
              <a:t>How to make sure tests are of quality</a:t>
            </a:r>
            <a:r>
              <a:rPr lang="en" sz="1200"/>
              <a:t>, Thierry de Pauw, a discussion on LinkedIn</a:t>
            </a:r>
            <a:endParaRPr sz="1200"/>
          </a:p>
          <a:p>
            <a:pPr indent="0" lvl="0" marL="0" rtl="0" algn="l">
              <a:lnSpc>
                <a:spcPct val="150000"/>
              </a:lnSpc>
              <a:spcBef>
                <a:spcPts val="0"/>
              </a:spcBef>
              <a:spcAft>
                <a:spcPts val="0"/>
              </a:spcAft>
              <a:buClr>
                <a:schemeClr val="dk1"/>
              </a:buClr>
              <a:buSzPts val="1100"/>
              <a:buFont typeface="Arial"/>
              <a:buNone/>
            </a:pPr>
            <a:r>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4"/>
          <p:cNvPicPr preferRelativeResize="0"/>
          <p:nvPr/>
        </p:nvPicPr>
        <p:blipFill>
          <a:blip r:embed="rId3">
            <a:alphaModFix/>
          </a:blip>
          <a:stretch>
            <a:fillRect/>
          </a:stretch>
        </p:blipFill>
        <p:spPr>
          <a:xfrm>
            <a:off x="1081650" y="438763"/>
            <a:ext cx="6980701" cy="4265974"/>
          </a:xfrm>
          <a:prstGeom prst="rect">
            <a:avLst/>
          </a:prstGeom>
          <a:noFill/>
          <a:ln>
            <a:noFill/>
          </a:ln>
        </p:spPr>
      </p:pic>
      <p:sp>
        <p:nvSpPr>
          <p:cNvPr id="102" name="Google Shape;102;p24"/>
          <p:cNvSpPr/>
          <p:nvPr/>
        </p:nvSpPr>
        <p:spPr>
          <a:xfrm>
            <a:off x="7674950" y="4458225"/>
            <a:ext cx="234000" cy="129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5"/>
          <p:cNvPicPr preferRelativeResize="0"/>
          <p:nvPr/>
        </p:nvPicPr>
        <p:blipFill>
          <a:blip r:embed="rId3">
            <a:alphaModFix/>
          </a:blip>
          <a:stretch>
            <a:fillRect/>
          </a:stretch>
        </p:blipFill>
        <p:spPr>
          <a:xfrm>
            <a:off x="1081675" y="438775"/>
            <a:ext cx="6980650" cy="4265951"/>
          </a:xfrm>
          <a:prstGeom prst="rect">
            <a:avLst/>
          </a:prstGeom>
          <a:noFill/>
          <a:ln>
            <a:noFill/>
          </a:ln>
        </p:spPr>
      </p:pic>
      <p:sp>
        <p:nvSpPr>
          <p:cNvPr id="108" name="Google Shape;108;p25"/>
          <p:cNvSpPr/>
          <p:nvPr/>
        </p:nvSpPr>
        <p:spPr>
          <a:xfrm>
            <a:off x="4505300" y="3008600"/>
            <a:ext cx="4638600" cy="2134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109" name="Google Shape;109;p25"/>
          <p:cNvPicPr preferRelativeResize="0"/>
          <p:nvPr/>
        </p:nvPicPr>
        <p:blipFill>
          <a:blip r:embed="rId4">
            <a:alphaModFix/>
          </a:blip>
          <a:stretch>
            <a:fillRect/>
          </a:stretch>
        </p:blipFill>
        <p:spPr>
          <a:xfrm>
            <a:off x="4497625" y="3010828"/>
            <a:ext cx="4646276" cy="2132572"/>
          </a:xfrm>
          <a:prstGeom prst="rect">
            <a:avLst/>
          </a:prstGeom>
          <a:noFill/>
          <a:ln>
            <a:noFill/>
          </a:ln>
        </p:spPr>
      </p:pic>
      <p:sp>
        <p:nvSpPr>
          <p:cNvPr id="110" name="Google Shape;110;p25"/>
          <p:cNvSpPr/>
          <p:nvPr/>
        </p:nvSpPr>
        <p:spPr>
          <a:xfrm>
            <a:off x="7674950" y="4458225"/>
            <a:ext cx="234000" cy="129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11" name="Google Shape;111;p25"/>
          <p:cNvSpPr/>
          <p:nvPr/>
        </p:nvSpPr>
        <p:spPr>
          <a:xfrm>
            <a:off x="8858675" y="4961150"/>
            <a:ext cx="234000" cy="129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6"/>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If we commit changes</a:t>
            </a:r>
            <a:endParaRPr/>
          </a:p>
          <a:p>
            <a:pPr indent="0" lvl="0" marL="0" rtl="0" algn="l">
              <a:lnSpc>
                <a:spcPct val="100000"/>
              </a:lnSpc>
              <a:spcBef>
                <a:spcPts val="0"/>
              </a:spcBef>
              <a:spcAft>
                <a:spcPts val="0"/>
              </a:spcAft>
              <a:buNone/>
            </a:pPr>
            <a:r>
              <a:rPr lang="en"/>
              <a:t>directly to the remote mainline,</a:t>
            </a:r>
            <a:endParaRPr/>
          </a:p>
          <a:p>
            <a:pPr indent="0" lvl="0" marL="0" rtl="0" algn="l">
              <a:lnSpc>
                <a:spcPct val="100000"/>
              </a:lnSpc>
              <a:spcBef>
                <a:spcPts val="1000"/>
              </a:spcBef>
              <a:spcAft>
                <a:spcPts val="0"/>
              </a:spcAft>
              <a:buNone/>
            </a:pPr>
            <a:r>
              <a:rPr lang="en"/>
              <a:t>we have unreviewed code</a:t>
            </a:r>
            <a:endParaRPr/>
          </a:p>
          <a:p>
            <a:pPr indent="0" lvl="0" marL="0" rtl="0" algn="l">
              <a:lnSpc>
                <a:spcPct val="150000"/>
              </a:lnSpc>
              <a:spcBef>
                <a:spcPts val="0"/>
              </a:spcBef>
              <a:spcAft>
                <a:spcPts val="0"/>
              </a:spcAft>
              <a:buNone/>
            </a:pPr>
            <a:r>
              <a:rPr lang="en"/>
              <a:t>alongside reviewed code.</a:t>
            </a:r>
            <a:endParaRPr/>
          </a:p>
          <a:p>
            <a:pPr indent="0" lvl="0" marL="0" rtl="0" algn="l">
              <a:spcBef>
                <a:spcPts val="0"/>
              </a:spcBef>
              <a:spcAft>
                <a:spcPts val="0"/>
              </a:spcAft>
              <a:buNone/>
            </a:pPr>
            <a:r>
              <a:t/>
            </a:r>
            <a:endParaRPr/>
          </a:p>
        </p:txBody>
      </p:sp>
      <p:pic>
        <p:nvPicPr>
          <p:cNvPr id="117" name="Google Shape;117;p26"/>
          <p:cNvPicPr preferRelativeResize="0"/>
          <p:nvPr/>
        </p:nvPicPr>
        <p:blipFill>
          <a:blip r:embed="rId3">
            <a:alphaModFix/>
          </a:blip>
          <a:stretch>
            <a:fillRect/>
          </a:stretch>
        </p:blipFill>
        <p:spPr>
          <a:xfrm>
            <a:off x="5168375" y="283063"/>
            <a:ext cx="2828500" cy="4577375"/>
          </a:xfrm>
          <a:prstGeom prst="rect">
            <a:avLst/>
          </a:prstGeom>
          <a:noFill/>
          <a:ln>
            <a:noFill/>
          </a:ln>
        </p:spPr>
      </p:pic>
      <p:sp>
        <p:nvSpPr>
          <p:cNvPr id="118" name="Google Shape;118;p26"/>
          <p:cNvSpPr/>
          <p:nvPr/>
        </p:nvSpPr>
        <p:spPr>
          <a:xfrm>
            <a:off x="8497250" y="4740400"/>
            <a:ext cx="185400" cy="12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7"/>
          <p:cNvPicPr preferRelativeResize="0"/>
          <p:nvPr/>
        </p:nvPicPr>
        <p:blipFill>
          <a:blip r:embed="rId3">
            <a:alphaModFix/>
          </a:blip>
          <a:stretch>
            <a:fillRect/>
          </a:stretch>
        </p:blipFill>
        <p:spPr>
          <a:xfrm>
            <a:off x="4843350" y="2134325"/>
            <a:ext cx="4300649" cy="2628174"/>
          </a:xfrm>
          <a:prstGeom prst="rect">
            <a:avLst/>
          </a:prstGeom>
          <a:noFill/>
          <a:ln>
            <a:noFill/>
          </a:ln>
        </p:spPr>
      </p:pic>
      <p:pic>
        <p:nvPicPr>
          <p:cNvPr id="124" name="Google Shape;124;p27"/>
          <p:cNvPicPr preferRelativeResize="0"/>
          <p:nvPr/>
        </p:nvPicPr>
        <p:blipFill>
          <a:blip r:embed="rId4">
            <a:alphaModFix/>
          </a:blip>
          <a:stretch>
            <a:fillRect/>
          </a:stretch>
        </p:blipFill>
        <p:spPr>
          <a:xfrm>
            <a:off x="4486575" y="0"/>
            <a:ext cx="4657424" cy="2192850"/>
          </a:xfrm>
          <a:prstGeom prst="rect">
            <a:avLst/>
          </a:prstGeom>
          <a:noFill/>
          <a:ln>
            <a:noFill/>
          </a:ln>
        </p:spPr>
      </p:pic>
      <p:sp>
        <p:nvSpPr>
          <p:cNvPr id="125" name="Google Shape;125;p27"/>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rgbClr val="FFB200"/>
                </a:solidFill>
              </a:rPr>
              <a:t>Second key idea …</a:t>
            </a:r>
            <a:endParaRPr>
              <a:solidFill>
                <a:srgbClr val="FFB200"/>
              </a:solidFill>
            </a:endParaRPr>
          </a:p>
          <a:p>
            <a:pPr indent="0" lvl="0" marL="0" rtl="0" algn="l">
              <a:lnSpc>
                <a:spcPct val="100000"/>
              </a:lnSpc>
              <a:spcBef>
                <a:spcPts val="1200"/>
              </a:spcBef>
              <a:spcAft>
                <a:spcPts val="0"/>
              </a:spcAft>
              <a:buNone/>
            </a:pPr>
            <a:r>
              <a:rPr lang="en"/>
              <a:t>Stop the code review</a:t>
            </a:r>
            <a:endParaRPr/>
          </a:p>
          <a:p>
            <a:pPr indent="0" lvl="0" marL="0" rtl="0" algn="l">
              <a:lnSpc>
                <a:spcPct val="100000"/>
              </a:lnSpc>
              <a:spcBef>
                <a:spcPts val="0"/>
              </a:spcBef>
              <a:spcAft>
                <a:spcPts val="0"/>
              </a:spcAft>
              <a:buNone/>
            </a:pPr>
            <a:r>
              <a:rPr lang="en"/>
              <a:t>being definitive for release.</a:t>
            </a:r>
            <a:endParaRPr/>
          </a:p>
        </p:txBody>
      </p:sp>
      <p:sp>
        <p:nvSpPr>
          <p:cNvPr id="126" name="Google Shape;126;p27"/>
          <p:cNvSpPr/>
          <p:nvPr/>
        </p:nvSpPr>
        <p:spPr>
          <a:xfrm>
            <a:off x="8884225" y="1909350"/>
            <a:ext cx="209700" cy="129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27" name="Google Shape;127;p27"/>
          <p:cNvSpPr/>
          <p:nvPr/>
        </p:nvSpPr>
        <p:spPr>
          <a:xfrm>
            <a:off x="8884225" y="4551325"/>
            <a:ext cx="209700" cy="129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28" name="Google Shape;128;p27"/>
          <p:cNvSpPr/>
          <p:nvPr/>
        </p:nvSpPr>
        <p:spPr>
          <a:xfrm>
            <a:off x="4459267" y="822325"/>
            <a:ext cx="2248225" cy="3103825"/>
          </a:xfrm>
          <a:custGeom>
            <a:rect b="b" l="l" r="r" t="t"/>
            <a:pathLst>
              <a:path extrusionOk="0" h="124153" w="89929">
                <a:moveTo>
                  <a:pt x="21242" y="124153"/>
                </a:moveTo>
                <a:cubicBezTo>
                  <a:pt x="18179" y="112813"/>
                  <a:pt x="-8587" y="76803"/>
                  <a:pt x="2861" y="56111"/>
                </a:cubicBezTo>
                <a:cubicBezTo>
                  <a:pt x="14309" y="35419"/>
                  <a:pt x="75418" y="9352"/>
                  <a:pt x="89929" y="0"/>
                </a:cubicBezTo>
              </a:path>
            </a:pathLst>
          </a:custGeom>
          <a:noFill/>
          <a:ln cap="flat" cmpd="sng" w="19050">
            <a:solidFill>
              <a:srgbClr val="FDA753"/>
            </a:solidFill>
            <a:prstDash val="solid"/>
            <a:round/>
            <a:headEnd len="med" w="med" type="none"/>
            <a:tailEnd len="med" w="med" type="triangle"/>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8"/>
          <p:cNvSpPr txBox="1"/>
          <p:nvPr>
            <p:ph type="title"/>
          </p:nvPr>
        </p:nvSpPr>
        <p:spPr>
          <a:xfrm>
            <a:off x="490250" y="526350"/>
            <a:ext cx="6730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Unreviewed code could end up in production </a:t>
            </a:r>
            <a:endParaRPr/>
          </a:p>
          <a:p>
            <a:pPr indent="0" lvl="0" marL="0" rtl="0" algn="l">
              <a:spcBef>
                <a:spcPts val="1000"/>
              </a:spcBef>
              <a:spcAft>
                <a:spcPts val="0"/>
              </a:spcAft>
              <a:buClr>
                <a:schemeClr val="dk1"/>
              </a:buClr>
              <a:buSzPts val="1100"/>
              <a:buFont typeface="Arial"/>
              <a:buNone/>
            </a:pPr>
            <a:r>
              <a:rPr lang="en"/>
              <a:t>whether the feature was finished or not</a:t>
            </a:r>
            <a:endParaRPr/>
          </a:p>
          <a:p>
            <a:pPr indent="0" lvl="0" marL="0" rtl="0" algn="l">
              <a:spcBef>
                <a:spcPts val="0"/>
              </a:spcBef>
              <a:spcAft>
                <a:spcPts val="0"/>
              </a:spcAft>
              <a:buClr>
                <a:schemeClr val="dk1"/>
              </a:buClr>
              <a:buSzPts val="1100"/>
              <a:buFont typeface="Arial"/>
              <a:buNone/>
            </a:pPr>
            <a:r>
              <a:rPr lang="en"/>
              <a:t>whether the feature was reviewed or not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9"/>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spcBef>
                <a:spcPts val="1600"/>
              </a:spcBef>
              <a:spcAft>
                <a:spcPts val="0"/>
              </a:spcAft>
              <a:buClr>
                <a:schemeClr val="dk1"/>
              </a:buClr>
              <a:buSzPts val="1100"/>
              <a:buFont typeface="Arial"/>
              <a:buNone/>
            </a:pPr>
            <a:r>
              <a:rPr lang="en"/>
              <a:t>U</a:t>
            </a:r>
            <a:r>
              <a:rPr lang="en"/>
              <a:t>nreviewed code ≠ a bug !!</a:t>
            </a:r>
            <a:endParaRPr/>
          </a:p>
          <a:p>
            <a:pPr indent="0" lvl="0" marL="0" rtl="0" algn="l">
              <a:spcBef>
                <a:spcPts val="1600"/>
              </a:spcBef>
              <a:spcAft>
                <a:spcPts val="0"/>
              </a:spcAft>
              <a:buClr>
                <a:schemeClr val="dk1"/>
              </a:buClr>
              <a:buSzPts val="1100"/>
              <a:buFont typeface="Arial"/>
              <a:buNone/>
            </a:pPr>
            <a:r>
              <a:rPr lang="en"/>
              <a:t>automated and exploratory tests</a:t>
            </a:r>
            <a:endParaRPr/>
          </a:p>
          <a:p>
            <a:pPr indent="0" lvl="0" marL="0" rtl="0" algn="l">
              <a:spcBef>
                <a:spcPts val="0"/>
              </a:spcBef>
              <a:spcAft>
                <a:spcPts val="0"/>
              </a:spcAft>
              <a:buClr>
                <a:schemeClr val="dk1"/>
              </a:buClr>
              <a:buSzPts val="1100"/>
              <a:buFont typeface="Arial"/>
              <a:buNone/>
            </a:pPr>
            <a:r>
              <a:rPr lang="en"/>
              <a:t>catch bugs not reviews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inkingLab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