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Roboto Serif"/>
      <p:regular r:id="rId31"/>
      <p:bold r:id="rId32"/>
      <p:italic r:id="rId33"/>
      <p:boldItalic r:id="rId34"/>
    </p:embeddedFont>
    <p:embeddedFont>
      <p:font typeface="Roboto Serif Light"/>
      <p:regular r:id="rId35"/>
      <p:bold r:id="rId36"/>
      <p:italic r:id="rId37"/>
      <p:boldItalic r:id="rId38"/>
    </p:embeddedFont>
    <p:embeddedFont>
      <p:font typeface="Roboto Serif SemiBold"/>
      <p:regular r:id="rId39"/>
      <p:bold r:id="rId40"/>
      <p:italic r:id="rId41"/>
      <p:boldItalic r:id="rId42"/>
    </p:embeddedFont>
    <p:embeddedFont>
      <p:font typeface="Roboto Serif Medium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SerifSemiBold-bold.fntdata"/><Relationship Id="rId20" Type="http://schemas.openxmlformats.org/officeDocument/2006/relationships/slide" Target="slides/slide15.xml"/><Relationship Id="rId42" Type="http://schemas.openxmlformats.org/officeDocument/2006/relationships/font" Target="fonts/RobotoSerifSemiBold-boldItalic.fntdata"/><Relationship Id="rId41" Type="http://schemas.openxmlformats.org/officeDocument/2006/relationships/font" Target="fonts/RobotoSerifSemiBold-italic.fntdata"/><Relationship Id="rId22" Type="http://schemas.openxmlformats.org/officeDocument/2006/relationships/slide" Target="slides/slide17.xml"/><Relationship Id="rId44" Type="http://schemas.openxmlformats.org/officeDocument/2006/relationships/font" Target="fonts/RobotoSerifMedium-bold.fntdata"/><Relationship Id="rId21" Type="http://schemas.openxmlformats.org/officeDocument/2006/relationships/slide" Target="slides/slide16.xml"/><Relationship Id="rId43" Type="http://schemas.openxmlformats.org/officeDocument/2006/relationships/font" Target="fonts/RobotoSerifMedium-regular.fntdata"/><Relationship Id="rId24" Type="http://schemas.openxmlformats.org/officeDocument/2006/relationships/slide" Target="slides/slide19.xml"/><Relationship Id="rId46" Type="http://schemas.openxmlformats.org/officeDocument/2006/relationships/font" Target="fonts/RobotoSerifMedium-boldItalic.fntdata"/><Relationship Id="rId23" Type="http://schemas.openxmlformats.org/officeDocument/2006/relationships/slide" Target="slides/slide18.xml"/><Relationship Id="rId45" Type="http://schemas.openxmlformats.org/officeDocument/2006/relationships/font" Target="fonts/RobotoSerif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Serif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Serif-italic.fntdata"/><Relationship Id="rId10" Type="http://schemas.openxmlformats.org/officeDocument/2006/relationships/slide" Target="slides/slide5.xml"/><Relationship Id="rId32" Type="http://schemas.openxmlformats.org/officeDocument/2006/relationships/font" Target="fonts/RobotoSerif-bold.fntdata"/><Relationship Id="rId13" Type="http://schemas.openxmlformats.org/officeDocument/2006/relationships/slide" Target="slides/slide8.xml"/><Relationship Id="rId35" Type="http://schemas.openxmlformats.org/officeDocument/2006/relationships/font" Target="fonts/RobotoSerifLight-regular.fntdata"/><Relationship Id="rId12" Type="http://schemas.openxmlformats.org/officeDocument/2006/relationships/slide" Target="slides/slide7.xml"/><Relationship Id="rId34" Type="http://schemas.openxmlformats.org/officeDocument/2006/relationships/font" Target="fonts/RobotoSerif-boldItalic.fntdata"/><Relationship Id="rId15" Type="http://schemas.openxmlformats.org/officeDocument/2006/relationships/slide" Target="slides/slide10.xml"/><Relationship Id="rId37" Type="http://schemas.openxmlformats.org/officeDocument/2006/relationships/font" Target="fonts/RobotoSerifLight-italic.fntdata"/><Relationship Id="rId14" Type="http://schemas.openxmlformats.org/officeDocument/2006/relationships/slide" Target="slides/slide9.xml"/><Relationship Id="rId36" Type="http://schemas.openxmlformats.org/officeDocument/2006/relationships/font" Target="fonts/RobotoSerifLight-bold.fntdata"/><Relationship Id="rId17" Type="http://schemas.openxmlformats.org/officeDocument/2006/relationships/slide" Target="slides/slide12.xml"/><Relationship Id="rId39" Type="http://schemas.openxmlformats.org/officeDocument/2006/relationships/font" Target="fonts/RobotoSerifSemiBold-regular.fntdata"/><Relationship Id="rId16" Type="http://schemas.openxmlformats.org/officeDocument/2006/relationships/slide" Target="slides/slide11.xml"/><Relationship Id="rId38" Type="http://schemas.openxmlformats.org/officeDocument/2006/relationships/font" Target="fonts/RobotoSerifLigh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Motivation: ML everywhere, but hardware everywhere is </a:t>
            </a:r>
            <a:r>
              <a:rPr i="1" lang="en">
                <a:solidFill>
                  <a:schemeClr val="dk1"/>
                </a:solidFill>
              </a:rPr>
              <a:t>unequal</a:t>
            </a:r>
            <a:br>
              <a:rPr i="1" lang="en">
                <a:solidFill>
                  <a:schemeClr val="dk1"/>
                </a:solidFill>
              </a:rPr>
            </a:b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b189ffc171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b189ffc17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Emphasize “transparent” and “production-grade”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b189ffc17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b189ffc17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Emphasize “transparent” and “production-grade”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92fe955347_7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92fe955347_7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Emphasize “transparent” and “production-grade”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b189ffc17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b189ffc17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b189ffc171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b189ffc17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b189ffc171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b189ffc171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b189ffc171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b189ffc171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For each model, we evaluated 50 images from the ImageNet validation set. We record inference latency (end-to-end), Top-1 and Top-3 agreement with the reference model, and confidence deviation, computed as the difference between the predicted class softmax confidence and the corresponding confidence produced by the reference model.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b189ffc171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b189ffc171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we see the results we got on the local versus offloaded implementation. Note that we also tried pruning  and AOT …..We actually get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b189ffc171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b189ffc171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thing we learned along the way is that post-training quantization can be very unstable for some model architectures.</a:t>
            </a:r>
            <a:r>
              <a:rPr lang="en"/>
              <a:t> </a:t>
            </a:r>
            <a:r>
              <a:rPr lang="en"/>
              <a:t>MobileNetV3 is a good example. It uses squeeze-and-excitation blocks, which take a very small signal and use it to scale whole feature maps</a:t>
            </a:r>
            <a:r>
              <a:rPr lang="en"/>
              <a:t>. When that signal is quantized tiny numerical errors end up getting amplified. </a:t>
            </a:r>
            <a:r>
              <a:rPr lang="en"/>
              <a:t>This is made worse by sigmoid or h-swish activations, which have narrow ranges and are flattened when quantized. In the figure on the right, many local MCU runs either miss the correct class entirely in the top-3, or confidently predict the wrong one.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b189ffc171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b189ffc171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chemeClr val="dk1"/>
                </a:solidFill>
              </a:rPr>
              <a:t>(Figures 8–10 combined conceptually)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b189ffc17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b189ffc17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Emphasize real deployments, not toy benchmarks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ESP32-class devices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b189ffc171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b189ffc171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4 summarized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bc33d34532_4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bc33d34532_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4 summarized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bc33d34532_4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bc33d34532_4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(Figures 8–10 combined conceptually)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b189ffc171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b189ffc171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(Figures 8–10 combined conceptually)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bc33d34532_15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bc33d34532_15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3bc33d34532_15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b189ffc171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b189ffc171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(Figures 8–10 combined conceptually)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b189ffc17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b189ffc17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Stress that neither extreme works alone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bc33d34532_6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bc33d34532_6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b189ffc17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b189ffc17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b189ffc17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b189ffc17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b189ffc17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b189ffc17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Emphasize “transparent” and “production-grade”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b189ffc171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b189ffc171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Emphasize “transparent” and “production-grade”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b189ffc171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b189ffc17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628650" y="615716"/>
            <a:ext cx="78867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628650" y="1485708"/>
            <a:ext cx="7886700" cy="3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4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 sz="1000">
                <a:solidFill>
                  <a:schemeClr val="dk2"/>
                </a:solidFill>
              </a:defRPr>
            </a:lvl1pPr>
            <a:lvl2pPr lvl="1" algn="ctr">
              <a:buNone/>
              <a:defRPr sz="1000">
                <a:solidFill>
                  <a:schemeClr val="dk2"/>
                </a:solidFill>
              </a:defRPr>
            </a:lvl2pPr>
            <a:lvl3pPr lvl="2" algn="ctr">
              <a:buNone/>
              <a:defRPr sz="1000">
                <a:solidFill>
                  <a:schemeClr val="dk2"/>
                </a:solidFill>
              </a:defRPr>
            </a:lvl3pPr>
            <a:lvl4pPr lvl="3" algn="ctr">
              <a:buNone/>
              <a:defRPr sz="1000">
                <a:solidFill>
                  <a:schemeClr val="dk2"/>
                </a:solidFill>
              </a:defRPr>
            </a:lvl4pPr>
            <a:lvl5pPr lvl="4" algn="ctr">
              <a:buNone/>
              <a:defRPr sz="1000">
                <a:solidFill>
                  <a:schemeClr val="dk2"/>
                </a:solidFill>
              </a:defRPr>
            </a:lvl5pPr>
            <a:lvl6pPr lvl="5" algn="ctr">
              <a:buNone/>
              <a:defRPr sz="1000">
                <a:solidFill>
                  <a:schemeClr val="dk2"/>
                </a:solidFill>
              </a:defRPr>
            </a:lvl6pPr>
            <a:lvl7pPr lvl="6" algn="ctr">
              <a:buNone/>
              <a:defRPr sz="1000">
                <a:solidFill>
                  <a:schemeClr val="dk2"/>
                </a:solidFill>
              </a:defRPr>
            </a:lvl7pPr>
            <a:lvl8pPr lvl="7" algn="ctr">
              <a:buNone/>
              <a:defRPr sz="1000">
                <a:solidFill>
                  <a:schemeClr val="dk2"/>
                </a:solidFill>
              </a:defRPr>
            </a:lvl8pPr>
            <a:lvl9pPr lvl="8" algn="ct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 sz="1000">
                <a:solidFill>
                  <a:schemeClr val="dk2"/>
                </a:solidFill>
              </a:defRPr>
            </a:lvl1pPr>
            <a:lvl2pPr lvl="1" algn="ctr">
              <a:buNone/>
              <a:defRPr sz="1000">
                <a:solidFill>
                  <a:schemeClr val="dk2"/>
                </a:solidFill>
              </a:defRPr>
            </a:lvl2pPr>
            <a:lvl3pPr lvl="2" algn="ctr">
              <a:buNone/>
              <a:defRPr sz="1000">
                <a:solidFill>
                  <a:schemeClr val="dk2"/>
                </a:solidFill>
              </a:defRPr>
            </a:lvl3pPr>
            <a:lvl4pPr lvl="3" algn="ctr">
              <a:buNone/>
              <a:defRPr sz="1000">
                <a:solidFill>
                  <a:schemeClr val="dk2"/>
                </a:solidFill>
              </a:defRPr>
            </a:lvl4pPr>
            <a:lvl5pPr lvl="4" algn="ctr">
              <a:buNone/>
              <a:defRPr sz="1000">
                <a:solidFill>
                  <a:schemeClr val="dk2"/>
                </a:solidFill>
              </a:defRPr>
            </a:lvl5pPr>
            <a:lvl6pPr lvl="5" algn="ctr">
              <a:buNone/>
              <a:defRPr sz="1000">
                <a:solidFill>
                  <a:schemeClr val="dk2"/>
                </a:solidFill>
              </a:defRPr>
            </a:lvl6pPr>
            <a:lvl7pPr lvl="6" algn="ctr">
              <a:buNone/>
              <a:defRPr sz="1000">
                <a:solidFill>
                  <a:schemeClr val="dk2"/>
                </a:solidFill>
              </a:defRPr>
            </a:lvl7pPr>
            <a:lvl8pPr lvl="7" algn="ctr">
              <a:buNone/>
              <a:defRPr sz="1000">
                <a:solidFill>
                  <a:schemeClr val="dk2"/>
                </a:solidFill>
              </a:defRPr>
            </a:lvl8pPr>
            <a:lvl9pPr lvl="8" algn="ct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1.png"/><Relationship Id="rId7" Type="http://schemas.openxmlformats.org/officeDocument/2006/relationships/image" Target="../media/image15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36.png"/><Relationship Id="rId5" Type="http://schemas.openxmlformats.org/officeDocument/2006/relationships/image" Target="../media/image34.png"/><Relationship Id="rId6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Relationship Id="rId6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github.com/nubificus/cloud-native-iot" TargetMode="External"/><Relationship Id="rId4" Type="http://schemas.openxmlformats.org/officeDocument/2006/relationships/hyperlink" Target="https://github.com/nubificus/esp32-rpc" TargetMode="External"/><Relationship Id="rId5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0" Type="http://schemas.openxmlformats.org/officeDocument/2006/relationships/hyperlink" Target="https://github.com/nubificus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Relationship Id="rId4" Type="http://schemas.openxmlformats.org/officeDocument/2006/relationships/image" Target="../media/image3.jpg"/><Relationship Id="rId9" Type="http://schemas.openxmlformats.org/officeDocument/2006/relationships/image" Target="../media/image42.png"/><Relationship Id="rId5" Type="http://schemas.openxmlformats.org/officeDocument/2006/relationships/image" Target="../media/image46.png"/><Relationship Id="rId6" Type="http://schemas.openxmlformats.org/officeDocument/2006/relationships/image" Target="../media/image38.png"/><Relationship Id="rId7" Type="http://schemas.openxmlformats.org/officeDocument/2006/relationships/image" Target="../media/image56.png"/><Relationship Id="rId8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Relationship Id="rId4" Type="http://schemas.openxmlformats.org/officeDocument/2006/relationships/image" Target="../media/image12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png"/><Relationship Id="rId4" Type="http://schemas.openxmlformats.org/officeDocument/2006/relationships/image" Target="../media/image54.png"/><Relationship Id="rId5" Type="http://schemas.openxmlformats.org/officeDocument/2006/relationships/image" Target="../media/image14.png"/><Relationship Id="rId6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image" Target="../media/image55.png"/><Relationship Id="rId8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9.png"/><Relationship Id="rId8" Type="http://schemas.openxmlformats.org/officeDocument/2006/relationships/image" Target="../media/image5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ctrTitle"/>
          </p:nvPr>
        </p:nvSpPr>
        <p:spPr>
          <a:xfrm>
            <a:off x="311700" y="1017225"/>
            <a:ext cx="8520600" cy="12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Serif Medium"/>
                <a:ea typeface="Roboto Serif Medium"/>
                <a:cs typeface="Roboto Serif Medium"/>
                <a:sym typeface="Roboto Serif Medium"/>
              </a:rPr>
              <a:t>Beyond TinyML</a:t>
            </a:r>
            <a:endParaRPr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63" name="Google Shape;63;p14"/>
          <p:cNvSpPr txBox="1"/>
          <p:nvPr>
            <p:ph idx="1" type="subTitle"/>
          </p:nvPr>
        </p:nvSpPr>
        <p:spPr>
          <a:xfrm>
            <a:off x="311700" y="218679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5200">
                <a:solidFill>
                  <a:schemeClr val="dk1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Balance inference, accuracy and latency on MCUs</a:t>
            </a:r>
            <a:endParaRPr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pic>
        <p:nvPicPr>
          <p:cNvPr descr="NUBIS"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002" y="309858"/>
            <a:ext cx="1535400" cy="1535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399950" y="2754863"/>
            <a:ext cx="481100" cy="188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 b="0" l="24251" r="22306" t="0"/>
          <a:stretch/>
        </p:blipFill>
        <p:spPr>
          <a:xfrm>
            <a:off x="899020" y="4033425"/>
            <a:ext cx="595323" cy="74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17480" y="4149895"/>
            <a:ext cx="973326" cy="50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24425" y="362849"/>
            <a:ext cx="1470600" cy="14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80066" y="3887475"/>
            <a:ext cx="1034425" cy="103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9">
            <a:alphaModFix/>
          </a:blip>
          <a:srcRect b="42058" l="19509" r="19313" t="42531"/>
          <a:stretch/>
        </p:blipFill>
        <p:spPr>
          <a:xfrm>
            <a:off x="4362175" y="4366786"/>
            <a:ext cx="1763050" cy="33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10">
            <a:alphaModFix/>
          </a:blip>
          <a:srcRect b="39532" l="29945" r="29832" t="18164"/>
          <a:stretch/>
        </p:blipFill>
        <p:spPr>
          <a:xfrm>
            <a:off x="5868975" y="3307575"/>
            <a:ext cx="1609075" cy="112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09275" y="3663675"/>
            <a:ext cx="1034426" cy="103442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>
            <p:ph idx="1" type="subTitle"/>
          </p:nvPr>
        </p:nvSpPr>
        <p:spPr>
          <a:xfrm>
            <a:off x="311700" y="2797058"/>
            <a:ext cx="8520600" cy="5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Anastassios Nanos, Anastasia Mallikopoulou</a:t>
            </a:r>
            <a:endParaRPr sz="100"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3"/>
          <p:cNvPicPr preferRelativeResize="0"/>
          <p:nvPr/>
        </p:nvPicPr>
        <p:blipFill rotWithShape="1">
          <a:blip r:embed="rId3">
            <a:alphaModFix/>
          </a:blip>
          <a:srcRect b="0" l="61459" r="0" t="0"/>
          <a:stretch/>
        </p:blipFill>
        <p:spPr>
          <a:xfrm>
            <a:off x="6748675" y="1087475"/>
            <a:ext cx="1864750" cy="307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Serif Medium"/>
                <a:ea typeface="Roboto Serif Medium"/>
                <a:cs typeface="Roboto Serif Medium"/>
                <a:sym typeface="Roboto Serif Medium"/>
              </a:rPr>
              <a:t>Device Continuum</a:t>
            </a:r>
            <a:endParaRPr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pic>
        <p:nvPicPr>
          <p:cNvPr id="176" name="Google Shape;176;p23"/>
          <p:cNvPicPr preferRelativeResize="0"/>
          <p:nvPr/>
        </p:nvPicPr>
        <p:blipFill rotWithShape="1">
          <a:blip r:embed="rId3">
            <a:alphaModFix/>
          </a:blip>
          <a:srcRect b="0" l="0" r="71648" t="0"/>
          <a:stretch/>
        </p:blipFill>
        <p:spPr>
          <a:xfrm>
            <a:off x="5112025" y="1087475"/>
            <a:ext cx="1371827" cy="307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>
            <p:ph idx="1" type="body"/>
          </p:nvPr>
        </p:nvSpPr>
        <p:spPr>
          <a:xfrm>
            <a:off x="311700" y="1152475"/>
            <a:ext cx="4929300" cy="38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Three tiers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IoT: MCUs, low-end Pi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Edge: Pi 5, Jetson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Cloud: x86 + GPU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Same ML workload, dynamically placed </a:t>
            </a: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across</a:t>
            </a: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 the continuum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9" name="Google Shape;179;p23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8325" y="1413850"/>
            <a:ext cx="4764226" cy="249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4"/>
          <p:cNvSpPr txBox="1"/>
          <p:nvPr>
            <p:ph type="title"/>
          </p:nvPr>
        </p:nvSpPr>
        <p:spPr>
          <a:xfrm>
            <a:off x="229325" y="436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Serif Medium"/>
                <a:ea typeface="Roboto Serif Medium"/>
                <a:cs typeface="Roboto Serif Medium"/>
                <a:sym typeface="Roboto Serif Medium"/>
              </a:rPr>
              <a:t>Where vAccel fits</a:t>
            </a:r>
            <a:endParaRPr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186" name="Google Shape;186;p24"/>
          <p:cNvSpPr txBox="1"/>
          <p:nvPr>
            <p:ph idx="1" type="body"/>
          </p:nvPr>
        </p:nvSpPr>
        <p:spPr>
          <a:xfrm>
            <a:off x="229325" y="1186325"/>
            <a:ext cx="4286400" cy="40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vAccel</a:t>
            </a:r>
            <a:endParaRPr sz="2000"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Unified 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API remoting for ML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Hardware-agnostic execution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Serif"/>
              <a:buChar char="○"/>
            </a:pPr>
            <a:r>
              <a:rPr lang="en" sz="15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CPU / GPU / Accelerators</a:t>
            </a:r>
            <a:endParaRPr sz="15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Pluggable backends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Same code path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, different placement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" name="Google Shape;188;p24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/>
          <p:nvPr>
            <p:ph type="title"/>
          </p:nvPr>
        </p:nvSpPr>
        <p:spPr>
          <a:xfrm>
            <a:off x="311775" y="371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Where vAccel fits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pic>
        <p:nvPicPr>
          <p:cNvPr id="194" name="Google Shape;1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238" y="944600"/>
            <a:ext cx="6725524" cy="394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6" name="Google Shape;196;p25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  <p:pic>
        <p:nvPicPr>
          <p:cNvPr id="197" name="Google Shape;19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818638" y="3658538"/>
            <a:ext cx="442175" cy="17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/>
          <p:nvPr/>
        </p:nvSpPr>
        <p:spPr>
          <a:xfrm rot="204">
            <a:off x="2038275" y="1973250"/>
            <a:ext cx="5067600" cy="1002000"/>
          </a:xfrm>
          <a:prstGeom prst="roundRect">
            <a:avLst>
              <a:gd fmla="val 16667" name="adj"/>
            </a:avLst>
          </a:prstGeom>
          <a:solidFill>
            <a:srgbClr val="F3730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2743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chemeClr val="dk1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The device doesn’t know where inference runs</a:t>
            </a:r>
            <a:endParaRPr sz="1900">
              <a:solidFill>
                <a:schemeClr val="dk1"/>
              </a:solidFill>
              <a:highlight>
                <a:schemeClr val="accent1"/>
              </a:highlight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/>
          <p:nvPr>
            <p:ph type="title"/>
          </p:nvPr>
        </p:nvSpPr>
        <p:spPr>
          <a:xfrm>
            <a:off x="246700" y="347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vAccel RPC Architecture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204" name="Google Shape;204;p26"/>
          <p:cNvSpPr txBox="1"/>
          <p:nvPr>
            <p:ph idx="1" type="body"/>
          </p:nvPr>
        </p:nvSpPr>
        <p:spPr>
          <a:xfrm>
            <a:off x="311700" y="975075"/>
            <a:ext cx="8756400" cy="41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Problem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575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Embedded devices can’t run heavy RPC stacks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Accelerators are often unavailable locally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Solution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575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RPC plugin inside vAccel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Transport abstraction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35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Execution Model</a:t>
            </a:r>
            <a:endParaRPr sz="2035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575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Caller: MCU without accelerator (</a:t>
            </a: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vAccel + RPC plugin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)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Executor: accelerator host (</a:t>
            </a: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RPC agent + vAccel + acceleration plugin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)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Effect: </a:t>
            </a: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same vAccel API, remote execution</a:t>
            </a:r>
            <a:endParaRPr>
              <a:solidFill>
                <a:srgbClr val="000000"/>
              </a:solidFill>
              <a:latin typeface="Roboto Serif SemiBold"/>
              <a:ea typeface="Roboto Serif SemiBold"/>
              <a:cs typeface="Roboto Serif SemiBold"/>
              <a:sym typeface="Roboto Serif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" name="Google Shape;206;p26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  <p:pic>
        <p:nvPicPr>
          <p:cNvPr id="207" name="Google Shape;20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7819488" y="3658513"/>
            <a:ext cx="442175" cy="17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2600" y="2654422"/>
            <a:ext cx="1612826" cy="12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5475" y="424150"/>
            <a:ext cx="3319941" cy="1711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26"/>
          <p:cNvCxnSpPr>
            <a:endCxn id="208" idx="0"/>
          </p:cNvCxnSpPr>
          <p:nvPr/>
        </p:nvCxnSpPr>
        <p:spPr>
          <a:xfrm rot="5400000">
            <a:off x="7918713" y="2184022"/>
            <a:ext cx="650700" cy="2901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211" name="Google Shape;211;p26"/>
          <p:cNvPicPr preferRelativeResize="0"/>
          <p:nvPr/>
        </p:nvPicPr>
        <p:blipFill rotWithShape="1">
          <a:blip r:embed="rId6">
            <a:alphaModFix/>
          </a:blip>
          <a:srcRect b="27881" l="0" r="0" t="29879"/>
          <a:stretch/>
        </p:blipFill>
        <p:spPr>
          <a:xfrm>
            <a:off x="7340550" y="2216248"/>
            <a:ext cx="688676" cy="29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Why Twirp (Key Engineering Choice)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217" name="Google Shape;21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Ttprc vs Twirp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ttrpc-rust: fast, but a bit heavy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Twirp: HTTP/1.1 + Protobuf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Why Twirp wins for MCUs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C-friendly: firmware friendly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Minimal footprint: fits MCUs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No HTTP/2: less complexity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350" y="1162025"/>
            <a:ext cx="1237258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 rotWithShape="1">
          <a:blip r:embed="rId4">
            <a:alphaModFix/>
          </a:blip>
          <a:srcRect b="27315" l="0" r="0" t="29936"/>
          <a:stretch/>
        </p:blipFill>
        <p:spPr>
          <a:xfrm>
            <a:off x="6715275" y="918677"/>
            <a:ext cx="133978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698" y="1162023"/>
            <a:ext cx="57268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" name="Google Shape;222;p27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  <p:pic>
        <p:nvPicPr>
          <p:cNvPr id="223" name="Google Shape;22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2550" y="1734725"/>
            <a:ext cx="3529751" cy="292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 txBox="1"/>
          <p:nvPr>
            <p:ph type="title"/>
          </p:nvPr>
        </p:nvSpPr>
        <p:spPr>
          <a:xfrm>
            <a:off x="238550" y="339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Testbed Overview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pic>
        <p:nvPicPr>
          <p:cNvPr id="229" name="Google Shape;2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550" y="1123331"/>
            <a:ext cx="4563599" cy="289683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8"/>
          <p:cNvSpPr txBox="1"/>
          <p:nvPr>
            <p:ph idx="1" type="body"/>
          </p:nvPr>
        </p:nvSpPr>
        <p:spPr>
          <a:xfrm>
            <a:off x="238550" y="960850"/>
            <a:ext cx="4908000" cy="43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64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Hardware</a:t>
            </a:r>
            <a:endParaRPr sz="2164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6931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98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MCU</a:t>
            </a:r>
            <a:r>
              <a:rPr lang="en" sz="1998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: </a:t>
            </a:r>
            <a:r>
              <a:rPr lang="en" sz="1998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ESP32-S3</a:t>
            </a:r>
            <a:endParaRPr sz="1998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693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98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Edge CPU</a:t>
            </a:r>
            <a:r>
              <a:rPr lang="en" sz="1998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: Raspberry Pi 5</a:t>
            </a:r>
            <a:endParaRPr sz="1998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693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98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Edge GPU</a:t>
            </a:r>
            <a:r>
              <a:rPr lang="en" sz="1998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: Jetson AGX Orin</a:t>
            </a:r>
            <a:endParaRPr sz="1998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693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98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Cloud CPU</a:t>
            </a:r>
            <a:r>
              <a:rPr lang="en" sz="1998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: </a:t>
            </a:r>
            <a:r>
              <a:rPr lang="en" sz="1998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a</a:t>
            </a:r>
            <a:r>
              <a:rPr lang="en" sz="1998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md64 (AMD Ryzen 5 2600) </a:t>
            </a:r>
            <a:endParaRPr sz="1998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693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98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Cloud GPU</a:t>
            </a:r>
            <a:r>
              <a:rPr lang="en" sz="1998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: NVIDIA RTX2060 SUPER</a:t>
            </a:r>
            <a:endParaRPr sz="1998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98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14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Inference Stack</a:t>
            </a:r>
            <a:endParaRPr sz="2214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693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98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vAccel</a:t>
            </a:r>
            <a:endParaRPr sz="1998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693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98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RPC transport</a:t>
            </a:r>
            <a:endParaRPr sz="1998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98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98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Models</a:t>
            </a:r>
            <a:endParaRPr sz="2198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693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98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MobileNetV2 </a:t>
            </a:r>
            <a:endParaRPr sz="1998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693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98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MobileNetV3 (small variants)</a:t>
            </a:r>
            <a:endParaRPr sz="1998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26931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98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Width multipliers: 0.5, 0.75, 1.0 </a:t>
            </a:r>
            <a:endParaRPr sz="1998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8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What We Measure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238" name="Google Shape;238;p29"/>
          <p:cNvSpPr txBox="1"/>
          <p:nvPr>
            <p:ph idx="1" type="body"/>
          </p:nvPr>
        </p:nvSpPr>
        <p:spPr>
          <a:xfrm>
            <a:off x="195025" y="1152475"/>
            <a:ext cx="8637300" cy="40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Metrics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End-to-end latency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Top-1 / Top-3 agreement with the high-accuracy model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Confidence deviation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Efficiency (top-1 agreement / ms)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Reference (g</a:t>
            </a: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round truth)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Full-precision MobileNetV3-Large on x86</a:t>
            </a:r>
            <a:endParaRPr>
              <a:solidFill>
                <a:srgbClr val="000000"/>
              </a:solidFill>
              <a:highlight>
                <a:schemeClr val="accent6"/>
              </a:highlight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4625" y="2728100"/>
            <a:ext cx="1502851" cy="150285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" name="Google Shape;241;p29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0"/>
          <p:cNvPicPr preferRelativeResize="0"/>
          <p:nvPr/>
        </p:nvPicPr>
        <p:blipFill rotWithShape="1">
          <a:blip r:embed="rId3">
            <a:alphaModFix/>
          </a:blip>
          <a:srcRect b="2581" l="0" r="0" t="0"/>
          <a:stretch/>
        </p:blipFill>
        <p:spPr>
          <a:xfrm>
            <a:off x="4176550" y="692525"/>
            <a:ext cx="4844601" cy="3970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0"/>
          <p:cNvSpPr txBox="1"/>
          <p:nvPr>
            <p:ph type="title"/>
          </p:nvPr>
        </p:nvSpPr>
        <p:spPr>
          <a:xfrm>
            <a:off x="109575" y="282525"/>
            <a:ext cx="85206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ESP32: Local vs Offload</a:t>
            </a:r>
            <a:endParaRPr sz="2244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48" name="Google Shape;248;p30"/>
          <p:cNvSpPr txBox="1"/>
          <p:nvPr>
            <p:ph idx="1" type="body"/>
          </p:nvPr>
        </p:nvSpPr>
        <p:spPr>
          <a:xfrm>
            <a:off x="109575" y="861225"/>
            <a:ext cx="4148100" cy="23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72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Key results</a:t>
            </a:r>
            <a:endParaRPr sz="2372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53849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72"/>
              <a:buFont typeface="Roboto Serif SemiBold"/>
              <a:buChar char="●"/>
            </a:pPr>
            <a:r>
              <a:rPr lang="en" sz="1972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Local inference</a:t>
            </a:r>
            <a:endParaRPr sz="1972">
              <a:solidFill>
                <a:srgbClr val="000000"/>
              </a:solidFill>
              <a:latin typeface="Roboto Serif SemiBold"/>
              <a:ea typeface="Roboto Serif SemiBold"/>
              <a:cs typeface="Roboto Serif SemiBold"/>
              <a:sym typeface="Roboto Serif SemiBold"/>
            </a:endParaRPr>
          </a:p>
          <a:p>
            <a:pPr indent="-34114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2"/>
              <a:buFont typeface="Roboto Serif"/>
              <a:buChar char="○"/>
            </a:pPr>
            <a:r>
              <a:rPr lang="en" sz="1772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Quantized models: 1-3s latency</a:t>
            </a:r>
            <a:endParaRPr sz="1772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114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2"/>
              <a:buFont typeface="Roboto Serif"/>
              <a:buChar char="○"/>
            </a:pPr>
            <a:r>
              <a:rPr lang="en" sz="1772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Limited accuracy due to aggressive quantization</a:t>
            </a:r>
            <a:endParaRPr sz="1300"/>
          </a:p>
        </p:txBody>
      </p:sp>
      <p:sp>
        <p:nvSpPr>
          <p:cNvPr id="249" name="Google Shape;24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0" name="Google Shape;250;p30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  <p:sp>
        <p:nvSpPr>
          <p:cNvPr id="251" name="Google Shape;251;p30"/>
          <p:cNvSpPr txBox="1"/>
          <p:nvPr>
            <p:ph idx="1" type="body"/>
          </p:nvPr>
        </p:nvSpPr>
        <p:spPr>
          <a:xfrm>
            <a:off x="109575" y="2619200"/>
            <a:ext cx="4351500" cy="23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72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5242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Roboto Serif SemiBold"/>
              <a:buChar char="●"/>
            </a:pPr>
            <a:r>
              <a:rPr lang="en" sz="1950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Remote offload (vAccel RPC)</a:t>
            </a:r>
            <a:endParaRPr sz="1950">
              <a:solidFill>
                <a:srgbClr val="000000"/>
              </a:solidFill>
              <a:latin typeface="Roboto Serif SemiBold"/>
              <a:ea typeface="Roboto Serif SemiBold"/>
              <a:cs typeface="Roboto Serif SemiBold"/>
              <a:sym typeface="Roboto Serif SemiBold"/>
            </a:endParaRPr>
          </a:p>
          <a:p>
            <a:pPr indent="-3397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Roboto Serif"/>
              <a:buChar char="○"/>
            </a:pPr>
            <a:r>
              <a:rPr lang="en" sz="175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~47ms end-to-end latency</a:t>
            </a:r>
            <a:endParaRPr sz="175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397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Roboto Serif"/>
              <a:buChar char="○"/>
            </a:pPr>
            <a:r>
              <a:rPr lang="en" sz="175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Top-1 agreement ~90% with the full model</a:t>
            </a:r>
            <a:endParaRPr sz="1750"/>
          </a:p>
        </p:txBody>
      </p:sp>
      <p:sp>
        <p:nvSpPr>
          <p:cNvPr id="252" name="Google Shape;252;p30"/>
          <p:cNvSpPr/>
          <p:nvPr/>
        </p:nvSpPr>
        <p:spPr>
          <a:xfrm rot="359">
            <a:off x="5891050" y="1267750"/>
            <a:ext cx="2872200" cy="683700"/>
          </a:xfrm>
          <a:prstGeom prst="roundRect">
            <a:avLst>
              <a:gd fmla="val 16667" name="adj"/>
            </a:avLst>
          </a:prstGeom>
          <a:solidFill>
            <a:srgbClr val="00C0FA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2743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&gt; 20x latency reduction</a:t>
            </a:r>
            <a:endParaRPr sz="1600">
              <a:solidFill>
                <a:schemeClr val="dk1"/>
              </a:solidFill>
              <a:highlight>
                <a:schemeClr val="accent1"/>
              </a:highlight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1" title="plot_missing_vs_different_esp3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6900" y="823225"/>
            <a:ext cx="4704251" cy="39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1"/>
          <p:cNvSpPr txBox="1"/>
          <p:nvPr>
            <p:ph type="title"/>
          </p:nvPr>
        </p:nvSpPr>
        <p:spPr>
          <a:xfrm>
            <a:off x="265650" y="366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Quantization Pain Is Real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259" name="Google Shape;259;p31"/>
          <p:cNvSpPr txBox="1"/>
          <p:nvPr>
            <p:ph idx="1" type="body"/>
          </p:nvPr>
        </p:nvSpPr>
        <p:spPr>
          <a:xfrm>
            <a:off x="311700" y="1017725"/>
            <a:ext cx="4871400" cy="41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MobileNetV3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36550" lvl="0" marL="4572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oboto Serif"/>
              <a:buChar char="●"/>
            </a:pPr>
            <a:r>
              <a:rPr lang="en" sz="17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SE blocks amplify error</a:t>
            </a:r>
            <a:endParaRPr sz="17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 sz="17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Per-class Top-1 accuracy drops exceed 15% (quantized vs full-precision reference)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 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Implication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: 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Some architectures simply don’t belong on MCUs (even with mixed precision or QAT)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" name="Google Shape;261;p31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2"/>
          <p:cNvSpPr txBox="1"/>
          <p:nvPr>
            <p:ph type="title"/>
          </p:nvPr>
        </p:nvSpPr>
        <p:spPr>
          <a:xfrm>
            <a:off x="311700" y="412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Accuracy vs Latency Trade-off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267" name="Google Shape;26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Local = slow &amp; inaccurate</a:t>
            </a:r>
            <a:endParaRPr>
              <a:solidFill>
                <a:srgbClr val="000000"/>
              </a:solidFill>
              <a:latin typeface="Roboto Serif SemiBold"/>
              <a:ea typeface="Roboto Serif SemiBold"/>
              <a:cs typeface="Roboto Serif SemiBold"/>
              <a:sym typeface="Roboto Serif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Offload = fast &amp; accurate</a:t>
            </a:r>
            <a:endParaRPr>
              <a:solidFill>
                <a:srgbClr val="000000"/>
              </a:solidFill>
              <a:latin typeface="Roboto Serif SemiBold"/>
              <a:ea typeface="Roboto Serif SemiBold"/>
              <a:cs typeface="Roboto Serif SemiBold"/>
              <a:sym typeface="Roboto Serif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9" name="Google Shape;269;p32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  <p:pic>
        <p:nvPicPr>
          <p:cNvPr id="270" name="Google Shape;2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8800" y="1222937"/>
            <a:ext cx="5012348" cy="334157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2"/>
          <p:cNvSpPr txBox="1"/>
          <p:nvPr/>
        </p:nvSpPr>
        <p:spPr>
          <a:xfrm>
            <a:off x="5779700" y="353675"/>
            <a:ext cx="338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2" name="Google Shape;272;p32"/>
          <p:cNvSpPr/>
          <p:nvPr/>
        </p:nvSpPr>
        <p:spPr>
          <a:xfrm>
            <a:off x="4382225" y="690125"/>
            <a:ext cx="1578600" cy="5328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FF99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Serif"/>
                <a:ea typeface="Roboto Serif"/>
                <a:cs typeface="Roboto Serif"/>
                <a:sym typeface="Roboto Serif"/>
              </a:rPr>
              <a:t>Fast &amp; Accurate</a:t>
            </a:r>
            <a:endParaRPr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73" name="Google Shape;273;p32"/>
          <p:cNvSpPr/>
          <p:nvPr/>
        </p:nvSpPr>
        <p:spPr>
          <a:xfrm>
            <a:off x="7519350" y="3160200"/>
            <a:ext cx="1578600" cy="5328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FF99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Serif"/>
                <a:ea typeface="Roboto Serif"/>
                <a:cs typeface="Roboto Serif"/>
                <a:sym typeface="Roboto Serif"/>
              </a:rPr>
              <a:t>Slow &amp; Inaccurate</a:t>
            </a:r>
            <a:endParaRPr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74" name="Google Shape;274;p32"/>
          <p:cNvSpPr/>
          <p:nvPr/>
        </p:nvSpPr>
        <p:spPr>
          <a:xfrm>
            <a:off x="7519350" y="755900"/>
            <a:ext cx="1578600" cy="5328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FF99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Serif"/>
                <a:ea typeface="Roboto Serif"/>
                <a:cs typeface="Roboto Serif"/>
                <a:sym typeface="Roboto Serif"/>
              </a:rPr>
              <a:t>Slow &amp; Accurate</a:t>
            </a:r>
            <a:endParaRPr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75" name="Google Shape;275;p32"/>
          <p:cNvSpPr txBox="1"/>
          <p:nvPr/>
        </p:nvSpPr>
        <p:spPr>
          <a:xfrm>
            <a:off x="311700" y="3118350"/>
            <a:ext cx="40335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Implication</a:t>
            </a:r>
            <a:r>
              <a:rPr lang="en" sz="18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: Even if we use “softer” quantization the result could still be slow &amp; inaccurate </a:t>
            </a:r>
            <a:endParaRPr sz="18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197925" y="388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Serif Medium"/>
                <a:ea typeface="Roboto Serif Medium"/>
                <a:cs typeface="Roboto Serif Medium"/>
                <a:sym typeface="Roboto Serif Medium"/>
              </a:rPr>
              <a:t>Why this matters</a:t>
            </a:r>
            <a:endParaRPr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197925" y="1050925"/>
            <a:ext cx="6318900" cy="3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The problem 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IoT devices want ML inference close to the data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ML models require memory &amp; compute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Network connectivity is unreliable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Key tension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Accuracy </a:t>
            </a: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vs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 latency </a:t>
            </a: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vs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 energy </a:t>
            </a: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vs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 deployability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6825" y="268050"/>
            <a:ext cx="2402400" cy="24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2775" y="2138400"/>
            <a:ext cx="1128250" cy="112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1250" y="2941650"/>
            <a:ext cx="1128250" cy="112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3923525"/>
            <a:ext cx="1219975" cy="12199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5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/>
          <p:nvPr>
            <p:ph type="title"/>
          </p:nvPr>
        </p:nvSpPr>
        <p:spPr>
          <a:xfrm>
            <a:off x="246700" y="436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Efficiency: Correct Predictions per Millisecond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281" name="Google Shape;281;p33"/>
          <p:cNvSpPr txBox="1"/>
          <p:nvPr>
            <p:ph idx="1" type="body"/>
          </p:nvPr>
        </p:nvSpPr>
        <p:spPr>
          <a:xfrm>
            <a:off x="311700" y="1176850"/>
            <a:ext cx="8520600" cy="38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Efficiency metric captures the accuracy-latency trade-off</a:t>
            </a:r>
            <a:endParaRPr sz="2000"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ESP32: </a:t>
            </a: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~20x improvement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 via offloading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RPi5 / Jetson: </a:t>
            </a: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~3-5x improvement</a:t>
            </a:r>
            <a:endParaRPr>
              <a:solidFill>
                <a:srgbClr val="000000"/>
              </a:solidFill>
              <a:latin typeface="Roboto Serif SemiBold"/>
              <a:ea typeface="Roboto Serif SemiBold"/>
              <a:cs typeface="Roboto Serif SemiBold"/>
              <a:sym typeface="Roboto Serif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Takeaway</a:t>
            </a:r>
            <a:endParaRPr sz="2000"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  <a:p>
            <a:pPr indent="-342900" lvl="0" marL="457200" rtl="0" algn="l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 Medium"/>
              <a:buChar char="●"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Offloading is not optional - it’s necessary!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 Medium"/>
              <a:buChar char="●"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Benefits grow as we have more constrained devices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3" name="Google Shape;283;p33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4"/>
          <p:cNvSpPr txBox="1"/>
          <p:nvPr>
            <p:ph type="title"/>
          </p:nvPr>
        </p:nvSpPr>
        <p:spPr>
          <a:xfrm>
            <a:off x="246700" y="436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Efficiency: Correct Predictions per Millisecond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289" name="Google Shape;28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0" name="Google Shape;290;p34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  <p:pic>
        <p:nvPicPr>
          <p:cNvPr id="291" name="Google Shape;2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175" y="1162000"/>
            <a:ext cx="6697651" cy="334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p34"/>
          <p:cNvCxnSpPr/>
          <p:nvPr/>
        </p:nvCxnSpPr>
        <p:spPr>
          <a:xfrm rot="10800000">
            <a:off x="1177300" y="1260825"/>
            <a:ext cx="6600" cy="1933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3" name="Google Shape;293;p34"/>
          <p:cNvSpPr txBox="1"/>
          <p:nvPr/>
        </p:nvSpPr>
        <p:spPr>
          <a:xfrm rot="-5400000">
            <a:off x="-132425" y="2013100"/>
            <a:ext cx="21279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Serif Medium"/>
                <a:ea typeface="Roboto Serif Medium"/>
                <a:cs typeface="Roboto Serif Medium"/>
                <a:sym typeface="Roboto Serif Medium"/>
              </a:rPr>
              <a:t>Higher is better</a:t>
            </a:r>
            <a:endParaRPr sz="1800"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294" name="Google Shape;294;p34"/>
          <p:cNvSpPr/>
          <p:nvPr/>
        </p:nvSpPr>
        <p:spPr>
          <a:xfrm>
            <a:off x="2295775" y="1367800"/>
            <a:ext cx="1751700" cy="1759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4"/>
          <p:cNvSpPr txBox="1"/>
          <p:nvPr/>
        </p:nvSpPr>
        <p:spPr>
          <a:xfrm>
            <a:off x="2616100" y="968400"/>
            <a:ext cx="935700" cy="6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Roboto Serif"/>
                <a:ea typeface="Roboto Serif"/>
                <a:cs typeface="Roboto Serif"/>
                <a:sym typeface="Roboto Serif"/>
              </a:rPr>
              <a:t>r</a:t>
            </a:r>
            <a:r>
              <a:rPr lang="en" sz="1600">
                <a:solidFill>
                  <a:srgbClr val="FF0000"/>
                </a:solidFill>
                <a:latin typeface="Roboto Serif"/>
                <a:ea typeface="Roboto Serif"/>
                <a:cs typeface="Roboto Serif"/>
                <a:sym typeface="Roboto Serif"/>
              </a:rPr>
              <a:t>emote</a:t>
            </a:r>
            <a:endParaRPr sz="1600">
              <a:solidFill>
                <a:srgbClr val="FF0000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96" name="Google Shape;296;p34"/>
          <p:cNvSpPr txBox="1"/>
          <p:nvPr/>
        </p:nvSpPr>
        <p:spPr>
          <a:xfrm>
            <a:off x="5458625" y="2440200"/>
            <a:ext cx="7176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AA84F"/>
                </a:solidFill>
                <a:latin typeface="Roboto Serif"/>
                <a:ea typeface="Roboto Serif"/>
                <a:cs typeface="Roboto Serif"/>
                <a:sym typeface="Roboto Serif"/>
              </a:rPr>
              <a:t>local</a:t>
            </a:r>
            <a:endParaRPr sz="1600">
              <a:solidFill>
                <a:srgbClr val="6AA84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97" name="Google Shape;297;p34"/>
          <p:cNvSpPr/>
          <p:nvPr/>
        </p:nvSpPr>
        <p:spPr>
          <a:xfrm>
            <a:off x="4099100" y="2769075"/>
            <a:ext cx="3570000" cy="393600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What we learned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303" name="Google Shape;303;p35"/>
          <p:cNvSpPr txBox="1"/>
          <p:nvPr>
            <p:ph idx="1" type="body"/>
          </p:nvPr>
        </p:nvSpPr>
        <p:spPr>
          <a:xfrm>
            <a:off x="311700" y="1257700"/>
            <a:ext cx="6969600" cy="34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Local ML on MCUs is fragile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Serif"/>
              <a:buChar char="○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Severe memory constraints force 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aggressive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 quantization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Quantization can break semantic classes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Serif"/>
              <a:buChar char="○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Even with mixed precision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Transparent offloading resolves both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Network overhead is outweighed by </a:t>
            </a: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latency and accuracy</a:t>
            </a:r>
            <a:endParaRPr>
              <a:solidFill>
                <a:srgbClr val="000000"/>
              </a:solidFill>
              <a:latin typeface="Roboto Serif SemiBold"/>
              <a:ea typeface="Roboto Serif SemiBold"/>
              <a:cs typeface="Roboto Serif SemiBold"/>
              <a:sym typeface="Roboto Serif SemiBold"/>
            </a:endParaRPr>
          </a:p>
        </p:txBody>
      </p:sp>
      <p:sp>
        <p:nvSpPr>
          <p:cNvPr id="304" name="Google Shape;30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5" name="Google Shape;305;p35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  <p:pic>
        <p:nvPicPr>
          <p:cNvPr id="306" name="Google Shape;306;p35"/>
          <p:cNvPicPr preferRelativeResize="0"/>
          <p:nvPr/>
        </p:nvPicPr>
        <p:blipFill rotWithShape="1">
          <a:blip r:embed="rId3">
            <a:alphaModFix/>
          </a:blip>
          <a:srcRect b="6840" l="3102" r="4833" t="16642"/>
          <a:stretch/>
        </p:blipFill>
        <p:spPr>
          <a:xfrm flipH="1">
            <a:off x="6715275" y="2642325"/>
            <a:ext cx="2192451" cy="182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Why This Matters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312" name="Google Shape;31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ML</a:t>
            </a:r>
            <a:r>
              <a:rPr lang="en" sz="2000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IoT enables</a:t>
            </a:r>
            <a:endParaRPr sz="2000"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Real deployments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Secure scaling 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Hardware reuse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No application rewrites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Open source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 u="sng">
                <a:solidFill>
                  <a:schemeClr val="hlink"/>
                </a:solidFill>
                <a:latin typeface="Roboto Serif"/>
                <a:ea typeface="Roboto Serif"/>
                <a:cs typeface="Roboto Serif"/>
                <a:sym typeface="Roboto Serif"/>
                <a:hlinkClick r:id="rId3"/>
              </a:rPr>
              <a:t>https://github.com/nubificus/cloud-native-iot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Serif"/>
              <a:buChar char="●"/>
            </a:pPr>
            <a:r>
              <a:rPr lang="en" u="sng">
                <a:solidFill>
                  <a:schemeClr val="hlink"/>
                </a:solidFill>
                <a:latin typeface="Roboto Serif"/>
                <a:ea typeface="Roboto Serif"/>
                <a:cs typeface="Roboto Serif"/>
                <a:sym typeface="Roboto Serif"/>
                <a:hlinkClick r:id="rId4"/>
              </a:rPr>
              <a:t>https://github.com/nubificus/esp32-rpc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313" name="Google Shape;313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4" name="Google Shape;314;p36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  <p:pic>
        <p:nvPicPr>
          <p:cNvPr id="315" name="Google Shape;31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2698" y="3273077"/>
            <a:ext cx="1225700" cy="12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2" name="Google Shape;32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27" y="3921617"/>
            <a:ext cx="1074301" cy="42970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7"/>
          <p:cNvSpPr txBox="1"/>
          <p:nvPr/>
        </p:nvSpPr>
        <p:spPr>
          <a:xfrm>
            <a:off x="454777" y="2926725"/>
            <a:ext cx="32967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This work is partially funded through Horizon Europe Research and Innovation actions MLSysOps (GA: 101092912) and </a:t>
            </a:r>
            <a:r>
              <a:rPr lang="en" sz="1000">
                <a:solidFill>
                  <a:schemeClr val="dk2"/>
                </a:solidFill>
                <a:latin typeface="Roboto Serif Light"/>
                <a:ea typeface="Roboto Serif Light"/>
                <a:cs typeface="Roboto Serif Light"/>
                <a:sym typeface="Roboto Serif Light"/>
              </a:rPr>
              <a:t>EMPYREAN (GA: 101136024).</a:t>
            </a:r>
            <a:endParaRPr sz="1000">
              <a:solidFill>
                <a:schemeClr val="dk2"/>
              </a:solidFill>
              <a:latin typeface="Roboto Serif Light"/>
              <a:ea typeface="Roboto Serif Light"/>
              <a:cs typeface="Roboto Serif Light"/>
              <a:sym typeface="Roboto Serif Light"/>
            </a:endParaRPr>
          </a:p>
        </p:txBody>
      </p:sp>
      <p:sp>
        <p:nvSpPr>
          <p:cNvPr id="324" name="Google Shape;324;p37"/>
          <p:cNvSpPr txBox="1"/>
          <p:nvPr>
            <p:ph idx="4294967295" type="ctrTitle"/>
          </p:nvPr>
        </p:nvSpPr>
        <p:spPr>
          <a:xfrm>
            <a:off x="2820153" y="447200"/>
            <a:ext cx="3503700" cy="8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>
                <a:latin typeface="Roboto Serif"/>
                <a:ea typeface="Roboto Serif"/>
                <a:cs typeface="Roboto Serif"/>
                <a:sym typeface="Roboto Serif"/>
              </a:rPr>
              <a:t>Thank you!</a:t>
            </a:r>
            <a:br>
              <a:rPr lang="en">
                <a:latin typeface="Roboto Serif"/>
                <a:ea typeface="Roboto Serif"/>
                <a:cs typeface="Roboto Serif"/>
                <a:sym typeface="Roboto Serif"/>
              </a:rPr>
            </a:br>
            <a:r>
              <a:rPr lang="en">
                <a:latin typeface="Roboto Serif"/>
                <a:ea typeface="Roboto Serif"/>
                <a:cs typeface="Roboto Serif"/>
                <a:sym typeface="Roboto Serif"/>
              </a:rPr>
              <a:t>Questions?</a:t>
            </a:r>
            <a:endParaRPr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descr="NUBIS" id="325" name="Google Shape;32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773" y="1064338"/>
            <a:ext cx="1200544" cy="120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67297" y="3967737"/>
            <a:ext cx="982525" cy="33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7"/>
          <p:cNvSpPr txBox="1"/>
          <p:nvPr/>
        </p:nvSpPr>
        <p:spPr>
          <a:xfrm>
            <a:off x="4375576" y="2678251"/>
            <a:ext cx="4559700" cy="18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  <a:latin typeface="Roboto Serif Medium"/>
                <a:ea typeface="Roboto Serif Medium"/>
                <a:cs typeface="Roboto Serif Medium"/>
                <a:sym typeface="Roboto Serif Medium"/>
              </a:rPr>
              <a:t>Also find us </a:t>
            </a: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  <a:latin typeface="Roboto Serif SemiBold"/>
                <a:ea typeface="Roboto Serif SemiBold"/>
                <a:cs typeface="Roboto Serif SemiBold"/>
                <a:sym typeface="Roboto Serif SemiBold"/>
              </a:rPr>
              <a:t>@ BSD, illumos, bhyve, OpenZFS Devroom</a:t>
            </a: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  <a:latin typeface="Roboto Serif Medium"/>
                <a:ea typeface="Roboto Serif Medium"/>
                <a:cs typeface="Roboto Serif Medium"/>
                <a:sym typeface="Roboto Serif Medium"/>
              </a:rPr>
              <a:t>  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Roboto Serif Medium"/>
              <a:ea typeface="Roboto Serif Medium"/>
              <a:cs typeface="Roboto Serif Medium"/>
              <a:sym typeface="Roboto Serif Medium"/>
            </a:endParaRPr>
          </a:p>
          <a:p>
            <a:pPr indent="0" lvl="0" marL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  <a:latin typeface="Roboto Serif SemiBold"/>
                <a:ea typeface="Roboto Serif SemiBold"/>
                <a:cs typeface="Roboto Serif SemiBold"/>
                <a:sym typeface="Roboto Serif SemiBold"/>
              </a:rPr>
              <a:t>17.15: </a:t>
            </a: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  <a:latin typeface="Roboto Serif SemiBold"/>
                <a:ea typeface="Roboto Serif SemiBold"/>
                <a:cs typeface="Roboto Serif SemiBold"/>
                <a:sym typeface="Roboto Serif SemiBold"/>
              </a:rPr>
              <a:t>Bringing BSD Applications on Linux container platforms with urunc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Roboto Serif SemiBold"/>
              <a:ea typeface="Roboto Serif SemiBold"/>
              <a:cs typeface="Roboto Serif SemiBold"/>
              <a:sym typeface="Roboto Serif SemiBold"/>
            </a:endParaRPr>
          </a:p>
          <a:p>
            <a:pPr indent="-228600" lvl="0" marL="457200" rtl="0" algn="l">
              <a:lnSpc>
                <a:spcPct val="142857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Roboto Serif"/>
              <a:buNone/>
            </a:pPr>
            <a:r>
              <a:t/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328" name="Google Shape;328;p37"/>
          <p:cNvPicPr preferRelativeResize="0"/>
          <p:nvPr/>
        </p:nvPicPr>
        <p:blipFill rotWithShape="1">
          <a:blip r:embed="rId6">
            <a:alphaModFix/>
          </a:blip>
          <a:srcRect b="0" l="0" r="63400" t="0"/>
          <a:stretch/>
        </p:blipFill>
        <p:spPr>
          <a:xfrm>
            <a:off x="6225525" y="4150325"/>
            <a:ext cx="810476" cy="6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5859" y="1127462"/>
            <a:ext cx="1074284" cy="107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6942487" y="647364"/>
            <a:ext cx="551200" cy="215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12312" y="1469234"/>
            <a:ext cx="390725" cy="39074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7"/>
          <p:cNvSpPr txBox="1"/>
          <p:nvPr/>
        </p:nvSpPr>
        <p:spPr>
          <a:xfrm>
            <a:off x="4157388" y="1449813"/>
            <a:ext cx="1074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Roboto Serif"/>
                <a:ea typeface="Roboto Serif"/>
                <a:cs typeface="Roboto Serif"/>
                <a:sym typeface="Roboto Serif"/>
                <a:hlinkClick r:id="rId10"/>
              </a:rPr>
              <a:t>nubificus</a:t>
            </a:r>
            <a:endParaRPr sz="10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Transport trade-offs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338" name="Google Shape;338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9" name="Google Shape;339;p38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  <p:pic>
        <p:nvPicPr>
          <p:cNvPr id="340" name="Google Shape;3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075" y="1058125"/>
            <a:ext cx="7009997" cy="334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246700" y="434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Serif Medium"/>
                <a:ea typeface="Roboto Serif Medium"/>
                <a:cs typeface="Roboto Serif Medium"/>
                <a:sym typeface="Roboto Serif Medium"/>
              </a:rPr>
              <a:t>ML on IoT: The Reality</a:t>
            </a:r>
            <a:endParaRPr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246700" y="1034775"/>
            <a:ext cx="5863800" cy="3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Local Inference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Limited RAM (MBs) forces heavy quantization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Quantization hurts model accuracy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End-to-end latency in seconds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Key tension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Accuracy </a:t>
            </a: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vs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 latency </a:t>
            </a: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vs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 energy </a:t>
            </a:r>
            <a:r>
              <a:rPr lang="en">
                <a:solidFill>
                  <a:srgbClr val="000000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vs</a:t>
            </a: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 deployability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/>
          <p:nvPr/>
        </p:nvSpPr>
        <p:spPr>
          <a:xfrm>
            <a:off x="7135300" y="1831825"/>
            <a:ext cx="823800" cy="47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b="5713" l="0" r="9362" t="0"/>
          <a:stretch/>
        </p:blipFill>
        <p:spPr>
          <a:xfrm>
            <a:off x="6225975" y="3033425"/>
            <a:ext cx="2349900" cy="162978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6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  <p:pic>
        <p:nvPicPr>
          <p:cNvPr id="96" name="Google Shape;96;p16" title="6153196.png"/>
          <p:cNvPicPr preferRelativeResize="0"/>
          <p:nvPr/>
        </p:nvPicPr>
        <p:blipFill rotWithShape="1">
          <a:blip r:embed="rId4">
            <a:alphaModFix/>
          </a:blip>
          <a:srcRect b="12141" l="0" r="0" t="0"/>
          <a:stretch/>
        </p:blipFill>
        <p:spPr>
          <a:xfrm>
            <a:off x="5054125" y="3152300"/>
            <a:ext cx="1020876" cy="8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 title="quantization.png"/>
          <p:cNvPicPr preferRelativeResize="0"/>
          <p:nvPr/>
        </p:nvPicPr>
        <p:blipFill rotWithShape="1">
          <a:blip r:embed="rId5">
            <a:alphaModFix/>
          </a:blip>
          <a:srcRect b="5421" l="0" r="0" t="15545"/>
          <a:stretch/>
        </p:blipFill>
        <p:spPr>
          <a:xfrm>
            <a:off x="5054125" y="1129450"/>
            <a:ext cx="4011525" cy="17818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/>
          <p:nvPr/>
        </p:nvSpPr>
        <p:spPr>
          <a:xfrm>
            <a:off x="6508600" y="1178200"/>
            <a:ext cx="1113300" cy="1503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9" name="Google Shape;99;p16"/>
          <p:cNvCxnSpPr>
            <a:stCxn id="98" idx="1"/>
            <a:endCxn id="98" idx="3"/>
          </p:cNvCxnSpPr>
          <p:nvPr/>
        </p:nvCxnSpPr>
        <p:spPr>
          <a:xfrm>
            <a:off x="6508600" y="1929850"/>
            <a:ext cx="11133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254825" y="436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Serif Medium"/>
                <a:ea typeface="Roboto Serif Medium"/>
                <a:cs typeface="Roboto Serif Medium"/>
                <a:sym typeface="Roboto Serif Medium"/>
              </a:rPr>
              <a:t>What’s Missing Today</a:t>
            </a:r>
            <a:endParaRPr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105" name="Google Shape;105;p17"/>
          <p:cNvSpPr txBox="1"/>
          <p:nvPr>
            <p:ph idx="1" type="body"/>
          </p:nvPr>
        </p:nvSpPr>
        <p:spPr>
          <a:xfrm>
            <a:off x="311700" y="1121325"/>
            <a:ext cx="8520600" cy="39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17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Existing Solutions</a:t>
            </a:r>
            <a:endParaRPr sz="2117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1237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17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Assume capable edge devices</a:t>
            </a:r>
            <a:endParaRPr sz="1917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12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17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Require application rewrites</a:t>
            </a:r>
            <a:endParaRPr sz="1917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12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17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Rely on weak or proprietary security</a:t>
            </a:r>
            <a:endParaRPr sz="1917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17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MCU characteristics</a:t>
            </a:r>
            <a:endParaRPr sz="2117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1237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17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Energy-efficient</a:t>
            </a:r>
            <a:endParaRPr sz="1917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12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 Serif"/>
              <a:buChar char="●"/>
            </a:pPr>
            <a:r>
              <a:rPr lang="en" sz="1917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Optimized for local execution</a:t>
            </a:r>
            <a:endParaRPr sz="1917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17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Key tension</a:t>
            </a:r>
            <a:endParaRPr sz="2117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1237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 Serif"/>
              <a:buChar char="●"/>
            </a:pPr>
            <a:r>
              <a:rPr lang="en" sz="1917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Accuracy </a:t>
            </a:r>
            <a:r>
              <a:rPr lang="en" sz="1917">
                <a:solidFill>
                  <a:schemeClr val="dk1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vs</a:t>
            </a:r>
            <a:r>
              <a:rPr lang="en" sz="1917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 deployability</a:t>
            </a:r>
            <a:endParaRPr sz="1917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200" y="1009600"/>
            <a:ext cx="1546700" cy="11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0124" y="961550"/>
            <a:ext cx="1468001" cy="146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3400" y="2857375"/>
            <a:ext cx="1027826" cy="102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 rotWithShape="1">
          <a:blip r:embed="rId6">
            <a:alphaModFix/>
          </a:blip>
          <a:srcRect b="24443" l="22358" r="22380" t="19889"/>
          <a:stretch/>
        </p:blipFill>
        <p:spPr>
          <a:xfrm>
            <a:off x="5649000" y="2356712"/>
            <a:ext cx="1066285" cy="116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17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254825" y="436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Serif Medium"/>
                <a:ea typeface="Roboto Serif Medium"/>
                <a:cs typeface="Roboto Serif Medium"/>
                <a:sym typeface="Roboto Serif Medium"/>
              </a:rPr>
              <a:t>What’s Missing Today</a:t>
            </a:r>
            <a:endParaRPr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311700" y="1152475"/>
            <a:ext cx="8520600" cy="35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Gaps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Microcontroller support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Secure onboarding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Transparent offloading when local execution breaks?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" name="Google Shape;119;p18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Our Goals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125" name="Google Shape;125;p19"/>
          <p:cNvSpPr txBox="1"/>
          <p:nvPr>
            <p:ph idx="1" type="body"/>
          </p:nvPr>
        </p:nvSpPr>
        <p:spPr>
          <a:xfrm>
            <a:off x="311700" y="1152475"/>
            <a:ext cx="5067600" cy="36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We want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9250" lvl="0" marL="45720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Roboto Serif"/>
              <a:buChar char="●"/>
            </a:pPr>
            <a:r>
              <a:rPr lang="en" sz="19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No application changes</a:t>
            </a:r>
            <a:endParaRPr sz="19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92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Roboto Serif"/>
              <a:buChar char="●"/>
            </a:pPr>
            <a:r>
              <a:rPr lang="en" sz="19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Secure by default</a:t>
            </a:r>
            <a:endParaRPr sz="19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92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Roboto Serif"/>
              <a:buChar char="●"/>
            </a:pPr>
            <a:r>
              <a:rPr lang="en" sz="19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Runs across the device continuum</a:t>
            </a:r>
            <a:endParaRPr sz="19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92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Roboto Serif"/>
              <a:buChar char="●"/>
            </a:pPr>
            <a:r>
              <a:rPr lang="en" sz="19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Cloud-native</a:t>
            </a:r>
            <a:endParaRPr sz="19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92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Roboto Serif"/>
              <a:buChar char="●"/>
            </a:pPr>
            <a:r>
              <a:rPr lang="en" sz="19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Automatic offloading</a:t>
            </a:r>
            <a:endParaRPr sz="19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8063" y="2082536"/>
            <a:ext cx="1165524" cy="116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 rotWithShape="1">
          <a:blip r:embed="rId4">
            <a:alphaModFix/>
          </a:blip>
          <a:srcRect b="13345" l="24251" r="25161" t="13768"/>
          <a:stretch/>
        </p:blipFill>
        <p:spPr>
          <a:xfrm>
            <a:off x="5379288" y="3463275"/>
            <a:ext cx="1132800" cy="108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6774" y="2164161"/>
            <a:ext cx="1002250" cy="100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4201" y="3329664"/>
            <a:ext cx="911575" cy="9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 rotWithShape="1">
          <a:blip r:embed="rId7">
            <a:alphaModFix/>
          </a:blip>
          <a:srcRect b="8345" l="24231" r="25127" t="8370"/>
          <a:stretch/>
        </p:blipFill>
        <p:spPr>
          <a:xfrm>
            <a:off x="6181512" y="796625"/>
            <a:ext cx="831473" cy="136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33075" y="3329675"/>
            <a:ext cx="1617949" cy="12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541875" y="37953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latin typeface="Roboto Serif SemiBold"/>
                <a:ea typeface="Roboto Serif SemiBold"/>
                <a:cs typeface="Roboto Serif SemiBold"/>
                <a:sym typeface="Roboto Serif SemiBold"/>
              </a:rPr>
              <a:t>This leads to </a:t>
            </a:r>
            <a:r>
              <a:rPr lang="en" sz="2000">
                <a:solidFill>
                  <a:srgbClr val="0096C3"/>
                </a:solidFill>
                <a:latin typeface="Roboto Serif SemiBold"/>
                <a:ea typeface="Roboto Serif SemiBold"/>
                <a:cs typeface="Roboto Serif SemiBold"/>
                <a:sym typeface="Roboto Serif SemiBold"/>
              </a:rPr>
              <a:t>ML</a:t>
            </a:r>
            <a:r>
              <a:rPr lang="en" sz="2000">
                <a:latin typeface="Roboto Serif SemiBold"/>
                <a:ea typeface="Roboto Serif SemiBold"/>
                <a:cs typeface="Roboto Serif SemiBold"/>
                <a:sym typeface="Roboto Serif SemiBold"/>
              </a:rPr>
              <a:t>IoT!</a:t>
            </a:r>
            <a:endParaRPr sz="2000">
              <a:latin typeface="Roboto Serif SemiBold"/>
              <a:ea typeface="Roboto Serif SemiBold"/>
              <a:cs typeface="Roboto Serif SemiBold"/>
              <a:sym typeface="Roboto Serif SemiBold"/>
            </a:endParaRPr>
          </a:p>
        </p:txBody>
      </p:sp>
      <p:sp>
        <p:nvSpPr>
          <p:cNvPr id="133" name="Google Shape;13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19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  <p:sp>
        <p:nvSpPr>
          <p:cNvPr id="135" name="Google Shape;135;p19"/>
          <p:cNvSpPr/>
          <p:nvPr/>
        </p:nvSpPr>
        <p:spPr>
          <a:xfrm rot="204">
            <a:off x="2038200" y="1778325"/>
            <a:ext cx="5067600" cy="1002000"/>
          </a:xfrm>
          <a:prstGeom prst="roundRect">
            <a:avLst>
              <a:gd fmla="val 16667" name="adj"/>
            </a:avLst>
          </a:prstGeom>
          <a:solidFill>
            <a:srgbClr val="00C0FA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2743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chemeClr val="dk1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Same application API, pick where the inference runs at runtime</a:t>
            </a:r>
            <a:endParaRPr sz="1900">
              <a:solidFill>
                <a:schemeClr val="dk1"/>
              </a:solidFill>
              <a:highlight>
                <a:schemeClr val="accent1"/>
              </a:highlight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96C3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ML</a:t>
            </a:r>
            <a:r>
              <a:rPr lang="en">
                <a:latin typeface="Roboto Serif Medium"/>
                <a:ea typeface="Roboto Serif Medium"/>
                <a:cs typeface="Roboto Serif Medium"/>
                <a:sym typeface="Roboto Serif Medium"/>
              </a:rPr>
              <a:t>IoT Overview</a:t>
            </a:r>
            <a:endParaRPr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Three pillars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Secure onboarding (DICE+EATs)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Cloud-native orchestration (K8s + Akri)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Transparent offloading (vAccel)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6567" y="830261"/>
            <a:ext cx="1226875" cy="12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2575" y="1943824"/>
            <a:ext cx="1255849" cy="125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1030" y="3362649"/>
            <a:ext cx="1157950" cy="5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 rotWithShape="1">
          <a:blip r:embed="rId6">
            <a:alphaModFix/>
          </a:blip>
          <a:srcRect b="0" l="0" r="75584" t="0"/>
          <a:stretch/>
        </p:blipFill>
        <p:spPr>
          <a:xfrm>
            <a:off x="7520925" y="1989813"/>
            <a:ext cx="836076" cy="1456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1309012" y="2550464"/>
            <a:ext cx="551200" cy="215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88750" y="2930300"/>
            <a:ext cx="677626" cy="67762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20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>
            <p:ph type="title"/>
          </p:nvPr>
        </p:nvSpPr>
        <p:spPr>
          <a:xfrm>
            <a:off x="38485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Secure Device Onboarding</a:t>
            </a:r>
            <a:endParaRPr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155" name="Google Shape;155;p21"/>
          <p:cNvSpPr txBox="1"/>
          <p:nvPr>
            <p:ph idx="1" type="body"/>
          </p:nvPr>
        </p:nvSpPr>
        <p:spPr>
          <a:xfrm>
            <a:off x="384850" y="1132225"/>
            <a:ext cx="8520600" cy="39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Security stack</a:t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DICE -&gt; device identity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EATs -&gt; runtime integrity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Secure boot on the MCU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21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  <p:pic>
        <p:nvPicPr>
          <p:cNvPr id="158" name="Google Shape;158;p21" title="shiel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1800" y="3566350"/>
            <a:ext cx="1197925" cy="119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 title="certifica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175" y="3135550"/>
            <a:ext cx="985050" cy="9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/>
        </p:nvSpPr>
        <p:spPr>
          <a:xfrm>
            <a:off x="4152200" y="1132225"/>
            <a:ext cx="5040600" cy="3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Why it matters:</a:t>
            </a:r>
            <a:endParaRPr sz="20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Serif"/>
              <a:buChar char="●"/>
            </a:pPr>
            <a:r>
              <a:rPr lang="en" sz="18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Trusted delegation</a:t>
            </a:r>
            <a:endParaRPr sz="18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Serif"/>
              <a:buChar char="○"/>
            </a:pPr>
            <a:r>
              <a:rPr lang="en" sz="18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Only verified devices can offload</a:t>
            </a:r>
            <a:endParaRPr sz="18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Serif"/>
              <a:buChar char="●"/>
            </a:pPr>
            <a:r>
              <a:rPr lang="en" sz="18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Secure OTA updates</a:t>
            </a:r>
            <a:endParaRPr sz="18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Serif"/>
              <a:buChar char="○"/>
            </a:pPr>
            <a:r>
              <a:rPr lang="en" sz="18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Firmware updates preserve identity</a:t>
            </a:r>
            <a:endParaRPr sz="18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Serif Medium"/>
                <a:ea typeface="Roboto Serif Medium"/>
                <a:cs typeface="Roboto Serif Medium"/>
                <a:sym typeface="Roboto Serif Medium"/>
              </a:rPr>
              <a:t>IoT as Cloud-Native Resources</a:t>
            </a:r>
            <a:endParaRPr>
              <a:latin typeface="Roboto Serif Medium"/>
              <a:ea typeface="Roboto Serif Medium"/>
              <a:cs typeface="Roboto Serif Medium"/>
              <a:sym typeface="Roboto Serif Medium"/>
            </a:endParaRPr>
          </a:p>
        </p:txBody>
      </p:sp>
      <p:sp>
        <p:nvSpPr>
          <p:cNvPr id="166" name="Google Shape;166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Akri + Kubernetes</a:t>
            </a:r>
            <a:endParaRPr sz="2000"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Device discovery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Inventory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Scheduling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96C3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ML</a:t>
            </a:r>
            <a:r>
              <a:rPr lang="en" sz="2000">
                <a:solidFill>
                  <a:srgbClr val="000000"/>
                </a:solidFill>
                <a:latin typeface="Roboto Serif Medium"/>
                <a:ea typeface="Roboto Serif Medium"/>
                <a:cs typeface="Roboto Serif Medium"/>
                <a:sym typeface="Roboto Serif Medium"/>
              </a:rPr>
              <a:t>IoT extension</a:t>
            </a:r>
            <a:endParaRPr sz="2000">
              <a:solidFill>
                <a:srgbClr val="000000"/>
              </a:solidFill>
              <a:latin typeface="Roboto Serif Medium"/>
              <a:ea typeface="Roboto Serif Medium"/>
              <a:cs typeface="Roboto Serif Medium"/>
              <a:sym typeface="Roboto Serif Medium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Custom CRDs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Serif"/>
              <a:buChar char="●"/>
            </a:pPr>
            <a:r>
              <a:rPr lang="en">
                <a:solidFill>
                  <a:srgbClr val="000000"/>
                </a:solidFill>
                <a:latin typeface="Roboto Serif"/>
                <a:ea typeface="Roboto Serif"/>
                <a:cs typeface="Roboto Serif"/>
                <a:sym typeface="Roboto Serif"/>
              </a:rPr>
              <a:t>vAccel-aware controller</a:t>
            </a:r>
            <a:endParaRPr>
              <a:solidFill>
                <a:srgbClr val="000000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9600" y="982575"/>
            <a:ext cx="5941550" cy="374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" name="Google Shape;169;p22"/>
          <p:cNvSpPr txBox="1"/>
          <p:nvPr>
            <p:ph idx="2" type="sldNum"/>
          </p:nvPr>
        </p:nvSpPr>
        <p:spPr>
          <a:xfrm>
            <a:off x="2428875" y="4663225"/>
            <a:ext cx="428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Plumbers devroom, FOSDEM 2026, Brussels Jan 31st, 2026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