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Montserrat SemiBold"/>
      <p:regular r:id="rId33"/>
      <p:bold r:id="rId34"/>
      <p:italic r:id="rId35"/>
      <p:boldItalic r:id="rId36"/>
    </p:embeddedFont>
    <p:embeddedFont>
      <p:font typeface="Roboto Mono SemiBold"/>
      <p:regular r:id="rId37"/>
      <p:bold r:id="rId38"/>
      <p:italic r:id="rId39"/>
      <p:boldItalic r:id="rId40"/>
    </p:embeddedFont>
    <p:embeddedFont>
      <p:font typeface="Proxima Nova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Montserrat Medium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B80396-C4BD-4C6B-A931-34B0B73E95F1}">
  <a:tblStyle styleId="{15B80396-C4BD-4C6B-A931-34B0B73E95F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SemiBold-boldItalic.fntdata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44" Type="http://schemas.openxmlformats.org/officeDocument/2006/relationships/font" Target="fonts/ProximaNova-boldItalic.fntdata"/><Relationship Id="rId43" Type="http://schemas.openxmlformats.org/officeDocument/2006/relationships/font" Target="fonts/ProximaNova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MontserratSemiBold-regular.fntdata"/><Relationship Id="rId32" Type="http://schemas.openxmlformats.org/officeDocument/2006/relationships/slide" Target="slides/slide26.xml"/><Relationship Id="rId35" Type="http://schemas.openxmlformats.org/officeDocument/2006/relationships/font" Target="fonts/MontserratSemiBold-italic.fntdata"/><Relationship Id="rId34" Type="http://schemas.openxmlformats.org/officeDocument/2006/relationships/font" Target="fonts/MontserratSemiBold-bold.fntdata"/><Relationship Id="rId37" Type="http://schemas.openxmlformats.org/officeDocument/2006/relationships/font" Target="fonts/RobotoMonoSemiBold-regular.fntdata"/><Relationship Id="rId36" Type="http://schemas.openxmlformats.org/officeDocument/2006/relationships/font" Target="fonts/MontserratSemiBold-boldItalic.fntdata"/><Relationship Id="rId39" Type="http://schemas.openxmlformats.org/officeDocument/2006/relationships/font" Target="fonts/RobotoMonoSemiBold-italic.fntdata"/><Relationship Id="rId38" Type="http://schemas.openxmlformats.org/officeDocument/2006/relationships/font" Target="fonts/RobotoMonoSemiBold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Medium-italic.fntdata"/><Relationship Id="rId50" Type="http://schemas.openxmlformats.org/officeDocument/2006/relationships/font" Target="fonts/MontserratMedium-bold.fntdata"/><Relationship Id="rId52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bf4949eb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bbf4949eb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708d27fe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b708d27fe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a89d575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ba89d575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a89d575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ba89d575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a89d5753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ba89d575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83ffe5a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83ffe5a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2c80d31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b2c80d31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b83ffe5a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b83ffe5a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b2c80d31a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b2c80d31a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9a079738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b9a079738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b5b427e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b5b427e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9a07973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b9a07973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9a079738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b9a079738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2c80d31a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b2c80d31a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We can start with what we originally had and I can walk through each thing we added as we encountered problems (wal, replication, replays etc.)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b9a079738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b9a079738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We can start with what we originally had and I can walk through each thing we added as we encountered problems (wal, replication, replays etc.)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b9a079738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b9a079738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2c80d31a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b2c80d31a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c2552e72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c2552e72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2c80d31a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2c80d31a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b5b427e8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b5b427e8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708d27fe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708d27f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83ffe5af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83ffe5af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708d27fe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708d27fe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2c80d31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2c80d31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promise this is not a talk about our product, but I’m going to give a quick overview of what we are building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708d27fe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b708d27f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>
  <p:cSld name="TITLE_1">
    <p:bg>
      <p:bgPr>
        <a:gradFill>
          <a:gsLst>
            <a:gs pos="0">
              <a:schemeClr val="lt2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57200" y="1548950"/>
            <a:ext cx="5915700" cy="15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Montserrat SemiBold"/>
              <a:buNone/>
              <a:defRPr sz="4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" y="3075675"/>
            <a:ext cx="53847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None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500" y="571500"/>
            <a:ext cx="1867475" cy="2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875" y="834950"/>
            <a:ext cx="4610299" cy="405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60">
          <p15:clr>
            <a:srgbClr val="FA7B17"/>
          </p15:clr>
        </p15:guide>
        <p15:guide id="2" orient="horz" pos="2998">
          <p15:clr>
            <a:srgbClr val="FA7B17"/>
          </p15:clr>
        </p15:guide>
        <p15:guide id="3" orient="horz" pos="36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0"/>
              <a:buNone/>
              <a:defRPr b="1" sz="1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415750" y="515475"/>
            <a:ext cx="41301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"/>
              <a:buNone/>
              <a:defRPr b="1" sz="2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60405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5394196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idx="3" type="title"/>
          </p:nvPr>
        </p:nvSpPr>
        <p:spPr>
          <a:xfrm>
            <a:off x="4947475" y="468975"/>
            <a:ext cx="41301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"/>
              <a:buNone/>
              <a:defRPr b="1" sz="2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">
  <p:cSld name="BLANK_1">
    <p:bg>
      <p:bgPr>
        <a:gradFill>
          <a:gsLst>
            <a:gs pos="0">
              <a:schemeClr val="lt2"/>
            </a:gs>
            <a:gs pos="100000">
              <a:schemeClr val="accent4"/>
            </a:gs>
          </a:gsLst>
          <a:lin ang="5400012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132500" y="1515675"/>
            <a:ext cx="486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8425" y="562775"/>
            <a:ext cx="1929374" cy="2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>
            <p:ph type="title"/>
          </p:nvPr>
        </p:nvSpPr>
        <p:spPr>
          <a:xfrm>
            <a:off x="521225" y="1515675"/>
            <a:ext cx="57039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 SemiBold"/>
              <a:buNone/>
              <a:defRPr sz="27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521225" y="2237850"/>
            <a:ext cx="4916100" cy="6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/>
        </p:nvSpPr>
        <p:spPr>
          <a:xfrm>
            <a:off x="446025" y="3831925"/>
            <a:ext cx="467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875" y="834950"/>
            <a:ext cx="4610299" cy="40535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466800" y="3803125"/>
            <a:ext cx="46956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998">
          <p15:clr>
            <a:srgbClr val="FA7B17"/>
          </p15:clr>
        </p15:guide>
        <p15:guide id="2" pos="37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accent2"/>
            </a:gs>
            <a:gs pos="28000">
              <a:schemeClr val="accent1"/>
            </a:gs>
            <a:gs pos="100000">
              <a:schemeClr val="accent4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85800" y="2057400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A7B17"/>
          </p15:clr>
        </p15:guide>
        <p15:guide id="2" pos="5472">
          <p15:clr>
            <a:srgbClr val="FA7B17"/>
          </p15:clr>
        </p15:guide>
        <p15:guide id="3" pos="432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Medium"/>
              <a:buNone/>
              <a:defRPr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Medium"/>
              <a:buNone/>
              <a:defRPr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5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accent2"/>
            </a:gs>
            <a:gs pos="28000">
              <a:schemeClr val="accent1"/>
            </a:gs>
            <a:gs pos="100000">
              <a:schemeClr val="accent4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526350"/>
            <a:ext cx="729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b="1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b="1" sz="36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075" y="4738738"/>
            <a:ext cx="1719425" cy="2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gradFill>
            <a:gsLst>
              <a:gs pos="0">
                <a:schemeClr val="lt2"/>
              </a:gs>
              <a:gs pos="6200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375" y="4745324"/>
            <a:ext cx="1631452" cy="2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457200" y="1548950"/>
            <a:ext cx="5915700" cy="15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From Disks to Distributed</a:t>
            </a:r>
            <a:endParaRPr sz="5000"/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7200" y="3075675"/>
            <a:ext cx="53847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Journey of Database Evolution in the Cloud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Columnar!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350" y="3640612"/>
            <a:ext cx="2403626" cy="12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275" y="3704524"/>
            <a:ext cx="2117075" cy="1122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p24"/>
          <p:cNvGraphicFramePr/>
          <p:nvPr/>
        </p:nvGraphicFramePr>
        <p:xfrm>
          <a:off x="279700" y="121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{15B80396-C4BD-4C6B-A931-34B0B73E95F1}</a:tableStyleId>
              </a:tblPr>
              <a:tblGrid>
                <a:gridCol w="1344300"/>
                <a:gridCol w="1547775"/>
                <a:gridCol w="1075500"/>
              </a:tblGrid>
              <a:tr h="45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Timestamp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Stacktrace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Value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1768334015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main;func1;func2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1768334020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main;func1;func3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8s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1768334040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…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…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675" y="1217137"/>
            <a:ext cx="4121378" cy="1808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4"/>
          <p:cNvCxnSpPr/>
          <p:nvPr/>
        </p:nvCxnSpPr>
        <p:spPr>
          <a:xfrm flipH="1" rot="10800000">
            <a:off x="4337200" y="2113075"/>
            <a:ext cx="443400" cy="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600" y="2018100"/>
            <a:ext cx="1186850" cy="6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650" y="2626599"/>
            <a:ext cx="1695776" cy="88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448" y="3508400"/>
            <a:ext cx="1602525" cy="8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548" y="536750"/>
            <a:ext cx="5737068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FrostDB </a:t>
            </a:r>
            <a:r>
              <a:rPr lang="en" sz="1100"/>
              <a:t>github.com/polarsignals/frostdb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478" y="652225"/>
            <a:ext cx="6593700" cy="35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169450" y="652225"/>
            <a:ext cx="25461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Sharded writes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Fan-in reads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Preemptible instances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365250" y="3178000"/>
            <a:ext cx="3742200" cy="1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Unable to write out memory in time for preemption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125" y="575600"/>
            <a:ext cx="6624174" cy="360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299900" y="895650"/>
            <a:ext cx="25461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Write ahead log for durability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365250" y="3169700"/>
            <a:ext cx="35016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Data is unavailable during replay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627" y="550675"/>
            <a:ext cx="6883302" cy="374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299900" y="895650"/>
            <a:ext cx="25461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Replicated writes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365250" y="3169700"/>
            <a:ext cx="35016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Long replays caused nodes to become out of date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977" y="617075"/>
            <a:ext cx="6901350" cy="36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365250" y="3169700"/>
            <a:ext cx="35016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Complex failure scenarios and cascading failures 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299900" y="895650"/>
            <a:ext cx="25461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Replay coordination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685800" y="2846125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40"/>
              <a:t>“Every system is perfectly designed to get the result that it does.” </a:t>
            </a:r>
            <a:endParaRPr sz="28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859"/>
              <a:buFont typeface="Arial"/>
              <a:buNone/>
            </a:pPr>
            <a:r>
              <a:rPr lang="en" sz="2840"/>
              <a:t>- W. Edwards Deming</a:t>
            </a:r>
            <a:endParaRPr sz="28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Goals</a:t>
            </a:r>
            <a:r>
              <a:rPr lang="en"/>
              <a:t> Results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Easy to operate</a:t>
            </a:r>
            <a:r>
              <a:rPr lang="en"/>
              <a:t> Challenging to operate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Cost effective at scale</a:t>
            </a:r>
            <a:r>
              <a:rPr lang="en"/>
              <a:t> Expensive at any scale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trike="sngStrike"/>
              <a:t>Storage and compute decoupled</a:t>
            </a:r>
            <a:r>
              <a:rPr lang="en"/>
              <a:t> Hard dependencies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685800" y="2057400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Architecture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560900" y="1226150"/>
            <a:ext cx="26481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Written in Rust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Columnar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Extensible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Works with many table formats out of the box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53" y="320650"/>
            <a:ext cx="3571024" cy="7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 Tax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425" y="584675"/>
            <a:ext cx="28657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49" y="515549"/>
            <a:ext cx="1958347" cy="4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/>
          <p:nvPr/>
        </p:nvSpPr>
        <p:spPr>
          <a:xfrm>
            <a:off x="573950" y="1206575"/>
            <a:ext cx="2648100" cy="3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ACID Transactions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Fast writes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Quick Reads through pruning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Schema Evolution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400" y="152400"/>
            <a:ext cx="5317926" cy="446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1225" y="1767501"/>
            <a:ext cx="552474" cy="2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3571" y="3357475"/>
            <a:ext cx="755152" cy="40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825" y="362800"/>
            <a:ext cx="5916224" cy="41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046" y="3233575"/>
            <a:ext cx="755153" cy="40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2000" y="1871876"/>
            <a:ext cx="552474" cy="28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551" y="492175"/>
            <a:ext cx="6696499" cy="41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850" y="3743700"/>
            <a:ext cx="604825" cy="32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1000" y="3706950"/>
            <a:ext cx="604825" cy="32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1050" y="2571751"/>
            <a:ext cx="552474" cy="28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500" y="332750"/>
            <a:ext cx="6558198" cy="4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252" y="3573050"/>
            <a:ext cx="545150" cy="2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952" y="2506600"/>
            <a:ext cx="545150" cy="2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252" y="2506600"/>
            <a:ext cx="545150" cy="2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952" y="3573050"/>
            <a:ext cx="545150" cy="2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/>
        </p:nvSpPr>
        <p:spPr>
          <a:xfrm>
            <a:off x="130450" y="1200075"/>
            <a:ext cx="2537100" cy="3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Faster queries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Zero copy reads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Lower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memory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overhead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Extensible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25" y="378275"/>
            <a:ext cx="145740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7200" y="2315351"/>
            <a:ext cx="552474" cy="28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Goals</a:t>
            </a:r>
            <a:r>
              <a:rPr lang="en"/>
              <a:t> </a:t>
            </a:r>
            <a:r>
              <a:rPr lang="en" strike="sngStrike"/>
              <a:t>Results</a:t>
            </a:r>
            <a:r>
              <a:rPr lang="en"/>
              <a:t> </a:t>
            </a:r>
            <a:r>
              <a:rPr lang="en"/>
              <a:t>Achievements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11700" y="1152475"/>
            <a:ext cx="8520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operate </a:t>
            </a:r>
            <a:r>
              <a:rPr lang="en" strike="sngStrike"/>
              <a:t>Challenging to operate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effective at scale </a:t>
            </a:r>
            <a:r>
              <a:rPr lang="en" strike="sngStrike"/>
              <a:t>Expensive at any scale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Storage and compute decoupled </a:t>
            </a:r>
            <a:r>
              <a:rPr lang="en" strike="sngStrike"/>
              <a:t>Hard dependencies</a:t>
            </a:r>
            <a:endParaRPr strike="sngStrike"/>
          </a:p>
        </p:txBody>
      </p:sp>
      <p:sp>
        <p:nvSpPr>
          <p:cNvPr id="257" name="Google Shape;257;p38"/>
          <p:cNvSpPr txBox="1"/>
          <p:nvPr/>
        </p:nvSpPr>
        <p:spPr>
          <a:xfrm>
            <a:off x="311700" y="2388775"/>
            <a:ext cx="66048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50% reduction in cost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200% query latency reduction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data unavailability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type="title"/>
          </p:nvPr>
        </p:nvSpPr>
        <p:spPr>
          <a:xfrm>
            <a:off x="457525" y="289900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projects that made it possible</a:t>
            </a:r>
            <a:endParaRPr/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750" y="2386725"/>
            <a:ext cx="1206975" cy="12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93" y="2830538"/>
            <a:ext cx="2321159" cy="120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6853" y="1122850"/>
            <a:ext cx="3571024" cy="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525" y="1793575"/>
            <a:ext cx="2390700" cy="9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6851" y="4135026"/>
            <a:ext cx="3970400" cy="8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-964000" y="2110400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600" y="922725"/>
            <a:ext cx="2791531" cy="37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/>
        </p:nvSpPr>
        <p:spPr>
          <a:xfrm>
            <a:off x="6874200" y="461025"/>
            <a:ext cx="23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 Dog Tax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we’re building a database for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wasn’t working with our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we rearchitechted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open source projects that we built upon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685800" y="2057400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we’re building a database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Profiling!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37" y="1764025"/>
            <a:ext cx="8227927" cy="18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operate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effective at scale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Storage and compute decoupled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685800" y="2057400"/>
            <a:ext cx="80010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Profiling Database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6525500" y="2921075"/>
            <a:ext cx="7137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5763925" y="2921075"/>
            <a:ext cx="6897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5086350" y="2921075"/>
            <a:ext cx="6057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6534000" y="2320300"/>
            <a:ext cx="6897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5775950" y="2320300"/>
            <a:ext cx="6897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5086350" y="2320300"/>
            <a:ext cx="605700" cy="2973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2"/>
          <p:cNvSpPr/>
          <p:nvPr/>
        </p:nvSpPr>
        <p:spPr>
          <a:xfrm flipH="1" rot="10800000">
            <a:off x="842375" y="1585425"/>
            <a:ext cx="510000" cy="193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1989150" y="3264825"/>
            <a:ext cx="483600" cy="193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1516600" y="3934425"/>
            <a:ext cx="510000" cy="193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857250" y="1234450"/>
            <a:ext cx="605700" cy="240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database for stacks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65475"/>
            <a:ext cx="261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f</a:t>
            </a: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unc main() {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func1()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}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func func1() {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	if reason {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		return func2()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	}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	return func3()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Roboto Mono SemiBold"/>
                <a:ea typeface="Roboto Mono SemiBold"/>
                <a:cs typeface="Roboto Mono SemiBold"/>
                <a:sym typeface="Roboto Mono SemiBold"/>
              </a:rPr>
              <a:t>}</a:t>
            </a:r>
            <a:endParaRPr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graphicFrame>
        <p:nvGraphicFramePr>
          <p:cNvPr id="139" name="Google Shape;139;p22"/>
          <p:cNvGraphicFramePr/>
          <p:nvPr/>
        </p:nvGraphicFramePr>
        <p:xfrm>
          <a:off x="3116800" y="158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{15B80396-C4BD-4C6B-A931-34B0B73E95F1}</a:tableStyleId>
              </a:tblPr>
              <a:tblGrid>
                <a:gridCol w="1936525"/>
                <a:gridCol w="2229650"/>
                <a:gridCol w="1549325"/>
              </a:tblGrid>
              <a:tr h="56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Timestamp</a:t>
                      </a:r>
                      <a:endParaRPr b="1"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Stacktrace</a:t>
                      </a:r>
                      <a:endParaRPr b="1"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/>
                        <a:t>Value</a:t>
                      </a:r>
                      <a:endParaRPr b="1"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1768334015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main;func1;func2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2s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1768334020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main;func1;func3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8s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1768334040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…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…</a:t>
                      </a:r>
                      <a:endParaRPr sz="2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shape of stacktraces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1160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Deeply nested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Immutable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Temporal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Non-relational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Columns (labels describing where the data came from)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dominated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lar Signals Re-Branding">
  <a:themeElements>
    <a:clrScheme name="Spearmint">
      <a:dk1>
        <a:srgbClr val="000000"/>
      </a:dk1>
      <a:lt1>
        <a:srgbClr val="FFFFFF"/>
      </a:lt1>
      <a:dk2>
        <a:srgbClr val="E6E9E6"/>
      </a:dk2>
      <a:lt2>
        <a:srgbClr val="4C68F6"/>
      </a:lt2>
      <a:accent1>
        <a:srgbClr val="4C68F6"/>
      </a:accent1>
      <a:accent2>
        <a:srgbClr val="74D7F2"/>
      </a:accent2>
      <a:accent3>
        <a:srgbClr val="A7EAD5"/>
      </a:accent3>
      <a:accent4>
        <a:srgbClr val="FF8278"/>
      </a:accent4>
      <a:accent5>
        <a:srgbClr val="FFEDEF"/>
      </a:accent5>
      <a:accent6>
        <a:srgbClr val="999999"/>
      </a:accent6>
      <a:hlink>
        <a:srgbClr val="4C68F6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